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2"/>
    <p:sldId id="261" r:id="rId3"/>
    <p:sldId id="276" r:id="rId4"/>
    <p:sldId id="262" r:id="rId5"/>
    <p:sldId id="263" r:id="rId6"/>
    <p:sldId id="260" r:id="rId7"/>
    <p:sldId id="264" r:id="rId8"/>
    <p:sldId id="265" r:id="rId9"/>
    <p:sldId id="266" r:id="rId10"/>
    <p:sldId id="267" r:id="rId11"/>
    <p:sldId id="257" r:id="rId12"/>
    <p:sldId id="279" r:id="rId13"/>
    <p:sldId id="271" r:id="rId14"/>
    <p:sldId id="259" r:id="rId15"/>
    <p:sldId id="272" r:id="rId16"/>
    <p:sldId id="275" r:id="rId17"/>
    <p:sldId id="270" r:id="rId18"/>
    <p:sldId id="268" r:id="rId19"/>
    <p:sldId id="274" r:id="rId20"/>
    <p:sldId id="27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477EC7F-712B-1ACF-7CCA-0882F8809C7D}" name="Aishwarya Vivek Bhavsar" initials="AB" userId="S::aishwaryavivek.bhavsar01@student.csulb.edu::7d6c46de-8750-4515-865b-41a22a52f08f" providerId="AD"/>
  <p188:author id="{1B3BFCB3-BA16-57DF-FB8E-002A36532CBA}" name="Janki Patel" initials="JP" userId="S::janki.patel01@student.csulb.edu::7c38b811-c994-4642-a71c-6638bfdba661"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EB99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0C6644-0E47-6C6D-4881-21F93D62B28C}" v="87" dt="2022-05-04T01:29:34.214"/>
    <p1510:client id="{0845AEE5-4666-ABC8-3F7E-8AAAC2D15080}" v="52" dt="2022-05-05T04:42:45.815"/>
    <p1510:client id="{243D61A0-BCBD-746F-F730-4057B3FD883C}" v="790" dt="2022-05-04T20:03:06.541"/>
    <p1510:client id="{279204D7-CFDE-737B-D515-9B56992D7FC0}" v="110" dt="2022-05-05T00:51:58.183"/>
    <p1510:client id="{3E201D55-0494-28DD-3FE4-5EAC0F1BB59F}" v="473" dt="2022-05-04T01:23:39.526"/>
    <p1510:client id="{44986D2D-CF67-217A-B91F-90669D4CE23A}" v="53" dt="2022-05-03T04:03:33.299"/>
    <p1510:client id="{4936DBDD-799C-35D4-7CC3-5FBD199A9C83}" v="43" dt="2022-05-05T18:17:52.785"/>
    <p1510:client id="{4C044434-A320-110B-076B-3AAD5C25D59B}" v="2" dt="2022-05-05T05:02:10.700"/>
    <p1510:client id="{4C7C7709-8B68-4709-4ACF-0E764DA4DE82}" v="7" dt="2022-05-04T00:53:52.597"/>
    <p1510:client id="{59BE8242-C7DD-A150-7D9E-6794ED5DA768}" v="22" dt="2022-05-04T22:49:04.917"/>
    <p1510:client id="{5B5934A4-47B9-F3B2-3D63-65583AEAF724}" v="450" dt="2022-05-04T19:47:25.260"/>
    <p1510:client id="{63D6E0DE-E3F5-CE82-79DD-B5D8AA6D1535}" v="3" dt="2022-05-06T00:50:13.415"/>
    <p1510:client id="{737DCD4E-3998-BEA4-3271-FCD837809509}" v="7" dt="2022-05-05T18:21:08.622"/>
    <p1510:client id="{7C0050AA-E6CD-3D41-11F8-8DF29AB7FB3F}" v="16" dt="2022-05-05T06:42:01.670"/>
    <p1510:client id="{7E103F37-EA44-322A-509A-9B51EB9CB8CF}" v="393" dt="2022-05-05T01:22:30.857"/>
    <p1510:client id="{7EC6C8F9-AA9F-0B20-F5F8-C8694D94492D}" v="53" dt="2022-05-05T05:39:56.106"/>
    <p1510:client id="{82EA6436-2FFC-257F-220E-718D4E1CC092}" v="218" dt="2022-05-05T08:39:36.002"/>
    <p1510:client id="{86F4CB39-BF48-BE32-0379-65BC81E1EEB2}" v="49" dt="2022-05-04T20:15:15.557"/>
    <p1510:client id="{8D458DFB-A7CC-18B2-C184-1C8A51B44AA9}" v="146" dt="2022-05-04T22:26:12.558"/>
    <p1510:client id="{9DCA856F-F8F3-FDF4-3E2C-8FC10F5624F4}" v="242" dt="2022-05-04T04:33:27.100"/>
    <p1510:client id="{A276D39D-8B4A-8512-6608-121186F44B3D}" v="2" dt="2022-05-04T06:26:11.584"/>
    <p1510:client id="{A3C97D95-B70A-4D41-953D-A9C143B5ADB4}" v="21" dt="2022-04-26T19:40:50.942"/>
    <p1510:client id="{AC1733BD-AE1E-300C-8378-133B44F5EB2F}" v="17" dt="2022-05-02T23:42:58.387"/>
    <p1510:client id="{ACCE898D-22FB-E763-03AC-D8854A509EA4}" v="115" dt="2022-05-04T04:28:40.740"/>
    <p1510:client id="{AFB1A87B-4565-AD24-2D4B-C5C61BEFFD92}" v="73" dt="2022-05-05T16:14:04.990"/>
    <p1510:client id="{B4CFBDB0-39A8-3A95-B1C1-20DCDD3B9889}" v="29" dt="2022-05-03T01:06:47.506"/>
    <p1510:client id="{BAF430E2-0773-A44A-38BC-5096FA890DEA}" v="291" dt="2022-05-04T07:39:11.473"/>
    <p1510:client id="{E9F34CB5-1A1E-E83C-2CAB-6DA9FCAB71AF}" v="111" dt="2022-05-05T04:09:11.332"/>
    <p1510:client id="{FF040860-DA19-1205-8A47-C41612464D6D}" v="61" dt="2022-05-04T18:39:53.0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diagrams/_rels/data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73C221-9F6A-4595-A172-24D241C7D21B}"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097DC753-2B5F-409D-8EDE-43CD700C4D76}">
      <dgm:prSet/>
      <dgm:spPr/>
      <dgm:t>
        <a:bodyPr/>
        <a:lstStyle/>
        <a:p>
          <a:r>
            <a:rPr lang="en-US"/>
            <a:t>Increasing Fraud around the globe</a:t>
          </a:r>
        </a:p>
      </dgm:t>
    </dgm:pt>
    <dgm:pt modelId="{D89A5E63-6DCA-413A-8494-2E2E2E40414D}" type="parTrans" cxnId="{F45C5F78-4570-450E-BC43-EE93A75D61A1}">
      <dgm:prSet/>
      <dgm:spPr/>
      <dgm:t>
        <a:bodyPr/>
        <a:lstStyle/>
        <a:p>
          <a:endParaRPr lang="en-US"/>
        </a:p>
      </dgm:t>
    </dgm:pt>
    <dgm:pt modelId="{026AFC44-8DD0-4143-AAAD-2EA781DE71AE}" type="sibTrans" cxnId="{F45C5F78-4570-450E-BC43-EE93A75D61A1}">
      <dgm:prSet/>
      <dgm:spPr/>
      <dgm:t>
        <a:bodyPr/>
        <a:lstStyle/>
        <a:p>
          <a:endParaRPr lang="en-US"/>
        </a:p>
      </dgm:t>
    </dgm:pt>
    <dgm:pt modelId="{4B78F508-1D15-4807-AD8E-6CA06F197E3D}">
      <dgm:prSet/>
      <dgm:spPr/>
      <dgm:t>
        <a:bodyPr/>
        <a:lstStyle/>
        <a:p>
          <a:r>
            <a:rPr lang="en-US"/>
            <a:t>How to identify Frauds?</a:t>
          </a:r>
        </a:p>
      </dgm:t>
    </dgm:pt>
    <dgm:pt modelId="{B149D09D-542C-46CD-992B-AACF13D1A9EC}" type="parTrans" cxnId="{936D05A9-35F8-4C7E-A1D4-44F02B692D40}">
      <dgm:prSet/>
      <dgm:spPr/>
      <dgm:t>
        <a:bodyPr/>
        <a:lstStyle/>
        <a:p>
          <a:endParaRPr lang="en-US"/>
        </a:p>
      </dgm:t>
    </dgm:pt>
    <dgm:pt modelId="{9A00FA34-A880-4700-B808-0977AEBC4899}" type="sibTrans" cxnId="{936D05A9-35F8-4C7E-A1D4-44F02B692D40}">
      <dgm:prSet/>
      <dgm:spPr/>
      <dgm:t>
        <a:bodyPr/>
        <a:lstStyle/>
        <a:p>
          <a:endParaRPr lang="en-US"/>
        </a:p>
      </dgm:t>
    </dgm:pt>
    <dgm:pt modelId="{FB22FF3C-4FB2-4BA6-947D-210143CB4EEC}">
      <dgm:prSet/>
      <dgm:spPr/>
      <dgm:t>
        <a:bodyPr/>
        <a:lstStyle/>
        <a:p>
          <a:pPr rtl="0"/>
          <a:r>
            <a:rPr lang="en-US"/>
            <a:t>Types of Fraud Detection Techniques</a:t>
          </a:r>
        </a:p>
      </dgm:t>
    </dgm:pt>
    <dgm:pt modelId="{D4C4FDF3-AACD-4A9D-A091-E970B311FC09}" type="parTrans" cxnId="{5D4F0DF4-16AF-4D01-9FA7-2CD96CE2BAAC}">
      <dgm:prSet/>
      <dgm:spPr/>
      <dgm:t>
        <a:bodyPr/>
        <a:lstStyle/>
        <a:p>
          <a:endParaRPr lang="en-US"/>
        </a:p>
      </dgm:t>
    </dgm:pt>
    <dgm:pt modelId="{16A342DE-6032-49B8-B6E1-443C571FDA63}" type="sibTrans" cxnId="{5D4F0DF4-16AF-4D01-9FA7-2CD96CE2BAAC}">
      <dgm:prSet/>
      <dgm:spPr/>
      <dgm:t>
        <a:bodyPr/>
        <a:lstStyle/>
        <a:p>
          <a:endParaRPr lang="en-US"/>
        </a:p>
      </dgm:t>
    </dgm:pt>
    <dgm:pt modelId="{FA26C261-237E-4A36-9D30-7754222B36C8}" type="pres">
      <dgm:prSet presAssocID="{4973C221-9F6A-4595-A172-24D241C7D21B}" presName="linear" presStyleCnt="0">
        <dgm:presLayoutVars>
          <dgm:animLvl val="lvl"/>
          <dgm:resizeHandles val="exact"/>
        </dgm:presLayoutVars>
      </dgm:prSet>
      <dgm:spPr/>
    </dgm:pt>
    <dgm:pt modelId="{D797BA62-A76B-43A0-BE82-3A575B1EE9BA}" type="pres">
      <dgm:prSet presAssocID="{097DC753-2B5F-409D-8EDE-43CD700C4D76}" presName="parentText" presStyleLbl="node1" presStyleIdx="0" presStyleCnt="3">
        <dgm:presLayoutVars>
          <dgm:chMax val="0"/>
          <dgm:bulletEnabled val="1"/>
        </dgm:presLayoutVars>
      </dgm:prSet>
      <dgm:spPr/>
    </dgm:pt>
    <dgm:pt modelId="{F19BA868-0B56-4B41-A6A8-3F2C288DAEA4}" type="pres">
      <dgm:prSet presAssocID="{026AFC44-8DD0-4143-AAAD-2EA781DE71AE}" presName="spacer" presStyleCnt="0"/>
      <dgm:spPr/>
    </dgm:pt>
    <dgm:pt modelId="{CE08644A-824E-48C6-A6D7-3BE4C322AFB0}" type="pres">
      <dgm:prSet presAssocID="{4B78F508-1D15-4807-AD8E-6CA06F197E3D}" presName="parentText" presStyleLbl="node1" presStyleIdx="1" presStyleCnt="3">
        <dgm:presLayoutVars>
          <dgm:chMax val="0"/>
          <dgm:bulletEnabled val="1"/>
        </dgm:presLayoutVars>
      </dgm:prSet>
      <dgm:spPr/>
    </dgm:pt>
    <dgm:pt modelId="{40366D94-60F9-47CB-86DC-79476A5C6F17}" type="pres">
      <dgm:prSet presAssocID="{9A00FA34-A880-4700-B808-0977AEBC4899}" presName="spacer" presStyleCnt="0"/>
      <dgm:spPr/>
    </dgm:pt>
    <dgm:pt modelId="{802B269C-B7F5-43A6-A10E-A9D7E0BA367A}" type="pres">
      <dgm:prSet presAssocID="{FB22FF3C-4FB2-4BA6-947D-210143CB4EEC}" presName="parentText" presStyleLbl="node1" presStyleIdx="2" presStyleCnt="3">
        <dgm:presLayoutVars>
          <dgm:chMax val="0"/>
          <dgm:bulletEnabled val="1"/>
        </dgm:presLayoutVars>
      </dgm:prSet>
      <dgm:spPr/>
    </dgm:pt>
  </dgm:ptLst>
  <dgm:cxnLst>
    <dgm:cxn modelId="{58FBE060-0E9E-4A6F-BF9E-5DA9FEF84BF9}" type="presOf" srcId="{4B78F508-1D15-4807-AD8E-6CA06F197E3D}" destId="{CE08644A-824E-48C6-A6D7-3BE4C322AFB0}" srcOrd="0" destOrd="0" presId="urn:microsoft.com/office/officeart/2005/8/layout/vList2"/>
    <dgm:cxn modelId="{7204C943-C785-430A-9ECF-D8994480610D}" type="presOf" srcId="{097DC753-2B5F-409D-8EDE-43CD700C4D76}" destId="{D797BA62-A76B-43A0-BE82-3A575B1EE9BA}" srcOrd="0" destOrd="0" presId="urn:microsoft.com/office/officeart/2005/8/layout/vList2"/>
    <dgm:cxn modelId="{F45C5F78-4570-450E-BC43-EE93A75D61A1}" srcId="{4973C221-9F6A-4595-A172-24D241C7D21B}" destId="{097DC753-2B5F-409D-8EDE-43CD700C4D76}" srcOrd="0" destOrd="0" parTransId="{D89A5E63-6DCA-413A-8494-2E2E2E40414D}" sibTransId="{026AFC44-8DD0-4143-AAAD-2EA781DE71AE}"/>
    <dgm:cxn modelId="{D9667AA5-C318-426F-9912-366A30CACB15}" type="presOf" srcId="{FB22FF3C-4FB2-4BA6-947D-210143CB4EEC}" destId="{802B269C-B7F5-43A6-A10E-A9D7E0BA367A}" srcOrd="0" destOrd="0" presId="urn:microsoft.com/office/officeart/2005/8/layout/vList2"/>
    <dgm:cxn modelId="{936D05A9-35F8-4C7E-A1D4-44F02B692D40}" srcId="{4973C221-9F6A-4595-A172-24D241C7D21B}" destId="{4B78F508-1D15-4807-AD8E-6CA06F197E3D}" srcOrd="1" destOrd="0" parTransId="{B149D09D-542C-46CD-992B-AACF13D1A9EC}" sibTransId="{9A00FA34-A880-4700-B808-0977AEBC4899}"/>
    <dgm:cxn modelId="{A2DC19C0-3EF2-4E54-929F-215402679E3B}" type="presOf" srcId="{4973C221-9F6A-4595-A172-24D241C7D21B}" destId="{FA26C261-237E-4A36-9D30-7754222B36C8}" srcOrd="0" destOrd="0" presId="urn:microsoft.com/office/officeart/2005/8/layout/vList2"/>
    <dgm:cxn modelId="{5D4F0DF4-16AF-4D01-9FA7-2CD96CE2BAAC}" srcId="{4973C221-9F6A-4595-A172-24D241C7D21B}" destId="{FB22FF3C-4FB2-4BA6-947D-210143CB4EEC}" srcOrd="2" destOrd="0" parTransId="{D4C4FDF3-AACD-4A9D-A091-E970B311FC09}" sibTransId="{16A342DE-6032-49B8-B6E1-443C571FDA63}"/>
    <dgm:cxn modelId="{593C8F0E-B3FE-4273-8632-FAE547A0AFE7}" type="presParOf" srcId="{FA26C261-237E-4A36-9D30-7754222B36C8}" destId="{D797BA62-A76B-43A0-BE82-3A575B1EE9BA}" srcOrd="0" destOrd="0" presId="urn:microsoft.com/office/officeart/2005/8/layout/vList2"/>
    <dgm:cxn modelId="{E74F66BA-78D8-4CB1-9143-489507354862}" type="presParOf" srcId="{FA26C261-237E-4A36-9D30-7754222B36C8}" destId="{F19BA868-0B56-4B41-A6A8-3F2C288DAEA4}" srcOrd="1" destOrd="0" presId="urn:microsoft.com/office/officeart/2005/8/layout/vList2"/>
    <dgm:cxn modelId="{6980CF73-B02C-4E08-8E39-D48B706BEB02}" type="presParOf" srcId="{FA26C261-237E-4A36-9D30-7754222B36C8}" destId="{CE08644A-824E-48C6-A6D7-3BE4C322AFB0}" srcOrd="2" destOrd="0" presId="urn:microsoft.com/office/officeart/2005/8/layout/vList2"/>
    <dgm:cxn modelId="{B239BC6F-4134-4CEE-9F69-01C2989FBB32}" type="presParOf" srcId="{FA26C261-237E-4A36-9D30-7754222B36C8}" destId="{40366D94-60F9-47CB-86DC-79476A5C6F17}" srcOrd="3" destOrd="0" presId="urn:microsoft.com/office/officeart/2005/8/layout/vList2"/>
    <dgm:cxn modelId="{B01D668B-0C88-421D-A5B1-9995A1001822}" type="presParOf" srcId="{FA26C261-237E-4A36-9D30-7754222B36C8}" destId="{802B269C-B7F5-43A6-A10E-A9D7E0BA367A}" srcOrd="4"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61DA620-E240-4696-828C-4D21500FF97E}" type="doc">
      <dgm:prSet loTypeId="urn:microsoft.com/office/officeart/2005/8/layout/vList2" loCatId="list" qsTypeId="urn:microsoft.com/office/officeart/2005/8/quickstyle/simple2" qsCatId="simple" csTypeId="urn:microsoft.com/office/officeart/2005/8/colors/colorful5" csCatId="colorful" phldr="1"/>
      <dgm:spPr/>
      <dgm:t>
        <a:bodyPr/>
        <a:lstStyle/>
        <a:p>
          <a:endParaRPr lang="en-US"/>
        </a:p>
      </dgm:t>
    </dgm:pt>
    <dgm:pt modelId="{EE9DA540-6B54-447F-AC46-4FBE480A1DCE}">
      <dgm:prSet/>
      <dgm:spPr/>
      <dgm:t>
        <a:bodyPr/>
        <a:lstStyle/>
        <a:p>
          <a:r>
            <a:rPr lang="en-GB"/>
            <a:t>Information on firms :</a:t>
          </a:r>
          <a:endParaRPr lang="en-US"/>
        </a:p>
      </dgm:t>
    </dgm:pt>
    <dgm:pt modelId="{17DF0FF7-DD4E-4A79-8BC6-1743B710327B}" type="parTrans" cxnId="{03FACEF5-55B7-4E65-B45A-2CF4BEE36365}">
      <dgm:prSet/>
      <dgm:spPr/>
      <dgm:t>
        <a:bodyPr/>
        <a:lstStyle/>
        <a:p>
          <a:endParaRPr lang="en-US"/>
        </a:p>
      </dgm:t>
    </dgm:pt>
    <dgm:pt modelId="{E388258C-72B0-46F1-9EA4-90736D36CC05}" type="sibTrans" cxnId="{03FACEF5-55B7-4E65-B45A-2CF4BEE36365}">
      <dgm:prSet/>
      <dgm:spPr/>
      <dgm:t>
        <a:bodyPr/>
        <a:lstStyle/>
        <a:p>
          <a:endParaRPr lang="en-US"/>
        </a:p>
      </dgm:t>
    </dgm:pt>
    <dgm:pt modelId="{43D79DD7-4F43-411E-87E3-5FD933201A43}">
      <dgm:prSet/>
      <dgm:spPr/>
      <dgm:t>
        <a:bodyPr/>
        <a:lstStyle/>
        <a:p>
          <a:r>
            <a:rPr lang="en-GB"/>
            <a:t>Public Health</a:t>
          </a:r>
          <a:endParaRPr lang="en-US"/>
        </a:p>
      </dgm:t>
    </dgm:pt>
    <dgm:pt modelId="{C5BD3099-AD70-4113-9338-0E15E2C57032}" type="parTrans" cxnId="{90A832E3-6EBF-4453-BD9B-FC6C9EAF07C9}">
      <dgm:prSet/>
      <dgm:spPr/>
      <dgm:t>
        <a:bodyPr/>
        <a:lstStyle/>
        <a:p>
          <a:endParaRPr lang="en-US"/>
        </a:p>
      </dgm:t>
    </dgm:pt>
    <dgm:pt modelId="{7A064CFB-2E8B-48CD-8639-9CAD2E8337C7}" type="sibTrans" cxnId="{90A832E3-6EBF-4453-BD9B-FC6C9EAF07C9}">
      <dgm:prSet/>
      <dgm:spPr/>
      <dgm:t>
        <a:bodyPr/>
        <a:lstStyle/>
        <a:p>
          <a:endParaRPr lang="en-US"/>
        </a:p>
      </dgm:t>
    </dgm:pt>
    <dgm:pt modelId="{6EA87012-B308-4070-8B7A-EFC8099E0840}">
      <dgm:prSet/>
      <dgm:spPr/>
      <dgm:t>
        <a:bodyPr/>
        <a:lstStyle/>
        <a:p>
          <a:r>
            <a:rPr lang="en-GB"/>
            <a:t>Buildings and roads</a:t>
          </a:r>
          <a:endParaRPr lang="en-US"/>
        </a:p>
      </dgm:t>
    </dgm:pt>
    <dgm:pt modelId="{ECD47145-E2FA-4ACF-8075-EC3AF2D9975E}" type="parTrans" cxnId="{F8F0A26C-8EB6-4976-BF39-CCA3F8DBFCBD}">
      <dgm:prSet/>
      <dgm:spPr/>
      <dgm:t>
        <a:bodyPr/>
        <a:lstStyle/>
        <a:p>
          <a:endParaRPr lang="en-US"/>
        </a:p>
      </dgm:t>
    </dgm:pt>
    <dgm:pt modelId="{48994B89-AFA4-40C3-9CBE-F97A72BEAC2B}" type="sibTrans" cxnId="{F8F0A26C-8EB6-4976-BF39-CCA3F8DBFCBD}">
      <dgm:prSet/>
      <dgm:spPr/>
      <dgm:t>
        <a:bodyPr/>
        <a:lstStyle/>
        <a:p>
          <a:endParaRPr lang="en-US"/>
        </a:p>
      </dgm:t>
    </dgm:pt>
    <dgm:pt modelId="{96537917-7BAD-4083-B457-50ABEDB669B0}">
      <dgm:prSet/>
      <dgm:spPr/>
      <dgm:t>
        <a:bodyPr/>
        <a:lstStyle/>
        <a:p>
          <a:r>
            <a:rPr lang="en-GB"/>
            <a:t>Corporate</a:t>
          </a:r>
          <a:endParaRPr lang="en-US"/>
        </a:p>
      </dgm:t>
    </dgm:pt>
    <dgm:pt modelId="{07F262B6-EAAB-48B2-81E5-B6EEFA2EB1AB}" type="parTrans" cxnId="{228360A5-5508-49EE-A64D-5DB0FC832EF8}">
      <dgm:prSet/>
      <dgm:spPr/>
      <dgm:t>
        <a:bodyPr/>
        <a:lstStyle/>
        <a:p>
          <a:endParaRPr lang="en-US"/>
        </a:p>
      </dgm:t>
    </dgm:pt>
    <dgm:pt modelId="{C57B8E35-78F8-4602-B06D-5DFDD5746C27}" type="sibTrans" cxnId="{228360A5-5508-49EE-A64D-5DB0FC832EF8}">
      <dgm:prSet/>
      <dgm:spPr/>
      <dgm:t>
        <a:bodyPr/>
        <a:lstStyle/>
        <a:p>
          <a:endParaRPr lang="en-US"/>
        </a:p>
      </dgm:t>
    </dgm:pt>
    <dgm:pt modelId="{E19885DA-93A2-4F2A-A1D6-6BAFE4B4909D}">
      <dgm:prSet/>
      <dgm:spPr/>
      <dgm:t>
        <a:bodyPr/>
        <a:lstStyle/>
        <a:p>
          <a:r>
            <a:rPr lang="en-GB"/>
            <a:t>Contains values such as:</a:t>
          </a:r>
          <a:endParaRPr lang="en-US"/>
        </a:p>
      </dgm:t>
    </dgm:pt>
    <dgm:pt modelId="{45FDB128-4D23-4213-8EE3-D5A7199DE851}" type="parTrans" cxnId="{C9D391D4-BE0D-4FE2-ABCA-C555E49EC6F0}">
      <dgm:prSet/>
      <dgm:spPr/>
      <dgm:t>
        <a:bodyPr/>
        <a:lstStyle/>
        <a:p>
          <a:endParaRPr lang="en-US"/>
        </a:p>
      </dgm:t>
    </dgm:pt>
    <dgm:pt modelId="{3583D36C-EE79-4C94-ADBF-714750278923}" type="sibTrans" cxnId="{C9D391D4-BE0D-4FE2-ABCA-C555E49EC6F0}">
      <dgm:prSet/>
      <dgm:spPr/>
      <dgm:t>
        <a:bodyPr/>
        <a:lstStyle/>
        <a:p>
          <a:endParaRPr lang="en-US"/>
        </a:p>
      </dgm:t>
    </dgm:pt>
    <dgm:pt modelId="{3B1523E6-1B98-46CF-89E4-AE4D5BDA095E}">
      <dgm:prSet/>
      <dgm:spPr/>
      <dgm:t>
        <a:bodyPr/>
        <a:lstStyle/>
        <a:p>
          <a:r>
            <a:rPr lang="en-GB"/>
            <a:t>Historical risk value of target</a:t>
          </a:r>
          <a:endParaRPr lang="en-US"/>
        </a:p>
      </dgm:t>
    </dgm:pt>
    <dgm:pt modelId="{E2F63BA3-DC6D-4316-A356-885B5EDD92B7}" type="parTrans" cxnId="{C9A1EA2E-4FAE-431C-A1D6-526C99446850}">
      <dgm:prSet/>
      <dgm:spPr/>
      <dgm:t>
        <a:bodyPr/>
        <a:lstStyle/>
        <a:p>
          <a:endParaRPr lang="en-US"/>
        </a:p>
      </dgm:t>
    </dgm:pt>
    <dgm:pt modelId="{DE4EA6F2-310D-41DA-A3D9-554C16039E7E}" type="sibTrans" cxnId="{C9A1EA2E-4FAE-431C-A1D6-526C99446850}">
      <dgm:prSet/>
      <dgm:spPr/>
      <dgm:t>
        <a:bodyPr/>
        <a:lstStyle/>
        <a:p>
          <a:endParaRPr lang="en-US"/>
        </a:p>
      </dgm:t>
    </dgm:pt>
    <dgm:pt modelId="{B6355733-289A-44A1-9EAE-D973F798C8BC}">
      <dgm:prSet/>
      <dgm:spPr/>
      <dgm:t>
        <a:bodyPr/>
        <a:lstStyle/>
        <a:p>
          <a:r>
            <a:rPr lang="en-GB"/>
            <a:t>Unique ID of a city</a:t>
          </a:r>
          <a:endParaRPr lang="en-US"/>
        </a:p>
      </dgm:t>
    </dgm:pt>
    <dgm:pt modelId="{BB5C09AE-A15E-4165-A07C-7E81B2E87C28}" type="parTrans" cxnId="{3A4D46DF-3FB2-4C9E-B1B4-3B15DD3611FE}">
      <dgm:prSet/>
      <dgm:spPr/>
      <dgm:t>
        <a:bodyPr/>
        <a:lstStyle/>
        <a:p>
          <a:endParaRPr lang="en-US"/>
        </a:p>
      </dgm:t>
    </dgm:pt>
    <dgm:pt modelId="{28576D25-0603-4D1D-BF0C-A64F2EC818BD}" type="sibTrans" cxnId="{3A4D46DF-3FB2-4C9E-B1B4-3B15DD3611FE}">
      <dgm:prSet/>
      <dgm:spPr/>
      <dgm:t>
        <a:bodyPr/>
        <a:lstStyle/>
        <a:p>
          <a:endParaRPr lang="en-US"/>
        </a:p>
      </dgm:t>
    </dgm:pt>
    <dgm:pt modelId="{E9A6DDCA-37A6-4560-82A9-B0F5CEFFBCF9}">
      <dgm:prSet/>
      <dgm:spPr/>
      <dgm:t>
        <a:bodyPr/>
        <a:lstStyle/>
        <a:p>
          <a:r>
            <a:rPr lang="en-GB"/>
            <a:t>Score and risk values of every report</a:t>
          </a:r>
          <a:endParaRPr lang="en-US"/>
        </a:p>
      </dgm:t>
    </dgm:pt>
    <dgm:pt modelId="{FEC56F54-1B6D-4F2E-A5C8-514CECEC8A6E}" type="parTrans" cxnId="{A4AB538F-B85B-4BC7-8AE6-A58B71DC08D1}">
      <dgm:prSet/>
      <dgm:spPr/>
      <dgm:t>
        <a:bodyPr/>
        <a:lstStyle/>
        <a:p>
          <a:endParaRPr lang="en-US"/>
        </a:p>
      </dgm:t>
    </dgm:pt>
    <dgm:pt modelId="{EA5772DE-95B3-4C13-B249-91C68B4E4CA7}" type="sibTrans" cxnId="{A4AB538F-B85B-4BC7-8AE6-A58B71DC08D1}">
      <dgm:prSet/>
      <dgm:spPr/>
      <dgm:t>
        <a:bodyPr/>
        <a:lstStyle/>
        <a:p>
          <a:endParaRPr lang="en-US"/>
        </a:p>
      </dgm:t>
    </dgm:pt>
    <dgm:pt modelId="{362CB763-4974-4856-8330-5EDBCED0E6D6}" type="pres">
      <dgm:prSet presAssocID="{561DA620-E240-4696-828C-4D21500FF97E}" presName="linear" presStyleCnt="0">
        <dgm:presLayoutVars>
          <dgm:animLvl val="lvl"/>
          <dgm:resizeHandles val="exact"/>
        </dgm:presLayoutVars>
      </dgm:prSet>
      <dgm:spPr/>
    </dgm:pt>
    <dgm:pt modelId="{A55F6620-D6AB-484F-B08A-48C1A61F3D6C}" type="pres">
      <dgm:prSet presAssocID="{EE9DA540-6B54-447F-AC46-4FBE480A1DCE}" presName="parentText" presStyleLbl="node1" presStyleIdx="0" presStyleCnt="2">
        <dgm:presLayoutVars>
          <dgm:chMax val="0"/>
          <dgm:bulletEnabled val="1"/>
        </dgm:presLayoutVars>
      </dgm:prSet>
      <dgm:spPr/>
    </dgm:pt>
    <dgm:pt modelId="{26F8E1F0-3CA5-4939-BAC2-6E58F16471DE}" type="pres">
      <dgm:prSet presAssocID="{EE9DA540-6B54-447F-AC46-4FBE480A1DCE}" presName="childText" presStyleLbl="revTx" presStyleIdx="0" presStyleCnt="2">
        <dgm:presLayoutVars>
          <dgm:bulletEnabled val="1"/>
        </dgm:presLayoutVars>
      </dgm:prSet>
      <dgm:spPr/>
    </dgm:pt>
    <dgm:pt modelId="{35A65300-CBA8-4F25-9EEF-A48D2D8D831D}" type="pres">
      <dgm:prSet presAssocID="{E19885DA-93A2-4F2A-A1D6-6BAFE4B4909D}" presName="parentText" presStyleLbl="node1" presStyleIdx="1" presStyleCnt="2">
        <dgm:presLayoutVars>
          <dgm:chMax val="0"/>
          <dgm:bulletEnabled val="1"/>
        </dgm:presLayoutVars>
      </dgm:prSet>
      <dgm:spPr/>
    </dgm:pt>
    <dgm:pt modelId="{55603663-67FD-4E0D-8A7B-548FD28AB734}" type="pres">
      <dgm:prSet presAssocID="{E19885DA-93A2-4F2A-A1D6-6BAFE4B4909D}" presName="childText" presStyleLbl="revTx" presStyleIdx="1" presStyleCnt="2">
        <dgm:presLayoutVars>
          <dgm:bulletEnabled val="1"/>
        </dgm:presLayoutVars>
      </dgm:prSet>
      <dgm:spPr/>
    </dgm:pt>
  </dgm:ptLst>
  <dgm:cxnLst>
    <dgm:cxn modelId="{ABAE7A04-730A-4A04-8468-3881D8E5EDAA}" type="presOf" srcId="{EE9DA540-6B54-447F-AC46-4FBE480A1DCE}" destId="{A55F6620-D6AB-484F-B08A-48C1A61F3D6C}" srcOrd="0" destOrd="0" presId="urn:microsoft.com/office/officeart/2005/8/layout/vList2"/>
    <dgm:cxn modelId="{D550160E-6EEC-4F3F-B54A-3517BF18B743}" type="presOf" srcId="{3B1523E6-1B98-46CF-89E4-AE4D5BDA095E}" destId="{55603663-67FD-4E0D-8A7B-548FD28AB734}" srcOrd="0" destOrd="0" presId="urn:microsoft.com/office/officeart/2005/8/layout/vList2"/>
    <dgm:cxn modelId="{C9A1EA2E-4FAE-431C-A1D6-526C99446850}" srcId="{E19885DA-93A2-4F2A-A1D6-6BAFE4B4909D}" destId="{3B1523E6-1B98-46CF-89E4-AE4D5BDA095E}" srcOrd="0" destOrd="0" parTransId="{E2F63BA3-DC6D-4316-A356-885B5EDD92B7}" sibTransId="{DE4EA6F2-310D-41DA-A3D9-554C16039E7E}"/>
    <dgm:cxn modelId="{A7DE673C-EA39-41F3-882B-29F8A495F3DB}" type="presOf" srcId="{43D79DD7-4F43-411E-87E3-5FD933201A43}" destId="{26F8E1F0-3CA5-4939-BAC2-6E58F16471DE}" srcOrd="0" destOrd="0" presId="urn:microsoft.com/office/officeart/2005/8/layout/vList2"/>
    <dgm:cxn modelId="{2B0E953F-EA57-4144-892E-3214D897F3EA}" type="presOf" srcId="{96537917-7BAD-4083-B457-50ABEDB669B0}" destId="{26F8E1F0-3CA5-4939-BAC2-6E58F16471DE}" srcOrd="0" destOrd="2" presId="urn:microsoft.com/office/officeart/2005/8/layout/vList2"/>
    <dgm:cxn modelId="{3EAA555D-B5DC-40AA-BFC9-76FFD1B5BF52}" type="presOf" srcId="{E9A6DDCA-37A6-4560-82A9-B0F5CEFFBCF9}" destId="{55603663-67FD-4E0D-8A7B-548FD28AB734}" srcOrd="0" destOrd="2" presId="urn:microsoft.com/office/officeart/2005/8/layout/vList2"/>
    <dgm:cxn modelId="{3719B365-FDE8-44CC-83C8-B0F0BD07071B}" type="presOf" srcId="{6EA87012-B308-4070-8B7A-EFC8099E0840}" destId="{26F8E1F0-3CA5-4939-BAC2-6E58F16471DE}" srcOrd="0" destOrd="1" presId="urn:microsoft.com/office/officeart/2005/8/layout/vList2"/>
    <dgm:cxn modelId="{F8F0A26C-8EB6-4976-BF39-CCA3F8DBFCBD}" srcId="{EE9DA540-6B54-447F-AC46-4FBE480A1DCE}" destId="{6EA87012-B308-4070-8B7A-EFC8099E0840}" srcOrd="1" destOrd="0" parTransId="{ECD47145-E2FA-4ACF-8075-EC3AF2D9975E}" sibTransId="{48994B89-AFA4-40C3-9CBE-F97A72BEAC2B}"/>
    <dgm:cxn modelId="{0C4DA88C-45A5-4852-8780-9E1817F4F2D2}" type="presOf" srcId="{B6355733-289A-44A1-9EAE-D973F798C8BC}" destId="{55603663-67FD-4E0D-8A7B-548FD28AB734}" srcOrd="0" destOrd="1" presId="urn:microsoft.com/office/officeart/2005/8/layout/vList2"/>
    <dgm:cxn modelId="{A4AB538F-B85B-4BC7-8AE6-A58B71DC08D1}" srcId="{E19885DA-93A2-4F2A-A1D6-6BAFE4B4909D}" destId="{E9A6DDCA-37A6-4560-82A9-B0F5CEFFBCF9}" srcOrd="2" destOrd="0" parTransId="{FEC56F54-1B6D-4F2E-A5C8-514CECEC8A6E}" sibTransId="{EA5772DE-95B3-4C13-B249-91C68B4E4CA7}"/>
    <dgm:cxn modelId="{228360A5-5508-49EE-A64D-5DB0FC832EF8}" srcId="{EE9DA540-6B54-447F-AC46-4FBE480A1DCE}" destId="{96537917-7BAD-4083-B457-50ABEDB669B0}" srcOrd="2" destOrd="0" parTransId="{07F262B6-EAAB-48B2-81E5-B6EEFA2EB1AB}" sibTransId="{C57B8E35-78F8-4602-B06D-5DFDD5746C27}"/>
    <dgm:cxn modelId="{23BC2EAE-D72E-4E29-A552-583CEFE20D19}" type="presOf" srcId="{561DA620-E240-4696-828C-4D21500FF97E}" destId="{362CB763-4974-4856-8330-5EDBCED0E6D6}" srcOrd="0" destOrd="0" presId="urn:microsoft.com/office/officeart/2005/8/layout/vList2"/>
    <dgm:cxn modelId="{C9D391D4-BE0D-4FE2-ABCA-C555E49EC6F0}" srcId="{561DA620-E240-4696-828C-4D21500FF97E}" destId="{E19885DA-93A2-4F2A-A1D6-6BAFE4B4909D}" srcOrd="1" destOrd="0" parTransId="{45FDB128-4D23-4213-8EE3-D5A7199DE851}" sibTransId="{3583D36C-EE79-4C94-ADBF-714750278923}"/>
    <dgm:cxn modelId="{3A4D46DF-3FB2-4C9E-B1B4-3B15DD3611FE}" srcId="{E19885DA-93A2-4F2A-A1D6-6BAFE4B4909D}" destId="{B6355733-289A-44A1-9EAE-D973F798C8BC}" srcOrd="1" destOrd="0" parTransId="{BB5C09AE-A15E-4165-A07C-7E81B2E87C28}" sibTransId="{28576D25-0603-4D1D-BF0C-A64F2EC818BD}"/>
    <dgm:cxn modelId="{90A832E3-6EBF-4453-BD9B-FC6C9EAF07C9}" srcId="{EE9DA540-6B54-447F-AC46-4FBE480A1DCE}" destId="{43D79DD7-4F43-411E-87E3-5FD933201A43}" srcOrd="0" destOrd="0" parTransId="{C5BD3099-AD70-4113-9338-0E15E2C57032}" sibTransId="{7A064CFB-2E8B-48CD-8639-9CAD2E8337C7}"/>
    <dgm:cxn modelId="{DA3388F4-0D82-4344-88AA-095F84EA5C0D}" type="presOf" srcId="{E19885DA-93A2-4F2A-A1D6-6BAFE4B4909D}" destId="{35A65300-CBA8-4F25-9EEF-A48D2D8D831D}" srcOrd="0" destOrd="0" presId="urn:microsoft.com/office/officeart/2005/8/layout/vList2"/>
    <dgm:cxn modelId="{03FACEF5-55B7-4E65-B45A-2CF4BEE36365}" srcId="{561DA620-E240-4696-828C-4D21500FF97E}" destId="{EE9DA540-6B54-447F-AC46-4FBE480A1DCE}" srcOrd="0" destOrd="0" parTransId="{17DF0FF7-DD4E-4A79-8BC6-1743B710327B}" sibTransId="{E388258C-72B0-46F1-9EA4-90736D36CC05}"/>
    <dgm:cxn modelId="{18372FAF-FF27-42C5-926D-136F825180EC}" type="presParOf" srcId="{362CB763-4974-4856-8330-5EDBCED0E6D6}" destId="{A55F6620-D6AB-484F-B08A-48C1A61F3D6C}" srcOrd="0" destOrd="0" presId="urn:microsoft.com/office/officeart/2005/8/layout/vList2"/>
    <dgm:cxn modelId="{A07A8986-7C1F-4887-A9A1-F5B6BA542174}" type="presParOf" srcId="{362CB763-4974-4856-8330-5EDBCED0E6D6}" destId="{26F8E1F0-3CA5-4939-BAC2-6E58F16471DE}" srcOrd="1" destOrd="0" presId="urn:microsoft.com/office/officeart/2005/8/layout/vList2"/>
    <dgm:cxn modelId="{06E2A1CF-096F-4F7E-873C-158FD6264647}" type="presParOf" srcId="{362CB763-4974-4856-8330-5EDBCED0E6D6}" destId="{35A65300-CBA8-4F25-9EEF-A48D2D8D831D}" srcOrd="2" destOrd="0" presId="urn:microsoft.com/office/officeart/2005/8/layout/vList2"/>
    <dgm:cxn modelId="{8E321075-6AE0-4C46-A667-229EBC0081C3}" type="presParOf" srcId="{362CB763-4974-4856-8330-5EDBCED0E6D6}" destId="{55603663-67FD-4E0D-8A7B-548FD28AB734}"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D5B7D2D-2751-4A75-BA48-13A0449880FF}" type="doc">
      <dgm:prSet loTypeId="urn:microsoft.com/office/officeart/2005/8/layout/vProcess5" loCatId="process" qsTypeId="urn:microsoft.com/office/officeart/2005/8/quickstyle/simple2" qsCatId="simple" csTypeId="urn:microsoft.com/office/officeart/2005/8/colors/colorful5" csCatId="colorful" phldr="1"/>
      <dgm:spPr/>
      <dgm:t>
        <a:bodyPr/>
        <a:lstStyle/>
        <a:p>
          <a:endParaRPr lang="en-US"/>
        </a:p>
      </dgm:t>
    </dgm:pt>
    <dgm:pt modelId="{11EF4D57-A449-4202-BBFF-24B803E90962}">
      <dgm:prSet/>
      <dgm:spPr/>
      <dgm:t>
        <a:bodyPr/>
        <a:lstStyle/>
        <a:p>
          <a:pPr>
            <a:defRPr cap="all"/>
          </a:pPr>
          <a:r>
            <a:rPr lang="en-US"/>
            <a:t>It uses L2 regularization technique.</a:t>
          </a:r>
        </a:p>
      </dgm:t>
    </dgm:pt>
    <dgm:pt modelId="{61965B24-F535-4A28-A8BB-B67BB4A11E79}" type="parTrans" cxnId="{C954B3C1-F0E2-4632-8CAA-4B147E42B35F}">
      <dgm:prSet/>
      <dgm:spPr/>
      <dgm:t>
        <a:bodyPr/>
        <a:lstStyle/>
        <a:p>
          <a:endParaRPr lang="en-US"/>
        </a:p>
      </dgm:t>
    </dgm:pt>
    <dgm:pt modelId="{FFAEE22D-D051-4AA6-BCE4-343AFF9E5678}" type="sibTrans" cxnId="{C954B3C1-F0E2-4632-8CAA-4B147E42B35F}">
      <dgm:prSet/>
      <dgm:spPr/>
      <dgm:t>
        <a:bodyPr/>
        <a:lstStyle/>
        <a:p>
          <a:endParaRPr lang="en-US"/>
        </a:p>
      </dgm:t>
    </dgm:pt>
    <dgm:pt modelId="{2C6F974F-0E1D-4EEB-BA7F-5F538D15BBDF}">
      <dgm:prSet/>
      <dgm:spPr/>
      <dgm:t>
        <a:bodyPr/>
        <a:lstStyle/>
        <a:p>
          <a:pPr>
            <a:defRPr cap="all"/>
          </a:pPr>
          <a:r>
            <a:rPr lang="en-US"/>
            <a:t>Alpha - Penalty Term.</a:t>
          </a:r>
        </a:p>
      </dgm:t>
    </dgm:pt>
    <dgm:pt modelId="{BF74CDA6-7C5B-4733-B8AD-340E410FD930}" type="parTrans" cxnId="{08DE47D7-04BF-4423-810B-665BE2F57763}">
      <dgm:prSet/>
      <dgm:spPr/>
      <dgm:t>
        <a:bodyPr/>
        <a:lstStyle/>
        <a:p>
          <a:endParaRPr lang="en-US"/>
        </a:p>
      </dgm:t>
    </dgm:pt>
    <dgm:pt modelId="{353A4164-81B1-4368-8001-C1C0DC5ACCD9}" type="sibTrans" cxnId="{08DE47D7-04BF-4423-810B-665BE2F57763}">
      <dgm:prSet/>
      <dgm:spPr/>
      <dgm:t>
        <a:bodyPr/>
        <a:lstStyle/>
        <a:p>
          <a:endParaRPr lang="en-US"/>
        </a:p>
      </dgm:t>
    </dgm:pt>
    <dgm:pt modelId="{9E5C1464-AC48-4704-9D3D-38FE20914A2C}">
      <dgm:prSet/>
      <dgm:spPr/>
      <dgm:t>
        <a:bodyPr/>
        <a:lstStyle/>
        <a:p>
          <a:pPr>
            <a:defRPr cap="all"/>
          </a:pPr>
          <a:r>
            <a:rPr lang="en-US"/>
            <a:t>High Alpha – High Penalty.</a:t>
          </a:r>
        </a:p>
      </dgm:t>
    </dgm:pt>
    <dgm:pt modelId="{24F82451-5CBD-4172-9851-499F6B575B09}" type="parTrans" cxnId="{76D6DA91-8CE1-44E4-AA7B-73B2BF581433}">
      <dgm:prSet/>
      <dgm:spPr/>
      <dgm:t>
        <a:bodyPr/>
        <a:lstStyle/>
        <a:p>
          <a:endParaRPr lang="en-US"/>
        </a:p>
      </dgm:t>
    </dgm:pt>
    <dgm:pt modelId="{DF6365CD-628E-41FE-9C33-CFE865E1870F}" type="sibTrans" cxnId="{76D6DA91-8CE1-44E4-AA7B-73B2BF581433}">
      <dgm:prSet/>
      <dgm:spPr/>
      <dgm:t>
        <a:bodyPr/>
        <a:lstStyle/>
        <a:p>
          <a:endParaRPr lang="en-US"/>
        </a:p>
      </dgm:t>
    </dgm:pt>
    <dgm:pt modelId="{D9E5B262-795F-4196-A1AA-C92E13147237}" type="pres">
      <dgm:prSet presAssocID="{5D5B7D2D-2751-4A75-BA48-13A0449880FF}" presName="outerComposite" presStyleCnt="0">
        <dgm:presLayoutVars>
          <dgm:chMax val="5"/>
          <dgm:dir/>
          <dgm:resizeHandles val="exact"/>
        </dgm:presLayoutVars>
      </dgm:prSet>
      <dgm:spPr/>
    </dgm:pt>
    <dgm:pt modelId="{E61F739A-BEE7-4F1F-9E28-318F8E334C9E}" type="pres">
      <dgm:prSet presAssocID="{5D5B7D2D-2751-4A75-BA48-13A0449880FF}" presName="dummyMaxCanvas" presStyleCnt="0">
        <dgm:presLayoutVars/>
      </dgm:prSet>
      <dgm:spPr/>
    </dgm:pt>
    <dgm:pt modelId="{59F780B1-89B1-40AD-BED3-82547A3B4343}" type="pres">
      <dgm:prSet presAssocID="{5D5B7D2D-2751-4A75-BA48-13A0449880FF}" presName="ThreeNodes_1" presStyleLbl="node1" presStyleIdx="0" presStyleCnt="3">
        <dgm:presLayoutVars>
          <dgm:bulletEnabled val="1"/>
        </dgm:presLayoutVars>
      </dgm:prSet>
      <dgm:spPr/>
    </dgm:pt>
    <dgm:pt modelId="{55363676-9FDE-4E11-8955-978C9CB94A76}" type="pres">
      <dgm:prSet presAssocID="{5D5B7D2D-2751-4A75-BA48-13A0449880FF}" presName="ThreeNodes_2" presStyleLbl="node1" presStyleIdx="1" presStyleCnt="3">
        <dgm:presLayoutVars>
          <dgm:bulletEnabled val="1"/>
        </dgm:presLayoutVars>
      </dgm:prSet>
      <dgm:spPr/>
    </dgm:pt>
    <dgm:pt modelId="{1C536E8E-A085-4B40-816D-9E8AE9128D10}" type="pres">
      <dgm:prSet presAssocID="{5D5B7D2D-2751-4A75-BA48-13A0449880FF}" presName="ThreeNodes_3" presStyleLbl="node1" presStyleIdx="2" presStyleCnt="3">
        <dgm:presLayoutVars>
          <dgm:bulletEnabled val="1"/>
        </dgm:presLayoutVars>
      </dgm:prSet>
      <dgm:spPr/>
    </dgm:pt>
    <dgm:pt modelId="{0EDF0E86-6E4C-4022-B5AA-72F35F5FA6D2}" type="pres">
      <dgm:prSet presAssocID="{5D5B7D2D-2751-4A75-BA48-13A0449880FF}" presName="ThreeConn_1-2" presStyleLbl="fgAccFollowNode1" presStyleIdx="0" presStyleCnt="2">
        <dgm:presLayoutVars>
          <dgm:bulletEnabled val="1"/>
        </dgm:presLayoutVars>
      </dgm:prSet>
      <dgm:spPr/>
    </dgm:pt>
    <dgm:pt modelId="{4968D13D-E484-41D6-B112-C41A4D0D8EE9}" type="pres">
      <dgm:prSet presAssocID="{5D5B7D2D-2751-4A75-BA48-13A0449880FF}" presName="ThreeConn_2-3" presStyleLbl="fgAccFollowNode1" presStyleIdx="1" presStyleCnt="2">
        <dgm:presLayoutVars>
          <dgm:bulletEnabled val="1"/>
        </dgm:presLayoutVars>
      </dgm:prSet>
      <dgm:spPr/>
    </dgm:pt>
    <dgm:pt modelId="{93F49329-0956-4F68-9F5F-9F568A22C00A}" type="pres">
      <dgm:prSet presAssocID="{5D5B7D2D-2751-4A75-BA48-13A0449880FF}" presName="ThreeNodes_1_text" presStyleLbl="node1" presStyleIdx="2" presStyleCnt="3">
        <dgm:presLayoutVars>
          <dgm:bulletEnabled val="1"/>
        </dgm:presLayoutVars>
      </dgm:prSet>
      <dgm:spPr/>
    </dgm:pt>
    <dgm:pt modelId="{3FDDAF61-F517-4296-9335-29201244552E}" type="pres">
      <dgm:prSet presAssocID="{5D5B7D2D-2751-4A75-BA48-13A0449880FF}" presName="ThreeNodes_2_text" presStyleLbl="node1" presStyleIdx="2" presStyleCnt="3">
        <dgm:presLayoutVars>
          <dgm:bulletEnabled val="1"/>
        </dgm:presLayoutVars>
      </dgm:prSet>
      <dgm:spPr/>
    </dgm:pt>
    <dgm:pt modelId="{42F4A146-BB85-4303-9B62-1E11DA9D9BD6}" type="pres">
      <dgm:prSet presAssocID="{5D5B7D2D-2751-4A75-BA48-13A0449880FF}" presName="ThreeNodes_3_text" presStyleLbl="node1" presStyleIdx="2" presStyleCnt="3">
        <dgm:presLayoutVars>
          <dgm:bulletEnabled val="1"/>
        </dgm:presLayoutVars>
      </dgm:prSet>
      <dgm:spPr/>
    </dgm:pt>
  </dgm:ptLst>
  <dgm:cxnLst>
    <dgm:cxn modelId="{EF710110-2077-4A62-A2E0-8C136ED65EB1}" type="presOf" srcId="{2C6F974F-0E1D-4EEB-BA7F-5F538D15BBDF}" destId="{55363676-9FDE-4E11-8955-978C9CB94A76}" srcOrd="0" destOrd="0" presId="urn:microsoft.com/office/officeart/2005/8/layout/vProcess5"/>
    <dgm:cxn modelId="{010BC15B-9EB4-4D9E-94F7-E34CC215608D}" type="presOf" srcId="{5D5B7D2D-2751-4A75-BA48-13A0449880FF}" destId="{D9E5B262-795F-4196-A1AA-C92E13147237}" srcOrd="0" destOrd="0" presId="urn:microsoft.com/office/officeart/2005/8/layout/vProcess5"/>
    <dgm:cxn modelId="{E492D080-ADE6-4A38-9616-C73066FE7275}" type="presOf" srcId="{2C6F974F-0E1D-4EEB-BA7F-5F538D15BBDF}" destId="{3FDDAF61-F517-4296-9335-29201244552E}" srcOrd="1" destOrd="0" presId="urn:microsoft.com/office/officeart/2005/8/layout/vProcess5"/>
    <dgm:cxn modelId="{76D6DA91-8CE1-44E4-AA7B-73B2BF581433}" srcId="{5D5B7D2D-2751-4A75-BA48-13A0449880FF}" destId="{9E5C1464-AC48-4704-9D3D-38FE20914A2C}" srcOrd="2" destOrd="0" parTransId="{24F82451-5CBD-4172-9851-499F6B575B09}" sibTransId="{DF6365CD-628E-41FE-9C33-CFE865E1870F}"/>
    <dgm:cxn modelId="{8DB654BF-6F25-41A6-82B4-C7A322216889}" type="presOf" srcId="{9E5C1464-AC48-4704-9D3D-38FE20914A2C}" destId="{1C536E8E-A085-4B40-816D-9E8AE9128D10}" srcOrd="0" destOrd="0" presId="urn:microsoft.com/office/officeart/2005/8/layout/vProcess5"/>
    <dgm:cxn modelId="{BCB256BF-6C58-4041-B23B-FBAF2591FEC2}" type="presOf" srcId="{11EF4D57-A449-4202-BBFF-24B803E90962}" destId="{93F49329-0956-4F68-9F5F-9F568A22C00A}" srcOrd="1" destOrd="0" presId="urn:microsoft.com/office/officeart/2005/8/layout/vProcess5"/>
    <dgm:cxn modelId="{484958C1-B923-4B2B-AB81-64B5E23C3CE9}" type="presOf" srcId="{11EF4D57-A449-4202-BBFF-24B803E90962}" destId="{59F780B1-89B1-40AD-BED3-82547A3B4343}" srcOrd="0" destOrd="0" presId="urn:microsoft.com/office/officeart/2005/8/layout/vProcess5"/>
    <dgm:cxn modelId="{C954B3C1-F0E2-4632-8CAA-4B147E42B35F}" srcId="{5D5B7D2D-2751-4A75-BA48-13A0449880FF}" destId="{11EF4D57-A449-4202-BBFF-24B803E90962}" srcOrd="0" destOrd="0" parTransId="{61965B24-F535-4A28-A8BB-B67BB4A11E79}" sibTransId="{FFAEE22D-D051-4AA6-BCE4-343AFF9E5678}"/>
    <dgm:cxn modelId="{08DE47D7-04BF-4423-810B-665BE2F57763}" srcId="{5D5B7D2D-2751-4A75-BA48-13A0449880FF}" destId="{2C6F974F-0E1D-4EEB-BA7F-5F538D15BBDF}" srcOrd="1" destOrd="0" parTransId="{BF74CDA6-7C5B-4733-B8AD-340E410FD930}" sibTransId="{353A4164-81B1-4368-8001-C1C0DC5ACCD9}"/>
    <dgm:cxn modelId="{4BACF1DD-A2D8-4129-85D2-F96FCCA80C0C}" type="presOf" srcId="{FFAEE22D-D051-4AA6-BCE4-343AFF9E5678}" destId="{0EDF0E86-6E4C-4022-B5AA-72F35F5FA6D2}" srcOrd="0" destOrd="0" presId="urn:microsoft.com/office/officeart/2005/8/layout/vProcess5"/>
    <dgm:cxn modelId="{A60AE8E1-1255-4B56-B9AF-CA1BE182B3F8}" type="presOf" srcId="{9E5C1464-AC48-4704-9D3D-38FE20914A2C}" destId="{42F4A146-BB85-4303-9B62-1E11DA9D9BD6}" srcOrd="1" destOrd="0" presId="urn:microsoft.com/office/officeart/2005/8/layout/vProcess5"/>
    <dgm:cxn modelId="{67DAFFED-F8CC-4086-B2AE-B0B2A34E204A}" type="presOf" srcId="{353A4164-81B1-4368-8001-C1C0DC5ACCD9}" destId="{4968D13D-E484-41D6-B112-C41A4D0D8EE9}" srcOrd="0" destOrd="0" presId="urn:microsoft.com/office/officeart/2005/8/layout/vProcess5"/>
    <dgm:cxn modelId="{5B3CC616-406B-46D2-8F31-FD1710E770EB}" type="presParOf" srcId="{D9E5B262-795F-4196-A1AA-C92E13147237}" destId="{E61F739A-BEE7-4F1F-9E28-318F8E334C9E}" srcOrd="0" destOrd="0" presId="urn:microsoft.com/office/officeart/2005/8/layout/vProcess5"/>
    <dgm:cxn modelId="{A0AFBCAE-FD35-4E11-959E-5F11C8495E3A}" type="presParOf" srcId="{D9E5B262-795F-4196-A1AA-C92E13147237}" destId="{59F780B1-89B1-40AD-BED3-82547A3B4343}" srcOrd="1" destOrd="0" presId="urn:microsoft.com/office/officeart/2005/8/layout/vProcess5"/>
    <dgm:cxn modelId="{D42512FF-C349-4792-A753-EDD97A96B4B4}" type="presParOf" srcId="{D9E5B262-795F-4196-A1AA-C92E13147237}" destId="{55363676-9FDE-4E11-8955-978C9CB94A76}" srcOrd="2" destOrd="0" presId="urn:microsoft.com/office/officeart/2005/8/layout/vProcess5"/>
    <dgm:cxn modelId="{0017B78B-9B61-4407-9605-32F8FD87464D}" type="presParOf" srcId="{D9E5B262-795F-4196-A1AA-C92E13147237}" destId="{1C536E8E-A085-4B40-816D-9E8AE9128D10}" srcOrd="3" destOrd="0" presId="urn:microsoft.com/office/officeart/2005/8/layout/vProcess5"/>
    <dgm:cxn modelId="{5D586A89-344F-4A0F-B0DE-83E0058F65F7}" type="presParOf" srcId="{D9E5B262-795F-4196-A1AA-C92E13147237}" destId="{0EDF0E86-6E4C-4022-B5AA-72F35F5FA6D2}" srcOrd="4" destOrd="0" presId="urn:microsoft.com/office/officeart/2005/8/layout/vProcess5"/>
    <dgm:cxn modelId="{88776F0A-9FC6-49C2-906F-1A7173E10780}" type="presParOf" srcId="{D9E5B262-795F-4196-A1AA-C92E13147237}" destId="{4968D13D-E484-41D6-B112-C41A4D0D8EE9}" srcOrd="5" destOrd="0" presId="urn:microsoft.com/office/officeart/2005/8/layout/vProcess5"/>
    <dgm:cxn modelId="{23B3BD10-1367-4F34-9660-16522CD0A815}" type="presParOf" srcId="{D9E5B262-795F-4196-A1AA-C92E13147237}" destId="{93F49329-0956-4F68-9F5F-9F568A22C00A}" srcOrd="6" destOrd="0" presId="urn:microsoft.com/office/officeart/2005/8/layout/vProcess5"/>
    <dgm:cxn modelId="{4588C934-1E87-43A8-B56E-AE2062EF48BF}" type="presParOf" srcId="{D9E5B262-795F-4196-A1AA-C92E13147237}" destId="{3FDDAF61-F517-4296-9335-29201244552E}" srcOrd="7" destOrd="0" presId="urn:microsoft.com/office/officeart/2005/8/layout/vProcess5"/>
    <dgm:cxn modelId="{A7607BB2-A048-49FB-ADA5-070D3067AEB5}" type="presParOf" srcId="{D9E5B262-795F-4196-A1AA-C92E13147237}" destId="{42F4A146-BB85-4303-9B62-1E11DA9D9BD6}" srcOrd="8" destOrd="0" presId="urn:microsoft.com/office/officeart/2005/8/layout/vProcess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F8EB92B-A5CA-469E-BD83-F00C06B9BBE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AA8F11B-60FD-4FE9-B899-3B5B3C872817}">
      <dgm:prSet/>
      <dgm:spPr/>
      <dgm:t>
        <a:bodyPr/>
        <a:lstStyle/>
        <a:p>
          <a:pPr>
            <a:lnSpc>
              <a:spcPct val="100000"/>
            </a:lnSpc>
          </a:pPr>
          <a:r>
            <a:rPr lang="en-US"/>
            <a:t>Features having a linear or non-linear decision boundary. </a:t>
          </a:r>
        </a:p>
      </dgm:t>
    </dgm:pt>
    <dgm:pt modelId="{2C69A235-3CE1-4991-A7F0-4A46AF694A9F}" type="parTrans" cxnId="{61EA89E2-E640-4AED-ADE6-00CB417D60B9}">
      <dgm:prSet/>
      <dgm:spPr/>
      <dgm:t>
        <a:bodyPr/>
        <a:lstStyle/>
        <a:p>
          <a:endParaRPr lang="en-US"/>
        </a:p>
      </dgm:t>
    </dgm:pt>
    <dgm:pt modelId="{2D608150-0AE5-4A59-8BE0-474064D573DF}" type="sibTrans" cxnId="{61EA89E2-E640-4AED-ADE6-00CB417D60B9}">
      <dgm:prSet/>
      <dgm:spPr/>
      <dgm:t>
        <a:bodyPr/>
        <a:lstStyle/>
        <a:p>
          <a:endParaRPr lang="en-US"/>
        </a:p>
      </dgm:t>
    </dgm:pt>
    <dgm:pt modelId="{BFD39C75-6C97-446B-B7FA-682D7BD54C17}">
      <dgm:prSet/>
      <dgm:spPr/>
      <dgm:t>
        <a:bodyPr/>
        <a:lstStyle/>
        <a:p>
          <a:pPr>
            <a:lnSpc>
              <a:spcPct val="100000"/>
            </a:lnSpc>
          </a:pPr>
          <a:r>
            <a:rPr lang="en-US" b="1"/>
            <a:t>SVM </a:t>
          </a:r>
          <a:r>
            <a:rPr lang="en-US" b="1">
              <a:latin typeface="Tw Cen MT" panose="020B0602020104020603"/>
            </a:rPr>
            <a:t>– </a:t>
          </a:r>
          <a:r>
            <a:rPr lang="en-US" b="1"/>
            <a:t>rbf</a:t>
          </a:r>
          <a:r>
            <a:rPr lang="en-US" b="1">
              <a:latin typeface="Tw Cen MT" panose="020B0602020104020603"/>
            </a:rPr>
            <a:t> </a:t>
          </a:r>
          <a:r>
            <a:rPr lang="en-US" b="1"/>
            <a:t>(Radial Basis Function)</a:t>
          </a:r>
          <a:r>
            <a:rPr lang="en-US" b="1">
              <a:latin typeface="Tw Cen MT" panose="020B0602020104020603"/>
            </a:rPr>
            <a:t> Best Score : 0.65, Gamma = 0.1 &amp; C=100</a:t>
          </a:r>
        </a:p>
      </dgm:t>
    </dgm:pt>
    <dgm:pt modelId="{B38E8510-84D2-4724-B3F0-EE9232A4B520}" type="parTrans" cxnId="{4BF0A168-D3D8-4E41-81D2-1B26A9C9889D}">
      <dgm:prSet/>
      <dgm:spPr/>
      <dgm:t>
        <a:bodyPr/>
        <a:lstStyle/>
        <a:p>
          <a:endParaRPr lang="en-US"/>
        </a:p>
      </dgm:t>
    </dgm:pt>
    <dgm:pt modelId="{633951CD-A960-40B4-B170-E3E8B274D8A5}" type="sibTrans" cxnId="{4BF0A168-D3D8-4E41-81D2-1B26A9C9889D}">
      <dgm:prSet/>
      <dgm:spPr/>
      <dgm:t>
        <a:bodyPr/>
        <a:lstStyle/>
        <a:p>
          <a:endParaRPr lang="en-US"/>
        </a:p>
      </dgm:t>
    </dgm:pt>
    <dgm:pt modelId="{8916055A-9B4A-4C17-B9F9-D669C4C3047D}">
      <dgm:prSet phldr="0"/>
      <dgm:spPr/>
      <dgm:t>
        <a:bodyPr/>
        <a:lstStyle/>
        <a:p>
          <a:pPr rtl="0">
            <a:lnSpc>
              <a:spcPct val="100000"/>
            </a:lnSpc>
          </a:pPr>
          <a:r>
            <a:rPr lang="en-US" b="0"/>
            <a:t>SVM – Poly Best Score : 0.66, Degree = 2 &amp; C=100</a:t>
          </a:r>
          <a:endParaRPr lang="en-US" b="1">
            <a:latin typeface="Tw Cen MT" panose="020B0602020104020603"/>
          </a:endParaRPr>
        </a:p>
      </dgm:t>
    </dgm:pt>
    <dgm:pt modelId="{85712A18-EB72-41C4-BFD1-3E03EE6BAD73}" type="parTrans" cxnId="{BA7B298E-1C1F-45ED-A974-3B52D16B5328}">
      <dgm:prSet/>
      <dgm:spPr/>
    </dgm:pt>
    <dgm:pt modelId="{48F3A8D1-CDBC-47C9-B416-DBFDF1D96EA7}" type="sibTrans" cxnId="{BA7B298E-1C1F-45ED-A974-3B52D16B5328}">
      <dgm:prSet/>
      <dgm:spPr/>
    </dgm:pt>
    <dgm:pt modelId="{B250252E-EED0-4867-B4F0-4AB96ACF48B1}" type="pres">
      <dgm:prSet presAssocID="{DF8EB92B-A5CA-469E-BD83-F00C06B9BBE4}" presName="root" presStyleCnt="0">
        <dgm:presLayoutVars>
          <dgm:dir/>
          <dgm:resizeHandles val="exact"/>
        </dgm:presLayoutVars>
      </dgm:prSet>
      <dgm:spPr/>
    </dgm:pt>
    <dgm:pt modelId="{F7928B4A-9506-44CB-9B95-71A63DB707B2}" type="pres">
      <dgm:prSet presAssocID="{BAA8F11B-60FD-4FE9-B899-3B5B3C872817}" presName="compNode" presStyleCnt="0"/>
      <dgm:spPr/>
    </dgm:pt>
    <dgm:pt modelId="{E87DA940-453C-4CA3-9A98-D5B71D5C7DE6}" type="pres">
      <dgm:prSet presAssocID="{BAA8F11B-60FD-4FE9-B899-3B5B3C872817}" presName="bgRect" presStyleLbl="bgShp" presStyleIdx="0" presStyleCnt="3"/>
      <dgm:spPr/>
    </dgm:pt>
    <dgm:pt modelId="{1C010915-7056-41FE-A29D-13136B9B830E}" type="pres">
      <dgm:prSet presAssocID="{BAA8F11B-60FD-4FE9-B899-3B5B3C87281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Venn Diagram"/>
        </a:ext>
      </dgm:extLst>
    </dgm:pt>
    <dgm:pt modelId="{B0B7A2C5-E528-4438-870B-DD257BCD45D7}" type="pres">
      <dgm:prSet presAssocID="{BAA8F11B-60FD-4FE9-B899-3B5B3C872817}" presName="spaceRect" presStyleCnt="0"/>
      <dgm:spPr/>
    </dgm:pt>
    <dgm:pt modelId="{4D4873DE-CDF2-4AA5-9224-A2E841D35183}" type="pres">
      <dgm:prSet presAssocID="{BAA8F11B-60FD-4FE9-B899-3B5B3C872817}" presName="parTx" presStyleLbl="revTx" presStyleIdx="0" presStyleCnt="3">
        <dgm:presLayoutVars>
          <dgm:chMax val="0"/>
          <dgm:chPref val="0"/>
        </dgm:presLayoutVars>
      </dgm:prSet>
      <dgm:spPr/>
    </dgm:pt>
    <dgm:pt modelId="{EED6B04F-8D58-4176-B4C6-CE132A7D15DE}" type="pres">
      <dgm:prSet presAssocID="{2D608150-0AE5-4A59-8BE0-474064D573DF}" presName="sibTrans" presStyleCnt="0"/>
      <dgm:spPr/>
    </dgm:pt>
    <dgm:pt modelId="{0D2D8613-4937-4258-8ACC-8ADAD754C96B}" type="pres">
      <dgm:prSet presAssocID="{BFD39C75-6C97-446B-B7FA-682D7BD54C17}" presName="compNode" presStyleCnt="0"/>
      <dgm:spPr/>
    </dgm:pt>
    <dgm:pt modelId="{2F96FEF4-86C0-4F53-8FE0-248046B66100}" type="pres">
      <dgm:prSet presAssocID="{BFD39C75-6C97-446B-B7FA-682D7BD54C17}" presName="bgRect" presStyleLbl="bgShp" presStyleIdx="1" presStyleCnt="3"/>
      <dgm:spPr/>
    </dgm:pt>
    <dgm:pt modelId="{32F0EA39-85AC-484C-94BD-EE9B4AA2E8BB}" type="pres">
      <dgm:prSet presAssocID="{BFD39C75-6C97-446B-B7FA-682D7BD54C1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tom"/>
        </a:ext>
      </dgm:extLst>
    </dgm:pt>
    <dgm:pt modelId="{4E8033B2-DD47-48D5-A913-2B9C54255983}" type="pres">
      <dgm:prSet presAssocID="{BFD39C75-6C97-446B-B7FA-682D7BD54C17}" presName="spaceRect" presStyleCnt="0"/>
      <dgm:spPr/>
    </dgm:pt>
    <dgm:pt modelId="{BF1928E7-E9B3-4B29-BED3-8D0F9CBB661F}" type="pres">
      <dgm:prSet presAssocID="{BFD39C75-6C97-446B-B7FA-682D7BD54C17}" presName="parTx" presStyleLbl="revTx" presStyleIdx="1" presStyleCnt="3">
        <dgm:presLayoutVars>
          <dgm:chMax val="0"/>
          <dgm:chPref val="0"/>
        </dgm:presLayoutVars>
      </dgm:prSet>
      <dgm:spPr/>
    </dgm:pt>
    <dgm:pt modelId="{69982D29-B86C-4BD7-90ED-2172F2009781}" type="pres">
      <dgm:prSet presAssocID="{633951CD-A960-40B4-B170-E3E8B274D8A5}" presName="sibTrans" presStyleCnt="0"/>
      <dgm:spPr/>
    </dgm:pt>
    <dgm:pt modelId="{E3EC5D76-19E0-4E15-B146-A3697E2236FE}" type="pres">
      <dgm:prSet presAssocID="{8916055A-9B4A-4C17-B9F9-D669C4C3047D}" presName="compNode" presStyleCnt="0"/>
      <dgm:spPr/>
    </dgm:pt>
    <dgm:pt modelId="{5E75EF60-5AFA-4F8A-B538-96788ED4CF2E}" type="pres">
      <dgm:prSet presAssocID="{8916055A-9B4A-4C17-B9F9-D669C4C3047D}" presName="bgRect" presStyleLbl="bgShp" presStyleIdx="2" presStyleCnt="3"/>
      <dgm:spPr/>
    </dgm:pt>
    <dgm:pt modelId="{E1FFC898-66C4-425F-A70C-95FD6DDAC4C0}" type="pres">
      <dgm:prSet presAssocID="{8916055A-9B4A-4C17-B9F9-D669C4C3047D}" presName="iconRect" presStyleLbl="node1" presStyleIdx="2" presStyleCnt="3"/>
      <dgm:spPr/>
    </dgm:pt>
    <dgm:pt modelId="{7687FFD7-46A9-41D6-BF2D-13B8BD0399B6}" type="pres">
      <dgm:prSet presAssocID="{8916055A-9B4A-4C17-B9F9-D669C4C3047D}" presName="spaceRect" presStyleCnt="0"/>
      <dgm:spPr/>
    </dgm:pt>
    <dgm:pt modelId="{2D46A019-792A-427D-9E49-8CCFEDE1BC3E}" type="pres">
      <dgm:prSet presAssocID="{8916055A-9B4A-4C17-B9F9-D669C4C3047D}" presName="parTx" presStyleLbl="revTx" presStyleIdx="2" presStyleCnt="3">
        <dgm:presLayoutVars>
          <dgm:chMax val="0"/>
          <dgm:chPref val="0"/>
        </dgm:presLayoutVars>
      </dgm:prSet>
      <dgm:spPr/>
    </dgm:pt>
  </dgm:ptLst>
  <dgm:cxnLst>
    <dgm:cxn modelId="{DA533B2D-1BC2-4BBF-9070-726605FDBA20}" type="presOf" srcId="{DF8EB92B-A5CA-469E-BD83-F00C06B9BBE4}" destId="{B250252E-EED0-4867-B4F0-4AB96ACF48B1}" srcOrd="0" destOrd="0" presId="urn:microsoft.com/office/officeart/2018/2/layout/IconVerticalSolidList"/>
    <dgm:cxn modelId="{1F4AA163-CD77-424E-83A6-87D2336B6A64}" type="presOf" srcId="{BFD39C75-6C97-446B-B7FA-682D7BD54C17}" destId="{BF1928E7-E9B3-4B29-BED3-8D0F9CBB661F}" srcOrd="0" destOrd="0" presId="urn:microsoft.com/office/officeart/2018/2/layout/IconVerticalSolidList"/>
    <dgm:cxn modelId="{4BF0A168-D3D8-4E41-81D2-1B26A9C9889D}" srcId="{DF8EB92B-A5CA-469E-BD83-F00C06B9BBE4}" destId="{BFD39C75-6C97-446B-B7FA-682D7BD54C17}" srcOrd="1" destOrd="0" parTransId="{B38E8510-84D2-4724-B3F0-EE9232A4B520}" sibTransId="{633951CD-A960-40B4-B170-E3E8B274D8A5}"/>
    <dgm:cxn modelId="{BA7B298E-1C1F-45ED-A974-3B52D16B5328}" srcId="{DF8EB92B-A5CA-469E-BD83-F00C06B9BBE4}" destId="{8916055A-9B4A-4C17-B9F9-D669C4C3047D}" srcOrd="2" destOrd="0" parTransId="{85712A18-EB72-41C4-BFD1-3E03EE6BAD73}" sibTransId="{48F3A8D1-CDBC-47C9-B416-DBFDF1D96EA7}"/>
    <dgm:cxn modelId="{6CBBD5DA-A6B4-4778-92DB-99252EA6DFB0}" type="presOf" srcId="{8916055A-9B4A-4C17-B9F9-D669C4C3047D}" destId="{2D46A019-792A-427D-9E49-8CCFEDE1BC3E}" srcOrd="0" destOrd="0" presId="urn:microsoft.com/office/officeart/2018/2/layout/IconVerticalSolidList"/>
    <dgm:cxn modelId="{61EA89E2-E640-4AED-ADE6-00CB417D60B9}" srcId="{DF8EB92B-A5CA-469E-BD83-F00C06B9BBE4}" destId="{BAA8F11B-60FD-4FE9-B899-3B5B3C872817}" srcOrd="0" destOrd="0" parTransId="{2C69A235-3CE1-4991-A7F0-4A46AF694A9F}" sibTransId="{2D608150-0AE5-4A59-8BE0-474064D573DF}"/>
    <dgm:cxn modelId="{6E11DFE5-8A0B-4C29-B0A5-358D6BBAD4C1}" type="presOf" srcId="{BAA8F11B-60FD-4FE9-B899-3B5B3C872817}" destId="{4D4873DE-CDF2-4AA5-9224-A2E841D35183}" srcOrd="0" destOrd="0" presId="urn:microsoft.com/office/officeart/2018/2/layout/IconVerticalSolidList"/>
    <dgm:cxn modelId="{EEB4CB1D-125C-4CFB-9A8B-191D4EC66A10}" type="presParOf" srcId="{B250252E-EED0-4867-B4F0-4AB96ACF48B1}" destId="{F7928B4A-9506-44CB-9B95-71A63DB707B2}" srcOrd="0" destOrd="0" presId="urn:microsoft.com/office/officeart/2018/2/layout/IconVerticalSolidList"/>
    <dgm:cxn modelId="{99861B9F-E048-43A6-B12A-E695F35D6461}" type="presParOf" srcId="{F7928B4A-9506-44CB-9B95-71A63DB707B2}" destId="{E87DA940-453C-4CA3-9A98-D5B71D5C7DE6}" srcOrd="0" destOrd="0" presId="urn:microsoft.com/office/officeart/2018/2/layout/IconVerticalSolidList"/>
    <dgm:cxn modelId="{184E66B4-4C0C-41FF-B43A-DC53EFCA6284}" type="presParOf" srcId="{F7928B4A-9506-44CB-9B95-71A63DB707B2}" destId="{1C010915-7056-41FE-A29D-13136B9B830E}" srcOrd="1" destOrd="0" presId="urn:microsoft.com/office/officeart/2018/2/layout/IconVerticalSolidList"/>
    <dgm:cxn modelId="{B4A56302-24E1-47DA-ABB8-3597B38ADFFA}" type="presParOf" srcId="{F7928B4A-9506-44CB-9B95-71A63DB707B2}" destId="{B0B7A2C5-E528-4438-870B-DD257BCD45D7}" srcOrd="2" destOrd="0" presId="urn:microsoft.com/office/officeart/2018/2/layout/IconVerticalSolidList"/>
    <dgm:cxn modelId="{2B126D70-5F0A-4F85-9B67-2EE6D7717CE1}" type="presParOf" srcId="{F7928B4A-9506-44CB-9B95-71A63DB707B2}" destId="{4D4873DE-CDF2-4AA5-9224-A2E841D35183}" srcOrd="3" destOrd="0" presId="urn:microsoft.com/office/officeart/2018/2/layout/IconVerticalSolidList"/>
    <dgm:cxn modelId="{4FF2CEBB-251D-4433-A128-CB4FDD763225}" type="presParOf" srcId="{B250252E-EED0-4867-B4F0-4AB96ACF48B1}" destId="{EED6B04F-8D58-4176-B4C6-CE132A7D15DE}" srcOrd="1" destOrd="0" presId="urn:microsoft.com/office/officeart/2018/2/layout/IconVerticalSolidList"/>
    <dgm:cxn modelId="{9EAEF34B-CCE3-459D-878B-C84DECA1DE50}" type="presParOf" srcId="{B250252E-EED0-4867-B4F0-4AB96ACF48B1}" destId="{0D2D8613-4937-4258-8ACC-8ADAD754C96B}" srcOrd="2" destOrd="0" presId="urn:microsoft.com/office/officeart/2018/2/layout/IconVerticalSolidList"/>
    <dgm:cxn modelId="{CD87D11C-942C-4643-A7A9-1AE1B0D378AB}" type="presParOf" srcId="{0D2D8613-4937-4258-8ACC-8ADAD754C96B}" destId="{2F96FEF4-86C0-4F53-8FE0-248046B66100}" srcOrd="0" destOrd="0" presId="urn:microsoft.com/office/officeart/2018/2/layout/IconVerticalSolidList"/>
    <dgm:cxn modelId="{602A4890-28B7-4997-9D85-62D80BCBB4DA}" type="presParOf" srcId="{0D2D8613-4937-4258-8ACC-8ADAD754C96B}" destId="{32F0EA39-85AC-484C-94BD-EE9B4AA2E8BB}" srcOrd="1" destOrd="0" presId="urn:microsoft.com/office/officeart/2018/2/layout/IconVerticalSolidList"/>
    <dgm:cxn modelId="{7CECF0A9-2752-465D-BF1B-8E033DEA2BCF}" type="presParOf" srcId="{0D2D8613-4937-4258-8ACC-8ADAD754C96B}" destId="{4E8033B2-DD47-48D5-A913-2B9C54255983}" srcOrd="2" destOrd="0" presId="urn:microsoft.com/office/officeart/2018/2/layout/IconVerticalSolidList"/>
    <dgm:cxn modelId="{7D6E5D14-3AAE-4B24-894F-E06C2FA74CF6}" type="presParOf" srcId="{0D2D8613-4937-4258-8ACC-8ADAD754C96B}" destId="{BF1928E7-E9B3-4B29-BED3-8D0F9CBB661F}" srcOrd="3" destOrd="0" presId="urn:microsoft.com/office/officeart/2018/2/layout/IconVerticalSolidList"/>
    <dgm:cxn modelId="{59360130-EE0E-42DC-BA5A-F8C1C12282A8}" type="presParOf" srcId="{B250252E-EED0-4867-B4F0-4AB96ACF48B1}" destId="{69982D29-B86C-4BD7-90ED-2172F2009781}" srcOrd="3" destOrd="0" presId="urn:microsoft.com/office/officeart/2018/2/layout/IconVerticalSolidList"/>
    <dgm:cxn modelId="{2CEC6A3E-C4EB-4751-96C0-978C369CDD8E}" type="presParOf" srcId="{B250252E-EED0-4867-B4F0-4AB96ACF48B1}" destId="{E3EC5D76-19E0-4E15-B146-A3697E2236FE}" srcOrd="4" destOrd="0" presId="urn:microsoft.com/office/officeart/2018/2/layout/IconVerticalSolidList"/>
    <dgm:cxn modelId="{6B231F1F-2232-46CD-A602-88AB7388B5C8}" type="presParOf" srcId="{E3EC5D76-19E0-4E15-B146-A3697E2236FE}" destId="{5E75EF60-5AFA-4F8A-B538-96788ED4CF2E}" srcOrd="0" destOrd="0" presId="urn:microsoft.com/office/officeart/2018/2/layout/IconVerticalSolidList"/>
    <dgm:cxn modelId="{D53A461E-607C-467C-96E6-C84B5CC0B026}" type="presParOf" srcId="{E3EC5D76-19E0-4E15-B146-A3697E2236FE}" destId="{E1FFC898-66C4-425F-A70C-95FD6DDAC4C0}" srcOrd="1" destOrd="0" presId="urn:microsoft.com/office/officeart/2018/2/layout/IconVerticalSolidList"/>
    <dgm:cxn modelId="{EB68185D-E267-44DB-97B1-AD9C69962A6C}" type="presParOf" srcId="{E3EC5D76-19E0-4E15-B146-A3697E2236FE}" destId="{7687FFD7-46A9-41D6-BF2D-13B8BD0399B6}" srcOrd="2" destOrd="0" presId="urn:microsoft.com/office/officeart/2018/2/layout/IconVerticalSolidList"/>
    <dgm:cxn modelId="{0E403200-44B1-4E5C-9383-B4FB8319A619}" type="presParOf" srcId="{E3EC5D76-19E0-4E15-B146-A3697E2236FE}" destId="{2D46A019-792A-427D-9E49-8CCFEDE1BC3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84AF8CF-DD85-437C-BB93-A3D124D1BAEC}" type="doc">
      <dgm:prSet loTypeId="urn:microsoft.com/office/officeart/2008/layout/LinedList" loCatId="list" qsTypeId="urn:microsoft.com/office/officeart/2005/8/quickstyle/simple5" qsCatId="simple" csTypeId="urn:microsoft.com/office/officeart/2005/8/colors/accent0_3" csCatId="mainScheme" phldr="1"/>
      <dgm:spPr/>
      <dgm:t>
        <a:bodyPr/>
        <a:lstStyle/>
        <a:p>
          <a:endParaRPr lang="en-US"/>
        </a:p>
      </dgm:t>
    </dgm:pt>
    <dgm:pt modelId="{7D69A1D9-D0FF-4DE3-88DD-5BDE9E46C8D6}">
      <dgm:prSet/>
      <dgm:spPr/>
      <dgm:t>
        <a:bodyPr/>
        <a:lstStyle/>
        <a:p>
          <a:pPr>
            <a:lnSpc>
              <a:spcPct val="100000"/>
            </a:lnSpc>
          </a:pPr>
          <a:r>
            <a:rPr lang="en-US"/>
            <a:t>A decision tree is a flowchart-like tree structure</a:t>
          </a:r>
          <a:r>
            <a:rPr lang="en-US">
              <a:latin typeface="Tw Cen MT" panose="020B0602020104020603"/>
            </a:rPr>
            <a:t> </a:t>
          </a:r>
          <a:endParaRPr lang="en-US"/>
        </a:p>
      </dgm:t>
    </dgm:pt>
    <dgm:pt modelId="{08FFBB6A-83E6-46E5-9FA7-742ADF66B02F}" type="parTrans" cxnId="{5A52B920-0590-4FBC-8DA9-BC9C2E3459B2}">
      <dgm:prSet/>
      <dgm:spPr/>
      <dgm:t>
        <a:bodyPr/>
        <a:lstStyle/>
        <a:p>
          <a:endParaRPr lang="en-US"/>
        </a:p>
      </dgm:t>
    </dgm:pt>
    <dgm:pt modelId="{4745E356-3F37-49BF-AE46-0676A1710284}" type="sibTrans" cxnId="{5A52B920-0590-4FBC-8DA9-BC9C2E3459B2}">
      <dgm:prSet/>
      <dgm:spPr/>
      <dgm:t>
        <a:bodyPr/>
        <a:lstStyle/>
        <a:p>
          <a:endParaRPr lang="en-US"/>
        </a:p>
      </dgm:t>
    </dgm:pt>
    <dgm:pt modelId="{860B155A-376F-4E12-8CAD-551427E5E0A7}">
      <dgm:prSet/>
      <dgm:spPr/>
      <dgm:t>
        <a:bodyPr/>
        <a:lstStyle/>
        <a:p>
          <a:pPr>
            <a:lnSpc>
              <a:spcPct val="100000"/>
            </a:lnSpc>
          </a:pPr>
          <a:r>
            <a:rPr lang="en-US"/>
            <a:t>Accuracy on training set: 1.000</a:t>
          </a:r>
          <a:br>
            <a:rPr lang="en-US"/>
          </a:br>
          <a:r>
            <a:rPr lang="en-US"/>
            <a:t>Accuracy on test set: 1.000</a:t>
          </a:r>
        </a:p>
      </dgm:t>
    </dgm:pt>
    <dgm:pt modelId="{957CC379-7C3A-4572-A9B8-A60FB0F062C1}" type="parTrans" cxnId="{07594D2F-B550-429C-87A4-1BE524856F18}">
      <dgm:prSet/>
      <dgm:spPr/>
      <dgm:t>
        <a:bodyPr/>
        <a:lstStyle/>
        <a:p>
          <a:endParaRPr lang="en-US"/>
        </a:p>
      </dgm:t>
    </dgm:pt>
    <dgm:pt modelId="{855D47DB-1876-4C11-AF79-38BFB136250B}" type="sibTrans" cxnId="{07594D2F-B550-429C-87A4-1BE524856F18}">
      <dgm:prSet/>
      <dgm:spPr/>
      <dgm:t>
        <a:bodyPr/>
        <a:lstStyle/>
        <a:p>
          <a:endParaRPr lang="en-US"/>
        </a:p>
      </dgm:t>
    </dgm:pt>
    <dgm:pt modelId="{833E9834-0ADC-451A-B771-476A4732581E}">
      <dgm:prSet/>
      <dgm:spPr/>
      <dgm:t>
        <a:bodyPr/>
        <a:lstStyle/>
        <a:p>
          <a:pPr>
            <a:lnSpc>
              <a:spcPct val="100000"/>
            </a:lnSpc>
          </a:pPr>
          <a:r>
            <a:rPr lang="en-US"/>
            <a:t>The average cross-validation score for this model is </a:t>
          </a:r>
          <a:r>
            <a:rPr lang="en-US">
              <a:latin typeface="Tw Cen MT" panose="020B0602020104020603"/>
            </a:rPr>
            <a:t>1</a:t>
          </a:r>
          <a:r>
            <a:rPr lang="en-US"/>
            <a:t> using </a:t>
          </a:r>
          <a:r>
            <a:rPr lang="en-US" err="1"/>
            <a:t>cross_val_score</a:t>
          </a:r>
          <a:r>
            <a:rPr lang="en-US"/>
            <a:t> function. </a:t>
          </a:r>
        </a:p>
      </dgm:t>
    </dgm:pt>
    <dgm:pt modelId="{03EA67AC-B0DA-4795-A10F-919403E9C61B}" type="parTrans" cxnId="{B07050DD-BA04-425E-9218-5EE8E9B91B78}">
      <dgm:prSet/>
      <dgm:spPr/>
      <dgm:t>
        <a:bodyPr/>
        <a:lstStyle/>
        <a:p>
          <a:endParaRPr lang="en-US"/>
        </a:p>
      </dgm:t>
    </dgm:pt>
    <dgm:pt modelId="{F1DA9DC7-6476-4DD1-BECF-0AD4B8DD008D}" type="sibTrans" cxnId="{B07050DD-BA04-425E-9218-5EE8E9B91B78}">
      <dgm:prSet/>
      <dgm:spPr/>
      <dgm:t>
        <a:bodyPr/>
        <a:lstStyle/>
        <a:p>
          <a:endParaRPr lang="en-US"/>
        </a:p>
      </dgm:t>
    </dgm:pt>
    <dgm:pt modelId="{F5FF99A5-5605-47AA-BF8A-3508058DF124}">
      <dgm:prSet/>
      <dgm:spPr/>
      <dgm:t>
        <a:bodyPr/>
        <a:lstStyle/>
        <a:p>
          <a:pPr>
            <a:lnSpc>
              <a:spcPct val="100000"/>
            </a:lnSpc>
          </a:pPr>
          <a:r>
            <a:rPr lang="en-US"/>
            <a:t>Grid-Search is not required to be performed.</a:t>
          </a:r>
        </a:p>
      </dgm:t>
    </dgm:pt>
    <dgm:pt modelId="{08D51BF5-1483-4C3A-9083-B331C833CC44}" type="parTrans" cxnId="{3EF10E3E-C54B-42D0-9CFA-0492ECF7EF69}">
      <dgm:prSet/>
      <dgm:spPr/>
      <dgm:t>
        <a:bodyPr/>
        <a:lstStyle/>
        <a:p>
          <a:endParaRPr lang="en-US"/>
        </a:p>
      </dgm:t>
    </dgm:pt>
    <dgm:pt modelId="{C71377E5-4E14-4D26-8195-02C372ABBC28}" type="sibTrans" cxnId="{3EF10E3E-C54B-42D0-9CFA-0492ECF7EF69}">
      <dgm:prSet/>
      <dgm:spPr/>
      <dgm:t>
        <a:bodyPr/>
        <a:lstStyle/>
        <a:p>
          <a:endParaRPr lang="en-US"/>
        </a:p>
      </dgm:t>
    </dgm:pt>
    <dgm:pt modelId="{550C33DF-ADB2-48BE-AAB7-A40F1DE6C7F5}" type="pres">
      <dgm:prSet presAssocID="{584AF8CF-DD85-437C-BB93-A3D124D1BAEC}" presName="vert0" presStyleCnt="0">
        <dgm:presLayoutVars>
          <dgm:dir/>
          <dgm:animOne val="branch"/>
          <dgm:animLvl val="lvl"/>
        </dgm:presLayoutVars>
      </dgm:prSet>
      <dgm:spPr/>
    </dgm:pt>
    <dgm:pt modelId="{6AFCC409-1487-4701-93DD-78192148C6EC}" type="pres">
      <dgm:prSet presAssocID="{7D69A1D9-D0FF-4DE3-88DD-5BDE9E46C8D6}" presName="thickLine" presStyleLbl="alignNode1" presStyleIdx="0" presStyleCnt="4"/>
      <dgm:spPr/>
    </dgm:pt>
    <dgm:pt modelId="{37E3904E-C391-4C0A-98E1-3AE50275D66C}" type="pres">
      <dgm:prSet presAssocID="{7D69A1D9-D0FF-4DE3-88DD-5BDE9E46C8D6}" presName="horz1" presStyleCnt="0"/>
      <dgm:spPr/>
    </dgm:pt>
    <dgm:pt modelId="{4100FD1E-2CD3-418A-9AAC-E1C5CAC88ECA}" type="pres">
      <dgm:prSet presAssocID="{7D69A1D9-D0FF-4DE3-88DD-5BDE9E46C8D6}" presName="tx1" presStyleLbl="revTx" presStyleIdx="0" presStyleCnt="4"/>
      <dgm:spPr/>
    </dgm:pt>
    <dgm:pt modelId="{664DA6B4-E83F-4EE6-B4D3-393D6A86F72D}" type="pres">
      <dgm:prSet presAssocID="{7D69A1D9-D0FF-4DE3-88DD-5BDE9E46C8D6}" presName="vert1" presStyleCnt="0"/>
      <dgm:spPr/>
    </dgm:pt>
    <dgm:pt modelId="{501A3A49-846E-4269-B915-C1FEBC281A09}" type="pres">
      <dgm:prSet presAssocID="{860B155A-376F-4E12-8CAD-551427E5E0A7}" presName="thickLine" presStyleLbl="alignNode1" presStyleIdx="1" presStyleCnt="4"/>
      <dgm:spPr/>
    </dgm:pt>
    <dgm:pt modelId="{1CFADB3B-80AB-40D9-8220-F4F7C4011465}" type="pres">
      <dgm:prSet presAssocID="{860B155A-376F-4E12-8CAD-551427E5E0A7}" presName="horz1" presStyleCnt="0"/>
      <dgm:spPr/>
    </dgm:pt>
    <dgm:pt modelId="{59280189-F365-4506-8326-DE3A27E36FC6}" type="pres">
      <dgm:prSet presAssocID="{860B155A-376F-4E12-8CAD-551427E5E0A7}" presName="tx1" presStyleLbl="revTx" presStyleIdx="1" presStyleCnt="4"/>
      <dgm:spPr/>
    </dgm:pt>
    <dgm:pt modelId="{0B5DB4EA-4DF0-4453-A209-2198A7F8FF66}" type="pres">
      <dgm:prSet presAssocID="{860B155A-376F-4E12-8CAD-551427E5E0A7}" presName="vert1" presStyleCnt="0"/>
      <dgm:spPr/>
    </dgm:pt>
    <dgm:pt modelId="{FAF2AE3E-7EBA-4A66-991D-B2F22375AC1D}" type="pres">
      <dgm:prSet presAssocID="{833E9834-0ADC-451A-B771-476A4732581E}" presName="thickLine" presStyleLbl="alignNode1" presStyleIdx="2" presStyleCnt="4"/>
      <dgm:spPr/>
    </dgm:pt>
    <dgm:pt modelId="{3BA8B854-7F2C-4A2F-9D0A-0CA3AAD0C9B8}" type="pres">
      <dgm:prSet presAssocID="{833E9834-0ADC-451A-B771-476A4732581E}" presName="horz1" presStyleCnt="0"/>
      <dgm:spPr/>
    </dgm:pt>
    <dgm:pt modelId="{35B1A779-1525-4ABE-93C8-30FB2EF6A93F}" type="pres">
      <dgm:prSet presAssocID="{833E9834-0ADC-451A-B771-476A4732581E}" presName="tx1" presStyleLbl="revTx" presStyleIdx="2" presStyleCnt="4"/>
      <dgm:spPr/>
    </dgm:pt>
    <dgm:pt modelId="{9C3B02DE-FFE4-40C6-BE80-AF5535AD14AD}" type="pres">
      <dgm:prSet presAssocID="{833E9834-0ADC-451A-B771-476A4732581E}" presName="vert1" presStyleCnt="0"/>
      <dgm:spPr/>
    </dgm:pt>
    <dgm:pt modelId="{738CD353-EA9A-4F99-92B0-C28611FE8FCB}" type="pres">
      <dgm:prSet presAssocID="{F5FF99A5-5605-47AA-BF8A-3508058DF124}" presName="thickLine" presStyleLbl="alignNode1" presStyleIdx="3" presStyleCnt="4"/>
      <dgm:spPr/>
    </dgm:pt>
    <dgm:pt modelId="{7DE05466-954B-454B-AE51-98B98C0D64C5}" type="pres">
      <dgm:prSet presAssocID="{F5FF99A5-5605-47AA-BF8A-3508058DF124}" presName="horz1" presStyleCnt="0"/>
      <dgm:spPr/>
    </dgm:pt>
    <dgm:pt modelId="{2A2C5F7A-FDDB-4AD9-9576-094C18606C3C}" type="pres">
      <dgm:prSet presAssocID="{F5FF99A5-5605-47AA-BF8A-3508058DF124}" presName="tx1" presStyleLbl="revTx" presStyleIdx="3" presStyleCnt="4"/>
      <dgm:spPr/>
    </dgm:pt>
    <dgm:pt modelId="{690A78C8-5C82-4DB1-ACD4-3442EEE7D4F6}" type="pres">
      <dgm:prSet presAssocID="{F5FF99A5-5605-47AA-BF8A-3508058DF124}" presName="vert1" presStyleCnt="0"/>
      <dgm:spPr/>
    </dgm:pt>
  </dgm:ptLst>
  <dgm:cxnLst>
    <dgm:cxn modelId="{9EAC4E03-CE79-4AE3-8A14-4608107A7005}" type="presOf" srcId="{F5FF99A5-5605-47AA-BF8A-3508058DF124}" destId="{2A2C5F7A-FDDB-4AD9-9576-094C18606C3C}" srcOrd="0" destOrd="0" presId="urn:microsoft.com/office/officeart/2008/layout/LinedList"/>
    <dgm:cxn modelId="{1F81C80C-62FD-4CFF-A9DC-367B14133A48}" type="presOf" srcId="{860B155A-376F-4E12-8CAD-551427E5E0A7}" destId="{59280189-F365-4506-8326-DE3A27E36FC6}" srcOrd="0" destOrd="0" presId="urn:microsoft.com/office/officeart/2008/layout/LinedList"/>
    <dgm:cxn modelId="{BA27000D-3A0B-4C58-AB25-B6C449565FA1}" type="presOf" srcId="{584AF8CF-DD85-437C-BB93-A3D124D1BAEC}" destId="{550C33DF-ADB2-48BE-AAB7-A40F1DE6C7F5}" srcOrd="0" destOrd="0" presId="urn:microsoft.com/office/officeart/2008/layout/LinedList"/>
    <dgm:cxn modelId="{5A52B920-0590-4FBC-8DA9-BC9C2E3459B2}" srcId="{584AF8CF-DD85-437C-BB93-A3D124D1BAEC}" destId="{7D69A1D9-D0FF-4DE3-88DD-5BDE9E46C8D6}" srcOrd="0" destOrd="0" parTransId="{08FFBB6A-83E6-46E5-9FA7-742ADF66B02F}" sibTransId="{4745E356-3F37-49BF-AE46-0676A1710284}"/>
    <dgm:cxn modelId="{07594D2F-B550-429C-87A4-1BE524856F18}" srcId="{584AF8CF-DD85-437C-BB93-A3D124D1BAEC}" destId="{860B155A-376F-4E12-8CAD-551427E5E0A7}" srcOrd="1" destOrd="0" parTransId="{957CC379-7C3A-4572-A9B8-A60FB0F062C1}" sibTransId="{855D47DB-1876-4C11-AF79-38BFB136250B}"/>
    <dgm:cxn modelId="{3EF10E3E-C54B-42D0-9CFA-0492ECF7EF69}" srcId="{584AF8CF-DD85-437C-BB93-A3D124D1BAEC}" destId="{F5FF99A5-5605-47AA-BF8A-3508058DF124}" srcOrd="3" destOrd="0" parTransId="{08D51BF5-1483-4C3A-9083-B331C833CC44}" sibTransId="{C71377E5-4E14-4D26-8195-02C372ABBC28}"/>
    <dgm:cxn modelId="{74715756-4872-4176-AF82-9D2A789A9B50}" type="presOf" srcId="{7D69A1D9-D0FF-4DE3-88DD-5BDE9E46C8D6}" destId="{4100FD1E-2CD3-418A-9AAC-E1C5CAC88ECA}" srcOrd="0" destOrd="0" presId="urn:microsoft.com/office/officeart/2008/layout/LinedList"/>
    <dgm:cxn modelId="{B07050DD-BA04-425E-9218-5EE8E9B91B78}" srcId="{584AF8CF-DD85-437C-BB93-A3D124D1BAEC}" destId="{833E9834-0ADC-451A-B771-476A4732581E}" srcOrd="2" destOrd="0" parTransId="{03EA67AC-B0DA-4795-A10F-919403E9C61B}" sibTransId="{F1DA9DC7-6476-4DD1-BECF-0AD4B8DD008D}"/>
    <dgm:cxn modelId="{7FA830E1-B885-4CC7-8017-88A3E50D7CA4}" type="presOf" srcId="{833E9834-0ADC-451A-B771-476A4732581E}" destId="{35B1A779-1525-4ABE-93C8-30FB2EF6A93F}" srcOrd="0" destOrd="0" presId="urn:microsoft.com/office/officeart/2008/layout/LinedList"/>
    <dgm:cxn modelId="{8FE23A95-9F8B-48B9-B3E0-34703057B136}" type="presParOf" srcId="{550C33DF-ADB2-48BE-AAB7-A40F1DE6C7F5}" destId="{6AFCC409-1487-4701-93DD-78192148C6EC}" srcOrd="0" destOrd="0" presId="urn:microsoft.com/office/officeart/2008/layout/LinedList"/>
    <dgm:cxn modelId="{420FE828-D97E-4E51-B80B-67F51663047C}" type="presParOf" srcId="{550C33DF-ADB2-48BE-AAB7-A40F1DE6C7F5}" destId="{37E3904E-C391-4C0A-98E1-3AE50275D66C}" srcOrd="1" destOrd="0" presId="urn:microsoft.com/office/officeart/2008/layout/LinedList"/>
    <dgm:cxn modelId="{E373CED7-A97C-4396-80C0-CBB1994075AB}" type="presParOf" srcId="{37E3904E-C391-4C0A-98E1-3AE50275D66C}" destId="{4100FD1E-2CD3-418A-9AAC-E1C5CAC88ECA}" srcOrd="0" destOrd="0" presId="urn:microsoft.com/office/officeart/2008/layout/LinedList"/>
    <dgm:cxn modelId="{CD980FB9-E36D-4547-88F5-7AC8D5A7E2D0}" type="presParOf" srcId="{37E3904E-C391-4C0A-98E1-3AE50275D66C}" destId="{664DA6B4-E83F-4EE6-B4D3-393D6A86F72D}" srcOrd="1" destOrd="0" presId="urn:microsoft.com/office/officeart/2008/layout/LinedList"/>
    <dgm:cxn modelId="{AA1FD3F8-A6E2-4A20-AFD5-0BC7A40A29DD}" type="presParOf" srcId="{550C33DF-ADB2-48BE-AAB7-A40F1DE6C7F5}" destId="{501A3A49-846E-4269-B915-C1FEBC281A09}" srcOrd="2" destOrd="0" presId="urn:microsoft.com/office/officeart/2008/layout/LinedList"/>
    <dgm:cxn modelId="{2047314A-A333-4D6F-BAFA-2ED27AA486BD}" type="presParOf" srcId="{550C33DF-ADB2-48BE-AAB7-A40F1DE6C7F5}" destId="{1CFADB3B-80AB-40D9-8220-F4F7C4011465}" srcOrd="3" destOrd="0" presId="urn:microsoft.com/office/officeart/2008/layout/LinedList"/>
    <dgm:cxn modelId="{D86414E5-E5A9-4EF5-9D7B-CA16710C3118}" type="presParOf" srcId="{1CFADB3B-80AB-40D9-8220-F4F7C4011465}" destId="{59280189-F365-4506-8326-DE3A27E36FC6}" srcOrd="0" destOrd="0" presId="urn:microsoft.com/office/officeart/2008/layout/LinedList"/>
    <dgm:cxn modelId="{F3FF64E5-FEE7-41E3-822E-0CD5534B03CC}" type="presParOf" srcId="{1CFADB3B-80AB-40D9-8220-F4F7C4011465}" destId="{0B5DB4EA-4DF0-4453-A209-2198A7F8FF66}" srcOrd="1" destOrd="0" presId="urn:microsoft.com/office/officeart/2008/layout/LinedList"/>
    <dgm:cxn modelId="{58C1A803-9AE5-4FFC-8CA5-E07C8BD00C57}" type="presParOf" srcId="{550C33DF-ADB2-48BE-AAB7-A40F1DE6C7F5}" destId="{FAF2AE3E-7EBA-4A66-991D-B2F22375AC1D}" srcOrd="4" destOrd="0" presId="urn:microsoft.com/office/officeart/2008/layout/LinedList"/>
    <dgm:cxn modelId="{D063548E-8ABC-4989-BF6F-08C79A433B0A}" type="presParOf" srcId="{550C33DF-ADB2-48BE-AAB7-A40F1DE6C7F5}" destId="{3BA8B854-7F2C-4A2F-9D0A-0CA3AAD0C9B8}" srcOrd="5" destOrd="0" presId="urn:microsoft.com/office/officeart/2008/layout/LinedList"/>
    <dgm:cxn modelId="{188E0C12-0A68-4B86-B75C-4601F0A385FB}" type="presParOf" srcId="{3BA8B854-7F2C-4A2F-9D0A-0CA3AAD0C9B8}" destId="{35B1A779-1525-4ABE-93C8-30FB2EF6A93F}" srcOrd="0" destOrd="0" presId="urn:microsoft.com/office/officeart/2008/layout/LinedList"/>
    <dgm:cxn modelId="{7ACB35B1-F07F-4779-AFA6-9CF09837F72F}" type="presParOf" srcId="{3BA8B854-7F2C-4A2F-9D0A-0CA3AAD0C9B8}" destId="{9C3B02DE-FFE4-40C6-BE80-AF5535AD14AD}" srcOrd="1" destOrd="0" presId="urn:microsoft.com/office/officeart/2008/layout/LinedList"/>
    <dgm:cxn modelId="{6BEFDB9D-8705-4AD2-892B-6599237594A0}" type="presParOf" srcId="{550C33DF-ADB2-48BE-AAB7-A40F1DE6C7F5}" destId="{738CD353-EA9A-4F99-92B0-C28611FE8FCB}" srcOrd="6" destOrd="0" presId="urn:microsoft.com/office/officeart/2008/layout/LinedList"/>
    <dgm:cxn modelId="{0AE75C4B-4D13-4B87-93EE-03E92728ACBA}" type="presParOf" srcId="{550C33DF-ADB2-48BE-AAB7-A40F1DE6C7F5}" destId="{7DE05466-954B-454B-AE51-98B98C0D64C5}" srcOrd="7" destOrd="0" presId="urn:microsoft.com/office/officeart/2008/layout/LinedList"/>
    <dgm:cxn modelId="{2031D8E1-0FAF-4C4E-A4E0-55127560C85D}" type="presParOf" srcId="{7DE05466-954B-454B-AE51-98B98C0D64C5}" destId="{2A2C5F7A-FDDB-4AD9-9576-094C18606C3C}" srcOrd="0" destOrd="0" presId="urn:microsoft.com/office/officeart/2008/layout/LinedList"/>
    <dgm:cxn modelId="{BE5499D4-A519-4160-828D-BD6CEED6BAD5}" type="presParOf" srcId="{7DE05466-954B-454B-AE51-98B98C0D64C5}" destId="{690A78C8-5C82-4DB1-ACD4-3442EEE7D4F6}"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7BA62-A76B-43A0-BE82-3A575B1EE9BA}">
      <dsp:nvSpPr>
        <dsp:cNvPr id="0" name=""/>
        <dsp:cNvSpPr/>
      </dsp:nvSpPr>
      <dsp:spPr>
        <a:xfrm>
          <a:off x="0" y="24450"/>
          <a:ext cx="6188402" cy="1233179"/>
        </a:xfrm>
        <a:prstGeom prst="round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Increasing Fraud around the globe</a:t>
          </a:r>
        </a:p>
      </dsp:txBody>
      <dsp:txXfrm>
        <a:off x="60199" y="84649"/>
        <a:ext cx="6068004" cy="1112781"/>
      </dsp:txXfrm>
    </dsp:sp>
    <dsp:sp modelId="{CE08644A-824E-48C6-A6D7-3BE4C322AFB0}">
      <dsp:nvSpPr>
        <dsp:cNvPr id="0" name=""/>
        <dsp:cNvSpPr/>
      </dsp:nvSpPr>
      <dsp:spPr>
        <a:xfrm>
          <a:off x="0" y="1355550"/>
          <a:ext cx="6188402" cy="1233179"/>
        </a:xfrm>
        <a:prstGeom prst="roundRect">
          <a:avLst/>
        </a:prstGeom>
        <a:gradFill rotWithShape="0">
          <a:gsLst>
            <a:gs pos="0">
              <a:schemeClr val="accent5">
                <a:hueOff val="-1654278"/>
                <a:satOff val="-8885"/>
                <a:lumOff val="3039"/>
                <a:alphaOff val="0"/>
                <a:tint val="94000"/>
                <a:satMod val="105000"/>
                <a:lumMod val="102000"/>
              </a:schemeClr>
            </a:gs>
            <a:gs pos="100000">
              <a:schemeClr val="accent5">
                <a:hueOff val="-1654278"/>
                <a:satOff val="-8885"/>
                <a:lumOff val="3039"/>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How to identify Frauds?</a:t>
          </a:r>
        </a:p>
      </dsp:txBody>
      <dsp:txXfrm>
        <a:off x="60199" y="1415749"/>
        <a:ext cx="6068004" cy="1112781"/>
      </dsp:txXfrm>
    </dsp:sp>
    <dsp:sp modelId="{802B269C-B7F5-43A6-A10E-A9D7E0BA367A}">
      <dsp:nvSpPr>
        <dsp:cNvPr id="0" name=""/>
        <dsp:cNvSpPr/>
      </dsp:nvSpPr>
      <dsp:spPr>
        <a:xfrm>
          <a:off x="0" y="2686650"/>
          <a:ext cx="6188402" cy="1233179"/>
        </a:xfrm>
        <a:prstGeom prst="roundRect">
          <a:avLst/>
        </a:prstGeom>
        <a:gradFill rotWithShape="0">
          <a:gsLst>
            <a:gs pos="0">
              <a:schemeClr val="accent5">
                <a:hueOff val="-3308557"/>
                <a:satOff val="-17770"/>
                <a:lumOff val="6078"/>
                <a:alphaOff val="0"/>
                <a:tint val="94000"/>
                <a:satMod val="105000"/>
                <a:lumMod val="102000"/>
              </a:schemeClr>
            </a:gs>
            <a:gs pos="100000">
              <a:schemeClr val="accent5">
                <a:hueOff val="-3308557"/>
                <a:satOff val="-17770"/>
                <a:lumOff val="6078"/>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rtl="0">
            <a:lnSpc>
              <a:spcPct val="90000"/>
            </a:lnSpc>
            <a:spcBef>
              <a:spcPct val="0"/>
            </a:spcBef>
            <a:spcAft>
              <a:spcPct val="35000"/>
            </a:spcAft>
            <a:buNone/>
          </a:pPr>
          <a:r>
            <a:rPr lang="en-US" sz="3400" kern="1200"/>
            <a:t>Types of Fraud Detection Techniques</a:t>
          </a:r>
        </a:p>
      </dsp:txBody>
      <dsp:txXfrm>
        <a:off x="60199" y="2746849"/>
        <a:ext cx="6068004" cy="11127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5F6620-D6AB-484F-B08A-48C1A61F3D6C}">
      <dsp:nvSpPr>
        <dsp:cNvPr id="0" name=""/>
        <dsp:cNvSpPr/>
      </dsp:nvSpPr>
      <dsp:spPr>
        <a:xfrm>
          <a:off x="0" y="36558"/>
          <a:ext cx="9906000" cy="730079"/>
        </a:xfrm>
        <a:prstGeom prst="roundRect">
          <a:avLst/>
        </a:prstGeom>
        <a:solidFill>
          <a:schemeClr val="accent5">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GB" sz="3200" kern="1200"/>
            <a:t>Information on firms :</a:t>
          </a:r>
          <a:endParaRPr lang="en-US" sz="3200" kern="1200"/>
        </a:p>
      </dsp:txBody>
      <dsp:txXfrm>
        <a:off x="35640" y="72198"/>
        <a:ext cx="9834720" cy="658799"/>
      </dsp:txXfrm>
    </dsp:sp>
    <dsp:sp modelId="{26F8E1F0-3CA5-4939-BAC2-6E58F16471DE}">
      <dsp:nvSpPr>
        <dsp:cNvPr id="0" name=""/>
        <dsp:cNvSpPr/>
      </dsp:nvSpPr>
      <dsp:spPr>
        <a:xfrm>
          <a:off x="0" y="766638"/>
          <a:ext cx="9906000" cy="1159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4516"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GB" sz="2500" kern="1200"/>
            <a:t>Public Health</a:t>
          </a:r>
          <a:endParaRPr lang="en-US" sz="2500" kern="1200"/>
        </a:p>
        <a:p>
          <a:pPr marL="228600" lvl="1" indent="-228600" algn="l" defTabSz="1111250">
            <a:lnSpc>
              <a:spcPct val="90000"/>
            </a:lnSpc>
            <a:spcBef>
              <a:spcPct val="0"/>
            </a:spcBef>
            <a:spcAft>
              <a:spcPct val="20000"/>
            </a:spcAft>
            <a:buChar char="•"/>
          </a:pPr>
          <a:r>
            <a:rPr lang="en-GB" sz="2500" kern="1200"/>
            <a:t>Buildings and roads</a:t>
          </a:r>
          <a:endParaRPr lang="en-US" sz="2500" kern="1200"/>
        </a:p>
        <a:p>
          <a:pPr marL="228600" lvl="1" indent="-228600" algn="l" defTabSz="1111250">
            <a:lnSpc>
              <a:spcPct val="90000"/>
            </a:lnSpc>
            <a:spcBef>
              <a:spcPct val="0"/>
            </a:spcBef>
            <a:spcAft>
              <a:spcPct val="20000"/>
            </a:spcAft>
            <a:buChar char="•"/>
          </a:pPr>
          <a:r>
            <a:rPr lang="en-GB" sz="2500" kern="1200"/>
            <a:t>Corporate</a:t>
          </a:r>
          <a:endParaRPr lang="en-US" sz="2500" kern="1200"/>
        </a:p>
      </dsp:txBody>
      <dsp:txXfrm>
        <a:off x="0" y="766638"/>
        <a:ext cx="9906000" cy="1159200"/>
      </dsp:txXfrm>
    </dsp:sp>
    <dsp:sp modelId="{35A65300-CBA8-4F25-9EEF-A48D2D8D831D}">
      <dsp:nvSpPr>
        <dsp:cNvPr id="0" name=""/>
        <dsp:cNvSpPr/>
      </dsp:nvSpPr>
      <dsp:spPr>
        <a:xfrm>
          <a:off x="0" y="1925839"/>
          <a:ext cx="9906000" cy="730079"/>
        </a:xfrm>
        <a:prstGeom prst="roundRect">
          <a:avLst/>
        </a:prstGeom>
        <a:solidFill>
          <a:schemeClr val="accent5">
            <a:hueOff val="-3308557"/>
            <a:satOff val="-17770"/>
            <a:lumOff val="6078"/>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GB" sz="3200" kern="1200"/>
            <a:t>Contains values such as:</a:t>
          </a:r>
          <a:endParaRPr lang="en-US" sz="3200" kern="1200"/>
        </a:p>
      </dsp:txBody>
      <dsp:txXfrm>
        <a:off x="35640" y="1961479"/>
        <a:ext cx="9834720" cy="658799"/>
      </dsp:txXfrm>
    </dsp:sp>
    <dsp:sp modelId="{55603663-67FD-4E0D-8A7B-548FD28AB734}">
      <dsp:nvSpPr>
        <dsp:cNvPr id="0" name=""/>
        <dsp:cNvSpPr/>
      </dsp:nvSpPr>
      <dsp:spPr>
        <a:xfrm>
          <a:off x="0" y="2655919"/>
          <a:ext cx="9906000" cy="1159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4516"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GB" sz="2500" kern="1200"/>
            <a:t>Historical risk value of target</a:t>
          </a:r>
          <a:endParaRPr lang="en-US" sz="2500" kern="1200"/>
        </a:p>
        <a:p>
          <a:pPr marL="228600" lvl="1" indent="-228600" algn="l" defTabSz="1111250">
            <a:lnSpc>
              <a:spcPct val="90000"/>
            </a:lnSpc>
            <a:spcBef>
              <a:spcPct val="0"/>
            </a:spcBef>
            <a:spcAft>
              <a:spcPct val="20000"/>
            </a:spcAft>
            <a:buChar char="•"/>
          </a:pPr>
          <a:r>
            <a:rPr lang="en-GB" sz="2500" kern="1200"/>
            <a:t>Unique ID of a city</a:t>
          </a:r>
          <a:endParaRPr lang="en-US" sz="2500" kern="1200"/>
        </a:p>
        <a:p>
          <a:pPr marL="228600" lvl="1" indent="-228600" algn="l" defTabSz="1111250">
            <a:lnSpc>
              <a:spcPct val="90000"/>
            </a:lnSpc>
            <a:spcBef>
              <a:spcPct val="0"/>
            </a:spcBef>
            <a:spcAft>
              <a:spcPct val="20000"/>
            </a:spcAft>
            <a:buChar char="•"/>
          </a:pPr>
          <a:r>
            <a:rPr lang="en-GB" sz="2500" kern="1200"/>
            <a:t>Score and risk values of every report</a:t>
          </a:r>
          <a:endParaRPr lang="en-US" sz="2500" kern="1200"/>
        </a:p>
      </dsp:txBody>
      <dsp:txXfrm>
        <a:off x="0" y="2655919"/>
        <a:ext cx="9906000" cy="11592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F780B1-89B1-40AD-BED3-82547A3B4343}">
      <dsp:nvSpPr>
        <dsp:cNvPr id="0" name=""/>
        <dsp:cNvSpPr/>
      </dsp:nvSpPr>
      <dsp:spPr>
        <a:xfrm>
          <a:off x="0" y="0"/>
          <a:ext cx="3790393" cy="1189513"/>
        </a:xfrm>
        <a:prstGeom prst="roundRect">
          <a:avLst>
            <a:gd name="adj" fmla="val 10000"/>
          </a:avLst>
        </a:prstGeom>
        <a:solidFill>
          <a:schemeClr val="accent5">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defRPr cap="all"/>
          </a:pPr>
          <a:r>
            <a:rPr lang="en-US" sz="2400" kern="1200"/>
            <a:t>It uses L2 regularization technique.</a:t>
          </a:r>
        </a:p>
      </dsp:txBody>
      <dsp:txXfrm>
        <a:off x="34840" y="34840"/>
        <a:ext cx="2506815" cy="1119833"/>
      </dsp:txXfrm>
    </dsp:sp>
    <dsp:sp modelId="{55363676-9FDE-4E11-8955-978C9CB94A76}">
      <dsp:nvSpPr>
        <dsp:cNvPr id="0" name=""/>
        <dsp:cNvSpPr/>
      </dsp:nvSpPr>
      <dsp:spPr>
        <a:xfrm>
          <a:off x="334446" y="1387766"/>
          <a:ext cx="3790393" cy="1189513"/>
        </a:xfrm>
        <a:prstGeom prst="roundRect">
          <a:avLst>
            <a:gd name="adj" fmla="val 10000"/>
          </a:avLst>
        </a:prstGeom>
        <a:solidFill>
          <a:schemeClr val="accent5">
            <a:hueOff val="-1654278"/>
            <a:satOff val="-8885"/>
            <a:lumOff val="3039"/>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defRPr cap="all"/>
          </a:pPr>
          <a:r>
            <a:rPr lang="en-US" sz="2400" kern="1200"/>
            <a:t>Alpha - Penalty Term.</a:t>
          </a:r>
        </a:p>
      </dsp:txBody>
      <dsp:txXfrm>
        <a:off x="369286" y="1422606"/>
        <a:ext cx="2613083" cy="1119833"/>
      </dsp:txXfrm>
    </dsp:sp>
    <dsp:sp modelId="{1C536E8E-A085-4B40-816D-9E8AE9128D10}">
      <dsp:nvSpPr>
        <dsp:cNvPr id="0" name=""/>
        <dsp:cNvSpPr/>
      </dsp:nvSpPr>
      <dsp:spPr>
        <a:xfrm>
          <a:off x="668893" y="2775532"/>
          <a:ext cx="3790393" cy="1189513"/>
        </a:xfrm>
        <a:prstGeom prst="roundRect">
          <a:avLst>
            <a:gd name="adj" fmla="val 10000"/>
          </a:avLst>
        </a:prstGeom>
        <a:solidFill>
          <a:schemeClr val="accent5">
            <a:hueOff val="-3308557"/>
            <a:satOff val="-17770"/>
            <a:lumOff val="6078"/>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defRPr cap="all"/>
          </a:pPr>
          <a:r>
            <a:rPr lang="en-US" sz="2400" kern="1200"/>
            <a:t>High Alpha – High Penalty.</a:t>
          </a:r>
        </a:p>
      </dsp:txBody>
      <dsp:txXfrm>
        <a:off x="703733" y="2810372"/>
        <a:ext cx="2613083" cy="1119833"/>
      </dsp:txXfrm>
    </dsp:sp>
    <dsp:sp modelId="{0EDF0E86-6E4C-4022-B5AA-72F35F5FA6D2}">
      <dsp:nvSpPr>
        <dsp:cNvPr id="0" name=""/>
        <dsp:cNvSpPr/>
      </dsp:nvSpPr>
      <dsp:spPr>
        <a:xfrm>
          <a:off x="3017209" y="902047"/>
          <a:ext cx="773183" cy="773183"/>
        </a:xfrm>
        <a:prstGeom prst="downArrow">
          <a:avLst>
            <a:gd name="adj1" fmla="val 55000"/>
            <a:gd name="adj2" fmla="val 45000"/>
          </a:avLst>
        </a:prstGeom>
        <a:solidFill>
          <a:schemeClr val="accent5">
            <a:tint val="40000"/>
            <a:alpha val="90000"/>
            <a:hueOff val="0"/>
            <a:satOff val="0"/>
            <a:lumOff val="0"/>
            <a:alphaOff val="0"/>
          </a:schemeClr>
        </a:solidFill>
        <a:ln w="1587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3191175" y="902047"/>
        <a:ext cx="425251" cy="581820"/>
      </dsp:txXfrm>
    </dsp:sp>
    <dsp:sp modelId="{4968D13D-E484-41D6-B112-C41A4D0D8EE9}">
      <dsp:nvSpPr>
        <dsp:cNvPr id="0" name=""/>
        <dsp:cNvSpPr/>
      </dsp:nvSpPr>
      <dsp:spPr>
        <a:xfrm>
          <a:off x="3351656" y="2281883"/>
          <a:ext cx="773183" cy="773183"/>
        </a:xfrm>
        <a:prstGeom prst="downArrow">
          <a:avLst>
            <a:gd name="adj1" fmla="val 55000"/>
            <a:gd name="adj2" fmla="val 45000"/>
          </a:avLst>
        </a:prstGeom>
        <a:solidFill>
          <a:schemeClr val="accent5">
            <a:tint val="40000"/>
            <a:alpha val="90000"/>
            <a:hueOff val="-3788726"/>
            <a:satOff val="-13699"/>
            <a:lumOff val="923"/>
            <a:alphaOff val="0"/>
          </a:schemeClr>
        </a:solidFill>
        <a:ln w="1587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3525622" y="2281883"/>
        <a:ext cx="425251" cy="5818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7DA940-453C-4CA3-9A98-D5B71D5C7DE6}">
      <dsp:nvSpPr>
        <dsp:cNvPr id="0" name=""/>
        <dsp:cNvSpPr/>
      </dsp:nvSpPr>
      <dsp:spPr>
        <a:xfrm>
          <a:off x="0" y="455"/>
          <a:ext cx="9905999" cy="106506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010915-7056-41FE-A29D-13136B9B830E}">
      <dsp:nvSpPr>
        <dsp:cNvPr id="0" name=""/>
        <dsp:cNvSpPr/>
      </dsp:nvSpPr>
      <dsp:spPr>
        <a:xfrm>
          <a:off x="322180" y="240093"/>
          <a:ext cx="585783" cy="5857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D4873DE-CDF2-4AA5-9224-A2E841D35183}">
      <dsp:nvSpPr>
        <dsp:cNvPr id="0" name=""/>
        <dsp:cNvSpPr/>
      </dsp:nvSpPr>
      <dsp:spPr>
        <a:xfrm>
          <a:off x="1230145" y="455"/>
          <a:ext cx="8675853" cy="1065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719" tIns="112719" rIns="112719" bIns="112719" numCol="1" spcCol="1270" anchor="ctr" anchorCtr="0">
          <a:noAutofit/>
        </a:bodyPr>
        <a:lstStyle/>
        <a:p>
          <a:pPr marL="0" lvl="0" indent="0" algn="l" defTabSz="1111250">
            <a:lnSpc>
              <a:spcPct val="100000"/>
            </a:lnSpc>
            <a:spcBef>
              <a:spcPct val="0"/>
            </a:spcBef>
            <a:spcAft>
              <a:spcPct val="35000"/>
            </a:spcAft>
            <a:buNone/>
          </a:pPr>
          <a:r>
            <a:rPr lang="en-US" sz="2500" kern="1200"/>
            <a:t>Features having a linear or non-linear decision boundary. </a:t>
          </a:r>
        </a:p>
      </dsp:txBody>
      <dsp:txXfrm>
        <a:off x="1230145" y="455"/>
        <a:ext cx="8675853" cy="1065060"/>
      </dsp:txXfrm>
    </dsp:sp>
    <dsp:sp modelId="{2F96FEF4-86C0-4F53-8FE0-248046B66100}">
      <dsp:nvSpPr>
        <dsp:cNvPr id="0" name=""/>
        <dsp:cNvSpPr/>
      </dsp:nvSpPr>
      <dsp:spPr>
        <a:xfrm>
          <a:off x="0" y="1331781"/>
          <a:ext cx="9905999" cy="106506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F0EA39-85AC-484C-94BD-EE9B4AA2E8BB}">
      <dsp:nvSpPr>
        <dsp:cNvPr id="0" name=""/>
        <dsp:cNvSpPr/>
      </dsp:nvSpPr>
      <dsp:spPr>
        <a:xfrm>
          <a:off x="322180" y="1571419"/>
          <a:ext cx="585783" cy="5857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F1928E7-E9B3-4B29-BED3-8D0F9CBB661F}">
      <dsp:nvSpPr>
        <dsp:cNvPr id="0" name=""/>
        <dsp:cNvSpPr/>
      </dsp:nvSpPr>
      <dsp:spPr>
        <a:xfrm>
          <a:off x="1230145" y="1331781"/>
          <a:ext cx="8675853" cy="1065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719" tIns="112719" rIns="112719" bIns="112719" numCol="1" spcCol="1270" anchor="ctr" anchorCtr="0">
          <a:noAutofit/>
        </a:bodyPr>
        <a:lstStyle/>
        <a:p>
          <a:pPr marL="0" lvl="0" indent="0" algn="l" defTabSz="1111250">
            <a:lnSpc>
              <a:spcPct val="100000"/>
            </a:lnSpc>
            <a:spcBef>
              <a:spcPct val="0"/>
            </a:spcBef>
            <a:spcAft>
              <a:spcPct val="35000"/>
            </a:spcAft>
            <a:buNone/>
          </a:pPr>
          <a:r>
            <a:rPr lang="en-US" sz="2500" b="1" kern="1200"/>
            <a:t>SVM </a:t>
          </a:r>
          <a:r>
            <a:rPr lang="en-US" sz="2500" b="1" kern="1200">
              <a:latin typeface="Tw Cen MT" panose="020B0602020104020603"/>
            </a:rPr>
            <a:t>– </a:t>
          </a:r>
          <a:r>
            <a:rPr lang="en-US" sz="2500" b="1" kern="1200"/>
            <a:t>rbf</a:t>
          </a:r>
          <a:r>
            <a:rPr lang="en-US" sz="2500" b="1" kern="1200">
              <a:latin typeface="Tw Cen MT" panose="020B0602020104020603"/>
            </a:rPr>
            <a:t> </a:t>
          </a:r>
          <a:r>
            <a:rPr lang="en-US" sz="2500" b="1" kern="1200"/>
            <a:t>(Radial Basis Function)</a:t>
          </a:r>
          <a:r>
            <a:rPr lang="en-US" sz="2500" b="1" kern="1200">
              <a:latin typeface="Tw Cen MT" panose="020B0602020104020603"/>
            </a:rPr>
            <a:t> Best Score : 0.65, Gamma = 0.1 &amp; C=100</a:t>
          </a:r>
        </a:p>
      </dsp:txBody>
      <dsp:txXfrm>
        <a:off x="1230145" y="1331781"/>
        <a:ext cx="8675853" cy="1065060"/>
      </dsp:txXfrm>
    </dsp:sp>
    <dsp:sp modelId="{5E75EF60-5AFA-4F8A-B538-96788ED4CF2E}">
      <dsp:nvSpPr>
        <dsp:cNvPr id="0" name=""/>
        <dsp:cNvSpPr/>
      </dsp:nvSpPr>
      <dsp:spPr>
        <a:xfrm>
          <a:off x="0" y="2663107"/>
          <a:ext cx="9905999" cy="106506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FFC898-66C4-425F-A70C-95FD6DDAC4C0}">
      <dsp:nvSpPr>
        <dsp:cNvPr id="0" name=""/>
        <dsp:cNvSpPr/>
      </dsp:nvSpPr>
      <dsp:spPr>
        <a:xfrm>
          <a:off x="322180" y="2902745"/>
          <a:ext cx="585783" cy="585783"/>
        </a:xfrm>
        <a:prstGeom prst="rect">
          <a:avLst/>
        </a:prstGeom>
        <a:solidFill>
          <a:schemeClr val="accent4">
            <a:hueOff val="0"/>
            <a:satOff val="0"/>
            <a:lumOff val="0"/>
            <a:alphaOff val="0"/>
          </a:schemeClr>
        </a:solid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46A019-792A-427D-9E49-8CCFEDE1BC3E}">
      <dsp:nvSpPr>
        <dsp:cNvPr id="0" name=""/>
        <dsp:cNvSpPr/>
      </dsp:nvSpPr>
      <dsp:spPr>
        <a:xfrm>
          <a:off x="1230145" y="2663107"/>
          <a:ext cx="8675853" cy="1065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719" tIns="112719" rIns="112719" bIns="112719" numCol="1" spcCol="1270" anchor="ctr" anchorCtr="0">
          <a:noAutofit/>
        </a:bodyPr>
        <a:lstStyle/>
        <a:p>
          <a:pPr marL="0" lvl="0" indent="0" algn="l" defTabSz="1111250" rtl="0">
            <a:lnSpc>
              <a:spcPct val="100000"/>
            </a:lnSpc>
            <a:spcBef>
              <a:spcPct val="0"/>
            </a:spcBef>
            <a:spcAft>
              <a:spcPct val="35000"/>
            </a:spcAft>
            <a:buNone/>
          </a:pPr>
          <a:r>
            <a:rPr lang="en-US" sz="2500" b="0" kern="1200"/>
            <a:t>SVM – Poly Best Score : 0.66, Degree = 2 &amp; C=100</a:t>
          </a:r>
          <a:endParaRPr lang="en-US" sz="2500" b="1" kern="1200">
            <a:latin typeface="Tw Cen MT" panose="020B0602020104020603"/>
          </a:endParaRPr>
        </a:p>
      </dsp:txBody>
      <dsp:txXfrm>
        <a:off x="1230145" y="2663107"/>
        <a:ext cx="8675853" cy="10650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FCC409-1487-4701-93DD-78192148C6EC}">
      <dsp:nvSpPr>
        <dsp:cNvPr id="0" name=""/>
        <dsp:cNvSpPr/>
      </dsp:nvSpPr>
      <dsp:spPr>
        <a:xfrm>
          <a:off x="0" y="0"/>
          <a:ext cx="4747087" cy="0"/>
        </a:xfrm>
        <a:prstGeom prst="line">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w="9525" cap="flat" cmpd="sng" algn="ctr">
          <a:solidFill>
            <a:schemeClr val="dk2">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4100FD1E-2CD3-418A-9AAC-E1C5CAC88ECA}">
      <dsp:nvSpPr>
        <dsp:cNvPr id="0" name=""/>
        <dsp:cNvSpPr/>
      </dsp:nvSpPr>
      <dsp:spPr>
        <a:xfrm>
          <a:off x="0" y="0"/>
          <a:ext cx="4747087" cy="8854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100000"/>
            </a:lnSpc>
            <a:spcBef>
              <a:spcPct val="0"/>
            </a:spcBef>
            <a:spcAft>
              <a:spcPct val="35000"/>
            </a:spcAft>
            <a:buNone/>
          </a:pPr>
          <a:r>
            <a:rPr lang="en-US" sz="2100" kern="1200"/>
            <a:t>A decision tree is a flowchart-like tree structure</a:t>
          </a:r>
          <a:r>
            <a:rPr lang="en-US" sz="2100" kern="1200">
              <a:latin typeface="Tw Cen MT" panose="020B0602020104020603"/>
            </a:rPr>
            <a:t> </a:t>
          </a:r>
          <a:endParaRPr lang="en-US" sz="2100" kern="1200"/>
        </a:p>
      </dsp:txBody>
      <dsp:txXfrm>
        <a:off x="0" y="0"/>
        <a:ext cx="4747087" cy="885428"/>
      </dsp:txXfrm>
    </dsp:sp>
    <dsp:sp modelId="{501A3A49-846E-4269-B915-C1FEBC281A09}">
      <dsp:nvSpPr>
        <dsp:cNvPr id="0" name=""/>
        <dsp:cNvSpPr/>
      </dsp:nvSpPr>
      <dsp:spPr>
        <a:xfrm>
          <a:off x="0" y="885428"/>
          <a:ext cx="4747087" cy="0"/>
        </a:xfrm>
        <a:prstGeom prst="line">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w="9525" cap="flat" cmpd="sng" algn="ctr">
          <a:solidFill>
            <a:schemeClr val="dk2">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9280189-F365-4506-8326-DE3A27E36FC6}">
      <dsp:nvSpPr>
        <dsp:cNvPr id="0" name=""/>
        <dsp:cNvSpPr/>
      </dsp:nvSpPr>
      <dsp:spPr>
        <a:xfrm>
          <a:off x="0" y="885428"/>
          <a:ext cx="4747087" cy="8854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100000"/>
            </a:lnSpc>
            <a:spcBef>
              <a:spcPct val="0"/>
            </a:spcBef>
            <a:spcAft>
              <a:spcPct val="35000"/>
            </a:spcAft>
            <a:buNone/>
          </a:pPr>
          <a:r>
            <a:rPr lang="en-US" sz="2100" kern="1200"/>
            <a:t>Accuracy on training set: 1.000</a:t>
          </a:r>
          <a:br>
            <a:rPr lang="en-US" sz="2100" kern="1200"/>
          </a:br>
          <a:r>
            <a:rPr lang="en-US" sz="2100" kern="1200"/>
            <a:t>Accuracy on test set: 1.000</a:t>
          </a:r>
        </a:p>
      </dsp:txBody>
      <dsp:txXfrm>
        <a:off x="0" y="885428"/>
        <a:ext cx="4747087" cy="885428"/>
      </dsp:txXfrm>
    </dsp:sp>
    <dsp:sp modelId="{FAF2AE3E-7EBA-4A66-991D-B2F22375AC1D}">
      <dsp:nvSpPr>
        <dsp:cNvPr id="0" name=""/>
        <dsp:cNvSpPr/>
      </dsp:nvSpPr>
      <dsp:spPr>
        <a:xfrm>
          <a:off x="0" y="1770856"/>
          <a:ext cx="4747087" cy="0"/>
        </a:xfrm>
        <a:prstGeom prst="line">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w="9525" cap="flat" cmpd="sng" algn="ctr">
          <a:solidFill>
            <a:schemeClr val="dk2">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35B1A779-1525-4ABE-93C8-30FB2EF6A93F}">
      <dsp:nvSpPr>
        <dsp:cNvPr id="0" name=""/>
        <dsp:cNvSpPr/>
      </dsp:nvSpPr>
      <dsp:spPr>
        <a:xfrm>
          <a:off x="0" y="1770857"/>
          <a:ext cx="4747087" cy="8854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100000"/>
            </a:lnSpc>
            <a:spcBef>
              <a:spcPct val="0"/>
            </a:spcBef>
            <a:spcAft>
              <a:spcPct val="35000"/>
            </a:spcAft>
            <a:buNone/>
          </a:pPr>
          <a:r>
            <a:rPr lang="en-US" sz="2100" kern="1200"/>
            <a:t>The average cross-validation score for this model is </a:t>
          </a:r>
          <a:r>
            <a:rPr lang="en-US" sz="2100" kern="1200">
              <a:latin typeface="Tw Cen MT" panose="020B0602020104020603"/>
            </a:rPr>
            <a:t>1</a:t>
          </a:r>
          <a:r>
            <a:rPr lang="en-US" sz="2100" kern="1200"/>
            <a:t> using </a:t>
          </a:r>
          <a:r>
            <a:rPr lang="en-US" sz="2100" kern="1200" err="1"/>
            <a:t>cross_val_score</a:t>
          </a:r>
          <a:r>
            <a:rPr lang="en-US" sz="2100" kern="1200"/>
            <a:t> function. </a:t>
          </a:r>
        </a:p>
      </dsp:txBody>
      <dsp:txXfrm>
        <a:off x="0" y="1770857"/>
        <a:ext cx="4747087" cy="885428"/>
      </dsp:txXfrm>
    </dsp:sp>
    <dsp:sp modelId="{738CD353-EA9A-4F99-92B0-C28611FE8FCB}">
      <dsp:nvSpPr>
        <dsp:cNvPr id="0" name=""/>
        <dsp:cNvSpPr/>
      </dsp:nvSpPr>
      <dsp:spPr>
        <a:xfrm>
          <a:off x="0" y="2656285"/>
          <a:ext cx="4747087" cy="0"/>
        </a:xfrm>
        <a:prstGeom prst="line">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w="9525" cap="flat" cmpd="sng" algn="ctr">
          <a:solidFill>
            <a:schemeClr val="dk2">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2A2C5F7A-FDDB-4AD9-9576-094C18606C3C}">
      <dsp:nvSpPr>
        <dsp:cNvPr id="0" name=""/>
        <dsp:cNvSpPr/>
      </dsp:nvSpPr>
      <dsp:spPr>
        <a:xfrm>
          <a:off x="0" y="2656285"/>
          <a:ext cx="4747087" cy="8854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100000"/>
            </a:lnSpc>
            <a:spcBef>
              <a:spcPct val="0"/>
            </a:spcBef>
            <a:spcAft>
              <a:spcPct val="35000"/>
            </a:spcAft>
            <a:buNone/>
          </a:pPr>
          <a:r>
            <a:rPr lang="en-US" sz="2100" kern="1200"/>
            <a:t>Grid-Search is not required to be performed.</a:t>
          </a:r>
        </a:p>
      </dsp:txBody>
      <dsp:txXfrm>
        <a:off x="0" y="2656285"/>
        <a:ext cx="4747087" cy="88542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0FB882-17BB-45B3-AB00-D7471149134B}" type="datetimeFigureOut">
              <a:t>5/5/2022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055A47-B151-4F81-98F2-C2E24E44F9E6}" type="slidenum">
              <a:t>‹#›</a:t>
            </a:fld>
            <a:endParaRPr lang="en-GB"/>
          </a:p>
        </p:txBody>
      </p:sp>
    </p:spTree>
    <p:extLst>
      <p:ext uri="{BB962C8B-B14F-4D97-AF65-F5344CB8AC3E}">
        <p14:creationId xmlns:p14="http://schemas.microsoft.com/office/powerpoint/2010/main" val="3988627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Introduce project name and these are the group members working on the project</a:t>
            </a:r>
          </a:p>
        </p:txBody>
      </p:sp>
      <p:sp>
        <p:nvSpPr>
          <p:cNvPr id="4" name="Slide Number Placeholder 3"/>
          <p:cNvSpPr>
            <a:spLocks noGrp="1"/>
          </p:cNvSpPr>
          <p:nvPr>
            <p:ph type="sldNum" sz="quarter" idx="5"/>
          </p:nvPr>
        </p:nvSpPr>
        <p:spPr/>
        <p:txBody>
          <a:bodyPr/>
          <a:lstStyle/>
          <a:p>
            <a:fld id="{0D055A47-B151-4F81-98F2-C2E24E44F9E6}" type="slidenum">
              <a:rPr lang="en-US"/>
              <a:t>1</a:t>
            </a:fld>
            <a:endParaRPr lang="en-US"/>
          </a:p>
        </p:txBody>
      </p:sp>
    </p:spTree>
    <p:extLst>
      <p:ext uri="{BB962C8B-B14F-4D97-AF65-F5344CB8AC3E}">
        <p14:creationId xmlns:p14="http://schemas.microsoft.com/office/powerpoint/2010/main" val="1415451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Fraud has </a:t>
            </a:r>
            <a:r>
              <a:rPr lang="en-US" err="1">
                <a:cs typeface="Calibri"/>
              </a:rPr>
              <a:t>beocme</a:t>
            </a:r>
            <a:r>
              <a:rPr lang="en-US">
                <a:cs typeface="Calibri"/>
              </a:rPr>
              <a:t> a prevalent problem across companies around the world. You can see how common frauds are in different countries in the picture on the left. Methods using machine learning are being commonly used to help</a:t>
            </a:r>
            <a:br>
              <a:rPr lang="en-US">
                <a:cs typeface="+mn-lt"/>
              </a:rPr>
            </a:br>
            <a:r>
              <a:rPr lang="en-US">
                <a:cs typeface="Calibri"/>
              </a:rPr>
              <a:t>determine if frauds are happening.</a:t>
            </a:r>
          </a:p>
        </p:txBody>
      </p:sp>
      <p:sp>
        <p:nvSpPr>
          <p:cNvPr id="4" name="Slide Number Placeholder 3"/>
          <p:cNvSpPr>
            <a:spLocks noGrp="1"/>
          </p:cNvSpPr>
          <p:nvPr>
            <p:ph type="sldNum" sz="quarter" idx="5"/>
          </p:nvPr>
        </p:nvSpPr>
        <p:spPr/>
        <p:txBody>
          <a:bodyPr/>
          <a:lstStyle/>
          <a:p>
            <a:fld id="{0D055A47-B151-4F81-98F2-C2E24E44F9E6}" type="slidenum">
              <a:rPr lang="en-US"/>
              <a:t>2</a:t>
            </a:fld>
            <a:endParaRPr lang="en-US"/>
          </a:p>
        </p:txBody>
      </p:sp>
    </p:spTree>
    <p:extLst>
      <p:ext uri="{BB962C8B-B14F-4D97-AF65-F5344CB8AC3E}">
        <p14:creationId xmlns:p14="http://schemas.microsoft.com/office/powerpoint/2010/main" val="1810391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This is steps for data cleanup, feature extraction. We use regression and classification tasks after setting up the datasets</a:t>
            </a:r>
          </a:p>
        </p:txBody>
      </p:sp>
      <p:sp>
        <p:nvSpPr>
          <p:cNvPr id="4" name="Slide Number Placeholder 3"/>
          <p:cNvSpPr>
            <a:spLocks noGrp="1"/>
          </p:cNvSpPr>
          <p:nvPr>
            <p:ph type="sldNum" sz="quarter" idx="5"/>
          </p:nvPr>
        </p:nvSpPr>
        <p:spPr/>
        <p:txBody>
          <a:bodyPr/>
          <a:lstStyle/>
          <a:p>
            <a:fld id="{0D055A47-B151-4F81-98F2-C2E24E44F9E6}" type="slidenum">
              <a:rPr lang="en-US"/>
              <a:t>4</a:t>
            </a:fld>
            <a:endParaRPr lang="en-US"/>
          </a:p>
        </p:txBody>
      </p:sp>
    </p:spTree>
    <p:extLst>
      <p:ext uri="{BB962C8B-B14F-4D97-AF65-F5344CB8AC3E}">
        <p14:creationId xmlns:p14="http://schemas.microsoft.com/office/powerpoint/2010/main" val="3557094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have used above listed Regression models to predict the variable - '</a:t>
            </a:r>
            <a:r>
              <a:rPr lang="en-US" err="1"/>
              <a:t>Audit_Risk</a:t>
            </a:r>
            <a:r>
              <a:rPr lang="en-US"/>
              <a:t>' based on the various features present in the dataset to find the best regressor that will be best fit.</a:t>
            </a:r>
            <a:endParaRPr lang="en-US">
              <a:cs typeface="Calibri"/>
            </a:endParaRPr>
          </a:p>
          <a:p>
            <a:endParaRPr lang="en-US">
              <a:cs typeface="Calibri"/>
            </a:endParaRPr>
          </a:p>
          <a:p>
            <a:r>
              <a:rPr lang="en-US">
                <a:cs typeface="Calibri"/>
              </a:rPr>
              <a:t>To do this </a:t>
            </a:r>
            <a:r>
              <a:rPr lang="en-US"/>
              <a:t>we have split the dataset into </a:t>
            </a:r>
            <a:r>
              <a:rPr lang="en-US" err="1"/>
              <a:t>train+validation</a:t>
            </a:r>
            <a:r>
              <a:rPr lang="en-US"/>
              <a:t> and testing set. To avoid the danger of overfitting the parameters, we have further performed three-fold   split on the entire dataset.</a:t>
            </a:r>
            <a:br>
              <a:rPr lang="en-US">
                <a:cs typeface="+mn-lt"/>
              </a:rPr>
            </a:br>
            <a:endParaRPr lang="en-US"/>
          </a:p>
          <a:p>
            <a:r>
              <a:rPr lang="en-US"/>
              <a:t>So we will fit the above models using the train and validation set and after finding the best regressor, we have checked for the accuracy of the best regressor using the testing set.</a:t>
            </a:r>
          </a:p>
          <a:p>
            <a:endParaRPr lang="en-US">
              <a:cs typeface="Calibri"/>
            </a:endParaRP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0D055A47-B151-4F81-98F2-C2E24E44F9E6}" type="slidenum">
              <a:t>5</a:t>
            </a:fld>
            <a:endParaRPr lang="en-GB"/>
          </a:p>
        </p:txBody>
      </p:sp>
    </p:spTree>
    <p:extLst>
      <p:ext uri="{BB962C8B-B14F-4D97-AF65-F5344CB8AC3E}">
        <p14:creationId xmlns:p14="http://schemas.microsoft.com/office/powerpoint/2010/main" val="531782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Fits to a nonlinear model using the method of least squares</a:t>
            </a:r>
          </a:p>
        </p:txBody>
      </p:sp>
      <p:sp>
        <p:nvSpPr>
          <p:cNvPr id="4" name="Slide Number Placeholder 3"/>
          <p:cNvSpPr>
            <a:spLocks noGrp="1"/>
          </p:cNvSpPr>
          <p:nvPr>
            <p:ph type="sldNum" sz="quarter" idx="5"/>
          </p:nvPr>
        </p:nvSpPr>
        <p:spPr/>
        <p:txBody>
          <a:bodyPr/>
          <a:lstStyle/>
          <a:p>
            <a:fld id="{0D055A47-B151-4F81-98F2-C2E24E44F9E6}" type="slidenum">
              <a:rPr lang="en-US"/>
              <a:t>6</a:t>
            </a:fld>
            <a:endParaRPr lang="en-US"/>
          </a:p>
        </p:txBody>
      </p:sp>
    </p:spTree>
    <p:extLst>
      <p:ext uri="{BB962C8B-B14F-4D97-AF65-F5344CB8AC3E}">
        <p14:creationId xmlns:p14="http://schemas.microsoft.com/office/powerpoint/2010/main" val="2109432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Lasso regression is another shrinkage and variable selection method for linear regression models. The goal of lasso regression is to obtain the subset of predictors that minimizes prediction error for a quantitative response variable. The lasso does this by imposing a constraint on the model parameters that causes regression coefficients for some variables to shrink toward zero which can be excluded from the model. </a:t>
            </a:r>
            <a:br>
              <a:rPr lang="en-US">
                <a:cs typeface="+mn-lt"/>
              </a:rPr>
            </a:br>
            <a:r>
              <a:rPr lang="en-US"/>
              <a:t>This penalty in the model is added by changing the value of alpha.</a:t>
            </a:r>
            <a:endParaRPr lang="en-GB">
              <a:cs typeface="Calibri"/>
            </a:endParaRPr>
          </a:p>
          <a:p>
            <a:endParaRPr lang="en-US">
              <a:cs typeface="+mn-lt"/>
            </a:endParaRPr>
          </a:p>
          <a:p>
            <a:r>
              <a:rPr lang="en-US"/>
              <a:t>As you can see this model gives the best parameter value of alpha as 0.001 which gives a perfect validation score of 1.00.</a:t>
            </a:r>
            <a:endParaRPr lang="en-US">
              <a:cs typeface="Calibri" panose="020F0502020204030204"/>
            </a:endParaRPr>
          </a:p>
          <a:p>
            <a:r>
              <a:rPr lang="en-US"/>
              <a:t>We also got the same value for alpha after applying cross validation score function and </a:t>
            </a:r>
            <a:r>
              <a:rPr lang="en-US" err="1"/>
              <a:t>GridsearchCV</a:t>
            </a:r>
            <a:r>
              <a:rPr lang="en-US"/>
              <a:t> .so it seems this model is performing really well in identifying audit </a:t>
            </a:r>
            <a:r>
              <a:rPr lang="en-US" err="1"/>
              <a:t>risk.The</a:t>
            </a:r>
            <a:r>
              <a:rPr lang="en-US"/>
              <a:t> best regressor will be concluded later in this slide.</a:t>
            </a:r>
            <a:endParaRPr lang="en-US">
              <a:cs typeface="Calibri"/>
            </a:endParaRP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0D055A47-B151-4F81-98F2-C2E24E44F9E6}" type="slidenum">
              <a:t>11</a:t>
            </a:fld>
            <a:endParaRPr lang="en-GB"/>
          </a:p>
        </p:txBody>
      </p:sp>
    </p:spTree>
    <p:extLst>
      <p:ext uri="{BB962C8B-B14F-4D97-AF65-F5344CB8AC3E}">
        <p14:creationId xmlns:p14="http://schemas.microsoft.com/office/powerpoint/2010/main" val="2483199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As Mentioned in Project RoadMap we have used some classification techniques to predict</a:t>
            </a:r>
            <a:r>
              <a:rPr lang="en-US"/>
              <a:t> the variable - 'Risk' based on the various features present in the dataset. And these are the classification models we have applied. I will be talking about logistics and Decision Tree.</a:t>
            </a:r>
            <a:endParaRPr lang="en-US">
              <a:cs typeface="Calibri"/>
            </a:endParaRPr>
          </a:p>
        </p:txBody>
      </p:sp>
      <p:sp>
        <p:nvSpPr>
          <p:cNvPr id="4" name="Slide Number Placeholder 3"/>
          <p:cNvSpPr>
            <a:spLocks noGrp="1"/>
          </p:cNvSpPr>
          <p:nvPr>
            <p:ph type="sldNum" sz="quarter" idx="5"/>
          </p:nvPr>
        </p:nvSpPr>
        <p:spPr/>
        <p:txBody>
          <a:bodyPr/>
          <a:lstStyle/>
          <a:p>
            <a:fld id="{0D055A47-B151-4F81-98F2-C2E24E44F9E6}" type="slidenum">
              <a:t>12</a:t>
            </a:fld>
            <a:endParaRPr lang="en-GB"/>
          </a:p>
        </p:txBody>
      </p:sp>
    </p:spTree>
    <p:extLst>
      <p:ext uri="{BB962C8B-B14F-4D97-AF65-F5344CB8AC3E}">
        <p14:creationId xmlns:p14="http://schemas.microsoft.com/office/powerpoint/2010/main" val="27624182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Logistic regression is another form of classification that focuses on modeling the probability of an outcome based on an input variable. It is most useful when classifying if a new sample fits into a category or not. The model can give either a binary outcome or a multinomial outcome.</a:t>
            </a:r>
            <a:endParaRPr lang="en-US">
              <a:cs typeface="+mn-lt"/>
            </a:endParaRPr>
          </a:p>
          <a:p>
            <a:r>
              <a:rPr lang="en-US">
                <a:cs typeface="+mn-lt"/>
              </a:rPr>
              <a:t>This model gave us parameter value 100 with l1 penalty score of 0.98.and the results were the same after cross-validating with grid search as </a:t>
            </a:r>
            <a:r>
              <a:rPr lang="en-US" err="1">
                <a:cs typeface="+mn-lt"/>
              </a:rPr>
              <a:t>well.Moving</a:t>
            </a:r>
            <a:r>
              <a:rPr lang="en-US">
                <a:cs typeface="+mn-lt"/>
              </a:rPr>
              <a:t> forward with Decision Tree</a:t>
            </a:r>
            <a:br>
              <a:rPr lang="en-US">
                <a:cs typeface="+mn-lt"/>
              </a:rPr>
            </a:br>
            <a:endParaRPr lang="en-US">
              <a:cs typeface="Calibri" panose="020F0502020204030204"/>
            </a:endParaRPr>
          </a:p>
          <a:p>
            <a:endParaRPr lang="en-US">
              <a:cs typeface="Calibri" panose="020F0502020204030204"/>
            </a:endParaRPr>
          </a:p>
        </p:txBody>
      </p:sp>
      <p:sp>
        <p:nvSpPr>
          <p:cNvPr id="4" name="Slide Number Placeholder 3"/>
          <p:cNvSpPr>
            <a:spLocks noGrp="1"/>
          </p:cNvSpPr>
          <p:nvPr>
            <p:ph type="sldNum" sz="quarter" idx="5"/>
          </p:nvPr>
        </p:nvSpPr>
        <p:spPr/>
        <p:txBody>
          <a:bodyPr/>
          <a:lstStyle/>
          <a:p>
            <a:fld id="{0D055A47-B151-4F81-98F2-C2E24E44F9E6}" type="slidenum">
              <a:rPr lang="en-US"/>
              <a:t>13</a:t>
            </a:fld>
            <a:endParaRPr lang="en-US"/>
          </a:p>
        </p:txBody>
      </p:sp>
    </p:spTree>
    <p:extLst>
      <p:ext uri="{BB962C8B-B14F-4D97-AF65-F5344CB8AC3E}">
        <p14:creationId xmlns:p14="http://schemas.microsoft.com/office/powerpoint/2010/main" val="3431487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decision tree is a flowchart-like tree structure where an internal node represents a feature, the branch represents a decision rule, and each leaf node represents the outcome . The topmost node in a decision tree is known as the root node. It learns to partition recursively on the basis of the attribute value.</a:t>
            </a:r>
          </a:p>
          <a:p>
            <a:endParaRPr lang="en-US">
              <a:cs typeface="Calibri"/>
            </a:endParaRPr>
          </a:p>
          <a:p>
            <a:r>
              <a:rPr lang="en-US">
                <a:cs typeface="Calibri"/>
              </a:rPr>
              <a:t>Here </a:t>
            </a:r>
            <a:r>
              <a:rPr lang="en-US"/>
              <a:t>we did not take any </a:t>
            </a:r>
            <a:r>
              <a:rPr lang="en-US" err="1"/>
              <a:t>max_depth</a:t>
            </a:r>
            <a:r>
              <a:rPr lang="en-US"/>
              <a:t> so nodes are expanded until all leaves are pure because of which Awe are getting an accuracy of 1.00 on the training set. we also got an accuracy of 1 on the testing set.</a:t>
            </a:r>
            <a:endParaRPr lang="en-US">
              <a:cs typeface="Calibri"/>
            </a:endParaRPr>
          </a:p>
          <a:p>
            <a:endParaRPr lang="en-US">
              <a:cs typeface="Calibri"/>
            </a:endParaRPr>
          </a:p>
          <a:p>
            <a:r>
              <a:rPr lang="en-US">
                <a:cs typeface="Calibri"/>
              </a:rPr>
              <a:t>As you can see the average cross validation is 1 using </a:t>
            </a:r>
            <a:r>
              <a:rPr lang="en-US" err="1">
                <a:cs typeface="Calibri"/>
              </a:rPr>
              <a:t>cross_val_Score</a:t>
            </a:r>
            <a:r>
              <a:rPr lang="en-US">
                <a:cs typeface="Calibri"/>
              </a:rPr>
              <a:t> function.</a:t>
            </a:r>
          </a:p>
          <a:p>
            <a:r>
              <a:rPr lang="en-US">
                <a:cs typeface="Calibri"/>
              </a:rPr>
              <a:t>And Lastly, </a:t>
            </a:r>
            <a:r>
              <a:rPr lang="en-US" err="1">
                <a:cs typeface="Calibri"/>
              </a:rPr>
              <a:t>GridSearch</a:t>
            </a:r>
            <a:r>
              <a:rPr lang="en-US">
                <a:cs typeface="Calibri"/>
              </a:rPr>
              <a:t> CV was not required as there were no parameters. So this is all from myside. Next will be done by my teammate Mudra.</a:t>
            </a:r>
          </a:p>
          <a:p>
            <a:endParaRPr lang="en-US">
              <a:cs typeface="Calibri"/>
            </a:endParaRPr>
          </a:p>
        </p:txBody>
      </p:sp>
      <p:sp>
        <p:nvSpPr>
          <p:cNvPr id="4" name="Slide Number Placeholder 3"/>
          <p:cNvSpPr>
            <a:spLocks noGrp="1"/>
          </p:cNvSpPr>
          <p:nvPr>
            <p:ph type="sldNum" sz="quarter" idx="5"/>
          </p:nvPr>
        </p:nvSpPr>
        <p:spPr/>
        <p:txBody>
          <a:bodyPr/>
          <a:lstStyle/>
          <a:p>
            <a:fld id="{0D055A47-B151-4F81-98F2-C2E24E44F9E6}" type="slidenum">
              <a:t>14</a:t>
            </a:fld>
            <a:endParaRPr lang="en-GB"/>
          </a:p>
        </p:txBody>
      </p:sp>
    </p:spTree>
    <p:extLst>
      <p:ext uri="{BB962C8B-B14F-4D97-AF65-F5344CB8AC3E}">
        <p14:creationId xmlns:p14="http://schemas.microsoft.com/office/powerpoint/2010/main" val="32005752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5/5/2022</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dirty="0"/>
              <a:t>5/5/2022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dirty="0"/>
              <a:t>5/5/2022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5/5/2022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5/5/2022</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8" Type="http://schemas.openxmlformats.org/officeDocument/2006/relationships/diagramQuickStyle" Target="../diagrams/quickStyle5.xml"/><Relationship Id="rId3" Type="http://schemas.openxmlformats.org/officeDocument/2006/relationships/image" Target="../media/image1.jpeg"/><Relationship Id="rId7" Type="http://schemas.openxmlformats.org/officeDocument/2006/relationships/diagramLayout" Target="../diagrams/layout5.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Data" Target="../diagrams/data5.xml"/><Relationship Id="rId5" Type="http://schemas.openxmlformats.org/officeDocument/2006/relationships/image" Target="../media/image17.png"/><Relationship Id="rId10" Type="http://schemas.microsoft.com/office/2007/relationships/diagramDrawing" Target="../diagrams/drawing5.xml"/><Relationship Id="rId4" Type="http://schemas.openxmlformats.org/officeDocument/2006/relationships/image" Target="../media/image16.png"/><Relationship Id="rId9" Type="http://schemas.openxmlformats.org/officeDocument/2006/relationships/diagramColors" Target="../diagrams/colors5.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1.jpeg"/><Relationship Id="rId7" Type="http://schemas.openxmlformats.org/officeDocument/2006/relationships/diagramLayout" Target="../diagrams/layout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5.png"/><Relationship Id="rId10" Type="http://schemas.microsoft.com/office/2007/relationships/diagramDrawing" Target="../diagrams/drawing1.xml"/><Relationship Id="rId4" Type="http://schemas.openxmlformats.org/officeDocument/2006/relationships/image" Target="../media/image4.png"/><Relationship Id="rId9" Type="http://schemas.openxmlformats.org/officeDocument/2006/relationships/diagramColors" Target="../diagrams/colors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2.png"/><Relationship Id="rId7" Type="http://schemas.openxmlformats.org/officeDocument/2006/relationships/diagramQuickStyle" Target="../diagrams/quickStyle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9.png"/><Relationship Id="rId9" Type="http://schemas.microsoft.com/office/2007/relationships/diagramDrawing" Target="../diagrams/drawing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333" name="Picture 2">
            <a:extLst>
              <a:ext uri="{FF2B5EF4-FFF2-40B4-BE49-F238E27FC236}">
                <a16:creationId xmlns:a16="http://schemas.microsoft.com/office/drawing/2014/main" id="{59FACE42-44B0-4185-8ED4-9043A78C86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210" name="Group 209">
            <a:extLst>
              <a:ext uri="{FF2B5EF4-FFF2-40B4-BE49-F238E27FC236}">
                <a16:creationId xmlns:a16="http://schemas.microsoft.com/office/drawing/2014/main" id="{A838DBA2-246D-4087-AE0A-6EA2B4B65A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211" name="Group 210">
              <a:extLst>
                <a:ext uri="{FF2B5EF4-FFF2-40B4-BE49-F238E27FC236}">
                  <a16:creationId xmlns:a16="http://schemas.microsoft.com/office/drawing/2014/main" id="{B4406F95-9579-494D-BE1E-A012A7F4CB3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23" name="Rectangle 5">
                <a:extLst>
                  <a:ext uri="{FF2B5EF4-FFF2-40B4-BE49-F238E27FC236}">
                    <a16:creationId xmlns:a16="http://schemas.microsoft.com/office/drawing/2014/main" id="{4C8D671A-5C73-44CA-B6D0-7F3BC195BA6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24" name="Freeform 6">
                <a:extLst>
                  <a:ext uri="{FF2B5EF4-FFF2-40B4-BE49-F238E27FC236}">
                    <a16:creationId xmlns:a16="http://schemas.microsoft.com/office/drawing/2014/main" id="{F0DB3AC8-B5AD-4004-B0B9-74B58BECA0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5" name="Freeform 7">
                <a:extLst>
                  <a:ext uri="{FF2B5EF4-FFF2-40B4-BE49-F238E27FC236}">
                    <a16:creationId xmlns:a16="http://schemas.microsoft.com/office/drawing/2014/main" id="{F3B2C8F3-E236-45B2-B2E1-8460F8FD6D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6" name="Freeform 8">
                <a:extLst>
                  <a:ext uri="{FF2B5EF4-FFF2-40B4-BE49-F238E27FC236}">
                    <a16:creationId xmlns:a16="http://schemas.microsoft.com/office/drawing/2014/main" id="{761EE3AC-0BC2-4A29-AD58-5CB0EEFF9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7" name="Freeform 9">
                <a:extLst>
                  <a:ext uri="{FF2B5EF4-FFF2-40B4-BE49-F238E27FC236}">
                    <a16:creationId xmlns:a16="http://schemas.microsoft.com/office/drawing/2014/main" id="{38DC43BE-83DD-43F3-A21F-9B58B1074F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8" name="Freeform 10">
                <a:extLst>
                  <a:ext uri="{FF2B5EF4-FFF2-40B4-BE49-F238E27FC236}">
                    <a16:creationId xmlns:a16="http://schemas.microsoft.com/office/drawing/2014/main" id="{112583CE-53E8-48F6-9F71-25A32BFD6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9" name="Freeform 11">
                <a:extLst>
                  <a:ext uri="{FF2B5EF4-FFF2-40B4-BE49-F238E27FC236}">
                    <a16:creationId xmlns:a16="http://schemas.microsoft.com/office/drawing/2014/main" id="{229A7966-2C4F-4334-8FB7-08521F984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0" name="Freeform 12">
                <a:extLst>
                  <a:ext uri="{FF2B5EF4-FFF2-40B4-BE49-F238E27FC236}">
                    <a16:creationId xmlns:a16="http://schemas.microsoft.com/office/drawing/2014/main" id="{656FCF6A-DF5B-42AA-83C4-22CD7B9947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1" name="Freeform 13">
                <a:extLst>
                  <a:ext uri="{FF2B5EF4-FFF2-40B4-BE49-F238E27FC236}">
                    <a16:creationId xmlns:a16="http://schemas.microsoft.com/office/drawing/2014/main" id="{E908B3EE-F31D-4E8D-BF3C-71F5B35F02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2" name="Freeform 14">
                <a:extLst>
                  <a:ext uri="{FF2B5EF4-FFF2-40B4-BE49-F238E27FC236}">
                    <a16:creationId xmlns:a16="http://schemas.microsoft.com/office/drawing/2014/main" id="{DA9F96D7-B42C-4F80-8F26-72388FE0C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3" name="Freeform 15">
                <a:extLst>
                  <a:ext uri="{FF2B5EF4-FFF2-40B4-BE49-F238E27FC236}">
                    <a16:creationId xmlns:a16="http://schemas.microsoft.com/office/drawing/2014/main" id="{5C9D5861-5A45-408A-A25E-61ED661AD7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4" name="Line 16">
                <a:extLst>
                  <a:ext uri="{FF2B5EF4-FFF2-40B4-BE49-F238E27FC236}">
                    <a16:creationId xmlns:a16="http://schemas.microsoft.com/office/drawing/2014/main" id="{DEEF5DD7-13B2-4CBB-A1AE-193A618B0F0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5" name="Freeform 17">
                <a:extLst>
                  <a:ext uri="{FF2B5EF4-FFF2-40B4-BE49-F238E27FC236}">
                    <a16:creationId xmlns:a16="http://schemas.microsoft.com/office/drawing/2014/main" id="{3D896DDA-5AD2-4360-9E65-A79213105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6" name="Freeform 18">
                <a:extLst>
                  <a:ext uri="{FF2B5EF4-FFF2-40B4-BE49-F238E27FC236}">
                    <a16:creationId xmlns:a16="http://schemas.microsoft.com/office/drawing/2014/main" id="{C088F3B1-D893-4078-8EAE-6A3776F67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7" name="Freeform 19">
                <a:extLst>
                  <a:ext uri="{FF2B5EF4-FFF2-40B4-BE49-F238E27FC236}">
                    <a16:creationId xmlns:a16="http://schemas.microsoft.com/office/drawing/2014/main" id="{23CCB367-42E1-4DEF-BABD-7457EB9F2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8" name="Freeform 20">
                <a:extLst>
                  <a:ext uri="{FF2B5EF4-FFF2-40B4-BE49-F238E27FC236}">
                    <a16:creationId xmlns:a16="http://schemas.microsoft.com/office/drawing/2014/main" id="{BAFD46CE-CD21-4C8E-8ACE-B1A0B74A90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9" name="Rectangle 21">
                <a:extLst>
                  <a:ext uri="{FF2B5EF4-FFF2-40B4-BE49-F238E27FC236}">
                    <a16:creationId xmlns:a16="http://schemas.microsoft.com/office/drawing/2014/main" id="{23980A26-1FFF-4434-A77C-C5A1C96A54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40" name="Freeform 22">
                <a:extLst>
                  <a:ext uri="{FF2B5EF4-FFF2-40B4-BE49-F238E27FC236}">
                    <a16:creationId xmlns:a16="http://schemas.microsoft.com/office/drawing/2014/main" id="{AE64C1E5-E917-4222-8080-3EF831FB46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1" name="Freeform 23">
                <a:extLst>
                  <a:ext uri="{FF2B5EF4-FFF2-40B4-BE49-F238E27FC236}">
                    <a16:creationId xmlns:a16="http://schemas.microsoft.com/office/drawing/2014/main" id="{D4D42DE6-99E5-4D28-834E-6601A7DD93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2" name="Freeform 24">
                <a:extLst>
                  <a:ext uri="{FF2B5EF4-FFF2-40B4-BE49-F238E27FC236}">
                    <a16:creationId xmlns:a16="http://schemas.microsoft.com/office/drawing/2014/main" id="{194304B3-4C44-49E0-A677-19E2DA8CC9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3" name="Freeform 25">
                <a:extLst>
                  <a:ext uri="{FF2B5EF4-FFF2-40B4-BE49-F238E27FC236}">
                    <a16:creationId xmlns:a16="http://schemas.microsoft.com/office/drawing/2014/main" id="{C726387F-F77D-4FB6-A177-1DC6115E8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4" name="Freeform 26">
                <a:extLst>
                  <a:ext uri="{FF2B5EF4-FFF2-40B4-BE49-F238E27FC236}">
                    <a16:creationId xmlns:a16="http://schemas.microsoft.com/office/drawing/2014/main" id="{2F09766D-0653-4646-BA37-8FC23294B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5" name="Freeform 27">
                <a:extLst>
                  <a:ext uri="{FF2B5EF4-FFF2-40B4-BE49-F238E27FC236}">
                    <a16:creationId xmlns:a16="http://schemas.microsoft.com/office/drawing/2014/main" id="{F50D9867-C9E0-462B-894F-B2F97E26AC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6" name="Freeform 28">
                <a:extLst>
                  <a:ext uri="{FF2B5EF4-FFF2-40B4-BE49-F238E27FC236}">
                    <a16:creationId xmlns:a16="http://schemas.microsoft.com/office/drawing/2014/main" id="{44179987-9B3B-4BC1-9BDA-EC9F30A379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7" name="Freeform 29">
                <a:extLst>
                  <a:ext uri="{FF2B5EF4-FFF2-40B4-BE49-F238E27FC236}">
                    <a16:creationId xmlns:a16="http://schemas.microsoft.com/office/drawing/2014/main" id="{EF0E5480-8C2D-4FFE-9357-938DF0642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8" name="Freeform 30">
                <a:extLst>
                  <a:ext uri="{FF2B5EF4-FFF2-40B4-BE49-F238E27FC236}">
                    <a16:creationId xmlns:a16="http://schemas.microsoft.com/office/drawing/2014/main" id="{FDAC2F76-95E6-4EE4-8A26-47CDAE5C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4" name="Freeform 31">
                <a:extLst>
                  <a:ext uri="{FF2B5EF4-FFF2-40B4-BE49-F238E27FC236}">
                    <a16:creationId xmlns:a16="http://schemas.microsoft.com/office/drawing/2014/main" id="{249EB4AA-5D5B-4A3A-9F2D-6E4EDF2046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212" name="Group 211">
              <a:extLst>
                <a:ext uri="{FF2B5EF4-FFF2-40B4-BE49-F238E27FC236}">
                  <a16:creationId xmlns:a16="http://schemas.microsoft.com/office/drawing/2014/main" id="{375D3DC5-0B19-4EA9-A350-6218AC28CDA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13" name="Freeform 32">
                <a:extLst>
                  <a:ext uri="{FF2B5EF4-FFF2-40B4-BE49-F238E27FC236}">
                    <a16:creationId xmlns:a16="http://schemas.microsoft.com/office/drawing/2014/main" id="{86B5A458-9418-4EDA-9B6F-E4754ABA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4" name="Freeform 33">
                <a:extLst>
                  <a:ext uri="{FF2B5EF4-FFF2-40B4-BE49-F238E27FC236}">
                    <a16:creationId xmlns:a16="http://schemas.microsoft.com/office/drawing/2014/main" id="{6307D20D-BE6F-4BFD-8A35-230A01AD72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5" name="Freeform 34">
                <a:extLst>
                  <a:ext uri="{FF2B5EF4-FFF2-40B4-BE49-F238E27FC236}">
                    <a16:creationId xmlns:a16="http://schemas.microsoft.com/office/drawing/2014/main" id="{37A04039-8217-4B7F-8F43-4039DF087D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6" name="Freeform 35">
                <a:extLst>
                  <a:ext uri="{FF2B5EF4-FFF2-40B4-BE49-F238E27FC236}">
                    <a16:creationId xmlns:a16="http://schemas.microsoft.com/office/drawing/2014/main" id="{CA6CE641-5DEB-4A06-B9C3-B726A334C2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7" name="Freeform 36">
                <a:extLst>
                  <a:ext uri="{FF2B5EF4-FFF2-40B4-BE49-F238E27FC236}">
                    <a16:creationId xmlns:a16="http://schemas.microsoft.com/office/drawing/2014/main" id="{D08C7C1C-DF39-4479-94BD-47E71DE422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8" name="Freeform 37">
                <a:extLst>
                  <a:ext uri="{FF2B5EF4-FFF2-40B4-BE49-F238E27FC236}">
                    <a16:creationId xmlns:a16="http://schemas.microsoft.com/office/drawing/2014/main" id="{27C5EAA7-E449-48C0-9B14-E677E6ECF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9" name="Freeform 38">
                <a:extLst>
                  <a:ext uri="{FF2B5EF4-FFF2-40B4-BE49-F238E27FC236}">
                    <a16:creationId xmlns:a16="http://schemas.microsoft.com/office/drawing/2014/main" id="{AA6A8A39-39D4-41FE-9974-CB46106A73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0" name="Freeform 39">
                <a:extLst>
                  <a:ext uri="{FF2B5EF4-FFF2-40B4-BE49-F238E27FC236}">
                    <a16:creationId xmlns:a16="http://schemas.microsoft.com/office/drawing/2014/main" id="{433C6D82-AE91-4A0C-97C6-34399C908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1" name="Freeform 40">
                <a:extLst>
                  <a:ext uri="{FF2B5EF4-FFF2-40B4-BE49-F238E27FC236}">
                    <a16:creationId xmlns:a16="http://schemas.microsoft.com/office/drawing/2014/main" id="{D4C06E36-D233-423A-BC95-5B4D5BE35C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2" name="Rectangle 41">
                <a:extLst>
                  <a:ext uri="{FF2B5EF4-FFF2-40B4-BE49-F238E27FC236}">
                    <a16:creationId xmlns:a16="http://schemas.microsoft.com/office/drawing/2014/main" id="{E1B0EEC1-CF7A-4761-B477-941DB41A83D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grpSp>
      </p:grpSp>
      <p:grpSp>
        <p:nvGrpSpPr>
          <p:cNvPr id="251" name="Group 250">
            <a:extLst>
              <a:ext uri="{FF2B5EF4-FFF2-40B4-BE49-F238E27FC236}">
                <a16:creationId xmlns:a16="http://schemas.microsoft.com/office/drawing/2014/main" id="{8E1DDAD8-1D10-4640-A034-BE90015E37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252" name="Rectangle 251">
              <a:extLst>
                <a:ext uri="{FF2B5EF4-FFF2-40B4-BE49-F238E27FC236}">
                  <a16:creationId xmlns:a16="http://schemas.microsoft.com/office/drawing/2014/main" id="{52FE7688-721D-4A97-B007-BDE056094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5" name="Picture 2">
              <a:extLst>
                <a:ext uri="{FF2B5EF4-FFF2-40B4-BE49-F238E27FC236}">
                  <a16:creationId xmlns:a16="http://schemas.microsoft.com/office/drawing/2014/main" id="{9E73A810-8571-4A9D-A3CB-336933AB4C0E}"/>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p:cNvSpPr>
            <a:spLocks noGrp="1"/>
          </p:cNvSpPr>
          <p:nvPr>
            <p:ph type="ctrTitle"/>
          </p:nvPr>
        </p:nvSpPr>
        <p:spPr>
          <a:xfrm>
            <a:off x="7962519" y="618518"/>
            <a:ext cx="3976286" cy="1665475"/>
          </a:xfrm>
        </p:spPr>
        <p:txBody>
          <a:bodyPr vert="horz" lIns="91440" tIns="45720" rIns="91440" bIns="45720" rtlCol="0" anchor="ctr">
            <a:normAutofit fontScale="90000"/>
          </a:bodyPr>
          <a:lstStyle/>
          <a:p>
            <a:r>
              <a:rPr lang="en-US" sz="3200" b="1"/>
              <a:t>Fraud firm Regression and  classification</a:t>
            </a:r>
          </a:p>
        </p:txBody>
      </p:sp>
      <p:pic>
        <p:nvPicPr>
          <p:cNvPr id="4" name="Picture 4">
            <a:extLst>
              <a:ext uri="{FF2B5EF4-FFF2-40B4-BE49-F238E27FC236}">
                <a16:creationId xmlns:a16="http://schemas.microsoft.com/office/drawing/2014/main" id="{B36B2647-03D6-E865-7731-8D9122A4DD19}"/>
              </a:ext>
            </a:extLst>
          </p:cNvPr>
          <p:cNvPicPr>
            <a:picLocks noChangeAspect="1"/>
          </p:cNvPicPr>
          <p:nvPr/>
        </p:nvPicPr>
        <p:blipFill rotWithShape="1">
          <a:blip r:embed="rId5"/>
          <a:srcRect l="26547" r="11181"/>
          <a:stretch/>
        </p:blipFill>
        <p:spPr>
          <a:xfrm>
            <a:off x="-5597" y="10"/>
            <a:ext cx="7558541" cy="6857990"/>
          </a:xfrm>
          <a:prstGeom prst="rect">
            <a:avLst/>
          </a:prstGeom>
        </p:spPr>
      </p:pic>
      <p:grpSp>
        <p:nvGrpSpPr>
          <p:cNvPr id="255" name="Group 254">
            <a:extLst>
              <a:ext uri="{FF2B5EF4-FFF2-40B4-BE49-F238E27FC236}">
                <a16:creationId xmlns:a16="http://schemas.microsoft.com/office/drawing/2014/main" id="{FD642FB6-2808-4BC5-AE0B-7302C24B78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339" name="Rectangle 338">
              <a:extLst>
                <a:ext uri="{FF2B5EF4-FFF2-40B4-BE49-F238E27FC236}">
                  <a16:creationId xmlns:a16="http://schemas.microsoft.com/office/drawing/2014/main" id="{0B0B8F04-D9A7-48E5-A29C-51A66B59DFF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340" name="Freeform 6">
              <a:extLst>
                <a:ext uri="{FF2B5EF4-FFF2-40B4-BE49-F238E27FC236}">
                  <a16:creationId xmlns:a16="http://schemas.microsoft.com/office/drawing/2014/main" id="{D6D18883-6BFF-42BB-8088-FCCF83F9CF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1" name="Freeform 7">
              <a:extLst>
                <a:ext uri="{FF2B5EF4-FFF2-40B4-BE49-F238E27FC236}">
                  <a16:creationId xmlns:a16="http://schemas.microsoft.com/office/drawing/2014/main" id="{1D0FEFB3-A009-4D0F-9107-C0B17786FB0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2" name="Rectangle 341">
              <a:extLst>
                <a:ext uri="{FF2B5EF4-FFF2-40B4-BE49-F238E27FC236}">
                  <a16:creationId xmlns:a16="http://schemas.microsoft.com/office/drawing/2014/main" id="{78E86C7F-B981-4448-8A1A-856F7124FF4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343" name="Freeform 9">
              <a:extLst>
                <a:ext uri="{FF2B5EF4-FFF2-40B4-BE49-F238E27FC236}">
                  <a16:creationId xmlns:a16="http://schemas.microsoft.com/office/drawing/2014/main" id="{4C6CFFD9-BA00-4184-8310-5FC9550954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4" name="Freeform 10">
              <a:extLst>
                <a:ext uri="{FF2B5EF4-FFF2-40B4-BE49-F238E27FC236}">
                  <a16:creationId xmlns:a16="http://schemas.microsoft.com/office/drawing/2014/main" id="{A1892DF3-4848-496C-8664-DFD32EE25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5" name="Freeform 11">
              <a:extLst>
                <a:ext uri="{FF2B5EF4-FFF2-40B4-BE49-F238E27FC236}">
                  <a16:creationId xmlns:a16="http://schemas.microsoft.com/office/drawing/2014/main" id="{D6DB8C30-651E-4D8F-A70C-163FC5842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6" name="Freeform 12">
              <a:extLst>
                <a:ext uri="{FF2B5EF4-FFF2-40B4-BE49-F238E27FC236}">
                  <a16:creationId xmlns:a16="http://schemas.microsoft.com/office/drawing/2014/main" id="{563DFB81-F969-4F44-BA6C-6347956423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7" name="Freeform 13">
              <a:extLst>
                <a:ext uri="{FF2B5EF4-FFF2-40B4-BE49-F238E27FC236}">
                  <a16:creationId xmlns:a16="http://schemas.microsoft.com/office/drawing/2014/main" id="{8E5DE346-AFCA-40DA-B5E2-93A86EA54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8" name="Freeform 14">
              <a:extLst>
                <a:ext uri="{FF2B5EF4-FFF2-40B4-BE49-F238E27FC236}">
                  <a16:creationId xmlns:a16="http://schemas.microsoft.com/office/drawing/2014/main" id="{77A34306-2AE8-43D0-9686-E97B3B53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9" name="Freeform 15">
              <a:extLst>
                <a:ext uri="{FF2B5EF4-FFF2-40B4-BE49-F238E27FC236}">
                  <a16:creationId xmlns:a16="http://schemas.microsoft.com/office/drawing/2014/main" id="{B9CC10F0-FFCD-4CB9-AF4C-22722D20B7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0" name="Freeform 16">
              <a:extLst>
                <a:ext uri="{FF2B5EF4-FFF2-40B4-BE49-F238E27FC236}">
                  <a16:creationId xmlns:a16="http://schemas.microsoft.com/office/drawing/2014/main" id="{2A6B0E38-C962-4491-BFDA-75378B4D67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1" name="Freeform 17">
              <a:extLst>
                <a:ext uri="{FF2B5EF4-FFF2-40B4-BE49-F238E27FC236}">
                  <a16:creationId xmlns:a16="http://schemas.microsoft.com/office/drawing/2014/main" id="{655F640B-8407-487C-8696-F47451478E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2" name="Freeform 18">
              <a:extLst>
                <a:ext uri="{FF2B5EF4-FFF2-40B4-BE49-F238E27FC236}">
                  <a16:creationId xmlns:a16="http://schemas.microsoft.com/office/drawing/2014/main" id="{FAB4F099-4FF6-4410-A5B9-2A5355719C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3" name="Freeform 19">
              <a:extLst>
                <a:ext uri="{FF2B5EF4-FFF2-40B4-BE49-F238E27FC236}">
                  <a16:creationId xmlns:a16="http://schemas.microsoft.com/office/drawing/2014/main" id="{6FE80B6E-3DA9-4304-9925-12E578C4E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4" name="Freeform 20">
              <a:extLst>
                <a:ext uri="{FF2B5EF4-FFF2-40B4-BE49-F238E27FC236}">
                  <a16:creationId xmlns:a16="http://schemas.microsoft.com/office/drawing/2014/main" id="{67D1CB75-0CBA-4E13-924C-21F221D7BF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5" name="Freeform 21">
              <a:extLst>
                <a:ext uri="{FF2B5EF4-FFF2-40B4-BE49-F238E27FC236}">
                  <a16:creationId xmlns:a16="http://schemas.microsoft.com/office/drawing/2014/main" id="{F2CC783B-FA45-4777-A76A-982B285C7C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6" name="Freeform 22">
              <a:extLst>
                <a:ext uri="{FF2B5EF4-FFF2-40B4-BE49-F238E27FC236}">
                  <a16:creationId xmlns:a16="http://schemas.microsoft.com/office/drawing/2014/main" id="{D68F4DD3-D736-4B78-972E-F5128CFBE7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7" name="Freeform 23">
              <a:extLst>
                <a:ext uri="{FF2B5EF4-FFF2-40B4-BE49-F238E27FC236}">
                  <a16:creationId xmlns:a16="http://schemas.microsoft.com/office/drawing/2014/main" id="{B14AF103-15B3-4796-A71A-297D37E176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8" name="Freeform 24">
              <a:extLst>
                <a:ext uri="{FF2B5EF4-FFF2-40B4-BE49-F238E27FC236}">
                  <a16:creationId xmlns:a16="http://schemas.microsoft.com/office/drawing/2014/main" id="{B0B240FB-0453-4B6F-9F9B-C2C3305AC5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9" name="Freeform 25">
              <a:extLst>
                <a:ext uri="{FF2B5EF4-FFF2-40B4-BE49-F238E27FC236}">
                  <a16:creationId xmlns:a16="http://schemas.microsoft.com/office/drawing/2014/main" id="{EBBBDCEE-433E-40F3-B49D-375CB162A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0" name="Freeform 26">
              <a:extLst>
                <a:ext uri="{FF2B5EF4-FFF2-40B4-BE49-F238E27FC236}">
                  <a16:creationId xmlns:a16="http://schemas.microsoft.com/office/drawing/2014/main" id="{09B123C6-141E-4A37-B5A7-27E7764FA1F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1" name="Freeform 27">
              <a:extLst>
                <a:ext uri="{FF2B5EF4-FFF2-40B4-BE49-F238E27FC236}">
                  <a16:creationId xmlns:a16="http://schemas.microsoft.com/office/drawing/2014/main" id="{1FA1F521-36A1-49FF-84A7-229E8970F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2" name="Freeform 28">
              <a:extLst>
                <a:ext uri="{FF2B5EF4-FFF2-40B4-BE49-F238E27FC236}">
                  <a16:creationId xmlns:a16="http://schemas.microsoft.com/office/drawing/2014/main" id="{DE512F89-D901-4487-A42C-02345EC5FC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3" name="Freeform 29">
              <a:extLst>
                <a:ext uri="{FF2B5EF4-FFF2-40B4-BE49-F238E27FC236}">
                  <a16:creationId xmlns:a16="http://schemas.microsoft.com/office/drawing/2014/main" id="{ED3ED0E5-3226-4B78-B3EA-C591824B8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4" name="Freeform 30">
              <a:extLst>
                <a:ext uri="{FF2B5EF4-FFF2-40B4-BE49-F238E27FC236}">
                  <a16:creationId xmlns:a16="http://schemas.microsoft.com/office/drawing/2014/main" id="{9CBB1F68-B6DE-4ECF-B20F-328F9811E2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5" name="Freeform 31">
              <a:extLst>
                <a:ext uri="{FF2B5EF4-FFF2-40B4-BE49-F238E27FC236}">
                  <a16:creationId xmlns:a16="http://schemas.microsoft.com/office/drawing/2014/main" id="{A566C551-9523-4D97-A8CF-5C91F436C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6" name="Freeform 32">
              <a:extLst>
                <a:ext uri="{FF2B5EF4-FFF2-40B4-BE49-F238E27FC236}">
                  <a16:creationId xmlns:a16="http://schemas.microsoft.com/office/drawing/2014/main" id="{9E166BA0-9268-4419-9332-2D30C21239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7" name="Rectangle 366">
              <a:extLst>
                <a:ext uri="{FF2B5EF4-FFF2-40B4-BE49-F238E27FC236}">
                  <a16:creationId xmlns:a16="http://schemas.microsoft.com/office/drawing/2014/main" id="{B700C031-AA54-4DC7-B8A2-2569B3FA653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368" name="Freeform 34">
              <a:extLst>
                <a:ext uri="{FF2B5EF4-FFF2-40B4-BE49-F238E27FC236}">
                  <a16:creationId xmlns:a16="http://schemas.microsoft.com/office/drawing/2014/main" id="{03045EC8-ECC8-473F-8786-DE266F05B1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9" name="Freeform 35">
              <a:extLst>
                <a:ext uri="{FF2B5EF4-FFF2-40B4-BE49-F238E27FC236}">
                  <a16:creationId xmlns:a16="http://schemas.microsoft.com/office/drawing/2014/main" id="{9337EBA2-5088-4A44-8C0B-A6EE78989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0" name="Freeform 36">
              <a:extLst>
                <a:ext uri="{FF2B5EF4-FFF2-40B4-BE49-F238E27FC236}">
                  <a16:creationId xmlns:a16="http://schemas.microsoft.com/office/drawing/2014/main" id="{3486A705-2593-45C9-A13E-8E2FB7C35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1" name="Freeform 37">
              <a:extLst>
                <a:ext uri="{FF2B5EF4-FFF2-40B4-BE49-F238E27FC236}">
                  <a16:creationId xmlns:a16="http://schemas.microsoft.com/office/drawing/2014/main" id="{F357321C-6DEE-4D02-A997-75E47EE0E0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2" name="Freeform 38">
              <a:extLst>
                <a:ext uri="{FF2B5EF4-FFF2-40B4-BE49-F238E27FC236}">
                  <a16:creationId xmlns:a16="http://schemas.microsoft.com/office/drawing/2014/main" id="{D0B8F87F-3530-4BCD-A8E5-C1B83707B5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3" name="Freeform 39">
              <a:extLst>
                <a:ext uri="{FF2B5EF4-FFF2-40B4-BE49-F238E27FC236}">
                  <a16:creationId xmlns:a16="http://schemas.microsoft.com/office/drawing/2014/main" id="{5BE86BA3-AB0E-4F70-A552-0D9EB9E98E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4" name="Freeform 40">
              <a:extLst>
                <a:ext uri="{FF2B5EF4-FFF2-40B4-BE49-F238E27FC236}">
                  <a16:creationId xmlns:a16="http://schemas.microsoft.com/office/drawing/2014/main" id="{DF5FE773-B9AE-4A3F-8EDC-165CE579BD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5" name="Freeform 41">
              <a:extLst>
                <a:ext uri="{FF2B5EF4-FFF2-40B4-BE49-F238E27FC236}">
                  <a16:creationId xmlns:a16="http://schemas.microsoft.com/office/drawing/2014/main" id="{4A03D7BE-B358-4F8B-85EA-65E0CBF2D1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6" name="Freeform 42">
              <a:extLst>
                <a:ext uri="{FF2B5EF4-FFF2-40B4-BE49-F238E27FC236}">
                  <a16:creationId xmlns:a16="http://schemas.microsoft.com/office/drawing/2014/main" id="{A6548877-0957-435B-A419-389A278E57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7" name="Freeform 43">
              <a:extLst>
                <a:ext uri="{FF2B5EF4-FFF2-40B4-BE49-F238E27FC236}">
                  <a16:creationId xmlns:a16="http://schemas.microsoft.com/office/drawing/2014/main" id="{B2D5EA95-9E60-468A-8DA1-40F05C9BDA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8" name="Freeform 44">
              <a:extLst>
                <a:ext uri="{FF2B5EF4-FFF2-40B4-BE49-F238E27FC236}">
                  <a16:creationId xmlns:a16="http://schemas.microsoft.com/office/drawing/2014/main" id="{C9B409CE-11E5-40D1-8C9B-86614EAE2A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9" name="Rectangle 378">
              <a:extLst>
                <a:ext uri="{FF2B5EF4-FFF2-40B4-BE49-F238E27FC236}">
                  <a16:creationId xmlns:a16="http://schemas.microsoft.com/office/drawing/2014/main" id="{9E594AF5-DB50-4227-AC2F-10EE5233C41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380" name="Freeform 46">
              <a:extLst>
                <a:ext uri="{FF2B5EF4-FFF2-40B4-BE49-F238E27FC236}">
                  <a16:creationId xmlns:a16="http://schemas.microsoft.com/office/drawing/2014/main" id="{9335DCAF-74A2-4994-B5BF-1C079A40A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1" name="Freeform 47">
              <a:extLst>
                <a:ext uri="{FF2B5EF4-FFF2-40B4-BE49-F238E27FC236}">
                  <a16:creationId xmlns:a16="http://schemas.microsoft.com/office/drawing/2014/main" id="{1DC8E1A2-0C6B-4BA9-85F4-3645AED5DE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2" name="Freeform 48">
              <a:extLst>
                <a:ext uri="{FF2B5EF4-FFF2-40B4-BE49-F238E27FC236}">
                  <a16:creationId xmlns:a16="http://schemas.microsoft.com/office/drawing/2014/main" id="{28F38DE0-3BEE-441A-8212-E77DA2328A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3" name="Freeform 49">
              <a:extLst>
                <a:ext uri="{FF2B5EF4-FFF2-40B4-BE49-F238E27FC236}">
                  <a16:creationId xmlns:a16="http://schemas.microsoft.com/office/drawing/2014/main" id="{AE81208E-D239-496C-A312-506B0241B3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4" name="Freeform 50">
              <a:extLst>
                <a:ext uri="{FF2B5EF4-FFF2-40B4-BE49-F238E27FC236}">
                  <a16:creationId xmlns:a16="http://schemas.microsoft.com/office/drawing/2014/main" id="{242FE966-DDA4-4668-B8D6-C4B0D4C78E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5" name="Freeform 51">
              <a:extLst>
                <a:ext uri="{FF2B5EF4-FFF2-40B4-BE49-F238E27FC236}">
                  <a16:creationId xmlns:a16="http://schemas.microsoft.com/office/drawing/2014/main" id="{FB0A5F60-550F-4025-9DCE-6F42A7C06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6" name="Freeform 52">
              <a:extLst>
                <a:ext uri="{FF2B5EF4-FFF2-40B4-BE49-F238E27FC236}">
                  <a16:creationId xmlns:a16="http://schemas.microsoft.com/office/drawing/2014/main" id="{D7B61D18-4A61-44C9-A809-40639E8C1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7" name="Freeform 53">
              <a:extLst>
                <a:ext uri="{FF2B5EF4-FFF2-40B4-BE49-F238E27FC236}">
                  <a16:creationId xmlns:a16="http://schemas.microsoft.com/office/drawing/2014/main" id="{CB26E7EB-DC12-4BA7-B5DE-09EF2C1D0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8" name="Freeform 54">
              <a:extLst>
                <a:ext uri="{FF2B5EF4-FFF2-40B4-BE49-F238E27FC236}">
                  <a16:creationId xmlns:a16="http://schemas.microsoft.com/office/drawing/2014/main" id="{921237B4-9D85-4611-851F-5DBD71544A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9" name="Freeform 55">
              <a:extLst>
                <a:ext uri="{FF2B5EF4-FFF2-40B4-BE49-F238E27FC236}">
                  <a16:creationId xmlns:a16="http://schemas.microsoft.com/office/drawing/2014/main" id="{C91509DE-9FAA-4E84-BCC1-CDDBEA8AC0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0" name="Freeform 56">
              <a:extLst>
                <a:ext uri="{FF2B5EF4-FFF2-40B4-BE49-F238E27FC236}">
                  <a16:creationId xmlns:a16="http://schemas.microsoft.com/office/drawing/2014/main" id="{C7029B06-6A09-4E46-BA86-F3C66DBDD4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1" name="Freeform 57">
              <a:extLst>
                <a:ext uri="{FF2B5EF4-FFF2-40B4-BE49-F238E27FC236}">
                  <a16:creationId xmlns:a16="http://schemas.microsoft.com/office/drawing/2014/main" id="{FF4ACFBF-D1F2-47B1-B0EB-F08C6508BD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2" name="Freeform 58">
              <a:extLst>
                <a:ext uri="{FF2B5EF4-FFF2-40B4-BE49-F238E27FC236}">
                  <a16:creationId xmlns:a16="http://schemas.microsoft.com/office/drawing/2014/main" id="{A6FD1991-3A0E-4F63-BAD9-A98C298604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8" name="Subtitle 7">
            <a:extLst>
              <a:ext uri="{FF2B5EF4-FFF2-40B4-BE49-F238E27FC236}">
                <a16:creationId xmlns:a16="http://schemas.microsoft.com/office/drawing/2014/main" id="{7D4F8186-0AFC-EAEF-EF46-BA7F1A8EA027}"/>
              </a:ext>
            </a:extLst>
          </p:cNvPr>
          <p:cNvSpPr>
            <a:spLocks noGrp="1"/>
          </p:cNvSpPr>
          <p:nvPr>
            <p:ph type="subTitle" idx="1"/>
          </p:nvPr>
        </p:nvSpPr>
        <p:spPr>
          <a:xfrm>
            <a:off x="7962519" y="2249487"/>
            <a:ext cx="3976043" cy="3657951"/>
          </a:xfrm>
        </p:spPr>
        <p:txBody>
          <a:bodyPr vert="horz" lIns="91440" tIns="45720" rIns="91440" bIns="45720" rtlCol="0" anchor="t">
            <a:normAutofit/>
          </a:bodyPr>
          <a:lstStyle/>
          <a:p>
            <a:pPr indent="-228600">
              <a:lnSpc>
                <a:spcPct val="110000"/>
              </a:lnSpc>
              <a:buFont typeface="Arial" panose="020B0604020202020204" pitchFamily="34" charset="0"/>
              <a:buChar char="•"/>
            </a:pPr>
            <a:endParaRPr lang="en-US" sz="1800">
              <a:solidFill>
                <a:schemeClr val="tx1"/>
              </a:solidFill>
            </a:endParaRPr>
          </a:p>
          <a:p>
            <a:pPr marL="285750" indent="-228600">
              <a:lnSpc>
                <a:spcPct val="110000"/>
              </a:lnSpc>
              <a:buFont typeface="Arial" panose="020B0604020202020204" pitchFamily="34" charset="0"/>
              <a:buChar char="•"/>
            </a:pPr>
            <a:r>
              <a:rPr lang="en-US" sz="1800" b="1">
                <a:solidFill>
                  <a:schemeClr val="tx1"/>
                </a:solidFill>
              </a:rPr>
              <a:t>AISHWARYA BHAVSAR (029371509)</a:t>
            </a:r>
            <a:endParaRPr lang="en-US" sz="1800">
              <a:solidFill>
                <a:schemeClr val="tx1"/>
              </a:solidFill>
            </a:endParaRPr>
          </a:p>
          <a:p>
            <a:pPr marL="285750" indent="-228600">
              <a:lnSpc>
                <a:spcPct val="110000"/>
              </a:lnSpc>
              <a:buFont typeface="Arial" panose="020B0604020202020204" pitchFamily="34" charset="0"/>
              <a:buChar char="•"/>
            </a:pPr>
            <a:r>
              <a:rPr lang="en-US" sz="1800" b="1">
                <a:solidFill>
                  <a:schemeClr val="tx1"/>
                </a:solidFill>
              </a:rPr>
              <a:t>MADGULA SARMA (029339438)</a:t>
            </a:r>
            <a:endParaRPr lang="en-US" sz="1800">
              <a:solidFill>
                <a:schemeClr val="tx1"/>
              </a:solidFill>
            </a:endParaRPr>
          </a:p>
          <a:p>
            <a:pPr marL="285750" indent="-228600">
              <a:lnSpc>
                <a:spcPct val="110000"/>
              </a:lnSpc>
              <a:buFont typeface="Arial" panose="020B0604020202020204" pitchFamily="34" charset="0"/>
              <a:buChar char="•"/>
            </a:pPr>
            <a:r>
              <a:rPr lang="en-US" sz="1800" b="1">
                <a:solidFill>
                  <a:schemeClr val="tx1"/>
                </a:solidFill>
              </a:rPr>
              <a:t>JUSTIN KIEU   (014151382)</a:t>
            </a:r>
            <a:endParaRPr lang="en-US" sz="1800">
              <a:solidFill>
                <a:schemeClr val="tx1"/>
              </a:solidFill>
            </a:endParaRPr>
          </a:p>
          <a:p>
            <a:pPr marL="285750" indent="-228600">
              <a:lnSpc>
                <a:spcPct val="110000"/>
              </a:lnSpc>
              <a:buFont typeface="Arial" panose="020B0604020202020204" pitchFamily="34" charset="0"/>
              <a:buChar char="•"/>
            </a:pPr>
            <a:r>
              <a:rPr lang="en-US" sz="1800" b="1">
                <a:solidFill>
                  <a:schemeClr val="tx1"/>
                </a:solidFill>
              </a:rPr>
              <a:t>JANKI PATEL   (029356143)</a:t>
            </a:r>
            <a:endParaRPr lang="en-US" sz="1800">
              <a:solidFill>
                <a:schemeClr val="tx1"/>
              </a:solidFill>
            </a:endParaRPr>
          </a:p>
          <a:p>
            <a:pPr marL="285750" indent="-228600">
              <a:lnSpc>
                <a:spcPct val="110000"/>
              </a:lnSpc>
              <a:buFont typeface="Arial" panose="020B0604020202020204" pitchFamily="34" charset="0"/>
              <a:buChar char="•"/>
            </a:pPr>
            <a:r>
              <a:rPr lang="en-US" sz="1800" b="1">
                <a:solidFill>
                  <a:schemeClr val="tx1"/>
                </a:solidFill>
              </a:rPr>
              <a:t>MUDRA CHAUDHARY  (029475821)</a:t>
            </a:r>
            <a:endParaRPr lang="en-US" sz="1800">
              <a:solidFill>
                <a:schemeClr val="tx1"/>
              </a:solidFill>
            </a:endParaRPr>
          </a:p>
        </p:txBody>
      </p:sp>
      <p:sp>
        <p:nvSpPr>
          <p:cNvPr id="3" name="TextBox 2">
            <a:extLst>
              <a:ext uri="{FF2B5EF4-FFF2-40B4-BE49-F238E27FC236}">
                <a16:creationId xmlns:a16="http://schemas.microsoft.com/office/drawing/2014/main" id="{31F8FB81-F976-6977-B29D-D33F2B9DC1A9}"/>
              </a:ext>
            </a:extLst>
          </p:cNvPr>
          <p:cNvSpPr txBox="1"/>
          <p:nvPr/>
        </p:nvSpPr>
        <p:spPr>
          <a:xfrm>
            <a:off x="5572125" y="3071811"/>
            <a:ext cx="104774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Click to add text</a:t>
            </a:r>
          </a:p>
        </p:txBody>
      </p:sp>
    </p:spTree>
    <p:extLst>
      <p:ext uri="{BB962C8B-B14F-4D97-AF65-F5344CB8AC3E}">
        <p14:creationId xmlns:p14="http://schemas.microsoft.com/office/powerpoint/2010/main" val="3856144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110" name="Rectangle 109">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539BCE-767C-2831-0DE8-9E4CAE8F77DF}"/>
              </a:ext>
            </a:extLst>
          </p:cNvPr>
          <p:cNvSpPr>
            <a:spLocks noGrp="1"/>
          </p:cNvSpPr>
          <p:nvPr>
            <p:ph type="title"/>
          </p:nvPr>
        </p:nvSpPr>
        <p:spPr>
          <a:xfrm>
            <a:off x="1141413" y="618518"/>
            <a:ext cx="9905998" cy="1478570"/>
          </a:xfrm>
        </p:spPr>
        <p:txBody>
          <a:bodyPr>
            <a:normAutofit/>
          </a:bodyPr>
          <a:lstStyle/>
          <a:p>
            <a:r>
              <a:rPr lang="en-US"/>
              <a:t>SVM WITH KERNEL TRICK</a:t>
            </a:r>
          </a:p>
        </p:txBody>
      </p:sp>
      <p:graphicFrame>
        <p:nvGraphicFramePr>
          <p:cNvPr id="55" name="Content Placeholder 2">
            <a:extLst>
              <a:ext uri="{FF2B5EF4-FFF2-40B4-BE49-F238E27FC236}">
                <a16:creationId xmlns:a16="http://schemas.microsoft.com/office/drawing/2014/main" id="{D2A1FCEC-3AFC-F338-5FA4-032D3A4345C9}"/>
              </a:ext>
            </a:extLst>
          </p:cNvPr>
          <p:cNvGraphicFramePr>
            <a:graphicFrameLocks noGrp="1"/>
          </p:cNvGraphicFramePr>
          <p:nvPr>
            <p:ph idx="1"/>
            <p:extLst>
              <p:ext uri="{D42A27DB-BD31-4B8C-83A1-F6EECF244321}">
                <p14:modId xmlns:p14="http://schemas.microsoft.com/office/powerpoint/2010/main" val="1983671902"/>
              </p:ext>
            </p:extLst>
          </p:nvPr>
        </p:nvGraphicFramePr>
        <p:xfrm>
          <a:off x="1141411" y="2440771"/>
          <a:ext cx="9905999" cy="37286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7682641"/>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10">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82" name="Rectangle 14">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83"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BBE647B-6693-AFCF-971C-B8138F0F95C2}"/>
              </a:ext>
            </a:extLst>
          </p:cNvPr>
          <p:cNvSpPr>
            <a:spLocks noGrp="1"/>
          </p:cNvSpPr>
          <p:nvPr>
            <p:ph type="title"/>
          </p:nvPr>
        </p:nvSpPr>
        <p:spPr>
          <a:xfrm>
            <a:off x="467809" y="243976"/>
            <a:ext cx="3122637" cy="1478570"/>
          </a:xfrm>
        </p:spPr>
        <p:txBody>
          <a:bodyPr>
            <a:normAutofit/>
          </a:bodyPr>
          <a:lstStyle/>
          <a:p>
            <a:r>
              <a:rPr lang="en-US" sz="2500" b="1">
                <a:solidFill>
                  <a:srgbClr val="FFFFFF"/>
                </a:solidFill>
                <a:ea typeface="+mj-lt"/>
                <a:cs typeface="+mj-lt"/>
              </a:rPr>
              <a:t>Lasso Regression</a:t>
            </a:r>
            <a:endParaRPr lang="en-US" sz="2500" b="1">
              <a:solidFill>
                <a:srgbClr val="FFFFFF"/>
              </a:solidFill>
            </a:endParaRPr>
          </a:p>
        </p:txBody>
      </p:sp>
      <p:sp>
        <p:nvSpPr>
          <p:cNvPr id="84" name="Content Placeholder 7">
            <a:extLst>
              <a:ext uri="{FF2B5EF4-FFF2-40B4-BE49-F238E27FC236}">
                <a16:creationId xmlns:a16="http://schemas.microsoft.com/office/drawing/2014/main" id="{452090D6-7A98-262C-BA65-5047ECEBE466}"/>
              </a:ext>
            </a:extLst>
          </p:cNvPr>
          <p:cNvSpPr>
            <a:spLocks noGrp="1"/>
          </p:cNvSpPr>
          <p:nvPr>
            <p:ph idx="1"/>
          </p:nvPr>
        </p:nvSpPr>
        <p:spPr>
          <a:xfrm>
            <a:off x="237604" y="1732877"/>
            <a:ext cx="3469460" cy="4473912"/>
          </a:xfrm>
        </p:spPr>
        <p:txBody>
          <a:bodyPr vert="horz" lIns="91440" tIns="45720" rIns="91440" bIns="45720" rtlCol="0" anchor="t">
            <a:normAutofit/>
          </a:bodyPr>
          <a:lstStyle/>
          <a:p>
            <a:pPr algn="just"/>
            <a:r>
              <a:rPr lang="en-US" sz="2000">
                <a:solidFill>
                  <a:schemeClr val="bg1"/>
                </a:solidFill>
                <a:ea typeface="+mn-lt"/>
                <a:cs typeface="+mn-lt"/>
              </a:rPr>
              <a:t>Shrinkage and variable selection method for linear regression models</a:t>
            </a:r>
          </a:p>
          <a:p>
            <a:pPr algn="just"/>
            <a:r>
              <a:rPr lang="en-US" sz="2000">
                <a:solidFill>
                  <a:schemeClr val="bg1"/>
                </a:solidFill>
                <a:ea typeface="+mn-lt"/>
                <a:cs typeface="+mn-lt"/>
              </a:rPr>
              <a:t>The best parameter value of alpha for this model is 0.001 giving a perfect score of 1.00 on the validation dataset.</a:t>
            </a:r>
          </a:p>
          <a:p>
            <a:pPr algn="just"/>
            <a:r>
              <a:rPr lang="en-US" sz="2000" err="1">
                <a:solidFill>
                  <a:schemeClr val="bg1"/>
                </a:solidFill>
                <a:ea typeface="+mn-lt"/>
                <a:cs typeface="+mn-lt"/>
              </a:rPr>
              <a:t>GridSearchCV</a:t>
            </a:r>
            <a:r>
              <a:rPr lang="en-US" sz="2000">
                <a:solidFill>
                  <a:schemeClr val="bg1"/>
                </a:solidFill>
                <a:ea typeface="+mn-lt"/>
                <a:cs typeface="+mn-lt"/>
              </a:rPr>
              <a:t> gives the same alpha value as the best parameter with a score of 0.99.</a:t>
            </a:r>
          </a:p>
          <a:p>
            <a:pPr marL="0" indent="0" algn="just">
              <a:buNone/>
            </a:pPr>
            <a:endParaRPr lang="en-US" sz="2000">
              <a:solidFill>
                <a:schemeClr val="bg1"/>
              </a:solidFill>
              <a:ea typeface="+mn-lt"/>
              <a:cs typeface="+mn-lt"/>
            </a:endParaRPr>
          </a:p>
        </p:txBody>
      </p:sp>
      <p:grpSp>
        <p:nvGrpSpPr>
          <p:cNvPr id="85" name="Group 18">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0"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1"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2"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7"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4" name="Picture 4" descr="Chart, line chart&#10;&#10;Description automatically generated">
            <a:extLst>
              <a:ext uri="{FF2B5EF4-FFF2-40B4-BE49-F238E27FC236}">
                <a16:creationId xmlns:a16="http://schemas.microsoft.com/office/drawing/2014/main" id="{C0EA9351-D538-6DE5-FF4C-EA0257BF6799}"/>
              </a:ext>
            </a:extLst>
          </p:cNvPr>
          <p:cNvPicPr>
            <a:picLocks noChangeAspect="1"/>
          </p:cNvPicPr>
          <p:nvPr/>
        </p:nvPicPr>
        <p:blipFill>
          <a:blip r:embed="rId4"/>
          <a:stretch>
            <a:fillRect/>
          </a:stretch>
        </p:blipFill>
        <p:spPr>
          <a:xfrm>
            <a:off x="4711778" y="774681"/>
            <a:ext cx="6844045" cy="5304134"/>
          </a:xfrm>
          <a:prstGeom prst="rect">
            <a:avLst/>
          </a:prstGeom>
        </p:spPr>
      </p:pic>
    </p:spTree>
    <p:extLst>
      <p:ext uri="{BB962C8B-B14F-4D97-AF65-F5344CB8AC3E}">
        <p14:creationId xmlns:p14="http://schemas.microsoft.com/office/powerpoint/2010/main" val="153857483"/>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EAC88772-6DB3-49EC-9C8A-A0B46ACE37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0BA13C-D330-8F4F-59DC-384BD77CA79A}"/>
              </a:ext>
            </a:extLst>
          </p:cNvPr>
          <p:cNvSpPr>
            <a:spLocks noGrp="1"/>
          </p:cNvSpPr>
          <p:nvPr>
            <p:ph type="title"/>
          </p:nvPr>
        </p:nvSpPr>
        <p:spPr>
          <a:xfrm>
            <a:off x="8037996" y="1065955"/>
            <a:ext cx="3807929" cy="4817318"/>
          </a:xfrm>
        </p:spPr>
        <p:txBody>
          <a:bodyPr anchor="ctr">
            <a:normAutofit/>
          </a:bodyPr>
          <a:lstStyle/>
          <a:p>
            <a:r>
              <a:rPr lang="en-US" sz="4000"/>
              <a:t>Classification task</a:t>
            </a:r>
          </a:p>
        </p:txBody>
      </p:sp>
      <p:sp>
        <p:nvSpPr>
          <p:cNvPr id="6" name="Round Diagonal Corner Rectangle 6">
            <a:extLst>
              <a:ext uri="{FF2B5EF4-FFF2-40B4-BE49-F238E27FC236}">
                <a16:creationId xmlns:a16="http://schemas.microsoft.com/office/drawing/2014/main" id="{17A3DD84-FAA5-438A-8462-D1E01EA0D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1410" cy="6858000"/>
          </a:xfrm>
          <a:prstGeom prst="round2DiagRect">
            <a:avLst>
              <a:gd name="adj1" fmla="val 0"/>
              <a:gd name="adj2" fmla="val 0"/>
            </a:avLst>
          </a:prstGeom>
          <a:solidFill>
            <a:schemeClr val="bg2"/>
          </a:solidFill>
          <a:ln w="19050" cap="sq">
            <a:no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224DDF6-03C9-4E33-C6D1-6FCD25BC588C}"/>
              </a:ext>
            </a:extLst>
          </p:cNvPr>
          <p:cNvSpPr>
            <a:spLocks noGrp="1"/>
          </p:cNvSpPr>
          <p:nvPr>
            <p:ph idx="1"/>
          </p:nvPr>
        </p:nvSpPr>
        <p:spPr>
          <a:xfrm>
            <a:off x="1141412" y="1065955"/>
            <a:ext cx="5749774" cy="4725246"/>
          </a:xfrm>
        </p:spPr>
        <p:txBody>
          <a:bodyPr vert="horz" lIns="91440" tIns="45720" rIns="91440" bIns="45720" rtlCol="0" anchor="ctr">
            <a:normAutofit/>
          </a:bodyPr>
          <a:lstStyle/>
          <a:p>
            <a:pPr marL="0" indent="0">
              <a:buNone/>
            </a:pPr>
            <a:r>
              <a:rPr lang="en-US" sz="1800">
                <a:ea typeface="+mn-lt"/>
                <a:cs typeface="+mn-lt"/>
              </a:rPr>
              <a:t>The classification is carried out with the help of a model obtained using a learning procedure. According to the type of learning used, there are two categories of classification, one using </a:t>
            </a:r>
            <a:r>
              <a:rPr lang="en-US" sz="1800" b="1">
                <a:ea typeface="+mn-lt"/>
                <a:cs typeface="+mn-lt"/>
              </a:rPr>
              <a:t>supervised learning</a:t>
            </a:r>
            <a:r>
              <a:rPr lang="en-US" sz="1800">
                <a:ea typeface="+mn-lt"/>
                <a:cs typeface="+mn-lt"/>
              </a:rPr>
              <a:t> and the other using </a:t>
            </a:r>
            <a:r>
              <a:rPr lang="en-US" sz="1800" b="1">
                <a:ea typeface="+mn-lt"/>
                <a:cs typeface="+mn-lt"/>
              </a:rPr>
              <a:t>unsupervised learning. Some of the models : </a:t>
            </a:r>
            <a:endParaRPr lang="en-US"/>
          </a:p>
          <a:p>
            <a:pPr marL="0" indent="0">
              <a:buNone/>
            </a:pPr>
            <a:endParaRPr lang="en-US" sz="1800" b="1">
              <a:ea typeface="+mn-lt"/>
              <a:cs typeface="+mn-lt"/>
            </a:endParaRPr>
          </a:p>
          <a:p>
            <a:pPr marL="342900" indent="-342900">
              <a:buAutoNum type="arabicPeriod"/>
            </a:pPr>
            <a:r>
              <a:rPr lang="en-US" sz="1800">
                <a:ea typeface="+mn-lt"/>
                <a:cs typeface="+mn-lt"/>
              </a:rPr>
              <a:t> KNN Classification</a:t>
            </a:r>
            <a:endParaRPr lang="en-US">
              <a:ea typeface="+mn-lt"/>
              <a:cs typeface="+mn-lt"/>
            </a:endParaRPr>
          </a:p>
          <a:p>
            <a:pPr marL="342900" indent="-342900">
              <a:buAutoNum type="arabicPeriod"/>
            </a:pPr>
            <a:r>
              <a:rPr lang="en-US" sz="1800">
                <a:ea typeface="+mn-lt"/>
                <a:cs typeface="+mn-lt"/>
              </a:rPr>
              <a:t>Logistic Regression</a:t>
            </a:r>
            <a:endParaRPr lang="en-US">
              <a:ea typeface="+mn-lt"/>
              <a:cs typeface="+mn-lt"/>
            </a:endParaRPr>
          </a:p>
          <a:p>
            <a:pPr marL="342900" indent="-342900">
              <a:buAutoNum type="arabicPeriod"/>
            </a:pPr>
            <a:r>
              <a:rPr lang="en-US" sz="1800">
                <a:ea typeface="+mn-lt"/>
                <a:cs typeface="+mn-lt"/>
              </a:rPr>
              <a:t>Support Vector Machine - Linear SVC</a:t>
            </a:r>
            <a:endParaRPr lang="en-US">
              <a:ea typeface="+mn-lt"/>
              <a:cs typeface="+mn-lt"/>
            </a:endParaRPr>
          </a:p>
          <a:p>
            <a:pPr marL="342900" indent="-342900">
              <a:buAutoNum type="arabicPeriod"/>
            </a:pPr>
            <a:r>
              <a:rPr lang="en-US" sz="1800">
                <a:ea typeface="+mn-lt"/>
                <a:cs typeface="+mn-lt"/>
              </a:rPr>
              <a:t>Support Vector Machine with Kernel trick – </a:t>
            </a:r>
            <a:r>
              <a:rPr lang="en-US" sz="1800" err="1">
                <a:ea typeface="+mn-lt"/>
                <a:cs typeface="+mn-lt"/>
              </a:rPr>
              <a:t>Rbf</a:t>
            </a:r>
            <a:r>
              <a:rPr lang="en-US" sz="1800">
                <a:ea typeface="+mn-lt"/>
                <a:cs typeface="+mn-lt"/>
              </a:rPr>
              <a:t>, Poly</a:t>
            </a:r>
            <a:endParaRPr lang="en-US">
              <a:ea typeface="+mn-lt"/>
              <a:cs typeface="+mn-lt"/>
            </a:endParaRPr>
          </a:p>
          <a:p>
            <a:pPr marL="342900" indent="-342900">
              <a:buAutoNum type="arabicPeriod"/>
            </a:pPr>
            <a:r>
              <a:rPr lang="en-US" sz="1800">
                <a:ea typeface="+mn-lt"/>
                <a:cs typeface="+mn-lt"/>
              </a:rPr>
              <a:t>Decision Tree</a:t>
            </a:r>
            <a:endParaRPr lang="en-US"/>
          </a:p>
          <a:p>
            <a:pPr marL="0" indent="0">
              <a:buNone/>
            </a:pPr>
            <a:endParaRPr lang="en-US" sz="1800"/>
          </a:p>
        </p:txBody>
      </p:sp>
      <p:cxnSp>
        <p:nvCxnSpPr>
          <p:cNvPr id="7" name="Straight Connector 11">
            <a:extLst>
              <a:ext uri="{FF2B5EF4-FFF2-40B4-BE49-F238E27FC236}">
                <a16:creationId xmlns:a16="http://schemas.microsoft.com/office/drawing/2014/main" id="{46640D31-0CFD-4B3F-AE95-530AA5174F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62562" y="0"/>
            <a:ext cx="0" cy="6858000"/>
          </a:xfrm>
          <a:prstGeom prst="line">
            <a:avLst/>
          </a:prstGeom>
          <a:ln w="19050">
            <a:solidFill>
              <a:schemeClr val="tx2">
                <a:lumMod val="60000"/>
                <a:lumOff val="40000"/>
                <a:alpha val="60000"/>
              </a:schemeClr>
            </a:solidFill>
          </a:ln>
          <a:effectLst>
            <a:outerShdw blurRad="88900" dist="38100" dir="5400000" algn="ctr" rotWithShape="0">
              <a:srgbClr val="000000">
                <a:alpha val="40000"/>
              </a:srgb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6277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EE70B-2095-FA70-8510-1DBE6A14CE19}"/>
              </a:ext>
            </a:extLst>
          </p:cNvPr>
          <p:cNvSpPr>
            <a:spLocks noGrp="1"/>
          </p:cNvSpPr>
          <p:nvPr>
            <p:ph type="title"/>
          </p:nvPr>
        </p:nvSpPr>
        <p:spPr>
          <a:xfrm>
            <a:off x="1141413" y="618518"/>
            <a:ext cx="9905998" cy="1478570"/>
          </a:xfrm>
        </p:spPr>
        <p:txBody>
          <a:bodyPr>
            <a:normAutofit/>
          </a:bodyPr>
          <a:lstStyle/>
          <a:p>
            <a:r>
              <a:rPr lang="en-US"/>
              <a:t>LOGISTIC Regression</a:t>
            </a:r>
          </a:p>
        </p:txBody>
      </p:sp>
      <p:pic>
        <p:nvPicPr>
          <p:cNvPr id="4" name="Picture 4" descr="Chart, line chart&#10;&#10;Description automatically generated">
            <a:extLst>
              <a:ext uri="{FF2B5EF4-FFF2-40B4-BE49-F238E27FC236}">
                <a16:creationId xmlns:a16="http://schemas.microsoft.com/office/drawing/2014/main" id="{50CEB653-2A08-BED3-2113-9127453FE8D7}"/>
              </a:ext>
            </a:extLst>
          </p:cNvPr>
          <p:cNvPicPr>
            <a:picLocks noChangeAspect="1"/>
          </p:cNvPicPr>
          <p:nvPr/>
        </p:nvPicPr>
        <p:blipFill>
          <a:blip r:embed="rId4"/>
          <a:stretch>
            <a:fillRect/>
          </a:stretch>
        </p:blipFill>
        <p:spPr>
          <a:xfrm>
            <a:off x="1141411" y="2425992"/>
            <a:ext cx="4689234" cy="319663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id="{D77702FD-9D0A-5CD2-2F80-C7150311EE6F}"/>
              </a:ext>
            </a:extLst>
          </p:cNvPr>
          <p:cNvSpPr>
            <a:spLocks noGrp="1"/>
          </p:cNvSpPr>
          <p:nvPr>
            <p:ph idx="1"/>
          </p:nvPr>
        </p:nvSpPr>
        <p:spPr>
          <a:xfrm>
            <a:off x="6336727" y="2249487"/>
            <a:ext cx="4710683" cy="3541714"/>
          </a:xfrm>
        </p:spPr>
        <p:txBody>
          <a:bodyPr vert="horz" lIns="91440" tIns="45720" rIns="91440" bIns="45720" rtlCol="0" anchor="t">
            <a:normAutofit fontScale="85000" lnSpcReduction="20000"/>
          </a:bodyPr>
          <a:lstStyle/>
          <a:p>
            <a:r>
              <a:rPr lang="en-US"/>
              <a:t>Models the possibility of an outcome based on an input</a:t>
            </a:r>
          </a:p>
          <a:p>
            <a:pPr lvl="1"/>
            <a:r>
              <a:rPr lang="en-US"/>
              <a:t>Binary Outcome: two values such as true/false</a:t>
            </a:r>
          </a:p>
          <a:p>
            <a:pPr lvl="1"/>
            <a:r>
              <a:rPr lang="en-US"/>
              <a:t>Multinomial Outcome: more than two possible outcomes</a:t>
            </a:r>
          </a:p>
          <a:p>
            <a:r>
              <a:rPr lang="en-US"/>
              <a:t>Parameter of 100 and penalty l1 gave the best score of 0.98</a:t>
            </a:r>
          </a:p>
          <a:p>
            <a:r>
              <a:rPr lang="en-US"/>
              <a:t>Grid Search returns the same parameter and penalty</a:t>
            </a:r>
          </a:p>
          <a:p>
            <a:endParaRPr lang="en-US"/>
          </a:p>
          <a:p>
            <a:pPr lvl="1"/>
            <a:endParaRPr lang="en-US"/>
          </a:p>
        </p:txBody>
      </p:sp>
    </p:spTree>
    <p:extLst>
      <p:ext uri="{BB962C8B-B14F-4D97-AF65-F5344CB8AC3E}">
        <p14:creationId xmlns:p14="http://schemas.microsoft.com/office/powerpoint/2010/main" val="3715961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F133B-779C-1215-D904-76DC5B6EBD55}"/>
              </a:ext>
            </a:extLst>
          </p:cNvPr>
          <p:cNvSpPr>
            <a:spLocks noGrp="1"/>
          </p:cNvSpPr>
          <p:nvPr>
            <p:ph type="title"/>
          </p:nvPr>
        </p:nvSpPr>
        <p:spPr>
          <a:xfrm>
            <a:off x="6569957" y="618518"/>
            <a:ext cx="4747088" cy="1478570"/>
          </a:xfrm>
        </p:spPr>
        <p:txBody>
          <a:bodyPr>
            <a:normAutofit/>
          </a:bodyPr>
          <a:lstStyle/>
          <a:p>
            <a:r>
              <a:rPr lang="en-US"/>
              <a:t>Decision tree classification</a:t>
            </a:r>
          </a:p>
        </p:txBody>
      </p:sp>
      <p:sp>
        <p:nvSpPr>
          <p:cNvPr id="104" name="Round Diagonal Corner Rectangle 9">
            <a:extLst>
              <a:ext uri="{FF2B5EF4-FFF2-40B4-BE49-F238E27FC236}">
                <a16:creationId xmlns:a16="http://schemas.microsoft.com/office/drawing/2014/main" id="{A3D1FEF8-5149-4AC1-8D77-B256637FB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440F9031-AA7D-074C-4B71-C39D00868F84}"/>
              </a:ext>
            </a:extLst>
          </p:cNvPr>
          <p:cNvPicPr>
            <a:picLocks noChangeAspect="1"/>
          </p:cNvPicPr>
          <p:nvPr/>
        </p:nvPicPr>
        <p:blipFill rotWithShape="1">
          <a:blip r:embed="rId4"/>
          <a:srcRect l="8820" r="3612" b="3"/>
          <a:stretch/>
        </p:blipFill>
        <p:spPr>
          <a:xfrm>
            <a:off x="1244984" y="1147146"/>
            <a:ext cx="4510591" cy="2582589"/>
          </a:xfrm>
          <a:prstGeom prst="rect">
            <a:avLst/>
          </a:prstGeom>
        </p:spPr>
      </p:pic>
      <p:pic>
        <p:nvPicPr>
          <p:cNvPr id="23" name="Picture 23" descr="Graphical user interface, text, application&#10;&#10;Description automatically generated">
            <a:extLst>
              <a:ext uri="{FF2B5EF4-FFF2-40B4-BE49-F238E27FC236}">
                <a16:creationId xmlns:a16="http://schemas.microsoft.com/office/drawing/2014/main" id="{6BE153BD-B89F-B897-9B87-A5F40A3634DB}"/>
              </a:ext>
            </a:extLst>
          </p:cNvPr>
          <p:cNvPicPr>
            <a:picLocks noChangeAspect="1"/>
          </p:cNvPicPr>
          <p:nvPr/>
        </p:nvPicPr>
        <p:blipFill>
          <a:blip r:embed="rId5"/>
          <a:stretch>
            <a:fillRect/>
          </a:stretch>
        </p:blipFill>
        <p:spPr>
          <a:xfrm>
            <a:off x="1118988" y="3936168"/>
            <a:ext cx="4635583" cy="1694574"/>
          </a:xfrm>
          <a:prstGeom prst="rect">
            <a:avLst/>
          </a:prstGeom>
        </p:spPr>
      </p:pic>
      <p:graphicFrame>
        <p:nvGraphicFramePr>
          <p:cNvPr id="6" name="Content Placeholder 2">
            <a:extLst>
              <a:ext uri="{FF2B5EF4-FFF2-40B4-BE49-F238E27FC236}">
                <a16:creationId xmlns:a16="http://schemas.microsoft.com/office/drawing/2014/main" id="{645B4BC8-1A6A-C2CC-94FE-34F1B5DB0689}"/>
              </a:ext>
            </a:extLst>
          </p:cNvPr>
          <p:cNvGraphicFramePr>
            <a:graphicFrameLocks noGrp="1"/>
          </p:cNvGraphicFramePr>
          <p:nvPr>
            <p:ph idx="1"/>
            <p:extLst>
              <p:ext uri="{D42A27DB-BD31-4B8C-83A1-F6EECF244321}">
                <p14:modId xmlns:p14="http://schemas.microsoft.com/office/powerpoint/2010/main" val="3489040604"/>
              </p:ext>
            </p:extLst>
          </p:nvPr>
        </p:nvGraphicFramePr>
        <p:xfrm>
          <a:off x="6569957" y="2249487"/>
          <a:ext cx="4747087" cy="3541714"/>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930031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 name="Rectangle 44">
            <a:extLst>
              <a:ext uri="{FF2B5EF4-FFF2-40B4-BE49-F238E27FC236}">
                <a16:creationId xmlns:a16="http://schemas.microsoft.com/office/drawing/2014/main" id="{9775AF3B-5284-4B97-9BB7-55C6FB369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00" name="Group 46">
            <a:extLst>
              <a:ext uri="{FF2B5EF4-FFF2-40B4-BE49-F238E27FC236}">
                <a16:creationId xmlns:a16="http://schemas.microsoft.com/office/drawing/2014/main" id="{A0F1F7ED-DA39-478F-85DA-317DE08941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48" name="Group 47">
              <a:extLst>
                <a:ext uri="{FF2B5EF4-FFF2-40B4-BE49-F238E27FC236}">
                  <a16:creationId xmlns:a16="http://schemas.microsoft.com/office/drawing/2014/main" id="{1DAE5903-52E8-4F25-8473-93EF483776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0" name="Rectangle 5">
                <a:extLst>
                  <a:ext uri="{FF2B5EF4-FFF2-40B4-BE49-F238E27FC236}">
                    <a16:creationId xmlns:a16="http://schemas.microsoft.com/office/drawing/2014/main" id="{894835C1-32DE-4571-AD10-28D58CB8CFD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61" name="Freeform 6">
                <a:extLst>
                  <a:ext uri="{FF2B5EF4-FFF2-40B4-BE49-F238E27FC236}">
                    <a16:creationId xmlns:a16="http://schemas.microsoft.com/office/drawing/2014/main" id="{097A5B92-0B48-4251-9764-D34DF88920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62" name="Freeform 7">
                <a:extLst>
                  <a:ext uri="{FF2B5EF4-FFF2-40B4-BE49-F238E27FC236}">
                    <a16:creationId xmlns:a16="http://schemas.microsoft.com/office/drawing/2014/main" id="{E222BF19-57E7-43F3-A2B9-2398BEF966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63" name="Freeform 8">
                <a:extLst>
                  <a:ext uri="{FF2B5EF4-FFF2-40B4-BE49-F238E27FC236}">
                    <a16:creationId xmlns:a16="http://schemas.microsoft.com/office/drawing/2014/main" id="{60C8836E-B7D9-48A9-8FD9-4CC52AF44D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64" name="Freeform 9">
                <a:extLst>
                  <a:ext uri="{FF2B5EF4-FFF2-40B4-BE49-F238E27FC236}">
                    <a16:creationId xmlns:a16="http://schemas.microsoft.com/office/drawing/2014/main" id="{8504740E-456D-4FB9-9520-4317CCFA71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65" name="Freeform 10">
                <a:extLst>
                  <a:ext uri="{FF2B5EF4-FFF2-40B4-BE49-F238E27FC236}">
                    <a16:creationId xmlns:a16="http://schemas.microsoft.com/office/drawing/2014/main" id="{1563A7B4-B1D5-4F93-AFF9-2EB78655F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66" name="Freeform 11">
                <a:extLst>
                  <a:ext uri="{FF2B5EF4-FFF2-40B4-BE49-F238E27FC236}">
                    <a16:creationId xmlns:a16="http://schemas.microsoft.com/office/drawing/2014/main" id="{D139ED24-FA37-4470-8B42-D0D00EDE1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67" name="Freeform 12">
                <a:extLst>
                  <a:ext uri="{FF2B5EF4-FFF2-40B4-BE49-F238E27FC236}">
                    <a16:creationId xmlns:a16="http://schemas.microsoft.com/office/drawing/2014/main" id="{48825AA7-BB26-45C2-93A2-1AD8D9A232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68" name="Freeform 13">
                <a:extLst>
                  <a:ext uri="{FF2B5EF4-FFF2-40B4-BE49-F238E27FC236}">
                    <a16:creationId xmlns:a16="http://schemas.microsoft.com/office/drawing/2014/main" id="{A98D0B91-D4E4-402D-8234-E96987219E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69" name="Freeform 14">
                <a:extLst>
                  <a:ext uri="{FF2B5EF4-FFF2-40B4-BE49-F238E27FC236}">
                    <a16:creationId xmlns:a16="http://schemas.microsoft.com/office/drawing/2014/main" id="{94F1DB97-3769-4DA5-9F45-47132C312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0" name="Freeform 15">
                <a:extLst>
                  <a:ext uri="{FF2B5EF4-FFF2-40B4-BE49-F238E27FC236}">
                    <a16:creationId xmlns:a16="http://schemas.microsoft.com/office/drawing/2014/main" id="{A9BC86E2-B185-4D80-81B5-A8D387E67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1" name="Line 16">
                <a:extLst>
                  <a:ext uri="{FF2B5EF4-FFF2-40B4-BE49-F238E27FC236}">
                    <a16:creationId xmlns:a16="http://schemas.microsoft.com/office/drawing/2014/main" id="{FA773F49-8CD0-46DC-B986-F2DB57BD726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2" name="Freeform 17">
                <a:extLst>
                  <a:ext uri="{FF2B5EF4-FFF2-40B4-BE49-F238E27FC236}">
                    <a16:creationId xmlns:a16="http://schemas.microsoft.com/office/drawing/2014/main" id="{8C55A009-3401-4888-93C7-4ED51CBC6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3" name="Freeform 18">
                <a:extLst>
                  <a:ext uri="{FF2B5EF4-FFF2-40B4-BE49-F238E27FC236}">
                    <a16:creationId xmlns:a16="http://schemas.microsoft.com/office/drawing/2014/main" id="{10B44829-5BB5-48C5-8492-699971FE7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4" name="Freeform 19">
                <a:extLst>
                  <a:ext uri="{FF2B5EF4-FFF2-40B4-BE49-F238E27FC236}">
                    <a16:creationId xmlns:a16="http://schemas.microsoft.com/office/drawing/2014/main" id="{30C1F9A0-4FA6-4F6F-B2D0-A1BBA41DF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5" name="Freeform 20">
                <a:extLst>
                  <a:ext uri="{FF2B5EF4-FFF2-40B4-BE49-F238E27FC236}">
                    <a16:creationId xmlns:a16="http://schemas.microsoft.com/office/drawing/2014/main" id="{01BF274F-C7B8-44B4-A183-307D8619D2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6" name="Rectangle 21">
                <a:extLst>
                  <a:ext uri="{FF2B5EF4-FFF2-40B4-BE49-F238E27FC236}">
                    <a16:creationId xmlns:a16="http://schemas.microsoft.com/office/drawing/2014/main" id="{037E8930-0F22-4558-9432-F18953E32A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77" name="Freeform 22">
                <a:extLst>
                  <a:ext uri="{FF2B5EF4-FFF2-40B4-BE49-F238E27FC236}">
                    <a16:creationId xmlns:a16="http://schemas.microsoft.com/office/drawing/2014/main" id="{9AFC3429-FF29-47FF-A4A8-317A979DB9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8" name="Freeform 23">
                <a:extLst>
                  <a:ext uri="{FF2B5EF4-FFF2-40B4-BE49-F238E27FC236}">
                    <a16:creationId xmlns:a16="http://schemas.microsoft.com/office/drawing/2014/main" id="{91D48543-2C05-4768-80B1-ECA6F8850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79" name="Freeform 24">
                <a:extLst>
                  <a:ext uri="{FF2B5EF4-FFF2-40B4-BE49-F238E27FC236}">
                    <a16:creationId xmlns:a16="http://schemas.microsoft.com/office/drawing/2014/main" id="{3AC527CC-154C-4370-A25B-74AC5B4A6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0" name="Freeform 25">
                <a:extLst>
                  <a:ext uri="{FF2B5EF4-FFF2-40B4-BE49-F238E27FC236}">
                    <a16:creationId xmlns:a16="http://schemas.microsoft.com/office/drawing/2014/main" id="{798B18F5-51C9-4E50-95C5-A850EF5398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1" name="Freeform 26">
                <a:extLst>
                  <a:ext uri="{FF2B5EF4-FFF2-40B4-BE49-F238E27FC236}">
                    <a16:creationId xmlns:a16="http://schemas.microsoft.com/office/drawing/2014/main" id="{15B4CF27-638C-4979-B0FD-6263E1307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2" name="Freeform 27">
                <a:extLst>
                  <a:ext uri="{FF2B5EF4-FFF2-40B4-BE49-F238E27FC236}">
                    <a16:creationId xmlns:a16="http://schemas.microsoft.com/office/drawing/2014/main" id="{236C6A22-48A2-4442-B82D-30DB498272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3" name="Freeform 28">
                <a:extLst>
                  <a:ext uri="{FF2B5EF4-FFF2-40B4-BE49-F238E27FC236}">
                    <a16:creationId xmlns:a16="http://schemas.microsoft.com/office/drawing/2014/main" id="{1BB7BCE1-0D99-412E-ABA6-81412638E9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4" name="Freeform 29">
                <a:extLst>
                  <a:ext uri="{FF2B5EF4-FFF2-40B4-BE49-F238E27FC236}">
                    <a16:creationId xmlns:a16="http://schemas.microsoft.com/office/drawing/2014/main" id="{C20E57E0-0912-44F2-93DA-75E4D13F3B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5" name="Freeform 30">
                <a:extLst>
                  <a:ext uri="{FF2B5EF4-FFF2-40B4-BE49-F238E27FC236}">
                    <a16:creationId xmlns:a16="http://schemas.microsoft.com/office/drawing/2014/main" id="{DF059390-54ED-44F4-983F-92FF36AD9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86" name="Freeform 31">
                <a:extLst>
                  <a:ext uri="{FF2B5EF4-FFF2-40B4-BE49-F238E27FC236}">
                    <a16:creationId xmlns:a16="http://schemas.microsoft.com/office/drawing/2014/main" id="{42D5E9ED-595D-443D-8CDC-D8FCD4021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grpSp>
          <p:nvGrpSpPr>
            <p:cNvPr id="101" name="Group 48">
              <a:extLst>
                <a:ext uri="{FF2B5EF4-FFF2-40B4-BE49-F238E27FC236}">
                  <a16:creationId xmlns:a16="http://schemas.microsoft.com/office/drawing/2014/main" id="{DB14A457-C54A-4F1E-91FB-0FEE49877D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50" name="Freeform 32">
                <a:extLst>
                  <a:ext uri="{FF2B5EF4-FFF2-40B4-BE49-F238E27FC236}">
                    <a16:creationId xmlns:a16="http://schemas.microsoft.com/office/drawing/2014/main" id="{791F3E2E-D393-464E-84B4-9B30D071A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Freeform 33">
                <a:extLst>
                  <a:ext uri="{FF2B5EF4-FFF2-40B4-BE49-F238E27FC236}">
                    <a16:creationId xmlns:a16="http://schemas.microsoft.com/office/drawing/2014/main" id="{EBEEAD6F-6425-4F85-A8A8-4FF19A909B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2" name="Freeform 34">
                <a:extLst>
                  <a:ext uri="{FF2B5EF4-FFF2-40B4-BE49-F238E27FC236}">
                    <a16:creationId xmlns:a16="http://schemas.microsoft.com/office/drawing/2014/main" id="{8AACA44E-9D6C-4708-8D61-D767B6620B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3" name="Freeform 35">
                <a:extLst>
                  <a:ext uri="{FF2B5EF4-FFF2-40B4-BE49-F238E27FC236}">
                    <a16:creationId xmlns:a16="http://schemas.microsoft.com/office/drawing/2014/main" id="{B6E3525F-9937-463E-872C-8EB7C62D1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4" name="Freeform 36">
                <a:extLst>
                  <a:ext uri="{FF2B5EF4-FFF2-40B4-BE49-F238E27FC236}">
                    <a16:creationId xmlns:a16="http://schemas.microsoft.com/office/drawing/2014/main" id="{BE829B0B-C602-40F1-81D1-A55332343D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5" name="Freeform 37">
                <a:extLst>
                  <a:ext uri="{FF2B5EF4-FFF2-40B4-BE49-F238E27FC236}">
                    <a16:creationId xmlns:a16="http://schemas.microsoft.com/office/drawing/2014/main" id="{92660531-24B5-4B97-A4A2-64686E235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6" name="Freeform 38">
                <a:extLst>
                  <a:ext uri="{FF2B5EF4-FFF2-40B4-BE49-F238E27FC236}">
                    <a16:creationId xmlns:a16="http://schemas.microsoft.com/office/drawing/2014/main" id="{6242D0CE-6FFD-4D17-AC26-BD3E481195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7" name="Freeform 39">
                <a:extLst>
                  <a:ext uri="{FF2B5EF4-FFF2-40B4-BE49-F238E27FC236}">
                    <a16:creationId xmlns:a16="http://schemas.microsoft.com/office/drawing/2014/main" id="{61631F37-AF37-4DB9-8D98-A08586C76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8" name="Freeform 40">
                <a:extLst>
                  <a:ext uri="{FF2B5EF4-FFF2-40B4-BE49-F238E27FC236}">
                    <a16:creationId xmlns:a16="http://schemas.microsoft.com/office/drawing/2014/main" id="{2A2597FF-2F22-40BB-A7B3-19C4DFCFFA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9" name="Rectangle 41">
                <a:extLst>
                  <a:ext uri="{FF2B5EF4-FFF2-40B4-BE49-F238E27FC236}">
                    <a16:creationId xmlns:a16="http://schemas.microsoft.com/office/drawing/2014/main" id="{DCC8773C-0113-4046-B222-C8F4080AF38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grpSp>
      <p:pic>
        <p:nvPicPr>
          <p:cNvPr id="102" name="Picture 2">
            <a:extLst>
              <a:ext uri="{FF2B5EF4-FFF2-40B4-BE49-F238E27FC236}">
                <a16:creationId xmlns:a16="http://schemas.microsoft.com/office/drawing/2014/main" id="{1B17CCE2-CEEF-40CA-8C4D-0DC2DCA78A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sp>
        <p:nvSpPr>
          <p:cNvPr id="2" name="Title 1">
            <a:extLst>
              <a:ext uri="{FF2B5EF4-FFF2-40B4-BE49-F238E27FC236}">
                <a16:creationId xmlns:a16="http://schemas.microsoft.com/office/drawing/2014/main" id="{6EEE06BA-902D-DA1F-7D48-36A2C9DB0DC5}"/>
              </a:ext>
            </a:extLst>
          </p:cNvPr>
          <p:cNvSpPr>
            <a:spLocks noGrp="1"/>
          </p:cNvSpPr>
          <p:nvPr>
            <p:ph type="title"/>
          </p:nvPr>
        </p:nvSpPr>
        <p:spPr>
          <a:xfrm>
            <a:off x="6569957" y="618518"/>
            <a:ext cx="4747088" cy="1478570"/>
          </a:xfrm>
        </p:spPr>
        <p:txBody>
          <a:bodyPr>
            <a:normAutofit/>
          </a:bodyPr>
          <a:lstStyle/>
          <a:p>
            <a:r>
              <a:rPr lang="en-US">
                <a:solidFill>
                  <a:srgbClr val="FFFFFF"/>
                </a:solidFill>
              </a:rPr>
              <a:t>Support-Vector Machine</a:t>
            </a:r>
          </a:p>
          <a:p>
            <a:endParaRPr lang="en-US">
              <a:solidFill>
                <a:srgbClr val="FFFFFF"/>
              </a:solidFill>
            </a:endParaRPr>
          </a:p>
          <a:p>
            <a:endParaRPr lang="en-US">
              <a:solidFill>
                <a:srgbClr val="FFFFFF"/>
              </a:solidFill>
            </a:endParaRPr>
          </a:p>
        </p:txBody>
      </p:sp>
      <p:sp useBgFill="1">
        <p:nvSpPr>
          <p:cNvPr id="103" name="Round Diagonal Corner Rectangle 9">
            <a:extLst>
              <a:ext uri="{FF2B5EF4-FFF2-40B4-BE49-F238E27FC236}">
                <a16:creationId xmlns:a16="http://schemas.microsoft.com/office/drawing/2014/main" id="{66D4F5BA-1D71-49B2-8A7F-6B4EB94D7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Chart, line chart&#10;&#10;Description automatically generated">
            <a:extLst>
              <a:ext uri="{FF2B5EF4-FFF2-40B4-BE49-F238E27FC236}">
                <a16:creationId xmlns:a16="http://schemas.microsoft.com/office/drawing/2014/main" id="{1C0466D3-545C-CF16-05D1-7DF28E9C89B4}"/>
              </a:ext>
            </a:extLst>
          </p:cNvPr>
          <p:cNvPicPr>
            <a:picLocks noChangeAspect="1"/>
          </p:cNvPicPr>
          <p:nvPr/>
        </p:nvPicPr>
        <p:blipFill>
          <a:blip r:embed="rId3"/>
          <a:stretch>
            <a:fillRect/>
          </a:stretch>
        </p:blipFill>
        <p:spPr>
          <a:xfrm>
            <a:off x="1118988" y="1761741"/>
            <a:ext cx="4635583" cy="3338581"/>
          </a:xfrm>
          <a:prstGeom prst="rect">
            <a:avLst/>
          </a:prstGeom>
        </p:spPr>
      </p:pic>
      <p:sp>
        <p:nvSpPr>
          <p:cNvPr id="3" name="Content Placeholder 2">
            <a:extLst>
              <a:ext uri="{FF2B5EF4-FFF2-40B4-BE49-F238E27FC236}">
                <a16:creationId xmlns:a16="http://schemas.microsoft.com/office/drawing/2014/main" id="{D8C4FDA9-E626-8026-2FE9-A8CC119F59CD}"/>
              </a:ext>
            </a:extLst>
          </p:cNvPr>
          <p:cNvSpPr>
            <a:spLocks noGrp="1"/>
          </p:cNvSpPr>
          <p:nvPr>
            <p:ph idx="1"/>
          </p:nvPr>
        </p:nvSpPr>
        <p:spPr>
          <a:xfrm>
            <a:off x="6569957" y="1572154"/>
            <a:ext cx="5235243" cy="4219047"/>
          </a:xfrm>
        </p:spPr>
        <p:txBody>
          <a:bodyPr vert="horz" lIns="91440" tIns="45720" rIns="91440" bIns="45720" rtlCol="0" anchor="t">
            <a:normAutofit lnSpcReduction="10000"/>
          </a:bodyPr>
          <a:lstStyle/>
          <a:p>
            <a:pPr marL="0" indent="0">
              <a:buNone/>
            </a:pPr>
            <a:r>
              <a:rPr lang="en-US">
                <a:solidFill>
                  <a:schemeClr val="bg1"/>
                </a:solidFill>
                <a:ea typeface="+mn-lt"/>
                <a:cs typeface="+mn-lt"/>
              </a:rPr>
              <a:t>Linear SVC</a:t>
            </a:r>
          </a:p>
          <a:p>
            <a:pPr marL="0" indent="0">
              <a:buNone/>
            </a:pPr>
            <a:r>
              <a:rPr lang="en-US">
                <a:solidFill>
                  <a:schemeClr val="bg1"/>
                </a:solidFill>
                <a:latin typeface="TW Cen MT"/>
              </a:rPr>
              <a:t>- </a:t>
            </a:r>
            <a:r>
              <a:rPr lang="en-US">
                <a:solidFill>
                  <a:schemeClr val="bg1"/>
                </a:solidFill>
                <a:ea typeface="+mn-lt"/>
                <a:cs typeface="+mn-lt"/>
              </a:rPr>
              <a:t>The parameter that affects is the regularization term </a:t>
            </a:r>
            <a:r>
              <a:rPr lang="en-US">
                <a:solidFill>
                  <a:schemeClr val="bg1"/>
                </a:solidFill>
                <a:latin typeface="Consolas"/>
              </a:rPr>
              <a:t>C</a:t>
            </a:r>
            <a:r>
              <a:rPr lang="en-US">
                <a:solidFill>
                  <a:schemeClr val="bg1"/>
                </a:solidFill>
                <a:ea typeface="+mn-lt"/>
                <a:cs typeface="+mn-lt"/>
              </a:rPr>
              <a:t>. </a:t>
            </a:r>
          </a:p>
          <a:p>
            <a:pPr marL="0" indent="0">
              <a:buNone/>
            </a:pPr>
            <a:r>
              <a:rPr lang="en-US">
                <a:solidFill>
                  <a:schemeClr val="bg1"/>
                </a:solidFill>
                <a:ea typeface="+mn-lt"/>
                <a:cs typeface="+mn-lt"/>
              </a:rPr>
              <a:t>- The bigger this parameter, the less regularization is done and more features are added in the model.</a:t>
            </a:r>
            <a:endParaRPr lang="en-US">
              <a:solidFill>
                <a:schemeClr val="bg1"/>
              </a:solidFill>
            </a:endParaRPr>
          </a:p>
          <a:p>
            <a:pPr marL="0" indent="0">
              <a:buNone/>
            </a:pPr>
            <a:r>
              <a:rPr lang="en-US" sz="2800">
                <a:solidFill>
                  <a:schemeClr val="bg1"/>
                </a:solidFill>
                <a:latin typeface="TW Cen MT"/>
              </a:rPr>
              <a:t>Best score: 0.96
Best parameters: {'C': 1}</a:t>
            </a:r>
          </a:p>
          <a:p>
            <a:pPr marL="0" indent="0">
              <a:buNone/>
            </a:pPr>
            <a:endParaRPr lang="en-US">
              <a:solidFill>
                <a:srgbClr val="FFFFFF"/>
              </a:solidFill>
            </a:endParaRPr>
          </a:p>
        </p:txBody>
      </p:sp>
    </p:spTree>
    <p:extLst>
      <p:ext uri="{BB962C8B-B14F-4D97-AF65-F5344CB8AC3E}">
        <p14:creationId xmlns:p14="http://schemas.microsoft.com/office/powerpoint/2010/main" val="1844178474"/>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sp>
        <p:nvSpPr>
          <p:cNvPr id="2" name="Title 1">
            <a:extLst>
              <a:ext uri="{FF2B5EF4-FFF2-40B4-BE49-F238E27FC236}">
                <a16:creationId xmlns:a16="http://schemas.microsoft.com/office/drawing/2014/main" id="{6EEE06BA-902D-DA1F-7D48-36A2C9DB0DC5}"/>
              </a:ext>
            </a:extLst>
          </p:cNvPr>
          <p:cNvSpPr>
            <a:spLocks noGrp="1"/>
          </p:cNvSpPr>
          <p:nvPr>
            <p:ph type="title"/>
          </p:nvPr>
        </p:nvSpPr>
        <p:spPr>
          <a:xfrm>
            <a:off x="1212851" y="439924"/>
            <a:ext cx="9781379" cy="1478570"/>
          </a:xfrm>
        </p:spPr>
        <p:txBody>
          <a:bodyPr>
            <a:normAutofit/>
          </a:bodyPr>
          <a:lstStyle/>
          <a:p>
            <a:pPr algn="ctr"/>
            <a:r>
              <a:rPr lang="en-US" sz="4000" b="1"/>
              <a:t>SVM with kernel trick</a:t>
            </a:r>
            <a:endParaRPr lang="en-US" b="1"/>
          </a:p>
          <a:p>
            <a:endParaRPr lang="en-US" sz="3200"/>
          </a:p>
          <a:p>
            <a:endParaRPr lang="en-US" sz="3200"/>
          </a:p>
          <a:p>
            <a:endParaRPr lang="en-US" sz="3200"/>
          </a:p>
        </p:txBody>
      </p:sp>
      <p:sp>
        <p:nvSpPr>
          <p:cNvPr id="3" name="Content Placeholder 2">
            <a:extLst>
              <a:ext uri="{FF2B5EF4-FFF2-40B4-BE49-F238E27FC236}">
                <a16:creationId xmlns:a16="http://schemas.microsoft.com/office/drawing/2014/main" id="{D8C4FDA9-E626-8026-2FE9-A8CC119F59CD}"/>
              </a:ext>
            </a:extLst>
          </p:cNvPr>
          <p:cNvSpPr>
            <a:spLocks noGrp="1"/>
          </p:cNvSpPr>
          <p:nvPr>
            <p:ph idx="1"/>
          </p:nvPr>
        </p:nvSpPr>
        <p:spPr>
          <a:xfrm>
            <a:off x="609599" y="1987549"/>
            <a:ext cx="5123390" cy="3127638"/>
          </a:xfrm>
        </p:spPr>
        <p:txBody>
          <a:bodyPr vert="horz" lIns="91440" tIns="45720" rIns="91440" bIns="45720" rtlCol="0" anchor="t">
            <a:normAutofit fontScale="85000" lnSpcReduction="20000"/>
          </a:bodyPr>
          <a:lstStyle/>
          <a:p>
            <a:pPr>
              <a:buNone/>
            </a:pPr>
            <a:r>
              <a:rPr lang="en-US" sz="3300" b="1" u="sng">
                <a:latin typeface="TW Cen MT"/>
              </a:rPr>
              <a:t>SVM - </a:t>
            </a:r>
            <a:r>
              <a:rPr lang="en-US" sz="3300" b="1" u="sng" err="1">
                <a:latin typeface="TW Cen MT"/>
              </a:rPr>
              <a:t>rbf</a:t>
            </a:r>
            <a:r>
              <a:rPr lang="en-US" sz="3300" b="1" u="sng">
                <a:latin typeface="TW Cen MT"/>
              </a:rPr>
              <a:t>(Radial Basis Function)</a:t>
            </a:r>
          </a:p>
          <a:p>
            <a:pPr>
              <a:buNone/>
            </a:pPr>
            <a:r>
              <a:rPr lang="en-US" sz="2100">
                <a:latin typeface="TW Cen MT"/>
              </a:rPr>
              <a:t>-</a:t>
            </a:r>
            <a:r>
              <a:rPr lang="en-US" sz="2800">
                <a:latin typeface="TW Cen MT"/>
              </a:rPr>
              <a:t> </a:t>
            </a:r>
            <a:r>
              <a:rPr lang="en-US" sz="2800">
                <a:ea typeface="+mn-lt"/>
                <a:cs typeface="+mn-lt"/>
              </a:rPr>
              <a:t>The hyper-parameters for this model are 'gamma' and regularization term 'C'.</a:t>
            </a:r>
            <a:endParaRPr lang="en-US" sz="2800">
              <a:latin typeface="TW Cen MT"/>
            </a:endParaRPr>
          </a:p>
          <a:p>
            <a:pPr marL="0" indent="0">
              <a:buNone/>
            </a:pPr>
            <a:r>
              <a:rPr lang="en-US" sz="2800">
                <a:latin typeface="TW Cen MT"/>
              </a:rPr>
              <a:t>- Best score: 0.98
- Best parameters: {'gamma': 0.1, 'C': 100}</a:t>
            </a:r>
          </a:p>
          <a:p>
            <a:pPr marL="0" indent="0">
              <a:buNone/>
            </a:pPr>
            <a:endParaRPr lang="en-US" sz="2600"/>
          </a:p>
        </p:txBody>
      </p:sp>
      <p:grpSp>
        <p:nvGrpSpPr>
          <p:cNvPr id="13" name="Group 12">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4"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6"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5"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6"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7"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0"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31"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8"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0"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sp>
        <p:nvSpPr>
          <p:cNvPr id="6" name="TextBox 5">
            <a:extLst>
              <a:ext uri="{FF2B5EF4-FFF2-40B4-BE49-F238E27FC236}">
                <a16:creationId xmlns:a16="http://schemas.microsoft.com/office/drawing/2014/main" id="{66FD9AA4-B985-4953-D237-ACAAD6E44D1B}"/>
              </a:ext>
            </a:extLst>
          </p:cNvPr>
          <p:cNvSpPr txBox="1"/>
          <p:nvPr/>
        </p:nvSpPr>
        <p:spPr>
          <a:xfrm>
            <a:off x="950119" y="1033462"/>
            <a:ext cx="1117282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000">
                <a:ea typeface="+mn-lt"/>
                <a:cs typeface="+mn-lt"/>
              </a:rPr>
              <a:t>way to make optimization efficient when there are features having a linear or non linear decision boundary</a:t>
            </a:r>
            <a:endParaRPr lang="en-US" sz="2000"/>
          </a:p>
        </p:txBody>
      </p:sp>
      <p:sp>
        <p:nvSpPr>
          <p:cNvPr id="7" name="TextBox 6">
            <a:extLst>
              <a:ext uri="{FF2B5EF4-FFF2-40B4-BE49-F238E27FC236}">
                <a16:creationId xmlns:a16="http://schemas.microsoft.com/office/drawing/2014/main" id="{A28CFB5F-3F4C-E947-44C8-09F27C54C759}"/>
              </a:ext>
            </a:extLst>
          </p:cNvPr>
          <p:cNvSpPr txBox="1"/>
          <p:nvPr/>
        </p:nvSpPr>
        <p:spPr>
          <a:xfrm>
            <a:off x="6581776" y="2628901"/>
            <a:ext cx="377904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8" name="Content Placeholder 2">
            <a:extLst>
              <a:ext uri="{FF2B5EF4-FFF2-40B4-BE49-F238E27FC236}">
                <a16:creationId xmlns:a16="http://schemas.microsoft.com/office/drawing/2014/main" id="{9A8B24B7-348B-E3EA-81B9-70543FC062C8}"/>
              </a:ext>
            </a:extLst>
          </p:cNvPr>
          <p:cNvSpPr txBox="1">
            <a:spLocks/>
          </p:cNvSpPr>
          <p:nvPr/>
        </p:nvSpPr>
        <p:spPr>
          <a:xfrm>
            <a:off x="6337827" y="1987549"/>
            <a:ext cx="5553338" cy="3381640"/>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buFont typeface="Arial" panose="020B0604020202020204" pitchFamily="34" charset="0"/>
              <a:buNone/>
            </a:pPr>
            <a:r>
              <a:rPr lang="en-US" sz="2800" b="1" u="sng"/>
              <a:t>SVM - Poly</a:t>
            </a:r>
          </a:p>
          <a:p>
            <a:pPr>
              <a:buNone/>
            </a:pPr>
            <a:r>
              <a:rPr lang="en-US" sz="2000">
                <a:ea typeface="+mn-lt"/>
                <a:cs typeface="+mn-lt"/>
              </a:rPr>
              <a:t>-  </a:t>
            </a:r>
            <a:r>
              <a:rPr lang="en-US">
                <a:ea typeface="+mn-lt"/>
                <a:cs typeface="+mn-lt"/>
              </a:rPr>
              <a:t>This model takes into account another parameter '</a:t>
            </a:r>
            <a:r>
              <a:rPr lang="en-US">
                <a:latin typeface="Consolas"/>
              </a:rPr>
              <a:t>degree</a:t>
            </a:r>
            <a:r>
              <a:rPr lang="en-US">
                <a:latin typeface="Consolas"/>
                <a:ea typeface="+mn-lt"/>
                <a:cs typeface="+mn-lt"/>
              </a:rPr>
              <a:t>'</a:t>
            </a:r>
            <a:r>
              <a:rPr lang="en-US">
                <a:ea typeface="+mn-lt"/>
                <a:cs typeface="+mn-lt"/>
              </a:rPr>
              <a:t> apart from 'gamma' and regularization term 'C'. </a:t>
            </a:r>
          </a:p>
          <a:p>
            <a:pPr marL="0" indent="0">
              <a:buNone/>
            </a:pPr>
            <a:r>
              <a:rPr lang="en-US">
                <a:latin typeface="TW Cen MT"/>
              </a:rPr>
              <a:t>- Best score: 0.99
- Best parameters: {'degree': 1, 'C': 100, 'gamma': 100}</a:t>
            </a:r>
          </a:p>
          <a:p>
            <a:pPr marL="0" indent="0">
              <a:buFont typeface="Arial" panose="020B0604020202020204" pitchFamily="34" charset="0"/>
              <a:buNone/>
            </a:pPr>
            <a:endParaRPr lang="en-US"/>
          </a:p>
        </p:txBody>
      </p:sp>
      <p:cxnSp>
        <p:nvCxnSpPr>
          <p:cNvPr id="5" name="Straight Arrow Connector 4">
            <a:extLst>
              <a:ext uri="{FF2B5EF4-FFF2-40B4-BE49-F238E27FC236}">
                <a16:creationId xmlns:a16="http://schemas.microsoft.com/office/drawing/2014/main" id="{60015997-9DCB-43C3-9559-31AC56EFF352}"/>
              </a:ext>
            </a:extLst>
          </p:cNvPr>
          <p:cNvCxnSpPr/>
          <p:nvPr/>
        </p:nvCxnSpPr>
        <p:spPr>
          <a:xfrm>
            <a:off x="6078007" y="2043112"/>
            <a:ext cx="35718" cy="3774279"/>
          </a:xfrm>
          <a:prstGeom prst="straightConnector1">
            <a:avLst/>
          </a:prstGeom>
          <a:ln>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58002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EAF48-7B94-98B8-95E8-431F92D5C51E}"/>
              </a:ext>
            </a:extLst>
          </p:cNvPr>
          <p:cNvSpPr>
            <a:spLocks noGrp="1"/>
          </p:cNvSpPr>
          <p:nvPr>
            <p:ph type="title"/>
          </p:nvPr>
        </p:nvSpPr>
        <p:spPr>
          <a:xfrm>
            <a:off x="1331913" y="319980"/>
            <a:ext cx="4983724" cy="1478570"/>
          </a:xfrm>
        </p:spPr>
        <p:txBody>
          <a:bodyPr/>
          <a:lstStyle/>
          <a:p>
            <a:r>
              <a:rPr lang="en-US" err="1"/>
              <a:t>Knn</a:t>
            </a:r>
            <a:r>
              <a:rPr lang="en-US"/>
              <a:t> Classification</a:t>
            </a:r>
          </a:p>
        </p:txBody>
      </p:sp>
      <p:sp>
        <p:nvSpPr>
          <p:cNvPr id="3" name="Content Placeholder 2">
            <a:extLst>
              <a:ext uri="{FF2B5EF4-FFF2-40B4-BE49-F238E27FC236}">
                <a16:creationId xmlns:a16="http://schemas.microsoft.com/office/drawing/2014/main" id="{80837180-1415-0838-E993-BA20D1DBACFD}"/>
              </a:ext>
            </a:extLst>
          </p:cNvPr>
          <p:cNvSpPr>
            <a:spLocks noGrp="1"/>
          </p:cNvSpPr>
          <p:nvPr>
            <p:ph idx="1"/>
          </p:nvPr>
        </p:nvSpPr>
        <p:spPr>
          <a:xfrm>
            <a:off x="957057" y="1751730"/>
            <a:ext cx="5739579" cy="4789180"/>
          </a:xfrm>
        </p:spPr>
        <p:txBody>
          <a:bodyPr vert="horz" lIns="91440" tIns="45720" rIns="91440" bIns="45720" rtlCol="0" anchor="t">
            <a:normAutofit/>
          </a:bodyPr>
          <a:lstStyle/>
          <a:p>
            <a:r>
              <a:rPr lang="en-US" sz="2200">
                <a:ea typeface="+mn-lt"/>
                <a:cs typeface="+mn-lt"/>
              </a:rPr>
              <a:t>The idea in k-nearest-neighbors methods is to identify k records in the training dataset that are similar to a new record that we wish to classify.</a:t>
            </a:r>
          </a:p>
          <a:p>
            <a:r>
              <a:rPr lang="en-US">
                <a:ea typeface="+mn-lt"/>
                <a:cs typeface="+mn-lt"/>
              </a:rPr>
              <a:t>The best parameter value of K for this model is 3 which gives an accuracy of 0.94 on the validation dataset.</a:t>
            </a:r>
          </a:p>
          <a:p>
            <a:r>
              <a:rPr lang="en-US">
                <a:ea typeface="+mn-lt"/>
                <a:cs typeface="+mn-lt"/>
              </a:rPr>
              <a:t>The average cross-validation score for the parameter K = 3 is 0.96</a:t>
            </a:r>
            <a:endParaRPr lang="en-US"/>
          </a:p>
          <a:p>
            <a:endParaRPr lang="en-US"/>
          </a:p>
        </p:txBody>
      </p:sp>
      <p:pic>
        <p:nvPicPr>
          <p:cNvPr id="4" name="Picture 4" descr="Chart, line chart&#10;&#10;Description automatically generated">
            <a:extLst>
              <a:ext uri="{FF2B5EF4-FFF2-40B4-BE49-F238E27FC236}">
                <a16:creationId xmlns:a16="http://schemas.microsoft.com/office/drawing/2014/main" id="{E95688D3-37D6-71B0-BC7C-A973DFE7AA2E}"/>
              </a:ext>
            </a:extLst>
          </p:cNvPr>
          <p:cNvPicPr>
            <a:picLocks noChangeAspect="1"/>
          </p:cNvPicPr>
          <p:nvPr/>
        </p:nvPicPr>
        <p:blipFill>
          <a:blip r:embed="rId2"/>
          <a:stretch>
            <a:fillRect/>
          </a:stretch>
        </p:blipFill>
        <p:spPr>
          <a:xfrm>
            <a:off x="7266506" y="523362"/>
            <a:ext cx="3788228" cy="2784697"/>
          </a:xfrm>
          <a:prstGeom prst="rect">
            <a:avLst/>
          </a:prstGeom>
        </p:spPr>
      </p:pic>
      <p:pic>
        <p:nvPicPr>
          <p:cNvPr id="5" name="Picture 5" descr="Chart, line chart&#10;&#10;Description automatically generated">
            <a:extLst>
              <a:ext uri="{FF2B5EF4-FFF2-40B4-BE49-F238E27FC236}">
                <a16:creationId xmlns:a16="http://schemas.microsoft.com/office/drawing/2014/main" id="{64989BF9-7A03-D930-C50D-0626F7C7111C}"/>
              </a:ext>
            </a:extLst>
          </p:cNvPr>
          <p:cNvPicPr>
            <a:picLocks noChangeAspect="1"/>
          </p:cNvPicPr>
          <p:nvPr/>
        </p:nvPicPr>
        <p:blipFill>
          <a:blip r:embed="rId3"/>
          <a:stretch>
            <a:fillRect/>
          </a:stretch>
        </p:blipFill>
        <p:spPr>
          <a:xfrm>
            <a:off x="7265512" y="3596606"/>
            <a:ext cx="3786588" cy="2942790"/>
          </a:xfrm>
          <a:prstGeom prst="rect">
            <a:avLst/>
          </a:prstGeom>
        </p:spPr>
      </p:pic>
    </p:spTree>
    <p:extLst>
      <p:ext uri="{BB962C8B-B14F-4D97-AF65-F5344CB8AC3E}">
        <p14:creationId xmlns:p14="http://schemas.microsoft.com/office/powerpoint/2010/main" val="33094949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6" name="Rectangle 124">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7"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sp>
        <p:nvSpPr>
          <p:cNvPr id="191" name="Rectangle 190">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93"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sp>
        <p:nvSpPr>
          <p:cNvPr id="2" name="Title 1">
            <a:extLst>
              <a:ext uri="{FF2B5EF4-FFF2-40B4-BE49-F238E27FC236}">
                <a16:creationId xmlns:a16="http://schemas.microsoft.com/office/drawing/2014/main" id="{B7D2A522-5E87-F5FF-EA75-E4642F147491}"/>
              </a:ext>
            </a:extLst>
          </p:cNvPr>
          <p:cNvSpPr>
            <a:spLocks noGrp="1"/>
          </p:cNvSpPr>
          <p:nvPr>
            <p:ph type="title"/>
          </p:nvPr>
        </p:nvSpPr>
        <p:spPr>
          <a:xfrm>
            <a:off x="855266" y="618518"/>
            <a:ext cx="2851417" cy="1478570"/>
          </a:xfrm>
        </p:spPr>
        <p:txBody>
          <a:bodyPr vert="horz" lIns="91440" tIns="45720" rIns="91440" bIns="45720" rtlCol="0">
            <a:normAutofit/>
          </a:bodyPr>
          <a:lstStyle/>
          <a:p>
            <a:r>
              <a:rPr lang="en-US" sz="3200" b="1">
                <a:solidFill>
                  <a:srgbClr val="FFFFFF"/>
                </a:solidFill>
              </a:rPr>
              <a:t>BEST REGRESSION Model</a:t>
            </a:r>
          </a:p>
        </p:txBody>
      </p:sp>
      <p:sp>
        <p:nvSpPr>
          <p:cNvPr id="3" name="Content Placeholder 2">
            <a:extLst>
              <a:ext uri="{FF2B5EF4-FFF2-40B4-BE49-F238E27FC236}">
                <a16:creationId xmlns:a16="http://schemas.microsoft.com/office/drawing/2014/main" id="{70E40CC1-4774-1F0C-5928-4818D413E02D}"/>
              </a:ext>
            </a:extLst>
          </p:cNvPr>
          <p:cNvSpPr>
            <a:spLocks noGrp="1"/>
          </p:cNvSpPr>
          <p:nvPr>
            <p:ph idx="1"/>
          </p:nvPr>
        </p:nvSpPr>
        <p:spPr>
          <a:xfrm>
            <a:off x="844620" y="2249487"/>
            <a:ext cx="2862444" cy="3957302"/>
          </a:xfrm>
        </p:spPr>
        <p:txBody>
          <a:bodyPr vert="horz" lIns="91440" tIns="45720" rIns="91440" bIns="45720" rtlCol="0" anchor="t">
            <a:normAutofit/>
          </a:bodyPr>
          <a:lstStyle/>
          <a:p>
            <a:pPr>
              <a:buNone/>
            </a:pPr>
            <a:endParaRPr lang="en-US" sz="1400" cap="all">
              <a:solidFill>
                <a:srgbClr val="FFFFFF"/>
              </a:solidFill>
              <a:ea typeface="+mn-lt"/>
              <a:cs typeface="+mn-lt"/>
            </a:endParaRPr>
          </a:p>
          <a:p>
            <a:endParaRPr lang="en-US" sz="1400" cap="all">
              <a:solidFill>
                <a:srgbClr val="FFFFFF"/>
              </a:solidFill>
              <a:latin typeface="TW Cen MT"/>
              <a:ea typeface="+mn-lt"/>
              <a:cs typeface="+mn-lt"/>
            </a:endParaRPr>
          </a:p>
          <a:p>
            <a:pPr>
              <a:buNone/>
            </a:pPr>
            <a:endParaRPr lang="en-US" sz="1400" cap="all">
              <a:solidFill>
                <a:srgbClr val="FFFFFF"/>
              </a:solidFill>
            </a:endParaRPr>
          </a:p>
          <a:p>
            <a:pPr>
              <a:buNone/>
            </a:pPr>
            <a:endParaRPr lang="en-US" sz="1400" cap="all">
              <a:solidFill>
                <a:srgbClr val="FFFFFF"/>
              </a:solidFill>
              <a:ea typeface="+mn-lt"/>
              <a:cs typeface="+mn-lt"/>
            </a:endParaRPr>
          </a:p>
          <a:p>
            <a:pPr marL="0" indent="0">
              <a:buNone/>
            </a:pPr>
            <a:endParaRPr lang="en-US" sz="1400" cap="all">
              <a:solidFill>
                <a:srgbClr val="FFFFFF"/>
              </a:solidFill>
            </a:endParaRPr>
          </a:p>
        </p:txBody>
      </p:sp>
      <p:grpSp>
        <p:nvGrpSpPr>
          <p:cNvPr id="195" name="Group 194">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96"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197"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8"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9"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0"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1"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2"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3"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4"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5"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6"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7"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08"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9"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0"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1"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2"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213"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4"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5"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6"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7"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8"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9"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0"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1"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2"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pic>
        <p:nvPicPr>
          <p:cNvPr id="4" name="Picture 4" descr="Chart, bar chart&#10;&#10;Description automatically generated">
            <a:extLst>
              <a:ext uri="{FF2B5EF4-FFF2-40B4-BE49-F238E27FC236}">
                <a16:creationId xmlns:a16="http://schemas.microsoft.com/office/drawing/2014/main" id="{7742757D-72B0-4A7E-EA01-BD6C99E51C07}"/>
              </a:ext>
            </a:extLst>
          </p:cNvPr>
          <p:cNvPicPr>
            <a:picLocks noChangeAspect="1"/>
          </p:cNvPicPr>
          <p:nvPr/>
        </p:nvPicPr>
        <p:blipFill rotWithShape="1">
          <a:blip r:embed="rId3"/>
          <a:srcRect l="3753" r="7446" b="1"/>
          <a:stretch/>
        </p:blipFill>
        <p:spPr>
          <a:xfrm>
            <a:off x="4711778" y="864139"/>
            <a:ext cx="6844045" cy="5125217"/>
          </a:xfrm>
          <a:prstGeom prst="rect">
            <a:avLst/>
          </a:prstGeom>
        </p:spPr>
      </p:pic>
      <p:sp>
        <p:nvSpPr>
          <p:cNvPr id="5" name="Content Placeholder 7">
            <a:extLst>
              <a:ext uri="{FF2B5EF4-FFF2-40B4-BE49-F238E27FC236}">
                <a16:creationId xmlns:a16="http://schemas.microsoft.com/office/drawing/2014/main" id="{D8C63B74-2E21-20B3-C3CF-0B67F4111C22}"/>
              </a:ext>
            </a:extLst>
          </p:cNvPr>
          <p:cNvSpPr txBox="1">
            <a:spLocks/>
          </p:cNvSpPr>
          <p:nvPr/>
        </p:nvSpPr>
        <p:spPr>
          <a:xfrm>
            <a:off x="237604" y="1732877"/>
            <a:ext cx="3469460" cy="4473912"/>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just">
              <a:buNone/>
            </a:pPr>
            <a:endParaRPr lang="en-US" sz="2000">
              <a:solidFill>
                <a:schemeClr val="bg1"/>
              </a:solidFill>
              <a:ea typeface="+mn-lt"/>
              <a:cs typeface="+mn-lt"/>
            </a:endParaRPr>
          </a:p>
        </p:txBody>
      </p:sp>
      <p:sp>
        <p:nvSpPr>
          <p:cNvPr id="7" name="TextBox 6">
            <a:extLst>
              <a:ext uri="{FF2B5EF4-FFF2-40B4-BE49-F238E27FC236}">
                <a16:creationId xmlns:a16="http://schemas.microsoft.com/office/drawing/2014/main" id="{AF560CBE-AD51-F3D1-705C-6E628F0955BA}"/>
              </a:ext>
            </a:extLst>
          </p:cNvPr>
          <p:cNvSpPr txBox="1"/>
          <p:nvPr/>
        </p:nvSpPr>
        <p:spPr>
          <a:xfrm>
            <a:off x="539858" y="2580468"/>
            <a:ext cx="3053166" cy="2462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a:solidFill>
                  <a:schemeClr val="bg1"/>
                </a:solidFill>
              </a:rPr>
              <a:t>Lasso regression with alpha = 0.001 will be the best regressor model to predict audit_risk.​</a:t>
            </a:r>
          </a:p>
          <a:p>
            <a:endParaRPr lang="en-US" sz="2200">
              <a:solidFill>
                <a:schemeClr val="bg1"/>
              </a:solidFill>
            </a:endParaRPr>
          </a:p>
          <a:p>
            <a:r>
              <a:rPr lang="en-US" sz="2200">
                <a:solidFill>
                  <a:schemeClr val="bg1"/>
                </a:solidFill>
              </a:rPr>
              <a:t>Accuracy reported is 99.86%</a:t>
            </a:r>
          </a:p>
        </p:txBody>
      </p:sp>
    </p:spTree>
    <p:extLst>
      <p:ext uri="{BB962C8B-B14F-4D97-AF65-F5344CB8AC3E}">
        <p14:creationId xmlns:p14="http://schemas.microsoft.com/office/powerpoint/2010/main" val="289480658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4" name="Group 13">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6"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27"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0"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0"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1"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2"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43"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2"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grpSp>
          <p:nvGrpSpPr>
            <p:cNvPr id="15" name="Group 14">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6"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5"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grpSp>
      <p:pic>
        <p:nvPicPr>
          <p:cNvPr id="54"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sp>
        <p:nvSpPr>
          <p:cNvPr id="2" name="Title 1">
            <a:extLst>
              <a:ext uri="{FF2B5EF4-FFF2-40B4-BE49-F238E27FC236}">
                <a16:creationId xmlns:a16="http://schemas.microsoft.com/office/drawing/2014/main" id="{26A0BC7F-2518-3D9C-1A5A-481FCC7A4261}"/>
              </a:ext>
            </a:extLst>
          </p:cNvPr>
          <p:cNvSpPr>
            <a:spLocks noGrp="1"/>
          </p:cNvSpPr>
          <p:nvPr>
            <p:ph type="title"/>
          </p:nvPr>
        </p:nvSpPr>
        <p:spPr>
          <a:xfrm>
            <a:off x="4574753" y="-737584"/>
            <a:ext cx="3281003" cy="1478570"/>
          </a:xfrm>
        </p:spPr>
        <p:txBody>
          <a:bodyPr anchor="b">
            <a:normAutofit/>
          </a:bodyPr>
          <a:lstStyle/>
          <a:p>
            <a:r>
              <a:rPr lang="en-US" sz="2800" b="1">
                <a:solidFill>
                  <a:srgbClr val="FFFFFF"/>
                </a:solidFill>
              </a:rPr>
              <a:t>BEST CLASSIFIER</a:t>
            </a:r>
          </a:p>
        </p:txBody>
      </p:sp>
      <p:sp useBgFill="1">
        <p:nvSpPr>
          <p:cNvPr id="56"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bar chart&#10;&#10;Description automatically generated">
            <a:extLst>
              <a:ext uri="{FF2B5EF4-FFF2-40B4-BE49-F238E27FC236}">
                <a16:creationId xmlns:a16="http://schemas.microsoft.com/office/drawing/2014/main" id="{CB8CE760-57E5-A11F-89D6-6BBA02073BA2}"/>
              </a:ext>
            </a:extLst>
          </p:cNvPr>
          <p:cNvPicPr>
            <a:picLocks noChangeAspect="1"/>
          </p:cNvPicPr>
          <p:nvPr/>
        </p:nvPicPr>
        <p:blipFill>
          <a:blip r:embed="rId3"/>
          <a:stretch>
            <a:fillRect/>
          </a:stretch>
        </p:blipFill>
        <p:spPr>
          <a:xfrm>
            <a:off x="1118988" y="1936377"/>
            <a:ext cx="5594798" cy="2735370"/>
          </a:xfrm>
          <a:prstGeom prst="rect">
            <a:avLst/>
          </a:prstGeom>
        </p:spPr>
      </p:pic>
      <p:sp>
        <p:nvSpPr>
          <p:cNvPr id="8" name="Content Placeholder 7">
            <a:extLst>
              <a:ext uri="{FF2B5EF4-FFF2-40B4-BE49-F238E27FC236}">
                <a16:creationId xmlns:a16="http://schemas.microsoft.com/office/drawing/2014/main" id="{752DCC75-E3FA-0FE3-9185-D8F78C6604C4}"/>
              </a:ext>
            </a:extLst>
          </p:cNvPr>
          <p:cNvSpPr>
            <a:spLocks noGrp="1"/>
          </p:cNvSpPr>
          <p:nvPr>
            <p:ph idx="1"/>
          </p:nvPr>
        </p:nvSpPr>
        <p:spPr>
          <a:xfrm>
            <a:off x="8036041" y="622165"/>
            <a:ext cx="3745953" cy="5169036"/>
          </a:xfrm>
        </p:spPr>
        <p:txBody>
          <a:bodyPr vert="horz" lIns="91440" tIns="45720" rIns="91440" bIns="45720" rtlCol="0" anchor="t">
            <a:noAutofit/>
          </a:bodyPr>
          <a:lstStyle/>
          <a:p>
            <a:r>
              <a:rPr lang="en-US" sz="2100">
                <a:solidFill>
                  <a:srgbClr val="FFFFFF"/>
                </a:solidFill>
              </a:rPr>
              <a:t>Evaluation based on  the having best accuracy and best recall value.</a:t>
            </a:r>
            <a:endParaRPr lang="en-US" sz="2100"/>
          </a:p>
          <a:p>
            <a:r>
              <a:rPr lang="en-US" sz="2100">
                <a:solidFill>
                  <a:srgbClr val="FFFFFF"/>
                </a:solidFill>
              </a:rPr>
              <a:t>Models that passed evaluation</a:t>
            </a:r>
          </a:p>
          <a:p>
            <a:pPr>
              <a:buFont typeface="Wingdings" panose="020B0604020202020204" pitchFamily="34" charset="0"/>
              <a:buChar char="Ø"/>
            </a:pPr>
            <a:r>
              <a:rPr lang="en-US" sz="2100">
                <a:solidFill>
                  <a:srgbClr val="FFFFFF"/>
                </a:solidFill>
              </a:rPr>
              <a:t>SVM - Poly</a:t>
            </a:r>
          </a:p>
          <a:p>
            <a:pPr>
              <a:buFont typeface="Wingdings" panose="020B0604020202020204" pitchFamily="34" charset="0"/>
              <a:buChar char="Ø"/>
            </a:pPr>
            <a:r>
              <a:rPr lang="en-US" sz="2100">
                <a:solidFill>
                  <a:srgbClr val="FFFFFF"/>
                </a:solidFill>
              </a:rPr>
              <a:t>Decision Tree</a:t>
            </a:r>
          </a:p>
          <a:p>
            <a:pPr marL="285750" indent="-285750"/>
            <a:r>
              <a:rPr lang="en-US" sz="2100">
                <a:solidFill>
                  <a:srgbClr val="FFFFFF"/>
                </a:solidFill>
              </a:rPr>
              <a:t>What is the difference between Two algorithms?</a:t>
            </a:r>
          </a:p>
          <a:p>
            <a:pPr marL="285750" indent="-285750"/>
            <a:r>
              <a:rPr lang="en-US" sz="2100">
                <a:solidFill>
                  <a:srgbClr val="FFFFFF"/>
                </a:solidFill>
              </a:rPr>
              <a:t>Which Model is more preferable?</a:t>
            </a:r>
          </a:p>
        </p:txBody>
      </p:sp>
    </p:spTree>
    <p:extLst>
      <p:ext uri="{BB962C8B-B14F-4D97-AF65-F5344CB8AC3E}">
        <p14:creationId xmlns:p14="http://schemas.microsoft.com/office/powerpoint/2010/main" val="2719348981"/>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D2E62-AD11-FE81-D510-2618F15D62A1}"/>
              </a:ext>
            </a:extLst>
          </p:cNvPr>
          <p:cNvSpPr>
            <a:spLocks noGrp="1"/>
          </p:cNvSpPr>
          <p:nvPr>
            <p:ph type="title"/>
          </p:nvPr>
        </p:nvSpPr>
        <p:spPr>
          <a:xfrm>
            <a:off x="5128643" y="618518"/>
            <a:ext cx="6188402" cy="1478570"/>
          </a:xfrm>
        </p:spPr>
        <p:txBody>
          <a:bodyPr vert="horz" lIns="91440" tIns="45720" rIns="91440" bIns="45720" rtlCol="0">
            <a:normAutofit/>
          </a:bodyPr>
          <a:lstStyle/>
          <a:p>
            <a:r>
              <a:rPr lang="en-US"/>
              <a:t>Motivation </a:t>
            </a:r>
          </a:p>
        </p:txBody>
      </p:sp>
      <p:sp>
        <p:nvSpPr>
          <p:cNvPr id="194" name="Round Diagonal Corner Rectangle 6">
            <a:extLst>
              <a:ext uri="{FF2B5EF4-FFF2-40B4-BE49-F238E27FC236}">
                <a16:creationId xmlns:a16="http://schemas.microsoft.com/office/drawing/2014/main" id="{C169E84F-4748-4D61-A105-357962627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579" y="808057"/>
            <a:ext cx="3821429" cy="5234394"/>
          </a:xfrm>
          <a:prstGeom prst="round2DiagRect">
            <a:avLst>
              <a:gd name="adj1" fmla="val 11323"/>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8" descr="Map&#10;&#10;Description automatically generated">
            <a:extLst>
              <a:ext uri="{FF2B5EF4-FFF2-40B4-BE49-F238E27FC236}">
                <a16:creationId xmlns:a16="http://schemas.microsoft.com/office/drawing/2014/main" id="{3323F25C-2B4B-AB50-A175-F45278181C60}"/>
              </a:ext>
            </a:extLst>
          </p:cNvPr>
          <p:cNvPicPr>
            <a:picLocks noChangeAspect="1"/>
          </p:cNvPicPr>
          <p:nvPr/>
        </p:nvPicPr>
        <p:blipFill rotWithShape="1">
          <a:blip r:embed="rId4"/>
          <a:srcRect r="7841" b="1"/>
          <a:stretch/>
        </p:blipFill>
        <p:spPr>
          <a:xfrm>
            <a:off x="1126617" y="1201773"/>
            <a:ext cx="3178638" cy="2078049"/>
          </a:xfrm>
          <a:prstGeom prst="rect">
            <a:avLst/>
          </a:prstGeom>
        </p:spPr>
      </p:pic>
      <p:pic>
        <p:nvPicPr>
          <p:cNvPr id="123" name="Picture 123" descr="Diagram, icon&#10;&#10;Description automatically generated">
            <a:extLst>
              <a:ext uri="{FF2B5EF4-FFF2-40B4-BE49-F238E27FC236}">
                <a16:creationId xmlns:a16="http://schemas.microsoft.com/office/drawing/2014/main" id="{8AECF9A9-86DD-5C57-4489-9BBD17E13E86}"/>
              </a:ext>
            </a:extLst>
          </p:cNvPr>
          <p:cNvPicPr>
            <a:picLocks noChangeAspect="1"/>
          </p:cNvPicPr>
          <p:nvPr/>
        </p:nvPicPr>
        <p:blipFill>
          <a:blip r:embed="rId5"/>
          <a:stretch>
            <a:fillRect/>
          </a:stretch>
        </p:blipFill>
        <p:spPr>
          <a:xfrm>
            <a:off x="1126616" y="3825029"/>
            <a:ext cx="3178638" cy="1573425"/>
          </a:xfrm>
          <a:prstGeom prst="rect">
            <a:avLst/>
          </a:prstGeom>
        </p:spPr>
      </p:pic>
      <p:graphicFrame>
        <p:nvGraphicFramePr>
          <p:cNvPr id="192" name="Content Placeholder 7">
            <a:extLst>
              <a:ext uri="{FF2B5EF4-FFF2-40B4-BE49-F238E27FC236}">
                <a16:creationId xmlns:a16="http://schemas.microsoft.com/office/drawing/2014/main" id="{924F1F49-7C23-2132-05BF-E336E7B55A2E}"/>
              </a:ext>
            </a:extLst>
          </p:cNvPr>
          <p:cNvGraphicFramePr/>
          <p:nvPr>
            <p:extLst>
              <p:ext uri="{D42A27DB-BD31-4B8C-83A1-F6EECF244321}">
                <p14:modId xmlns:p14="http://schemas.microsoft.com/office/powerpoint/2010/main" val="1979860985"/>
              </p:ext>
            </p:extLst>
          </p:nvPr>
        </p:nvGraphicFramePr>
        <p:xfrm>
          <a:off x="5128643" y="1846921"/>
          <a:ext cx="6188402" cy="394428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8432988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69"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p14="http://schemas.microsoft.com/office/powerpoint/2010/main" xmlns:a14="http://schemas.microsoft.com/office/drawing/2010/main" xmlns:a16="http://schemas.microsoft.com/office/drawing/2014/main">
                <a:solidFill>
                  <a:srgbClr val="FFFFFF"/>
                </a:solidFill>
              </a14:hiddenFill>
            </a:ext>
          </a:extLst>
        </p:spPr>
      </p:pic>
      <p:grpSp>
        <p:nvGrpSpPr>
          <p:cNvPr id="171" name="Group 170">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72"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miter lim="800000"/>
                  <a:headEnd/>
                  <a:tailEnd/>
                </a14:hiddenLine>
              </a:ext>
            </a:extLst>
          </p:spPr>
        </p:sp>
        <p:sp>
          <p:nvSpPr>
            <p:cNvPr id="173"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174"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175"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miter lim="800000"/>
                  <a:headEnd/>
                  <a:tailEnd/>
                </a14:hiddenLine>
              </a:ext>
            </a:extLst>
          </p:spPr>
        </p:sp>
        <p:sp>
          <p:nvSpPr>
            <p:cNvPr id="176"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177"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178"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179"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180"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181"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182"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183"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184"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185"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186"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187"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188"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189"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190"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191"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192"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193"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194"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195"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196"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197"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198"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199"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200"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miter lim="800000"/>
                  <a:headEnd/>
                  <a:tailEnd/>
                </a14:hiddenLine>
              </a:ext>
            </a:extLst>
          </p:spPr>
        </p:sp>
        <p:sp>
          <p:nvSpPr>
            <p:cNvPr id="201"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202"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203"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204"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205"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206"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207"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208"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209"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210"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211"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212"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miter lim="800000"/>
                  <a:headEnd/>
                  <a:tailEnd/>
                </a14:hiddenLine>
              </a:ext>
            </a:extLst>
          </p:spPr>
        </p:sp>
        <p:sp>
          <p:nvSpPr>
            <p:cNvPr id="213"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214"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215"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216"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217"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218"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219"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220"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221"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222"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223"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224"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sp>
          <p:nvSpPr>
            <p:cNvPr id="225"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p14="http://schemas.microsoft.com/office/powerpoint/2010/main" xmlns:a14="http://schemas.microsoft.com/office/drawing/2010/main" xmlns:a16="http://schemas.microsoft.com/office/drawing/2014/main" w="9525">
                  <a:solidFill>
                    <a:srgbClr val="000000"/>
                  </a:solidFill>
                  <a:round/>
                  <a:headEnd/>
                  <a:tailEnd/>
                </a14:hiddenLine>
              </a:ext>
            </a:extLst>
          </p:spPr>
        </p:sp>
      </p:grpSp>
      <p:sp>
        <p:nvSpPr>
          <p:cNvPr id="6" name="Title 5">
            <a:extLst>
              <a:ext uri="{FF2B5EF4-FFF2-40B4-BE49-F238E27FC236}">
                <a16:creationId xmlns:a16="http://schemas.microsoft.com/office/drawing/2014/main" id="{16F9EA50-1760-1260-34B6-0D3C39B9B331}"/>
              </a:ext>
            </a:extLst>
          </p:cNvPr>
          <p:cNvSpPr>
            <a:spLocks noGrp="1"/>
          </p:cNvSpPr>
          <p:nvPr>
            <p:ph type="title"/>
          </p:nvPr>
        </p:nvSpPr>
        <p:spPr>
          <a:xfrm>
            <a:off x="1617233" y="4539573"/>
            <a:ext cx="8957534" cy="1182838"/>
          </a:xfrm>
        </p:spPr>
        <p:txBody>
          <a:bodyPr vert="horz" lIns="91440" tIns="45720" rIns="91440" bIns="45720" rtlCol="0" anchor="b">
            <a:noAutofit/>
          </a:bodyPr>
          <a:lstStyle/>
          <a:p>
            <a:pPr algn="ctr"/>
            <a:r>
              <a:rPr lang="en-US" sz="4400" b="1">
                <a:solidFill>
                  <a:srgbClr val="EB9915"/>
                </a:solidFill>
              </a:rPr>
              <a:t>THANK you</a:t>
            </a:r>
            <a:br>
              <a:rPr lang="en-US" sz="4400" b="1"/>
            </a:br>
            <a:r>
              <a:rPr lang="en-US" sz="4400" b="1">
                <a:solidFill>
                  <a:srgbClr val="EB9915"/>
                </a:solidFill>
              </a:rPr>
              <a:t>any questions?</a:t>
            </a:r>
          </a:p>
        </p:txBody>
      </p:sp>
      <p:sp>
        <p:nvSpPr>
          <p:cNvPr id="227" name="Round Diagonal Corner Rectangle 6">
            <a:extLst>
              <a:ext uri="{FF2B5EF4-FFF2-40B4-BE49-F238E27FC236}">
                <a16:creationId xmlns:a16="http://schemas.microsoft.com/office/drawing/2014/main" id="{C1C3FA74-6158-4157-A8F0-8CAE5091FF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974" y="639965"/>
            <a:ext cx="10879991" cy="3598548"/>
          </a:xfrm>
          <a:prstGeom prst="round2DiagRect">
            <a:avLst>
              <a:gd name="adj1" fmla="val 9529"/>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4" descr="Yellow question mark">
            <a:extLst>
              <a:ext uri="{FF2B5EF4-FFF2-40B4-BE49-F238E27FC236}">
                <a16:creationId xmlns:a16="http://schemas.microsoft.com/office/drawing/2014/main" id="{714A4F09-4043-0E7B-2068-B47E100AB57F}"/>
              </a:ext>
            </a:extLst>
          </p:cNvPr>
          <p:cNvPicPr>
            <a:picLocks noChangeAspect="1"/>
          </p:cNvPicPr>
          <p:nvPr/>
        </p:nvPicPr>
        <p:blipFill rotWithShape="1">
          <a:blip r:embed="rId4"/>
          <a:srcRect t="18195" r="1" b="33502"/>
          <a:stretch/>
        </p:blipFill>
        <p:spPr>
          <a:xfrm>
            <a:off x="973635" y="951493"/>
            <a:ext cx="10266669" cy="2975493"/>
          </a:xfrm>
          <a:prstGeom prst="rect">
            <a:avLst/>
          </a:prstGeom>
        </p:spPr>
      </p:pic>
    </p:spTree>
    <p:extLst>
      <p:ext uri="{BB962C8B-B14F-4D97-AF65-F5344CB8AC3E}">
        <p14:creationId xmlns:p14="http://schemas.microsoft.com/office/powerpoint/2010/main" val="2296573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78" name="Rectangle 77">
            <a:extLst>
              <a:ext uri="{FF2B5EF4-FFF2-40B4-BE49-F238E27FC236}">
                <a16:creationId xmlns:a16="http://schemas.microsoft.com/office/drawing/2014/main" id="{C6270675-9512-4978-8583-36659256E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2F2C49-A9BD-EE37-8CE1-4A6E7E147E82}"/>
              </a:ext>
            </a:extLst>
          </p:cNvPr>
          <p:cNvSpPr>
            <a:spLocks noGrp="1"/>
          </p:cNvSpPr>
          <p:nvPr>
            <p:ph type="title"/>
          </p:nvPr>
        </p:nvSpPr>
        <p:spPr>
          <a:xfrm>
            <a:off x="1141413" y="618518"/>
            <a:ext cx="9905998" cy="1478570"/>
          </a:xfrm>
        </p:spPr>
        <p:txBody>
          <a:bodyPr>
            <a:normAutofit/>
          </a:bodyPr>
          <a:lstStyle/>
          <a:p>
            <a:r>
              <a:rPr lang="en-GB"/>
              <a:t>Data set</a:t>
            </a:r>
          </a:p>
        </p:txBody>
      </p:sp>
      <p:graphicFrame>
        <p:nvGraphicFramePr>
          <p:cNvPr id="41" name="Content Placeholder 2">
            <a:extLst>
              <a:ext uri="{FF2B5EF4-FFF2-40B4-BE49-F238E27FC236}">
                <a16:creationId xmlns:a16="http://schemas.microsoft.com/office/drawing/2014/main" id="{12CC2946-0FCC-3642-0CEB-CC93278143A2}"/>
              </a:ext>
            </a:extLst>
          </p:cNvPr>
          <p:cNvGraphicFramePr>
            <a:graphicFrameLocks noGrp="1"/>
          </p:cNvGraphicFramePr>
          <p:nvPr>
            <p:ph idx="1"/>
            <p:extLst>
              <p:ext uri="{D42A27DB-BD31-4B8C-83A1-F6EECF244321}">
                <p14:modId xmlns:p14="http://schemas.microsoft.com/office/powerpoint/2010/main" val="1739727925"/>
              </p:ext>
            </p:extLst>
          </p:nvPr>
        </p:nvGraphicFramePr>
        <p:xfrm>
          <a:off x="1141413" y="1939522"/>
          <a:ext cx="9906000" cy="38516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3114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77F86-3991-1A84-735A-367ADCA6B5A8}"/>
              </a:ext>
            </a:extLst>
          </p:cNvPr>
          <p:cNvSpPr>
            <a:spLocks noGrp="1"/>
          </p:cNvSpPr>
          <p:nvPr>
            <p:ph type="title"/>
          </p:nvPr>
        </p:nvSpPr>
        <p:spPr>
          <a:xfrm>
            <a:off x="1051006" y="76077"/>
            <a:ext cx="9905998" cy="1478570"/>
          </a:xfrm>
        </p:spPr>
        <p:txBody>
          <a:bodyPr/>
          <a:lstStyle/>
          <a:p>
            <a:r>
              <a:rPr lang="en-US"/>
              <a:t>Project road map</a:t>
            </a:r>
          </a:p>
        </p:txBody>
      </p:sp>
      <p:sp>
        <p:nvSpPr>
          <p:cNvPr id="4" name="Rectangle: Rounded Corners 3">
            <a:extLst>
              <a:ext uri="{FF2B5EF4-FFF2-40B4-BE49-F238E27FC236}">
                <a16:creationId xmlns:a16="http://schemas.microsoft.com/office/drawing/2014/main" id="{0FC906EE-DD79-5C89-694D-3BB34792997C}"/>
              </a:ext>
            </a:extLst>
          </p:cNvPr>
          <p:cNvSpPr/>
          <p:nvPr/>
        </p:nvSpPr>
        <p:spPr>
          <a:xfrm>
            <a:off x="731004" y="1551123"/>
            <a:ext cx="1420677" cy="1394847"/>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ctr">
              <a:lnSpc>
                <a:spcPct val="120000"/>
              </a:lnSpc>
              <a:spcBef>
                <a:spcPts val="1000"/>
              </a:spcBef>
            </a:pPr>
            <a:r>
              <a:rPr lang="en-US" sz="2000" b="1">
                <a:ea typeface="+mn-lt"/>
                <a:cs typeface="+mn-lt"/>
              </a:rPr>
              <a:t>Checking Missing </a:t>
            </a:r>
            <a:endParaRPr lang="en-US"/>
          </a:p>
          <a:p>
            <a:pPr algn="ctr">
              <a:lnSpc>
                <a:spcPct val="120000"/>
              </a:lnSpc>
              <a:spcBef>
                <a:spcPts val="1000"/>
              </a:spcBef>
            </a:pPr>
            <a:r>
              <a:rPr lang="en-US" sz="2000" b="1">
                <a:ea typeface="+mn-lt"/>
                <a:cs typeface="+mn-lt"/>
              </a:rPr>
              <a:t>Values</a:t>
            </a:r>
            <a:endParaRPr lang="en-US" sz="2000" b="1"/>
          </a:p>
          <a:p>
            <a:pPr algn="ctr"/>
            <a:endParaRPr lang="en-US"/>
          </a:p>
        </p:txBody>
      </p:sp>
      <p:sp>
        <p:nvSpPr>
          <p:cNvPr id="7" name="Rectangle: Rounded Corners 6">
            <a:extLst>
              <a:ext uri="{FF2B5EF4-FFF2-40B4-BE49-F238E27FC236}">
                <a16:creationId xmlns:a16="http://schemas.microsoft.com/office/drawing/2014/main" id="{B965A1A6-F8DB-10CE-416A-3D54A0D7EFA4}"/>
              </a:ext>
            </a:extLst>
          </p:cNvPr>
          <p:cNvSpPr/>
          <p:nvPr/>
        </p:nvSpPr>
        <p:spPr>
          <a:xfrm>
            <a:off x="2874935" y="1460716"/>
            <a:ext cx="2440981" cy="1485253"/>
          </a:xfrm>
          <a:prstGeom prst="roundRect">
            <a:avLst/>
          </a:prstGeom>
          <a:solidFill>
            <a:srgbClr val="92D050"/>
          </a:solidFill>
          <a:ln w="28575">
            <a:solidFill>
              <a:srgbClr val="4472C4"/>
            </a:solidFill>
          </a:ln>
        </p:spPr>
        <p:style>
          <a:lnRef idx="0">
            <a:schemeClr val="accent1"/>
          </a:lnRef>
          <a:fillRef idx="3">
            <a:schemeClr val="accent1"/>
          </a:fillRef>
          <a:effectRef idx="3">
            <a:schemeClr val="accent1"/>
          </a:effectRef>
          <a:fontRef idx="minor">
            <a:schemeClr val="lt1"/>
          </a:fontRef>
        </p:style>
        <p:txBody>
          <a:bodyPr lIns="91440" tIns="45720" rIns="91440" bIns="45720" rtlCol="0" anchor="ctr"/>
          <a:lstStyle/>
          <a:p>
            <a:pPr algn="ctr"/>
            <a:r>
              <a:rPr lang="en-US" sz="2400" b="1">
                <a:ea typeface="+mn-lt"/>
                <a:cs typeface="+mn-lt"/>
              </a:rPr>
              <a:t>Find &amp; Remove</a:t>
            </a:r>
            <a:endParaRPr lang="en-US"/>
          </a:p>
          <a:p>
            <a:pPr algn="ctr"/>
            <a:r>
              <a:rPr lang="en-US" sz="2400" b="1">
                <a:ea typeface="+mn-lt"/>
                <a:cs typeface="+mn-lt"/>
              </a:rPr>
              <a:t> Duplicate rows</a:t>
            </a:r>
            <a:endParaRPr lang="en-US"/>
          </a:p>
        </p:txBody>
      </p:sp>
      <p:sp>
        <p:nvSpPr>
          <p:cNvPr id="8" name="Rectangle: Rounded Corners 7">
            <a:extLst>
              <a:ext uri="{FF2B5EF4-FFF2-40B4-BE49-F238E27FC236}">
                <a16:creationId xmlns:a16="http://schemas.microsoft.com/office/drawing/2014/main" id="{FBBA2DA7-712C-2B87-8C1D-F229FF6B9266}"/>
              </a:ext>
            </a:extLst>
          </p:cNvPr>
          <p:cNvSpPr/>
          <p:nvPr/>
        </p:nvSpPr>
        <p:spPr>
          <a:xfrm>
            <a:off x="6000426" y="1460714"/>
            <a:ext cx="2027693" cy="1394847"/>
          </a:xfrm>
          <a:prstGeom prst="roundRect">
            <a:avLst/>
          </a:prstGeom>
          <a:solidFill>
            <a:srgbClr val="92D050"/>
          </a:solidFill>
          <a:ln w="28575">
            <a:solidFill>
              <a:srgbClr val="4472C4"/>
            </a:solidFill>
          </a:ln>
        </p:spPr>
        <p:style>
          <a:lnRef idx="0">
            <a:schemeClr val="accent1"/>
          </a:lnRef>
          <a:fillRef idx="3">
            <a:schemeClr val="accent1"/>
          </a:fillRef>
          <a:effectRef idx="3">
            <a:schemeClr val="accent1"/>
          </a:effectRef>
          <a:fontRef idx="minor">
            <a:schemeClr val="lt1"/>
          </a:fontRef>
        </p:style>
        <p:txBody>
          <a:bodyPr lIns="91440" tIns="45720" rIns="91440" bIns="45720" rtlCol="0" anchor="ctr"/>
          <a:lstStyle/>
          <a:p>
            <a:pPr algn="ctr"/>
            <a:r>
              <a:rPr lang="en-US" sz="2400" b="1">
                <a:ea typeface="+mn-lt"/>
                <a:cs typeface="+mn-lt"/>
              </a:rPr>
              <a:t>Merging Data Frames</a:t>
            </a:r>
            <a:endParaRPr lang="en-US" sz="2400"/>
          </a:p>
        </p:txBody>
      </p:sp>
      <p:sp>
        <p:nvSpPr>
          <p:cNvPr id="9" name="Rectangle: Rounded Corners 8">
            <a:extLst>
              <a:ext uri="{FF2B5EF4-FFF2-40B4-BE49-F238E27FC236}">
                <a16:creationId xmlns:a16="http://schemas.microsoft.com/office/drawing/2014/main" id="{FD9BC4C7-76F8-EDB8-677E-1E9DA186F515}"/>
              </a:ext>
            </a:extLst>
          </p:cNvPr>
          <p:cNvSpPr/>
          <p:nvPr/>
        </p:nvSpPr>
        <p:spPr>
          <a:xfrm>
            <a:off x="8609307" y="1460713"/>
            <a:ext cx="2763862" cy="1394847"/>
          </a:xfrm>
          <a:prstGeom prst="roundRect">
            <a:avLst/>
          </a:prstGeom>
          <a:solidFill>
            <a:srgbClr val="92D050"/>
          </a:solidFill>
          <a:ln w="28575">
            <a:solidFill>
              <a:srgbClr val="4472C4"/>
            </a:solidFill>
          </a:ln>
        </p:spPr>
        <p:style>
          <a:lnRef idx="0">
            <a:schemeClr val="accent1"/>
          </a:lnRef>
          <a:fillRef idx="3">
            <a:schemeClr val="accent1"/>
          </a:fillRef>
          <a:effectRef idx="3">
            <a:schemeClr val="accent1"/>
          </a:effectRef>
          <a:fontRef idx="minor">
            <a:schemeClr val="lt1"/>
          </a:fontRef>
        </p:style>
        <p:txBody>
          <a:bodyPr lIns="91440" tIns="45720" rIns="91440" bIns="45720" rtlCol="0" anchor="ctr"/>
          <a:lstStyle/>
          <a:p>
            <a:pPr algn="ctr"/>
            <a:endParaRPr lang="en-US" sz="2400" b="1">
              <a:ea typeface="+mn-lt"/>
              <a:cs typeface="+mn-lt"/>
            </a:endParaRPr>
          </a:p>
          <a:p>
            <a:pPr algn="ctr"/>
            <a:endParaRPr lang="en-US" sz="2400" b="1">
              <a:ea typeface="+mn-lt"/>
              <a:cs typeface="+mn-lt"/>
            </a:endParaRPr>
          </a:p>
          <a:p>
            <a:pPr algn="ctr"/>
            <a:r>
              <a:rPr lang="en-US" sz="2400" b="1">
                <a:ea typeface="+mn-lt"/>
                <a:cs typeface="+mn-lt"/>
              </a:rPr>
              <a:t>Co-relation of feature in Dataset</a:t>
            </a:r>
            <a:endParaRPr lang="en-US"/>
          </a:p>
          <a:p>
            <a:pPr algn="ctr"/>
            <a:br>
              <a:rPr lang="en-US"/>
            </a:br>
            <a:endParaRPr lang="en-US"/>
          </a:p>
          <a:p>
            <a:pPr algn="ctr"/>
            <a:endParaRPr lang="en-US" sz="2400" b="1"/>
          </a:p>
        </p:txBody>
      </p:sp>
      <p:sp>
        <p:nvSpPr>
          <p:cNvPr id="10" name="Rectangle: Rounded Corners 9">
            <a:extLst>
              <a:ext uri="{FF2B5EF4-FFF2-40B4-BE49-F238E27FC236}">
                <a16:creationId xmlns:a16="http://schemas.microsoft.com/office/drawing/2014/main" id="{E14FB4B6-FACF-CE41-BC55-22729532278F}"/>
              </a:ext>
            </a:extLst>
          </p:cNvPr>
          <p:cNvSpPr/>
          <p:nvPr/>
        </p:nvSpPr>
        <p:spPr>
          <a:xfrm>
            <a:off x="8932188" y="3514239"/>
            <a:ext cx="2440981" cy="1394847"/>
          </a:xfrm>
          <a:prstGeom prst="roundRect">
            <a:avLst/>
          </a:prstGeom>
          <a:solidFill>
            <a:srgbClr val="92D050"/>
          </a:solidFill>
          <a:ln w="28575">
            <a:solidFill>
              <a:srgbClr val="4472C4"/>
            </a:solidFill>
          </a:ln>
        </p:spPr>
        <p:style>
          <a:lnRef idx="0">
            <a:schemeClr val="accent1"/>
          </a:lnRef>
          <a:fillRef idx="3">
            <a:schemeClr val="accent1"/>
          </a:fillRef>
          <a:effectRef idx="3">
            <a:schemeClr val="accent1"/>
          </a:effectRef>
          <a:fontRef idx="minor">
            <a:schemeClr val="lt1"/>
          </a:fontRef>
        </p:style>
        <p:txBody>
          <a:bodyPr lIns="91440" tIns="45720" rIns="91440" bIns="45720" rtlCol="0" anchor="ctr"/>
          <a:lstStyle/>
          <a:p>
            <a:pPr algn="ctr"/>
            <a:r>
              <a:rPr lang="en-US" sz="2400" b="1">
                <a:ea typeface="+mn-lt"/>
                <a:cs typeface="+mn-lt"/>
              </a:rPr>
              <a:t>Feature Distribution</a:t>
            </a:r>
            <a:endParaRPr lang="en-US"/>
          </a:p>
        </p:txBody>
      </p:sp>
      <p:sp>
        <p:nvSpPr>
          <p:cNvPr id="11" name="Rectangle: Rounded Corners 10">
            <a:extLst>
              <a:ext uri="{FF2B5EF4-FFF2-40B4-BE49-F238E27FC236}">
                <a16:creationId xmlns:a16="http://schemas.microsoft.com/office/drawing/2014/main" id="{BAB73380-341A-8128-92BB-8A9818F0E851}"/>
              </a:ext>
            </a:extLst>
          </p:cNvPr>
          <p:cNvSpPr/>
          <p:nvPr/>
        </p:nvSpPr>
        <p:spPr>
          <a:xfrm>
            <a:off x="6103747" y="3423831"/>
            <a:ext cx="2234337" cy="1459424"/>
          </a:xfrm>
          <a:prstGeom prst="roundRect">
            <a:avLst/>
          </a:prstGeom>
          <a:solidFill>
            <a:srgbClr val="92D050"/>
          </a:solidFill>
          <a:ln w="28575">
            <a:solidFill>
              <a:srgbClr val="4472C4"/>
            </a:solidFill>
          </a:ln>
        </p:spPr>
        <p:style>
          <a:lnRef idx="0">
            <a:schemeClr val="accent1"/>
          </a:lnRef>
          <a:fillRef idx="3">
            <a:schemeClr val="accent1"/>
          </a:fillRef>
          <a:effectRef idx="3">
            <a:schemeClr val="accent1"/>
          </a:effectRef>
          <a:fontRef idx="minor">
            <a:schemeClr val="lt1"/>
          </a:fontRef>
        </p:style>
        <p:txBody>
          <a:bodyPr lIns="91440" tIns="45720" rIns="91440" bIns="45720" rtlCol="0" anchor="ctr"/>
          <a:lstStyle/>
          <a:p>
            <a:pPr algn="ctr"/>
            <a:r>
              <a:rPr lang="en-US" sz="2400" b="1">
                <a:ea typeface="+mn-lt"/>
                <a:cs typeface="+mn-lt"/>
              </a:rPr>
              <a:t>Remove Outliers and Select Scaling</a:t>
            </a:r>
            <a:endParaRPr lang="en-US" err="1"/>
          </a:p>
        </p:txBody>
      </p:sp>
      <p:sp>
        <p:nvSpPr>
          <p:cNvPr id="12" name="Rectangle: Rounded Corners 11">
            <a:extLst>
              <a:ext uri="{FF2B5EF4-FFF2-40B4-BE49-F238E27FC236}">
                <a16:creationId xmlns:a16="http://schemas.microsoft.com/office/drawing/2014/main" id="{FE9E031D-91AA-FAF6-4786-6F3AFCF13C46}"/>
              </a:ext>
            </a:extLst>
          </p:cNvPr>
          <p:cNvSpPr/>
          <p:nvPr/>
        </p:nvSpPr>
        <p:spPr>
          <a:xfrm>
            <a:off x="3365713" y="3423834"/>
            <a:ext cx="2221422" cy="1485253"/>
          </a:xfrm>
          <a:prstGeom prst="roundRect">
            <a:avLst/>
          </a:prstGeom>
          <a:solidFill>
            <a:srgbClr val="92D050"/>
          </a:solidFill>
          <a:ln w="28575">
            <a:solidFill>
              <a:srgbClr val="4472C4"/>
            </a:solidFill>
          </a:ln>
        </p:spPr>
        <p:style>
          <a:lnRef idx="0">
            <a:schemeClr val="accent1"/>
          </a:lnRef>
          <a:fillRef idx="3">
            <a:schemeClr val="accent1"/>
          </a:fillRef>
          <a:effectRef idx="3">
            <a:schemeClr val="accent1"/>
          </a:effectRef>
          <a:fontRef idx="minor">
            <a:schemeClr val="lt1"/>
          </a:fontRef>
        </p:style>
        <p:txBody>
          <a:bodyPr lIns="91440" tIns="45720" rIns="91440" bIns="45720" rtlCol="0" anchor="ctr"/>
          <a:lstStyle/>
          <a:p>
            <a:pPr algn="ctr"/>
            <a:r>
              <a:rPr lang="en-US" sz="2400" b="1"/>
              <a:t>Regression Taks</a:t>
            </a:r>
            <a:endParaRPr lang="en-US"/>
          </a:p>
        </p:txBody>
      </p:sp>
      <p:sp>
        <p:nvSpPr>
          <p:cNvPr id="13" name="Rectangle: Rounded Corners 12">
            <a:extLst>
              <a:ext uri="{FF2B5EF4-FFF2-40B4-BE49-F238E27FC236}">
                <a16:creationId xmlns:a16="http://schemas.microsoft.com/office/drawing/2014/main" id="{0CC09145-73E8-D089-B392-E3B647AE5EF3}"/>
              </a:ext>
            </a:extLst>
          </p:cNvPr>
          <p:cNvSpPr/>
          <p:nvPr/>
        </p:nvSpPr>
        <p:spPr>
          <a:xfrm>
            <a:off x="731002" y="3514242"/>
            <a:ext cx="2092270" cy="1549829"/>
          </a:xfrm>
          <a:prstGeom prst="roundRect">
            <a:avLst/>
          </a:prstGeom>
          <a:solidFill>
            <a:srgbClr val="92D050"/>
          </a:solidFill>
          <a:ln w="28575">
            <a:solidFill>
              <a:srgbClr val="4472C4"/>
            </a:solidFill>
          </a:ln>
        </p:spPr>
        <p:style>
          <a:lnRef idx="0">
            <a:schemeClr val="accent1"/>
          </a:lnRef>
          <a:fillRef idx="3">
            <a:schemeClr val="accent1"/>
          </a:fillRef>
          <a:effectRef idx="3">
            <a:schemeClr val="accent1"/>
          </a:effectRef>
          <a:fontRef idx="minor">
            <a:schemeClr val="lt1"/>
          </a:fontRef>
        </p:style>
        <p:txBody>
          <a:bodyPr lIns="91440" tIns="45720" rIns="91440" bIns="45720" rtlCol="0" anchor="ctr"/>
          <a:lstStyle/>
          <a:p>
            <a:pPr algn="ctr"/>
            <a:r>
              <a:rPr lang="en-US" sz="2400" b="1">
                <a:ea typeface="+mn-lt"/>
                <a:cs typeface="+mn-lt"/>
              </a:rPr>
              <a:t>Classification Task</a:t>
            </a:r>
            <a:endParaRPr lang="en-US"/>
          </a:p>
        </p:txBody>
      </p:sp>
      <p:sp>
        <p:nvSpPr>
          <p:cNvPr id="252" name="Arrow: Right 251">
            <a:extLst>
              <a:ext uri="{FF2B5EF4-FFF2-40B4-BE49-F238E27FC236}">
                <a16:creationId xmlns:a16="http://schemas.microsoft.com/office/drawing/2014/main" id="{A72EEF09-1BEC-C52B-7E18-3A1EAE788EA0}"/>
              </a:ext>
            </a:extLst>
          </p:cNvPr>
          <p:cNvSpPr/>
          <p:nvPr/>
        </p:nvSpPr>
        <p:spPr>
          <a:xfrm>
            <a:off x="2185059" y="1960541"/>
            <a:ext cx="632848" cy="477863"/>
          </a:xfrm>
          <a:prstGeom prst="rightArrow">
            <a:avLst/>
          </a:prstGeom>
          <a:solidFill>
            <a:srgbClr val="FFC00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53" name="Arrow: Right 252">
            <a:extLst>
              <a:ext uri="{FF2B5EF4-FFF2-40B4-BE49-F238E27FC236}">
                <a16:creationId xmlns:a16="http://schemas.microsoft.com/office/drawing/2014/main" id="{2A8700B9-3C0E-22B8-DE9F-972BA5791265}"/>
              </a:ext>
            </a:extLst>
          </p:cNvPr>
          <p:cNvSpPr/>
          <p:nvPr/>
        </p:nvSpPr>
        <p:spPr>
          <a:xfrm>
            <a:off x="5375126" y="2012201"/>
            <a:ext cx="632848" cy="477864"/>
          </a:xfrm>
          <a:prstGeom prst="rightArrow">
            <a:avLst/>
          </a:prstGeom>
          <a:solidFill>
            <a:srgbClr val="FFC00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54" name="Arrow: Right 253">
            <a:extLst>
              <a:ext uri="{FF2B5EF4-FFF2-40B4-BE49-F238E27FC236}">
                <a16:creationId xmlns:a16="http://schemas.microsoft.com/office/drawing/2014/main" id="{3FF56FA5-DEEB-06A6-764F-B0398713E710}"/>
              </a:ext>
            </a:extLst>
          </p:cNvPr>
          <p:cNvSpPr/>
          <p:nvPr/>
        </p:nvSpPr>
        <p:spPr>
          <a:xfrm>
            <a:off x="8022752" y="1960539"/>
            <a:ext cx="632848" cy="477864"/>
          </a:xfrm>
          <a:prstGeom prst="rightArrow">
            <a:avLst/>
          </a:prstGeom>
          <a:solidFill>
            <a:srgbClr val="FFC00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55" name="Arrow: Right 254">
            <a:extLst>
              <a:ext uri="{FF2B5EF4-FFF2-40B4-BE49-F238E27FC236}">
                <a16:creationId xmlns:a16="http://schemas.microsoft.com/office/drawing/2014/main" id="{324F09A1-15C9-F3E1-0BA0-3D8B394AD7A7}"/>
              </a:ext>
            </a:extLst>
          </p:cNvPr>
          <p:cNvSpPr/>
          <p:nvPr/>
        </p:nvSpPr>
        <p:spPr>
          <a:xfrm rot="5400000">
            <a:off x="9656531" y="3013133"/>
            <a:ext cx="645764" cy="374543"/>
          </a:xfrm>
          <a:prstGeom prst="rightArrow">
            <a:avLst/>
          </a:prstGeom>
          <a:solidFill>
            <a:srgbClr val="FFC00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56" name="Arrow: Right 255">
            <a:extLst>
              <a:ext uri="{FF2B5EF4-FFF2-40B4-BE49-F238E27FC236}">
                <a16:creationId xmlns:a16="http://schemas.microsoft.com/office/drawing/2014/main" id="{8A30B8BA-082C-5978-060B-2867BDAE556B}"/>
              </a:ext>
            </a:extLst>
          </p:cNvPr>
          <p:cNvSpPr/>
          <p:nvPr/>
        </p:nvSpPr>
        <p:spPr>
          <a:xfrm rot="10800000">
            <a:off x="8326258" y="3891368"/>
            <a:ext cx="619935" cy="477864"/>
          </a:xfrm>
          <a:prstGeom prst="rightArrow">
            <a:avLst/>
          </a:prstGeom>
          <a:solidFill>
            <a:srgbClr val="FFC00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57" name="Arrow: Right 256">
            <a:extLst>
              <a:ext uri="{FF2B5EF4-FFF2-40B4-BE49-F238E27FC236}">
                <a16:creationId xmlns:a16="http://schemas.microsoft.com/office/drawing/2014/main" id="{C99FB6CD-CB73-5EFB-E886-C45DA6C6B32B}"/>
              </a:ext>
            </a:extLst>
          </p:cNvPr>
          <p:cNvSpPr/>
          <p:nvPr/>
        </p:nvSpPr>
        <p:spPr>
          <a:xfrm rot="10800000">
            <a:off x="5601140" y="3904283"/>
            <a:ext cx="503697" cy="490779"/>
          </a:xfrm>
          <a:prstGeom prst="rightArrow">
            <a:avLst/>
          </a:prstGeom>
          <a:solidFill>
            <a:srgbClr val="FFC00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58" name="Arrow: Right 257">
            <a:extLst>
              <a:ext uri="{FF2B5EF4-FFF2-40B4-BE49-F238E27FC236}">
                <a16:creationId xmlns:a16="http://schemas.microsoft.com/office/drawing/2014/main" id="{DF179104-4B7A-5AAD-96DE-CFA56DECB4AB}"/>
              </a:ext>
            </a:extLst>
          </p:cNvPr>
          <p:cNvSpPr/>
          <p:nvPr/>
        </p:nvSpPr>
        <p:spPr>
          <a:xfrm rot="10800000">
            <a:off x="2824360" y="3930112"/>
            <a:ext cx="542443" cy="477863"/>
          </a:xfrm>
          <a:prstGeom prst="rightArrow">
            <a:avLst/>
          </a:prstGeom>
          <a:solidFill>
            <a:srgbClr val="FFC00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59" name="Rectangle: Rounded Corners 258">
            <a:extLst>
              <a:ext uri="{FF2B5EF4-FFF2-40B4-BE49-F238E27FC236}">
                <a16:creationId xmlns:a16="http://schemas.microsoft.com/office/drawing/2014/main" id="{A7A25956-106B-655A-12EB-4B686B3E280D}"/>
              </a:ext>
            </a:extLst>
          </p:cNvPr>
          <p:cNvSpPr/>
          <p:nvPr/>
        </p:nvSpPr>
        <p:spPr>
          <a:xfrm>
            <a:off x="5199679" y="5167393"/>
            <a:ext cx="2221422" cy="1485253"/>
          </a:xfrm>
          <a:prstGeom prst="roundRect">
            <a:avLst/>
          </a:prstGeom>
          <a:solidFill>
            <a:srgbClr val="92D050"/>
          </a:solidFill>
          <a:ln w="28575">
            <a:solidFill>
              <a:srgbClr val="4472C4"/>
            </a:solidFill>
          </a:ln>
        </p:spPr>
        <p:style>
          <a:lnRef idx="0">
            <a:schemeClr val="accent1"/>
          </a:lnRef>
          <a:fillRef idx="3">
            <a:schemeClr val="accent1"/>
          </a:fillRef>
          <a:effectRef idx="3">
            <a:schemeClr val="accent1"/>
          </a:effectRef>
          <a:fontRef idx="minor">
            <a:schemeClr val="lt1"/>
          </a:fontRef>
        </p:style>
        <p:txBody>
          <a:bodyPr lIns="91440" tIns="45720" rIns="91440" bIns="45720" rtlCol="0" anchor="ctr"/>
          <a:lstStyle/>
          <a:p>
            <a:pPr algn="ctr"/>
            <a:r>
              <a:rPr lang="en-US" sz="2400" b="1"/>
              <a:t>Best Model with Highest Accuracy</a:t>
            </a:r>
            <a:endParaRPr lang="en-US"/>
          </a:p>
        </p:txBody>
      </p:sp>
    </p:spTree>
    <p:extLst>
      <p:ext uri="{BB962C8B-B14F-4D97-AF65-F5344CB8AC3E}">
        <p14:creationId xmlns:p14="http://schemas.microsoft.com/office/powerpoint/2010/main" val="3532309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EAC88772-6DB3-49EC-9C8A-A0B46ACE37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0BA13C-D330-8F4F-59DC-384BD77CA79A}"/>
              </a:ext>
            </a:extLst>
          </p:cNvPr>
          <p:cNvSpPr>
            <a:spLocks noGrp="1"/>
          </p:cNvSpPr>
          <p:nvPr>
            <p:ph type="title"/>
          </p:nvPr>
        </p:nvSpPr>
        <p:spPr>
          <a:xfrm>
            <a:off x="8194878" y="1065955"/>
            <a:ext cx="3225224" cy="4817318"/>
          </a:xfrm>
        </p:spPr>
        <p:txBody>
          <a:bodyPr anchor="ctr">
            <a:normAutofit/>
          </a:bodyPr>
          <a:lstStyle/>
          <a:p>
            <a:r>
              <a:rPr lang="en-US" sz="4000"/>
              <a:t>Regression task</a:t>
            </a:r>
          </a:p>
        </p:txBody>
      </p:sp>
      <p:sp>
        <p:nvSpPr>
          <p:cNvPr id="6" name="Round Diagonal Corner Rectangle 6">
            <a:extLst>
              <a:ext uri="{FF2B5EF4-FFF2-40B4-BE49-F238E27FC236}">
                <a16:creationId xmlns:a16="http://schemas.microsoft.com/office/drawing/2014/main" id="{17A3DD84-FAA5-438A-8462-D1E01EA0D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1410" cy="6858000"/>
          </a:xfrm>
          <a:prstGeom prst="round2DiagRect">
            <a:avLst>
              <a:gd name="adj1" fmla="val 0"/>
              <a:gd name="adj2" fmla="val 0"/>
            </a:avLst>
          </a:prstGeom>
          <a:solidFill>
            <a:schemeClr val="bg2"/>
          </a:solidFill>
          <a:ln w="19050" cap="sq">
            <a:no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224DDF6-03C9-4E33-C6D1-6FCD25BC588C}"/>
              </a:ext>
            </a:extLst>
          </p:cNvPr>
          <p:cNvSpPr>
            <a:spLocks noGrp="1"/>
          </p:cNvSpPr>
          <p:nvPr>
            <p:ph idx="1"/>
          </p:nvPr>
        </p:nvSpPr>
        <p:spPr>
          <a:xfrm>
            <a:off x="1141412" y="1065955"/>
            <a:ext cx="5749774" cy="4725246"/>
          </a:xfrm>
        </p:spPr>
        <p:txBody>
          <a:bodyPr vert="horz" lIns="91440" tIns="45720" rIns="91440" bIns="45720" rtlCol="0" anchor="ctr">
            <a:normAutofit/>
          </a:bodyPr>
          <a:lstStyle/>
          <a:p>
            <a:pPr marL="0" indent="0">
              <a:buNone/>
            </a:pPr>
            <a:r>
              <a:rPr lang="en-US" sz="1800">
                <a:ea typeface="+mn-lt"/>
                <a:cs typeface="+mn-lt"/>
              </a:rPr>
              <a:t> For estimating the relationships between a dependent variable and one or more independent variables.</a:t>
            </a:r>
            <a:endParaRPr lang="en-US"/>
          </a:p>
          <a:p>
            <a:pPr marL="0" indent="0">
              <a:buNone/>
            </a:pPr>
            <a:r>
              <a:rPr lang="en-US" sz="1800">
                <a:ea typeface="+mn-lt"/>
                <a:cs typeface="+mn-lt"/>
              </a:rPr>
              <a:t>1) KNN Regressor</a:t>
            </a:r>
          </a:p>
          <a:p>
            <a:pPr marL="0" indent="0">
              <a:buNone/>
            </a:pPr>
            <a:r>
              <a:rPr lang="en-US" sz="1800">
                <a:ea typeface="+mn-lt"/>
                <a:cs typeface="+mn-lt"/>
              </a:rPr>
              <a:t>2) Linear Regression</a:t>
            </a:r>
          </a:p>
          <a:p>
            <a:pPr marL="0" indent="0">
              <a:buNone/>
            </a:pPr>
            <a:r>
              <a:rPr lang="en-US" sz="1800">
                <a:ea typeface="+mn-lt"/>
                <a:cs typeface="+mn-lt"/>
              </a:rPr>
              <a:t>3) Polynomial Regression</a:t>
            </a:r>
            <a:endParaRPr lang="en-US" sz="1800"/>
          </a:p>
          <a:p>
            <a:pPr marL="0" indent="0">
              <a:buNone/>
            </a:pPr>
            <a:r>
              <a:rPr lang="en-US" sz="1800">
                <a:ea typeface="+mn-lt"/>
                <a:cs typeface="+mn-lt"/>
              </a:rPr>
              <a:t>4) Ridge Regression</a:t>
            </a:r>
            <a:endParaRPr lang="en-US" sz="1800"/>
          </a:p>
          <a:p>
            <a:pPr marL="0" indent="0">
              <a:buNone/>
            </a:pPr>
            <a:r>
              <a:rPr lang="en-US" sz="1800">
                <a:ea typeface="+mn-lt"/>
                <a:cs typeface="+mn-lt"/>
              </a:rPr>
              <a:t>5) Lasso Regression</a:t>
            </a:r>
            <a:endParaRPr lang="en-US" sz="1800"/>
          </a:p>
          <a:p>
            <a:pPr marL="0" indent="0">
              <a:buNone/>
            </a:pPr>
            <a:r>
              <a:rPr lang="en-US" sz="1800">
                <a:ea typeface="+mn-lt"/>
                <a:cs typeface="+mn-lt"/>
              </a:rPr>
              <a:t>6) Support Vector Machine with Kernel trick – Linear, </a:t>
            </a:r>
            <a:r>
              <a:rPr lang="en-US" sz="1800" err="1">
                <a:ea typeface="+mn-lt"/>
                <a:cs typeface="+mn-lt"/>
              </a:rPr>
              <a:t>Rbf</a:t>
            </a:r>
            <a:r>
              <a:rPr lang="en-US" sz="1800">
                <a:ea typeface="+mn-lt"/>
                <a:cs typeface="+mn-lt"/>
              </a:rPr>
              <a:t>, Poly</a:t>
            </a:r>
            <a:endParaRPr lang="en-US" sz="1800"/>
          </a:p>
        </p:txBody>
      </p:sp>
      <p:cxnSp>
        <p:nvCxnSpPr>
          <p:cNvPr id="7" name="Straight Connector 11">
            <a:extLst>
              <a:ext uri="{FF2B5EF4-FFF2-40B4-BE49-F238E27FC236}">
                <a16:creationId xmlns:a16="http://schemas.microsoft.com/office/drawing/2014/main" id="{46640D31-0CFD-4B3F-AE95-530AA5174F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62562" y="0"/>
            <a:ext cx="0" cy="6858000"/>
          </a:xfrm>
          <a:prstGeom prst="line">
            <a:avLst/>
          </a:prstGeom>
          <a:ln w="19050">
            <a:solidFill>
              <a:schemeClr val="tx2">
                <a:lumMod val="60000"/>
                <a:lumOff val="40000"/>
                <a:alpha val="60000"/>
              </a:schemeClr>
            </a:solidFill>
          </a:ln>
          <a:effectLst>
            <a:outerShdw blurRad="88900" dist="38100" dir="5400000" algn="ctr" rotWithShape="0">
              <a:srgbClr val="000000">
                <a:alpha val="40000"/>
              </a:srgb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3184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ED332-2919-C672-B146-B401D3E334B8}"/>
              </a:ext>
            </a:extLst>
          </p:cNvPr>
          <p:cNvSpPr>
            <a:spLocks noGrp="1"/>
          </p:cNvSpPr>
          <p:nvPr>
            <p:ph type="title"/>
          </p:nvPr>
        </p:nvSpPr>
        <p:spPr>
          <a:xfrm>
            <a:off x="1141413" y="618518"/>
            <a:ext cx="9905998" cy="1478570"/>
          </a:xfrm>
        </p:spPr>
        <p:txBody>
          <a:bodyPr>
            <a:normAutofit/>
          </a:bodyPr>
          <a:lstStyle/>
          <a:p>
            <a:r>
              <a:rPr lang="en-US"/>
              <a:t>Polynomial Regression</a:t>
            </a:r>
          </a:p>
        </p:txBody>
      </p:sp>
      <p:pic>
        <p:nvPicPr>
          <p:cNvPr id="4" name="Picture 4" descr="Chart, line chart&#10;&#10;Description automatically generated">
            <a:extLst>
              <a:ext uri="{FF2B5EF4-FFF2-40B4-BE49-F238E27FC236}">
                <a16:creationId xmlns:a16="http://schemas.microsoft.com/office/drawing/2014/main" id="{ACB6F1FC-0423-7E83-0832-79574B8D5525}"/>
              </a:ext>
            </a:extLst>
          </p:cNvPr>
          <p:cNvPicPr>
            <a:picLocks noChangeAspect="1"/>
          </p:cNvPicPr>
          <p:nvPr/>
        </p:nvPicPr>
        <p:blipFill>
          <a:blip r:embed="rId4"/>
          <a:stretch>
            <a:fillRect/>
          </a:stretch>
        </p:blipFill>
        <p:spPr>
          <a:xfrm>
            <a:off x="1141411" y="2435834"/>
            <a:ext cx="4689234" cy="317695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id="{2F4DEE82-A888-D652-5875-60971D28204A}"/>
              </a:ext>
            </a:extLst>
          </p:cNvPr>
          <p:cNvSpPr>
            <a:spLocks noGrp="1"/>
          </p:cNvSpPr>
          <p:nvPr>
            <p:ph idx="1"/>
          </p:nvPr>
        </p:nvSpPr>
        <p:spPr>
          <a:xfrm>
            <a:off x="6336727" y="2249487"/>
            <a:ext cx="4710683" cy="3541714"/>
          </a:xfrm>
        </p:spPr>
        <p:txBody>
          <a:bodyPr vert="horz" lIns="91440" tIns="45720" rIns="91440" bIns="45720" rtlCol="0" anchor="t">
            <a:normAutofit fontScale="92500" lnSpcReduction="10000"/>
          </a:bodyPr>
          <a:lstStyle/>
          <a:p>
            <a:r>
              <a:rPr lang="en-US"/>
              <a:t>Form of regression that models the </a:t>
            </a:r>
            <a:br>
              <a:rPr lang="en-US"/>
            </a:br>
            <a:r>
              <a:rPr lang="en-US"/>
              <a:t>relationship as the </a:t>
            </a:r>
            <a:r>
              <a:rPr lang="en-US" i="1"/>
              <a:t>nth</a:t>
            </a:r>
            <a:r>
              <a:rPr lang="en-US"/>
              <a:t> degree </a:t>
            </a:r>
            <a:br>
              <a:rPr lang="en-US"/>
            </a:br>
            <a:r>
              <a:rPr lang="en-US"/>
              <a:t>between the independent variable x and dependent variable y</a:t>
            </a:r>
          </a:p>
          <a:p>
            <a:r>
              <a:rPr lang="en-US"/>
              <a:t>Best parameter value is 2nd degree with score of 0.98</a:t>
            </a:r>
          </a:p>
          <a:p>
            <a:r>
              <a:rPr lang="en-US"/>
              <a:t>Grid Search CV returns 3rd degree is better, but causes overfitting</a:t>
            </a:r>
          </a:p>
          <a:p>
            <a:pPr marL="0" indent="0">
              <a:buNone/>
            </a:pPr>
            <a:endParaRPr lang="en-US"/>
          </a:p>
          <a:p>
            <a:endParaRPr lang="en-US"/>
          </a:p>
          <a:p>
            <a:endParaRPr lang="en-US"/>
          </a:p>
          <a:p>
            <a:endParaRPr lang="en-US"/>
          </a:p>
        </p:txBody>
      </p:sp>
    </p:spTree>
    <p:extLst>
      <p:ext uri="{BB962C8B-B14F-4D97-AF65-F5344CB8AC3E}">
        <p14:creationId xmlns:p14="http://schemas.microsoft.com/office/powerpoint/2010/main" val="722782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7"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0F0AF56-6AEF-8F66-5680-4089B233384F}"/>
              </a:ext>
            </a:extLst>
          </p:cNvPr>
          <p:cNvSpPr>
            <a:spLocks noGrp="1"/>
          </p:cNvSpPr>
          <p:nvPr>
            <p:ph type="title"/>
          </p:nvPr>
        </p:nvSpPr>
        <p:spPr>
          <a:xfrm>
            <a:off x="725870" y="86556"/>
            <a:ext cx="2851417" cy="1478570"/>
          </a:xfrm>
        </p:spPr>
        <p:txBody>
          <a:bodyPr>
            <a:normAutofit/>
          </a:bodyPr>
          <a:lstStyle/>
          <a:p>
            <a:r>
              <a:rPr lang="en-US" sz="2700">
                <a:solidFill>
                  <a:srgbClr val="FFFFFF"/>
                </a:solidFill>
              </a:rPr>
              <a:t>KNN Regression</a:t>
            </a:r>
          </a:p>
          <a:p>
            <a:br>
              <a:rPr lang="en-US" sz="2700"/>
            </a:br>
            <a:endParaRPr lang="en-US" sz="2700">
              <a:solidFill>
                <a:srgbClr val="FFFFFF"/>
              </a:solidFill>
            </a:endParaRPr>
          </a:p>
        </p:txBody>
      </p:sp>
      <p:sp>
        <p:nvSpPr>
          <p:cNvPr id="8" name="Content Placeholder 7">
            <a:extLst>
              <a:ext uri="{FF2B5EF4-FFF2-40B4-BE49-F238E27FC236}">
                <a16:creationId xmlns:a16="http://schemas.microsoft.com/office/drawing/2014/main" id="{8A59C908-693B-54DC-C888-6A51509BC7FA}"/>
              </a:ext>
            </a:extLst>
          </p:cNvPr>
          <p:cNvSpPr>
            <a:spLocks noGrp="1"/>
          </p:cNvSpPr>
          <p:nvPr>
            <p:ph idx="1"/>
          </p:nvPr>
        </p:nvSpPr>
        <p:spPr>
          <a:xfrm>
            <a:off x="657714" y="739864"/>
            <a:ext cx="2862444" cy="3957302"/>
          </a:xfrm>
        </p:spPr>
        <p:txBody>
          <a:bodyPr vert="horz" lIns="91440" tIns="45720" rIns="91440" bIns="45720" rtlCol="0" anchor="t">
            <a:noAutofit/>
          </a:bodyPr>
          <a:lstStyle/>
          <a:p>
            <a:r>
              <a:rPr lang="en-US" sz="2000">
                <a:solidFill>
                  <a:schemeClr val="bg1"/>
                </a:solidFill>
                <a:latin typeface="Abadi"/>
                <a:ea typeface="+mn-lt"/>
                <a:cs typeface="+mn-lt"/>
              </a:rPr>
              <a:t>To predict a new record, this method relies on finding “similar” records in the training data.</a:t>
            </a:r>
          </a:p>
          <a:p>
            <a:r>
              <a:rPr lang="en-US" sz="2000">
                <a:solidFill>
                  <a:schemeClr val="bg1"/>
                </a:solidFill>
                <a:latin typeface="Abadi"/>
                <a:ea typeface="+mn-lt"/>
                <a:cs typeface="+mn-lt"/>
              </a:rPr>
              <a:t>The KNN algorithm uses ‘</a:t>
            </a:r>
            <a:r>
              <a:rPr lang="en-US" sz="2000" b="1">
                <a:solidFill>
                  <a:schemeClr val="bg1"/>
                </a:solidFill>
                <a:latin typeface="Abadi"/>
                <a:ea typeface="+mn-lt"/>
                <a:cs typeface="+mn-lt"/>
              </a:rPr>
              <a:t>feature similarity</a:t>
            </a:r>
            <a:r>
              <a:rPr lang="en-US" sz="2000">
                <a:solidFill>
                  <a:schemeClr val="bg1"/>
                </a:solidFill>
                <a:latin typeface="Abadi"/>
                <a:ea typeface="+mn-lt"/>
                <a:cs typeface="+mn-lt"/>
              </a:rPr>
              <a:t>’ to predict the values of any new data points. This means that the new point is assigned a value based on how closely it resembles the points in the training set.</a:t>
            </a:r>
            <a:endParaRPr lang="en-US" sz="2000">
              <a:solidFill>
                <a:schemeClr val="bg1"/>
              </a:solidFill>
              <a:latin typeface="Abadi"/>
            </a:endParaRPr>
          </a:p>
        </p:txBody>
      </p:sp>
      <p:grpSp>
        <p:nvGrpSpPr>
          <p:cNvPr id="19" name="Group 18">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0"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1"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2"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7"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4" name="Picture 4" descr="Chart, line chart&#10;&#10;Description automatically generated">
            <a:extLst>
              <a:ext uri="{FF2B5EF4-FFF2-40B4-BE49-F238E27FC236}">
                <a16:creationId xmlns:a16="http://schemas.microsoft.com/office/drawing/2014/main" id="{8642FC08-18BE-4169-3A50-458B2EA75505}"/>
              </a:ext>
            </a:extLst>
          </p:cNvPr>
          <p:cNvPicPr>
            <a:picLocks noChangeAspect="1"/>
          </p:cNvPicPr>
          <p:nvPr/>
        </p:nvPicPr>
        <p:blipFill>
          <a:blip r:embed="rId3"/>
          <a:stretch>
            <a:fillRect/>
          </a:stretch>
        </p:blipFill>
        <p:spPr>
          <a:xfrm>
            <a:off x="4711778" y="953835"/>
            <a:ext cx="6844045" cy="4945825"/>
          </a:xfrm>
          <a:prstGeom prst="rect">
            <a:avLst/>
          </a:prstGeom>
        </p:spPr>
      </p:pic>
    </p:spTree>
    <p:extLst>
      <p:ext uri="{BB962C8B-B14F-4D97-AF65-F5344CB8AC3E}">
        <p14:creationId xmlns:p14="http://schemas.microsoft.com/office/powerpoint/2010/main" val="386655716"/>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775AF3B-5284-4B97-9BB7-55C6FB369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0F1F7ED-DA39-478F-85DA-317DE08941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4" name="Group 13">
              <a:extLst>
                <a:ext uri="{FF2B5EF4-FFF2-40B4-BE49-F238E27FC236}">
                  <a16:creationId xmlns:a16="http://schemas.microsoft.com/office/drawing/2014/main" id="{1DAE5903-52E8-4F25-8473-93EF483776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6" name="Rectangle 5">
                <a:extLst>
                  <a:ext uri="{FF2B5EF4-FFF2-40B4-BE49-F238E27FC236}">
                    <a16:creationId xmlns:a16="http://schemas.microsoft.com/office/drawing/2014/main" id="{894835C1-32DE-4571-AD10-28D58CB8CFD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27" name="Freeform 6">
                <a:extLst>
                  <a:ext uri="{FF2B5EF4-FFF2-40B4-BE49-F238E27FC236}">
                    <a16:creationId xmlns:a16="http://schemas.microsoft.com/office/drawing/2014/main" id="{097A5B92-0B48-4251-9764-D34DF88920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8" name="Freeform 7">
                <a:extLst>
                  <a:ext uri="{FF2B5EF4-FFF2-40B4-BE49-F238E27FC236}">
                    <a16:creationId xmlns:a16="http://schemas.microsoft.com/office/drawing/2014/main" id="{E222BF19-57E7-43F3-A2B9-2398BEF966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9" name="Freeform 8">
                <a:extLst>
                  <a:ext uri="{FF2B5EF4-FFF2-40B4-BE49-F238E27FC236}">
                    <a16:creationId xmlns:a16="http://schemas.microsoft.com/office/drawing/2014/main" id="{60C8836E-B7D9-48A9-8FD9-4CC52AF44D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0" name="Freeform 9">
                <a:extLst>
                  <a:ext uri="{FF2B5EF4-FFF2-40B4-BE49-F238E27FC236}">
                    <a16:creationId xmlns:a16="http://schemas.microsoft.com/office/drawing/2014/main" id="{8504740E-456D-4FB9-9520-4317CCFA71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1" name="Freeform 10">
                <a:extLst>
                  <a:ext uri="{FF2B5EF4-FFF2-40B4-BE49-F238E27FC236}">
                    <a16:creationId xmlns:a16="http://schemas.microsoft.com/office/drawing/2014/main" id="{1563A7B4-B1D5-4F93-AFF9-2EB78655F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2" name="Freeform 11">
                <a:extLst>
                  <a:ext uri="{FF2B5EF4-FFF2-40B4-BE49-F238E27FC236}">
                    <a16:creationId xmlns:a16="http://schemas.microsoft.com/office/drawing/2014/main" id="{D139ED24-FA37-4470-8B42-D0D00EDE1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3" name="Freeform 12">
                <a:extLst>
                  <a:ext uri="{FF2B5EF4-FFF2-40B4-BE49-F238E27FC236}">
                    <a16:creationId xmlns:a16="http://schemas.microsoft.com/office/drawing/2014/main" id="{48825AA7-BB26-45C2-93A2-1AD8D9A232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4" name="Freeform 13">
                <a:extLst>
                  <a:ext uri="{FF2B5EF4-FFF2-40B4-BE49-F238E27FC236}">
                    <a16:creationId xmlns:a16="http://schemas.microsoft.com/office/drawing/2014/main" id="{A98D0B91-D4E4-402D-8234-E96987219E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5" name="Freeform 14">
                <a:extLst>
                  <a:ext uri="{FF2B5EF4-FFF2-40B4-BE49-F238E27FC236}">
                    <a16:creationId xmlns:a16="http://schemas.microsoft.com/office/drawing/2014/main" id="{94F1DB97-3769-4DA5-9F45-47132C312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6" name="Freeform 15">
                <a:extLst>
                  <a:ext uri="{FF2B5EF4-FFF2-40B4-BE49-F238E27FC236}">
                    <a16:creationId xmlns:a16="http://schemas.microsoft.com/office/drawing/2014/main" id="{A9BC86E2-B185-4D80-81B5-A8D387E67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7" name="Line 16">
                <a:extLst>
                  <a:ext uri="{FF2B5EF4-FFF2-40B4-BE49-F238E27FC236}">
                    <a16:creationId xmlns:a16="http://schemas.microsoft.com/office/drawing/2014/main" id="{FA773F49-8CD0-46DC-B986-F2DB57BD726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8" name="Freeform 17">
                <a:extLst>
                  <a:ext uri="{FF2B5EF4-FFF2-40B4-BE49-F238E27FC236}">
                    <a16:creationId xmlns:a16="http://schemas.microsoft.com/office/drawing/2014/main" id="{8C55A009-3401-4888-93C7-4ED51CBC6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39" name="Freeform 18">
                <a:extLst>
                  <a:ext uri="{FF2B5EF4-FFF2-40B4-BE49-F238E27FC236}">
                    <a16:creationId xmlns:a16="http://schemas.microsoft.com/office/drawing/2014/main" id="{10B44829-5BB5-48C5-8492-699971FE7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0" name="Freeform 19">
                <a:extLst>
                  <a:ext uri="{FF2B5EF4-FFF2-40B4-BE49-F238E27FC236}">
                    <a16:creationId xmlns:a16="http://schemas.microsoft.com/office/drawing/2014/main" id="{30C1F9A0-4FA6-4F6F-B2D0-A1BBA41DF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1" name="Freeform 20">
                <a:extLst>
                  <a:ext uri="{FF2B5EF4-FFF2-40B4-BE49-F238E27FC236}">
                    <a16:creationId xmlns:a16="http://schemas.microsoft.com/office/drawing/2014/main" id="{01BF274F-C7B8-44B4-A183-307D8619D2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2" name="Rectangle 21">
                <a:extLst>
                  <a:ext uri="{FF2B5EF4-FFF2-40B4-BE49-F238E27FC236}">
                    <a16:creationId xmlns:a16="http://schemas.microsoft.com/office/drawing/2014/main" id="{037E8930-0F22-4558-9432-F18953E32A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sp>
            <p:nvSpPr>
              <p:cNvPr id="43" name="Freeform 22">
                <a:extLst>
                  <a:ext uri="{FF2B5EF4-FFF2-40B4-BE49-F238E27FC236}">
                    <a16:creationId xmlns:a16="http://schemas.microsoft.com/office/drawing/2014/main" id="{9AFC3429-FF29-47FF-A4A8-317A979DB9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4" name="Freeform 23">
                <a:extLst>
                  <a:ext uri="{FF2B5EF4-FFF2-40B4-BE49-F238E27FC236}">
                    <a16:creationId xmlns:a16="http://schemas.microsoft.com/office/drawing/2014/main" id="{91D48543-2C05-4768-80B1-ECA6F8850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5" name="Freeform 24">
                <a:extLst>
                  <a:ext uri="{FF2B5EF4-FFF2-40B4-BE49-F238E27FC236}">
                    <a16:creationId xmlns:a16="http://schemas.microsoft.com/office/drawing/2014/main" id="{3AC527CC-154C-4370-A25B-74AC5B4A6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6" name="Freeform 25">
                <a:extLst>
                  <a:ext uri="{FF2B5EF4-FFF2-40B4-BE49-F238E27FC236}">
                    <a16:creationId xmlns:a16="http://schemas.microsoft.com/office/drawing/2014/main" id="{798B18F5-51C9-4E50-95C5-A850EF5398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7" name="Freeform 26">
                <a:extLst>
                  <a:ext uri="{FF2B5EF4-FFF2-40B4-BE49-F238E27FC236}">
                    <a16:creationId xmlns:a16="http://schemas.microsoft.com/office/drawing/2014/main" id="{15B4CF27-638C-4979-B0FD-6263E1307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8" name="Freeform 27">
                <a:extLst>
                  <a:ext uri="{FF2B5EF4-FFF2-40B4-BE49-F238E27FC236}">
                    <a16:creationId xmlns:a16="http://schemas.microsoft.com/office/drawing/2014/main" id="{236C6A22-48A2-4442-B82D-30DB498272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49" name="Freeform 28">
                <a:extLst>
                  <a:ext uri="{FF2B5EF4-FFF2-40B4-BE49-F238E27FC236}">
                    <a16:creationId xmlns:a16="http://schemas.microsoft.com/office/drawing/2014/main" id="{1BB7BCE1-0D99-412E-ABA6-81412638E9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0" name="Freeform 29">
                <a:extLst>
                  <a:ext uri="{FF2B5EF4-FFF2-40B4-BE49-F238E27FC236}">
                    <a16:creationId xmlns:a16="http://schemas.microsoft.com/office/drawing/2014/main" id="{C20E57E0-0912-44F2-93DA-75E4D13F3B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1" name="Freeform 30">
                <a:extLst>
                  <a:ext uri="{FF2B5EF4-FFF2-40B4-BE49-F238E27FC236}">
                    <a16:creationId xmlns:a16="http://schemas.microsoft.com/office/drawing/2014/main" id="{DF059390-54ED-44F4-983F-92FF36AD9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52" name="Freeform 31">
                <a:extLst>
                  <a:ext uri="{FF2B5EF4-FFF2-40B4-BE49-F238E27FC236}">
                    <a16:creationId xmlns:a16="http://schemas.microsoft.com/office/drawing/2014/main" id="{42D5E9ED-595D-443D-8CDC-D8FCD4021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grpSp>
        <p:grpSp>
          <p:nvGrpSpPr>
            <p:cNvPr id="15" name="Group 14">
              <a:extLst>
                <a:ext uri="{FF2B5EF4-FFF2-40B4-BE49-F238E27FC236}">
                  <a16:creationId xmlns:a16="http://schemas.microsoft.com/office/drawing/2014/main" id="{DB14A457-C54A-4F1E-91FB-0FEE49877D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6" name="Freeform 32">
                <a:extLst>
                  <a:ext uri="{FF2B5EF4-FFF2-40B4-BE49-F238E27FC236}">
                    <a16:creationId xmlns:a16="http://schemas.microsoft.com/office/drawing/2014/main" id="{791F3E2E-D393-464E-84B4-9B30D071A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7" name="Freeform 33">
                <a:extLst>
                  <a:ext uri="{FF2B5EF4-FFF2-40B4-BE49-F238E27FC236}">
                    <a16:creationId xmlns:a16="http://schemas.microsoft.com/office/drawing/2014/main" id="{EBEEAD6F-6425-4F85-A8A8-4FF19A909B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8" name="Freeform 34">
                <a:extLst>
                  <a:ext uri="{FF2B5EF4-FFF2-40B4-BE49-F238E27FC236}">
                    <a16:creationId xmlns:a16="http://schemas.microsoft.com/office/drawing/2014/main" id="{8AACA44E-9D6C-4708-8D61-D767B6620B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19" name="Freeform 35">
                <a:extLst>
                  <a:ext uri="{FF2B5EF4-FFF2-40B4-BE49-F238E27FC236}">
                    <a16:creationId xmlns:a16="http://schemas.microsoft.com/office/drawing/2014/main" id="{B6E3525F-9937-463E-872C-8EB7C62D1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0" name="Freeform 36">
                <a:extLst>
                  <a:ext uri="{FF2B5EF4-FFF2-40B4-BE49-F238E27FC236}">
                    <a16:creationId xmlns:a16="http://schemas.microsoft.com/office/drawing/2014/main" id="{BE829B0B-C602-40F1-81D1-A55332343D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1" name="Freeform 37">
                <a:extLst>
                  <a:ext uri="{FF2B5EF4-FFF2-40B4-BE49-F238E27FC236}">
                    <a16:creationId xmlns:a16="http://schemas.microsoft.com/office/drawing/2014/main" id="{92660531-24B5-4B97-A4A2-64686E235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2" name="Freeform 38">
                <a:extLst>
                  <a:ext uri="{FF2B5EF4-FFF2-40B4-BE49-F238E27FC236}">
                    <a16:creationId xmlns:a16="http://schemas.microsoft.com/office/drawing/2014/main" id="{6242D0CE-6FFD-4D17-AC26-BD3E481195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3" name="Freeform 39">
                <a:extLst>
                  <a:ext uri="{FF2B5EF4-FFF2-40B4-BE49-F238E27FC236}">
                    <a16:creationId xmlns:a16="http://schemas.microsoft.com/office/drawing/2014/main" id="{61631F37-AF37-4DB9-8D98-A08586C76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4" name="Freeform 40">
                <a:extLst>
                  <a:ext uri="{FF2B5EF4-FFF2-40B4-BE49-F238E27FC236}">
                    <a16:creationId xmlns:a16="http://schemas.microsoft.com/office/drawing/2014/main" id="{2A2597FF-2F22-40BB-A7B3-19C4DFCFFA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p>
          <p:sp>
            <p:nvSpPr>
              <p:cNvPr id="25" name="Rectangle 41">
                <a:extLst>
                  <a:ext uri="{FF2B5EF4-FFF2-40B4-BE49-F238E27FC236}">
                    <a16:creationId xmlns:a16="http://schemas.microsoft.com/office/drawing/2014/main" id="{DCC8773C-0113-4046-B222-C8F4080AF38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miter lim="800000"/>
                    <a:headEnd/>
                    <a:tailEnd/>
                  </a14:hiddenLine>
                </a:ext>
              </a:extLst>
            </p:spPr>
          </p:sp>
        </p:grpSp>
      </p:grpSp>
      <p:pic>
        <p:nvPicPr>
          <p:cNvPr id="54" name="Picture 2">
            <a:extLst>
              <a:ext uri="{FF2B5EF4-FFF2-40B4-BE49-F238E27FC236}">
                <a16:creationId xmlns:a16="http://schemas.microsoft.com/office/drawing/2014/main" id="{1B17CCE2-CEEF-40CA-8C4D-0DC2DCA78A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4="http://schemas.microsoft.com/office/drawing/2010/main" xmlns:p14="http://schemas.microsoft.com/office/powerpoint/2010/main" xmlns:a16="http://schemas.microsoft.com/office/drawing/2014/main">
                <a:solidFill>
                  <a:srgbClr val="FFFFFF"/>
                </a:solidFill>
              </a14:hiddenFill>
            </a:ext>
          </a:extLst>
        </p:spPr>
      </p:pic>
      <p:sp>
        <p:nvSpPr>
          <p:cNvPr id="2" name="Title 1">
            <a:extLst>
              <a:ext uri="{FF2B5EF4-FFF2-40B4-BE49-F238E27FC236}">
                <a16:creationId xmlns:a16="http://schemas.microsoft.com/office/drawing/2014/main" id="{CA1398A5-485B-7796-733E-A3DE52E1E053}"/>
              </a:ext>
            </a:extLst>
          </p:cNvPr>
          <p:cNvSpPr>
            <a:spLocks noGrp="1"/>
          </p:cNvSpPr>
          <p:nvPr>
            <p:ph type="title"/>
          </p:nvPr>
        </p:nvSpPr>
        <p:spPr>
          <a:xfrm>
            <a:off x="6569957" y="618518"/>
            <a:ext cx="4747088" cy="1478570"/>
          </a:xfrm>
        </p:spPr>
        <p:txBody>
          <a:bodyPr vert="horz" lIns="91440" tIns="45720" rIns="91440" bIns="45720" rtlCol="0" anchor="ctr">
            <a:normAutofit/>
          </a:bodyPr>
          <a:lstStyle/>
          <a:p>
            <a:r>
              <a:rPr lang="en-US">
                <a:solidFill>
                  <a:srgbClr val="FFFFFF"/>
                </a:solidFill>
              </a:rPr>
              <a:t>Linear Regression</a:t>
            </a:r>
          </a:p>
        </p:txBody>
      </p:sp>
      <p:sp useBgFill="1">
        <p:nvSpPr>
          <p:cNvPr id="56" name="Round Diagonal Corner Rectangle 9">
            <a:extLst>
              <a:ext uri="{FF2B5EF4-FFF2-40B4-BE49-F238E27FC236}">
                <a16:creationId xmlns:a16="http://schemas.microsoft.com/office/drawing/2014/main" id="{66D4F5BA-1D71-49B2-8A7F-6B4EB94D7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 scatter chart&#10;&#10;Description automatically generated">
            <a:extLst>
              <a:ext uri="{FF2B5EF4-FFF2-40B4-BE49-F238E27FC236}">
                <a16:creationId xmlns:a16="http://schemas.microsoft.com/office/drawing/2014/main" id="{06ED4E01-0ECB-69B9-CA40-D7C05C67724F}"/>
              </a:ext>
            </a:extLst>
          </p:cNvPr>
          <p:cNvPicPr>
            <a:picLocks noGrp="1" noChangeAspect="1"/>
          </p:cNvPicPr>
          <p:nvPr>
            <p:ph idx="1"/>
          </p:nvPr>
        </p:nvPicPr>
        <p:blipFill>
          <a:blip r:embed="rId3"/>
          <a:stretch>
            <a:fillRect/>
          </a:stretch>
        </p:blipFill>
        <p:spPr>
          <a:xfrm>
            <a:off x="1152893" y="1147145"/>
            <a:ext cx="4567773" cy="4567773"/>
          </a:xfrm>
          <a:prstGeom prst="rect">
            <a:avLst/>
          </a:prstGeom>
        </p:spPr>
      </p:pic>
      <p:sp>
        <p:nvSpPr>
          <p:cNvPr id="6" name="TextBox 5">
            <a:extLst>
              <a:ext uri="{FF2B5EF4-FFF2-40B4-BE49-F238E27FC236}">
                <a16:creationId xmlns:a16="http://schemas.microsoft.com/office/drawing/2014/main" id="{5FD9D9FE-4013-CB73-7D23-972F6C6782EC}"/>
              </a:ext>
            </a:extLst>
          </p:cNvPr>
          <p:cNvSpPr txBox="1"/>
          <p:nvPr/>
        </p:nvSpPr>
        <p:spPr>
          <a:xfrm>
            <a:off x="6569957" y="2249487"/>
            <a:ext cx="4747087" cy="3541714"/>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defTabSz="914400">
              <a:lnSpc>
                <a:spcPct val="120000"/>
              </a:lnSpc>
              <a:spcAft>
                <a:spcPts val="600"/>
              </a:spcAft>
              <a:buSzPct val="125000"/>
              <a:buFont typeface="Arial" panose="020B0604020202020204" pitchFamily="34" charset="0"/>
              <a:buChar char="•"/>
            </a:pPr>
            <a:r>
              <a:rPr lang="en-US">
                <a:solidFill>
                  <a:srgbClr val="FFFFFF"/>
                </a:solidFill>
              </a:rPr>
              <a:t>In statistics, </a:t>
            </a:r>
            <a:r>
              <a:rPr lang="en-US" b="1">
                <a:solidFill>
                  <a:srgbClr val="FFFFFF"/>
                </a:solidFill>
              </a:rPr>
              <a:t>linear regression</a:t>
            </a:r>
            <a:r>
              <a:rPr lang="en-US">
                <a:solidFill>
                  <a:srgbClr val="FFFFFF"/>
                </a:solidFill>
              </a:rPr>
              <a:t> is a linear approach for modelling the relationship between a scalar response and one or more explanatory variables (also known as dependent &amp; independent variables).</a:t>
            </a:r>
          </a:p>
          <a:p>
            <a:pPr indent="-228600" defTabSz="914400">
              <a:lnSpc>
                <a:spcPct val="120000"/>
              </a:lnSpc>
              <a:spcAft>
                <a:spcPts val="600"/>
              </a:spcAft>
              <a:buSzPct val="125000"/>
              <a:buFont typeface="Arial" panose="020B0604020202020204" pitchFamily="34" charset="0"/>
              <a:buChar char="•"/>
            </a:pPr>
            <a:endParaRPr lang="en-US">
              <a:solidFill>
                <a:srgbClr val="FFFFFF"/>
              </a:solidFill>
            </a:endParaRPr>
          </a:p>
          <a:p>
            <a:pPr indent="-228600" defTabSz="914400">
              <a:lnSpc>
                <a:spcPct val="120000"/>
              </a:lnSpc>
              <a:spcAft>
                <a:spcPts val="600"/>
              </a:spcAft>
              <a:buSzPct val="125000"/>
              <a:buFont typeface="Arial" panose="020B0604020202020204" pitchFamily="34" charset="0"/>
              <a:buChar char="•"/>
            </a:pPr>
            <a:r>
              <a:rPr lang="en-US">
                <a:solidFill>
                  <a:srgbClr val="FFFFFF"/>
                </a:solidFill>
              </a:rPr>
              <a:t>Average cross-validation score is 0.71</a:t>
            </a:r>
          </a:p>
          <a:p>
            <a:pPr indent="-228600" defTabSz="914400">
              <a:lnSpc>
                <a:spcPct val="120000"/>
              </a:lnSpc>
              <a:spcAft>
                <a:spcPts val="600"/>
              </a:spcAft>
              <a:buSzPct val="125000"/>
              <a:buFont typeface="Arial" panose="020B0604020202020204" pitchFamily="34" charset="0"/>
              <a:buChar char="•"/>
            </a:pPr>
            <a:endParaRPr lang="en-US">
              <a:solidFill>
                <a:srgbClr val="FFFFFF"/>
              </a:solidFill>
            </a:endParaRPr>
          </a:p>
          <a:p>
            <a:pPr indent="-228600" defTabSz="914400">
              <a:lnSpc>
                <a:spcPct val="120000"/>
              </a:lnSpc>
              <a:spcAft>
                <a:spcPts val="600"/>
              </a:spcAft>
              <a:buSzPct val="125000"/>
              <a:buFont typeface="Arial" panose="020B0604020202020204" pitchFamily="34" charset="0"/>
              <a:buChar char="•"/>
            </a:pPr>
            <a:r>
              <a:rPr lang="en-US">
                <a:solidFill>
                  <a:srgbClr val="FFFFFF"/>
                </a:solidFill>
              </a:rPr>
              <a:t>Turned out to be better than KNN Regression</a:t>
            </a:r>
          </a:p>
        </p:txBody>
      </p:sp>
    </p:spTree>
    <p:extLst>
      <p:ext uri="{BB962C8B-B14F-4D97-AF65-F5344CB8AC3E}">
        <p14:creationId xmlns:p14="http://schemas.microsoft.com/office/powerpoint/2010/main" val="2667280948"/>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21"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EBA7225-5D8D-1587-83C2-4CDC08DF1AE9}"/>
              </a:ext>
            </a:extLst>
          </p:cNvPr>
          <p:cNvSpPr>
            <a:spLocks noGrp="1"/>
          </p:cNvSpPr>
          <p:nvPr>
            <p:ph type="title"/>
          </p:nvPr>
        </p:nvSpPr>
        <p:spPr>
          <a:xfrm>
            <a:off x="1141413" y="618518"/>
            <a:ext cx="4459286" cy="1478570"/>
          </a:xfrm>
        </p:spPr>
        <p:txBody>
          <a:bodyPr>
            <a:normAutofit/>
          </a:bodyPr>
          <a:lstStyle/>
          <a:p>
            <a:r>
              <a:rPr lang="en-US" sz="3200"/>
              <a:t>RIDGE Regression</a:t>
            </a:r>
          </a:p>
        </p:txBody>
      </p:sp>
      <p:pic>
        <p:nvPicPr>
          <p:cNvPr id="14" name="Picture 14" descr="Chart, line chart&#10;&#10;Description automatically generated">
            <a:extLst>
              <a:ext uri="{FF2B5EF4-FFF2-40B4-BE49-F238E27FC236}">
                <a16:creationId xmlns:a16="http://schemas.microsoft.com/office/drawing/2014/main" id="{B22CE2A7-C69F-ECD9-6B84-EE5FA8AD7693}"/>
              </a:ext>
            </a:extLst>
          </p:cNvPr>
          <p:cNvPicPr>
            <a:picLocks noChangeAspect="1"/>
          </p:cNvPicPr>
          <p:nvPr/>
        </p:nvPicPr>
        <p:blipFill>
          <a:blip r:embed="rId4"/>
          <a:stretch>
            <a:fillRect/>
          </a:stretch>
        </p:blipFill>
        <p:spPr>
          <a:xfrm>
            <a:off x="6096000" y="1374030"/>
            <a:ext cx="5456279" cy="4084991"/>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23" name="Group 22">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4"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5"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6"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1"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aphicFrame>
        <p:nvGraphicFramePr>
          <p:cNvPr id="5" name="Content Placeholder 2">
            <a:extLst>
              <a:ext uri="{FF2B5EF4-FFF2-40B4-BE49-F238E27FC236}">
                <a16:creationId xmlns:a16="http://schemas.microsoft.com/office/drawing/2014/main" id="{D3CF6910-13FB-BE70-FB7F-A1D420CD2224}"/>
              </a:ext>
            </a:extLst>
          </p:cNvPr>
          <p:cNvGraphicFramePr>
            <a:graphicFrameLocks noGrp="1"/>
          </p:cNvGraphicFramePr>
          <p:nvPr>
            <p:ph idx="1"/>
            <p:extLst>
              <p:ext uri="{D42A27DB-BD31-4B8C-83A1-F6EECF244321}">
                <p14:modId xmlns:p14="http://schemas.microsoft.com/office/powerpoint/2010/main" val="432826343"/>
              </p:ext>
            </p:extLst>
          </p:nvPr>
        </p:nvGraphicFramePr>
        <p:xfrm>
          <a:off x="1141412" y="2249487"/>
          <a:ext cx="4459287" cy="396504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5999967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Application>Microsoft Office PowerPoint</Application>
  <PresentationFormat>Widescreen</PresentationFormat>
  <Slides>20</Slides>
  <Notes>9</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Circuit</vt:lpstr>
      <vt:lpstr>Fraud firm Regression and  classification</vt:lpstr>
      <vt:lpstr>Motivation </vt:lpstr>
      <vt:lpstr>Data set</vt:lpstr>
      <vt:lpstr>Project road map</vt:lpstr>
      <vt:lpstr>Regression task</vt:lpstr>
      <vt:lpstr>Polynomial Regression</vt:lpstr>
      <vt:lpstr>KNN Regression  </vt:lpstr>
      <vt:lpstr>Linear Regression</vt:lpstr>
      <vt:lpstr>RIDGE Regression</vt:lpstr>
      <vt:lpstr>SVM WITH KERNEL TRICK</vt:lpstr>
      <vt:lpstr>Lasso Regression</vt:lpstr>
      <vt:lpstr>Classification task</vt:lpstr>
      <vt:lpstr>LOGISTIC Regression</vt:lpstr>
      <vt:lpstr>Decision tree classification</vt:lpstr>
      <vt:lpstr>Support-Vector Machine  </vt:lpstr>
      <vt:lpstr>SVM with kernel trick   </vt:lpstr>
      <vt:lpstr>Knn Classification</vt:lpstr>
      <vt:lpstr>BEST REGRESSION Model</vt:lpstr>
      <vt:lpstr>BEST CLASSIFIER</vt:lpstr>
      <vt:lpstr>THANK you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5</cp:revision>
  <dcterms:created xsi:type="dcterms:W3CDTF">2022-04-26T19:40:10Z</dcterms:created>
  <dcterms:modified xsi:type="dcterms:W3CDTF">2022-05-06T00:51:41Z</dcterms:modified>
</cp:coreProperties>
</file>