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60" r:id="rId4"/>
    <p:sldId id="258" r:id="rId5"/>
    <p:sldId id="265" r:id="rId6"/>
    <p:sldId id="259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2DBD1-30AB-4259-BC9A-A6A1F01F0068}" v="946" dt="2022-04-14T17:32:49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2D1FB8-7507-4B3F-BBE7-DECCAF82C7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50830C-1B5A-42F6-BBE3-02678D56C256}">
      <dgm:prSet/>
      <dgm:spPr/>
      <dgm:t>
        <a:bodyPr/>
        <a:lstStyle/>
        <a:p>
          <a:r>
            <a:rPr lang="en-US"/>
            <a:t>Applications of Computer Vision in Image Recognition.</a:t>
          </a:r>
        </a:p>
      </dgm:t>
    </dgm:pt>
    <dgm:pt modelId="{848F3FCD-9EAF-44FD-8F49-27989D2249F7}" type="parTrans" cxnId="{6C031CD3-7A3D-4D13-A308-86EADC78FF21}">
      <dgm:prSet/>
      <dgm:spPr/>
      <dgm:t>
        <a:bodyPr/>
        <a:lstStyle/>
        <a:p>
          <a:endParaRPr lang="en-US"/>
        </a:p>
      </dgm:t>
    </dgm:pt>
    <dgm:pt modelId="{AB0E3C9F-F4D5-4D84-946B-8C6C0F2B19B9}" type="sibTrans" cxnId="{6C031CD3-7A3D-4D13-A308-86EADC78FF21}">
      <dgm:prSet/>
      <dgm:spPr/>
      <dgm:t>
        <a:bodyPr/>
        <a:lstStyle/>
        <a:p>
          <a:endParaRPr lang="en-US"/>
        </a:p>
      </dgm:t>
    </dgm:pt>
    <dgm:pt modelId="{8908CC80-3EF7-4A48-962B-B82D45132CAC}">
      <dgm:prSet/>
      <dgm:spPr/>
      <dgm:t>
        <a:bodyPr/>
        <a:lstStyle/>
        <a:p>
          <a:r>
            <a:rPr lang="en-US"/>
            <a:t>Masking the pixels of the image to train our model more accurately.</a:t>
          </a:r>
        </a:p>
      </dgm:t>
    </dgm:pt>
    <dgm:pt modelId="{E7205E19-B1CE-4A41-9660-5F9398063430}" type="parTrans" cxnId="{A4A039E1-ABAB-4F75-96CA-750F55766070}">
      <dgm:prSet/>
      <dgm:spPr/>
      <dgm:t>
        <a:bodyPr/>
        <a:lstStyle/>
        <a:p>
          <a:endParaRPr lang="en-US"/>
        </a:p>
      </dgm:t>
    </dgm:pt>
    <dgm:pt modelId="{96D0C014-B6E8-4F63-A9B9-DDF547AC12BF}" type="sibTrans" cxnId="{A4A039E1-ABAB-4F75-96CA-750F55766070}">
      <dgm:prSet/>
      <dgm:spPr/>
      <dgm:t>
        <a:bodyPr/>
        <a:lstStyle/>
        <a:p>
          <a:endParaRPr lang="en-US"/>
        </a:p>
      </dgm:t>
    </dgm:pt>
    <dgm:pt modelId="{4C36A90A-9523-4727-A1B3-421CC842DB12}" type="pres">
      <dgm:prSet presAssocID="{DD2D1FB8-7507-4B3F-BBE7-DECCAF82C76B}" presName="root" presStyleCnt="0">
        <dgm:presLayoutVars>
          <dgm:dir/>
          <dgm:resizeHandles val="exact"/>
        </dgm:presLayoutVars>
      </dgm:prSet>
      <dgm:spPr/>
    </dgm:pt>
    <dgm:pt modelId="{73DD4106-033D-437E-A464-715B65C84657}" type="pres">
      <dgm:prSet presAssocID="{8B50830C-1B5A-42F6-BBE3-02678D56C256}" presName="compNode" presStyleCnt="0"/>
      <dgm:spPr/>
    </dgm:pt>
    <dgm:pt modelId="{E5812789-21D1-4634-9B22-60749BF32DB7}" type="pres">
      <dgm:prSet presAssocID="{8B50830C-1B5A-42F6-BBE3-02678D56C256}" presName="bgRect" presStyleLbl="bgShp" presStyleIdx="0" presStyleCnt="2"/>
      <dgm:spPr/>
    </dgm:pt>
    <dgm:pt modelId="{57A2E50D-68A0-4E02-AD9B-A3223C552880}" type="pres">
      <dgm:prSet presAssocID="{8B50830C-1B5A-42F6-BBE3-02678D56C2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BF5F13F-C07D-468C-9A11-0AC588C62EB1}" type="pres">
      <dgm:prSet presAssocID="{8B50830C-1B5A-42F6-BBE3-02678D56C256}" presName="spaceRect" presStyleCnt="0"/>
      <dgm:spPr/>
    </dgm:pt>
    <dgm:pt modelId="{C9358933-1135-4B55-97BA-10A31CB0D6EC}" type="pres">
      <dgm:prSet presAssocID="{8B50830C-1B5A-42F6-BBE3-02678D56C256}" presName="parTx" presStyleLbl="revTx" presStyleIdx="0" presStyleCnt="2">
        <dgm:presLayoutVars>
          <dgm:chMax val="0"/>
          <dgm:chPref val="0"/>
        </dgm:presLayoutVars>
      </dgm:prSet>
      <dgm:spPr/>
    </dgm:pt>
    <dgm:pt modelId="{D6848DE7-A32D-44EB-884E-F9868751022D}" type="pres">
      <dgm:prSet presAssocID="{AB0E3C9F-F4D5-4D84-946B-8C6C0F2B19B9}" presName="sibTrans" presStyleCnt="0"/>
      <dgm:spPr/>
    </dgm:pt>
    <dgm:pt modelId="{9C94C253-BF70-4D33-966A-E055BEB512E5}" type="pres">
      <dgm:prSet presAssocID="{8908CC80-3EF7-4A48-962B-B82D45132CAC}" presName="compNode" presStyleCnt="0"/>
      <dgm:spPr/>
    </dgm:pt>
    <dgm:pt modelId="{2BB67384-4DF0-4580-B025-CEC636D85099}" type="pres">
      <dgm:prSet presAssocID="{8908CC80-3EF7-4A48-962B-B82D45132CAC}" presName="bgRect" presStyleLbl="bgShp" presStyleIdx="1" presStyleCnt="2"/>
      <dgm:spPr/>
    </dgm:pt>
    <dgm:pt modelId="{3895CE28-6148-4966-A33C-1CF029A4C903}" type="pres">
      <dgm:prSet presAssocID="{8908CC80-3EF7-4A48-962B-B82D45132C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FCDF3EC3-1E4E-4CD5-AF18-8820A8F03E2A}" type="pres">
      <dgm:prSet presAssocID="{8908CC80-3EF7-4A48-962B-B82D45132CAC}" presName="spaceRect" presStyleCnt="0"/>
      <dgm:spPr/>
    </dgm:pt>
    <dgm:pt modelId="{6095F72F-8A29-4B3A-B2C4-71F9571AAC8D}" type="pres">
      <dgm:prSet presAssocID="{8908CC80-3EF7-4A48-962B-B82D45132CA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8AE932-15A6-419A-932D-2135713BDFA4}" type="presOf" srcId="{8908CC80-3EF7-4A48-962B-B82D45132CAC}" destId="{6095F72F-8A29-4B3A-B2C4-71F9571AAC8D}" srcOrd="0" destOrd="0" presId="urn:microsoft.com/office/officeart/2018/2/layout/IconVerticalSolidList"/>
    <dgm:cxn modelId="{245D3F40-B6ED-40EC-A98C-CB5E182186F0}" type="presOf" srcId="{8B50830C-1B5A-42F6-BBE3-02678D56C256}" destId="{C9358933-1135-4B55-97BA-10A31CB0D6EC}" srcOrd="0" destOrd="0" presId="urn:microsoft.com/office/officeart/2018/2/layout/IconVerticalSolidList"/>
    <dgm:cxn modelId="{6C031CD3-7A3D-4D13-A308-86EADC78FF21}" srcId="{DD2D1FB8-7507-4B3F-BBE7-DECCAF82C76B}" destId="{8B50830C-1B5A-42F6-BBE3-02678D56C256}" srcOrd="0" destOrd="0" parTransId="{848F3FCD-9EAF-44FD-8F49-27989D2249F7}" sibTransId="{AB0E3C9F-F4D5-4D84-946B-8C6C0F2B19B9}"/>
    <dgm:cxn modelId="{A4A039E1-ABAB-4F75-96CA-750F55766070}" srcId="{DD2D1FB8-7507-4B3F-BBE7-DECCAF82C76B}" destId="{8908CC80-3EF7-4A48-962B-B82D45132CAC}" srcOrd="1" destOrd="0" parTransId="{E7205E19-B1CE-4A41-9660-5F9398063430}" sibTransId="{96D0C014-B6E8-4F63-A9B9-DDF547AC12BF}"/>
    <dgm:cxn modelId="{C567DCE5-D7F3-4BC5-8945-D69A1B84896C}" type="presOf" srcId="{DD2D1FB8-7507-4B3F-BBE7-DECCAF82C76B}" destId="{4C36A90A-9523-4727-A1B3-421CC842DB12}" srcOrd="0" destOrd="0" presId="urn:microsoft.com/office/officeart/2018/2/layout/IconVerticalSolidList"/>
    <dgm:cxn modelId="{EBD2A619-10CF-4C46-855B-E7887EAB2AAB}" type="presParOf" srcId="{4C36A90A-9523-4727-A1B3-421CC842DB12}" destId="{73DD4106-033D-437E-A464-715B65C84657}" srcOrd="0" destOrd="0" presId="urn:microsoft.com/office/officeart/2018/2/layout/IconVerticalSolidList"/>
    <dgm:cxn modelId="{FCE74B6B-77A2-49CB-A6F8-8EAC560CC48B}" type="presParOf" srcId="{73DD4106-033D-437E-A464-715B65C84657}" destId="{E5812789-21D1-4634-9B22-60749BF32DB7}" srcOrd="0" destOrd="0" presId="urn:microsoft.com/office/officeart/2018/2/layout/IconVerticalSolidList"/>
    <dgm:cxn modelId="{F40CC933-83BC-4F50-8606-28D5F2782439}" type="presParOf" srcId="{73DD4106-033D-437E-A464-715B65C84657}" destId="{57A2E50D-68A0-4E02-AD9B-A3223C552880}" srcOrd="1" destOrd="0" presId="urn:microsoft.com/office/officeart/2018/2/layout/IconVerticalSolidList"/>
    <dgm:cxn modelId="{3A402C3F-6835-4539-808E-C710B3D754FE}" type="presParOf" srcId="{73DD4106-033D-437E-A464-715B65C84657}" destId="{7BF5F13F-C07D-468C-9A11-0AC588C62EB1}" srcOrd="2" destOrd="0" presId="urn:microsoft.com/office/officeart/2018/2/layout/IconVerticalSolidList"/>
    <dgm:cxn modelId="{A01FB21B-C454-46CF-81BE-528DDAD69B08}" type="presParOf" srcId="{73DD4106-033D-437E-A464-715B65C84657}" destId="{C9358933-1135-4B55-97BA-10A31CB0D6EC}" srcOrd="3" destOrd="0" presId="urn:microsoft.com/office/officeart/2018/2/layout/IconVerticalSolidList"/>
    <dgm:cxn modelId="{C3E3B081-DA7A-4A7E-BA08-136C2FA2ED13}" type="presParOf" srcId="{4C36A90A-9523-4727-A1B3-421CC842DB12}" destId="{D6848DE7-A32D-44EB-884E-F9868751022D}" srcOrd="1" destOrd="0" presId="urn:microsoft.com/office/officeart/2018/2/layout/IconVerticalSolidList"/>
    <dgm:cxn modelId="{45238B65-491A-4A02-BCE2-510C5A8886C1}" type="presParOf" srcId="{4C36A90A-9523-4727-A1B3-421CC842DB12}" destId="{9C94C253-BF70-4D33-966A-E055BEB512E5}" srcOrd="2" destOrd="0" presId="urn:microsoft.com/office/officeart/2018/2/layout/IconVerticalSolidList"/>
    <dgm:cxn modelId="{69DD1758-98AC-433D-81A8-CADB86042550}" type="presParOf" srcId="{9C94C253-BF70-4D33-966A-E055BEB512E5}" destId="{2BB67384-4DF0-4580-B025-CEC636D85099}" srcOrd="0" destOrd="0" presId="urn:microsoft.com/office/officeart/2018/2/layout/IconVerticalSolidList"/>
    <dgm:cxn modelId="{7DE08FED-0351-49E4-9DFA-F1B4C7BDC6A8}" type="presParOf" srcId="{9C94C253-BF70-4D33-966A-E055BEB512E5}" destId="{3895CE28-6148-4966-A33C-1CF029A4C903}" srcOrd="1" destOrd="0" presId="urn:microsoft.com/office/officeart/2018/2/layout/IconVerticalSolidList"/>
    <dgm:cxn modelId="{D541C40D-4BF5-45E6-9086-2C7DFD30FB74}" type="presParOf" srcId="{9C94C253-BF70-4D33-966A-E055BEB512E5}" destId="{FCDF3EC3-1E4E-4CD5-AF18-8820A8F03E2A}" srcOrd="2" destOrd="0" presId="urn:microsoft.com/office/officeart/2018/2/layout/IconVerticalSolidList"/>
    <dgm:cxn modelId="{C8AD1CB6-D4CB-4BBE-A7B2-CE0407AB2DC2}" type="presParOf" srcId="{9C94C253-BF70-4D33-966A-E055BEB512E5}" destId="{6095F72F-8A29-4B3A-B2C4-71F9571AAC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CBC615-084D-4677-8B49-F70A14F8F3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5E182A-0BFD-44F8-BB6C-FFFD28607920}">
      <dgm:prSet/>
      <dgm:spPr/>
      <dgm:t>
        <a:bodyPr/>
        <a:lstStyle/>
        <a:p>
          <a:r>
            <a:rPr lang="en-US" b="1"/>
            <a:t>Using Vision Transformers and Autoencoders increase the accuracy of the model to 87.8%.</a:t>
          </a:r>
          <a:endParaRPr lang="en-US"/>
        </a:p>
      </dgm:t>
    </dgm:pt>
    <dgm:pt modelId="{5EEEBA9B-8D3B-4E22-AFC7-05FD03AA8552}" type="parTrans" cxnId="{3118A260-11C9-415A-9B77-D4286D15CF40}">
      <dgm:prSet/>
      <dgm:spPr/>
      <dgm:t>
        <a:bodyPr/>
        <a:lstStyle/>
        <a:p>
          <a:endParaRPr lang="en-US"/>
        </a:p>
      </dgm:t>
    </dgm:pt>
    <dgm:pt modelId="{5843C528-415C-4FF8-856D-EAA89646EBB1}" type="sibTrans" cxnId="{3118A260-11C9-415A-9B77-D4286D15CF40}">
      <dgm:prSet/>
      <dgm:spPr/>
      <dgm:t>
        <a:bodyPr/>
        <a:lstStyle/>
        <a:p>
          <a:endParaRPr lang="en-US"/>
        </a:p>
      </dgm:t>
    </dgm:pt>
    <dgm:pt modelId="{F8E40111-762B-4D4A-96C4-E5347C2387D9}">
      <dgm:prSet/>
      <dgm:spPr/>
      <dgm:t>
        <a:bodyPr/>
        <a:lstStyle/>
        <a:p>
          <a:r>
            <a:rPr lang="en-US" b="1"/>
            <a:t>Reduce power, memory and computational utilization by accelerating training 3x.</a:t>
          </a:r>
          <a:endParaRPr lang="en-US"/>
        </a:p>
      </dgm:t>
    </dgm:pt>
    <dgm:pt modelId="{41E6DC2E-DEC7-4023-B26D-72F2910E957E}" type="parTrans" cxnId="{70A2F0A5-54BC-469C-BEB9-B61AEDB6527B}">
      <dgm:prSet/>
      <dgm:spPr/>
      <dgm:t>
        <a:bodyPr/>
        <a:lstStyle/>
        <a:p>
          <a:endParaRPr lang="en-US"/>
        </a:p>
      </dgm:t>
    </dgm:pt>
    <dgm:pt modelId="{BD4F195D-A741-4F6B-A42A-E0CA2F5C080F}" type="sibTrans" cxnId="{70A2F0A5-54BC-469C-BEB9-B61AEDB6527B}">
      <dgm:prSet/>
      <dgm:spPr/>
      <dgm:t>
        <a:bodyPr/>
        <a:lstStyle/>
        <a:p>
          <a:endParaRPr lang="en-US"/>
        </a:p>
      </dgm:t>
    </dgm:pt>
    <dgm:pt modelId="{B078B2F0-1351-4A81-993D-0241A9B096F0}">
      <dgm:prSet/>
      <dgm:spPr/>
      <dgm:t>
        <a:bodyPr/>
        <a:lstStyle/>
        <a:p>
          <a:r>
            <a:rPr lang="en-US"/>
            <a:t>Masking a high proportion of the input image, e.g., 75%, yields a nontrivial and meaningful self-supervisory task.</a:t>
          </a:r>
        </a:p>
      </dgm:t>
    </dgm:pt>
    <dgm:pt modelId="{66A5DA5E-B0F1-49E8-A767-C13EF534118C}" type="parTrans" cxnId="{DC3C1FEF-E7FB-4BB7-801C-8CB474015780}">
      <dgm:prSet/>
      <dgm:spPr/>
      <dgm:t>
        <a:bodyPr/>
        <a:lstStyle/>
        <a:p>
          <a:endParaRPr lang="en-US"/>
        </a:p>
      </dgm:t>
    </dgm:pt>
    <dgm:pt modelId="{0D8D0CE6-4A73-455F-8E27-77CADE8AFCF0}" type="sibTrans" cxnId="{DC3C1FEF-E7FB-4BB7-801C-8CB474015780}">
      <dgm:prSet/>
      <dgm:spPr/>
      <dgm:t>
        <a:bodyPr/>
        <a:lstStyle/>
        <a:p>
          <a:endParaRPr lang="en-US"/>
        </a:p>
      </dgm:t>
    </dgm:pt>
    <dgm:pt modelId="{E43FF14C-E384-4686-8131-C66B9719B307}" type="pres">
      <dgm:prSet presAssocID="{14CBC615-084D-4677-8B49-F70A14F8F357}" presName="root" presStyleCnt="0">
        <dgm:presLayoutVars>
          <dgm:dir/>
          <dgm:resizeHandles val="exact"/>
        </dgm:presLayoutVars>
      </dgm:prSet>
      <dgm:spPr/>
    </dgm:pt>
    <dgm:pt modelId="{442A9679-3CD8-4842-A031-F9C8ED9E82CA}" type="pres">
      <dgm:prSet presAssocID="{E95E182A-0BFD-44F8-BB6C-FFFD28607920}" presName="compNode" presStyleCnt="0"/>
      <dgm:spPr/>
    </dgm:pt>
    <dgm:pt modelId="{20FEB78D-A808-438B-B411-EE6768F043DF}" type="pres">
      <dgm:prSet presAssocID="{E95E182A-0BFD-44F8-BB6C-FFFD28607920}" presName="bgRect" presStyleLbl="bgShp" presStyleIdx="0" presStyleCnt="3"/>
      <dgm:spPr/>
    </dgm:pt>
    <dgm:pt modelId="{E4F2A860-E66E-4CD6-94E2-FCEE0402CB88}" type="pres">
      <dgm:prSet presAssocID="{E95E182A-0BFD-44F8-BB6C-FFFD286079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AC1E450-DA0A-44D9-92F7-70F456BA508D}" type="pres">
      <dgm:prSet presAssocID="{E95E182A-0BFD-44F8-BB6C-FFFD28607920}" presName="spaceRect" presStyleCnt="0"/>
      <dgm:spPr/>
    </dgm:pt>
    <dgm:pt modelId="{55A95C1F-B41D-47B3-BE2A-6939C315CEFC}" type="pres">
      <dgm:prSet presAssocID="{E95E182A-0BFD-44F8-BB6C-FFFD28607920}" presName="parTx" presStyleLbl="revTx" presStyleIdx="0" presStyleCnt="3">
        <dgm:presLayoutVars>
          <dgm:chMax val="0"/>
          <dgm:chPref val="0"/>
        </dgm:presLayoutVars>
      </dgm:prSet>
      <dgm:spPr/>
    </dgm:pt>
    <dgm:pt modelId="{B05CED58-9974-41B3-83E7-C984AD6D7E55}" type="pres">
      <dgm:prSet presAssocID="{5843C528-415C-4FF8-856D-EAA89646EBB1}" presName="sibTrans" presStyleCnt="0"/>
      <dgm:spPr/>
    </dgm:pt>
    <dgm:pt modelId="{2C79EB74-EAF3-4A5B-8141-46E85702270D}" type="pres">
      <dgm:prSet presAssocID="{F8E40111-762B-4D4A-96C4-E5347C2387D9}" presName="compNode" presStyleCnt="0"/>
      <dgm:spPr/>
    </dgm:pt>
    <dgm:pt modelId="{694E0772-D76A-4C66-9660-035644F11CA5}" type="pres">
      <dgm:prSet presAssocID="{F8E40111-762B-4D4A-96C4-E5347C2387D9}" presName="bgRect" presStyleLbl="bgShp" presStyleIdx="1" presStyleCnt="3"/>
      <dgm:spPr/>
    </dgm:pt>
    <dgm:pt modelId="{9CCF0E3D-5E12-443A-A81C-1E55C10D4184}" type="pres">
      <dgm:prSet presAssocID="{F8E40111-762B-4D4A-96C4-E5347C2387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FE3B084-041C-494A-9CCC-0414A8DD86FE}" type="pres">
      <dgm:prSet presAssocID="{F8E40111-762B-4D4A-96C4-E5347C2387D9}" presName="spaceRect" presStyleCnt="0"/>
      <dgm:spPr/>
    </dgm:pt>
    <dgm:pt modelId="{0D9FC7E3-B6F7-492A-A04A-3415ED33A26B}" type="pres">
      <dgm:prSet presAssocID="{F8E40111-762B-4D4A-96C4-E5347C2387D9}" presName="parTx" presStyleLbl="revTx" presStyleIdx="1" presStyleCnt="3">
        <dgm:presLayoutVars>
          <dgm:chMax val="0"/>
          <dgm:chPref val="0"/>
        </dgm:presLayoutVars>
      </dgm:prSet>
      <dgm:spPr/>
    </dgm:pt>
    <dgm:pt modelId="{ED1D3608-7CD0-43DB-A175-8CE78F4B057D}" type="pres">
      <dgm:prSet presAssocID="{BD4F195D-A741-4F6B-A42A-E0CA2F5C080F}" presName="sibTrans" presStyleCnt="0"/>
      <dgm:spPr/>
    </dgm:pt>
    <dgm:pt modelId="{F2C3E3A3-C794-4116-82E7-EBC026B30A02}" type="pres">
      <dgm:prSet presAssocID="{B078B2F0-1351-4A81-993D-0241A9B096F0}" presName="compNode" presStyleCnt="0"/>
      <dgm:spPr/>
    </dgm:pt>
    <dgm:pt modelId="{CD31BB51-BC67-48BC-A697-53C30B7AD465}" type="pres">
      <dgm:prSet presAssocID="{B078B2F0-1351-4A81-993D-0241A9B096F0}" presName="bgRect" presStyleLbl="bgShp" presStyleIdx="2" presStyleCnt="3"/>
      <dgm:spPr/>
    </dgm:pt>
    <dgm:pt modelId="{E881CD64-1081-4609-A263-3F6C2D56E642}" type="pres">
      <dgm:prSet presAssocID="{B078B2F0-1351-4A81-993D-0241A9B096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608DAC60-C4B3-4E6A-AE70-537EFE00A041}" type="pres">
      <dgm:prSet presAssocID="{B078B2F0-1351-4A81-993D-0241A9B096F0}" presName="spaceRect" presStyleCnt="0"/>
      <dgm:spPr/>
    </dgm:pt>
    <dgm:pt modelId="{AD4EC4D2-EDEF-4092-B042-156295384D39}" type="pres">
      <dgm:prSet presAssocID="{B078B2F0-1351-4A81-993D-0241A9B096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18A260-11C9-415A-9B77-D4286D15CF40}" srcId="{14CBC615-084D-4677-8B49-F70A14F8F357}" destId="{E95E182A-0BFD-44F8-BB6C-FFFD28607920}" srcOrd="0" destOrd="0" parTransId="{5EEEBA9B-8D3B-4E22-AFC7-05FD03AA8552}" sibTransId="{5843C528-415C-4FF8-856D-EAA89646EBB1}"/>
    <dgm:cxn modelId="{D2AECC4F-A460-4B17-9905-029C54A8984E}" type="presOf" srcId="{F8E40111-762B-4D4A-96C4-E5347C2387D9}" destId="{0D9FC7E3-B6F7-492A-A04A-3415ED33A26B}" srcOrd="0" destOrd="0" presId="urn:microsoft.com/office/officeart/2018/2/layout/IconVerticalSolidList"/>
    <dgm:cxn modelId="{41991654-1611-4BFA-B189-FA9D1B1130F6}" type="presOf" srcId="{B078B2F0-1351-4A81-993D-0241A9B096F0}" destId="{AD4EC4D2-EDEF-4092-B042-156295384D39}" srcOrd="0" destOrd="0" presId="urn:microsoft.com/office/officeart/2018/2/layout/IconVerticalSolidList"/>
    <dgm:cxn modelId="{70A2F0A5-54BC-469C-BEB9-B61AEDB6527B}" srcId="{14CBC615-084D-4677-8B49-F70A14F8F357}" destId="{F8E40111-762B-4D4A-96C4-E5347C2387D9}" srcOrd="1" destOrd="0" parTransId="{41E6DC2E-DEC7-4023-B26D-72F2910E957E}" sibTransId="{BD4F195D-A741-4F6B-A42A-E0CA2F5C080F}"/>
    <dgm:cxn modelId="{2F8ABECC-A6AF-445A-B0BD-1B5E66836AA0}" type="presOf" srcId="{E95E182A-0BFD-44F8-BB6C-FFFD28607920}" destId="{55A95C1F-B41D-47B3-BE2A-6939C315CEFC}" srcOrd="0" destOrd="0" presId="urn:microsoft.com/office/officeart/2018/2/layout/IconVerticalSolidList"/>
    <dgm:cxn modelId="{A9E370E0-83A3-4493-9F11-76F35A6EF749}" type="presOf" srcId="{14CBC615-084D-4677-8B49-F70A14F8F357}" destId="{E43FF14C-E384-4686-8131-C66B9719B307}" srcOrd="0" destOrd="0" presId="urn:microsoft.com/office/officeart/2018/2/layout/IconVerticalSolidList"/>
    <dgm:cxn modelId="{DC3C1FEF-E7FB-4BB7-801C-8CB474015780}" srcId="{14CBC615-084D-4677-8B49-F70A14F8F357}" destId="{B078B2F0-1351-4A81-993D-0241A9B096F0}" srcOrd="2" destOrd="0" parTransId="{66A5DA5E-B0F1-49E8-A767-C13EF534118C}" sibTransId="{0D8D0CE6-4A73-455F-8E27-77CADE8AFCF0}"/>
    <dgm:cxn modelId="{5C8FF3AB-F818-4311-A3C3-912E8F9719AA}" type="presParOf" srcId="{E43FF14C-E384-4686-8131-C66B9719B307}" destId="{442A9679-3CD8-4842-A031-F9C8ED9E82CA}" srcOrd="0" destOrd="0" presId="urn:microsoft.com/office/officeart/2018/2/layout/IconVerticalSolidList"/>
    <dgm:cxn modelId="{C7AD7370-E322-4145-9B4B-94AD44088B53}" type="presParOf" srcId="{442A9679-3CD8-4842-A031-F9C8ED9E82CA}" destId="{20FEB78D-A808-438B-B411-EE6768F043DF}" srcOrd="0" destOrd="0" presId="urn:microsoft.com/office/officeart/2018/2/layout/IconVerticalSolidList"/>
    <dgm:cxn modelId="{D6D2ED3B-E3B5-4304-9A74-3D1B945C02B1}" type="presParOf" srcId="{442A9679-3CD8-4842-A031-F9C8ED9E82CA}" destId="{E4F2A860-E66E-4CD6-94E2-FCEE0402CB88}" srcOrd="1" destOrd="0" presId="urn:microsoft.com/office/officeart/2018/2/layout/IconVerticalSolidList"/>
    <dgm:cxn modelId="{39D9BC17-B34E-407B-A0A6-7D187F90EFF2}" type="presParOf" srcId="{442A9679-3CD8-4842-A031-F9C8ED9E82CA}" destId="{4AC1E450-DA0A-44D9-92F7-70F456BA508D}" srcOrd="2" destOrd="0" presId="urn:microsoft.com/office/officeart/2018/2/layout/IconVerticalSolidList"/>
    <dgm:cxn modelId="{CBABFA83-9EAF-4850-A79A-94118494BBDE}" type="presParOf" srcId="{442A9679-3CD8-4842-A031-F9C8ED9E82CA}" destId="{55A95C1F-B41D-47B3-BE2A-6939C315CEFC}" srcOrd="3" destOrd="0" presId="urn:microsoft.com/office/officeart/2018/2/layout/IconVerticalSolidList"/>
    <dgm:cxn modelId="{6685DF15-2BBF-4C7D-B556-AFBDB0020FB4}" type="presParOf" srcId="{E43FF14C-E384-4686-8131-C66B9719B307}" destId="{B05CED58-9974-41B3-83E7-C984AD6D7E55}" srcOrd="1" destOrd="0" presId="urn:microsoft.com/office/officeart/2018/2/layout/IconVerticalSolidList"/>
    <dgm:cxn modelId="{94813EA9-B17D-48C1-B58F-9C4611B8B87E}" type="presParOf" srcId="{E43FF14C-E384-4686-8131-C66B9719B307}" destId="{2C79EB74-EAF3-4A5B-8141-46E85702270D}" srcOrd="2" destOrd="0" presId="urn:microsoft.com/office/officeart/2018/2/layout/IconVerticalSolidList"/>
    <dgm:cxn modelId="{8830535D-DFE0-478C-BB6A-12DFA6D3328C}" type="presParOf" srcId="{2C79EB74-EAF3-4A5B-8141-46E85702270D}" destId="{694E0772-D76A-4C66-9660-035644F11CA5}" srcOrd="0" destOrd="0" presId="urn:microsoft.com/office/officeart/2018/2/layout/IconVerticalSolidList"/>
    <dgm:cxn modelId="{3A49586B-B95C-4544-ACA0-26F4DD252186}" type="presParOf" srcId="{2C79EB74-EAF3-4A5B-8141-46E85702270D}" destId="{9CCF0E3D-5E12-443A-A81C-1E55C10D4184}" srcOrd="1" destOrd="0" presId="urn:microsoft.com/office/officeart/2018/2/layout/IconVerticalSolidList"/>
    <dgm:cxn modelId="{148FCC86-20C6-4F09-B274-7B1D4348BFC1}" type="presParOf" srcId="{2C79EB74-EAF3-4A5B-8141-46E85702270D}" destId="{0FE3B084-041C-494A-9CCC-0414A8DD86FE}" srcOrd="2" destOrd="0" presId="urn:microsoft.com/office/officeart/2018/2/layout/IconVerticalSolidList"/>
    <dgm:cxn modelId="{768AD5AC-D71E-4886-A18C-21BCECEE00CC}" type="presParOf" srcId="{2C79EB74-EAF3-4A5B-8141-46E85702270D}" destId="{0D9FC7E3-B6F7-492A-A04A-3415ED33A26B}" srcOrd="3" destOrd="0" presId="urn:microsoft.com/office/officeart/2018/2/layout/IconVerticalSolidList"/>
    <dgm:cxn modelId="{634BA1CD-F267-4092-A6BA-ECC07CE5D005}" type="presParOf" srcId="{E43FF14C-E384-4686-8131-C66B9719B307}" destId="{ED1D3608-7CD0-43DB-A175-8CE78F4B057D}" srcOrd="3" destOrd="0" presId="urn:microsoft.com/office/officeart/2018/2/layout/IconVerticalSolidList"/>
    <dgm:cxn modelId="{9D3AAC39-357E-464C-BC41-6EE8A75D0BB2}" type="presParOf" srcId="{E43FF14C-E384-4686-8131-C66B9719B307}" destId="{F2C3E3A3-C794-4116-82E7-EBC026B30A02}" srcOrd="4" destOrd="0" presId="urn:microsoft.com/office/officeart/2018/2/layout/IconVerticalSolidList"/>
    <dgm:cxn modelId="{C7A64D3A-2897-446D-A183-A624FB90B060}" type="presParOf" srcId="{F2C3E3A3-C794-4116-82E7-EBC026B30A02}" destId="{CD31BB51-BC67-48BC-A697-53C30B7AD465}" srcOrd="0" destOrd="0" presId="urn:microsoft.com/office/officeart/2018/2/layout/IconVerticalSolidList"/>
    <dgm:cxn modelId="{89C24288-8695-4A0C-ABF3-8146035D24DF}" type="presParOf" srcId="{F2C3E3A3-C794-4116-82E7-EBC026B30A02}" destId="{E881CD64-1081-4609-A263-3F6C2D56E642}" srcOrd="1" destOrd="0" presId="urn:microsoft.com/office/officeart/2018/2/layout/IconVerticalSolidList"/>
    <dgm:cxn modelId="{721E4D13-CEA5-4B37-92A2-3C171DD3BF3D}" type="presParOf" srcId="{F2C3E3A3-C794-4116-82E7-EBC026B30A02}" destId="{608DAC60-C4B3-4E6A-AE70-537EFE00A041}" srcOrd="2" destOrd="0" presId="urn:microsoft.com/office/officeart/2018/2/layout/IconVerticalSolidList"/>
    <dgm:cxn modelId="{D30BEC93-1D31-44DC-B46A-8F1E2BD8250F}" type="presParOf" srcId="{F2C3E3A3-C794-4116-82E7-EBC026B30A02}" destId="{AD4EC4D2-EDEF-4092-B042-156295384D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10EB69-A967-4EE3-A410-30A1076022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A9D534-0937-426D-9F1B-EAF0FDBFB6FF}">
      <dgm:prSet/>
      <dgm:spPr/>
      <dgm:t>
        <a:bodyPr/>
        <a:lstStyle/>
        <a:p>
          <a:r>
            <a:rPr lang="en-US"/>
            <a:t>An Autoencoder—a simple self-supervised method similar to techniques in NLP—provides scalable benefits.</a:t>
          </a:r>
        </a:p>
      </dgm:t>
    </dgm:pt>
    <dgm:pt modelId="{AE671969-FA51-4385-B5BD-96F333E6C048}" type="parTrans" cxnId="{DBC49D7D-6166-4E8A-B9CF-5830944B5339}">
      <dgm:prSet/>
      <dgm:spPr/>
      <dgm:t>
        <a:bodyPr/>
        <a:lstStyle/>
        <a:p>
          <a:endParaRPr lang="en-US"/>
        </a:p>
      </dgm:t>
    </dgm:pt>
    <dgm:pt modelId="{694221A5-4343-4869-9014-A2B72E129C3D}" type="sibTrans" cxnId="{DBC49D7D-6166-4E8A-B9CF-5830944B5339}">
      <dgm:prSet/>
      <dgm:spPr/>
      <dgm:t>
        <a:bodyPr/>
        <a:lstStyle/>
        <a:p>
          <a:endParaRPr lang="en-US"/>
        </a:p>
      </dgm:t>
    </dgm:pt>
    <dgm:pt modelId="{AAF40F2E-EF85-4ACB-852F-ED03A892165E}">
      <dgm:prSet/>
      <dgm:spPr/>
      <dgm:t>
        <a:bodyPr/>
        <a:lstStyle/>
        <a:p>
          <a:r>
            <a:rPr lang="en-US"/>
            <a:t>MAE reconstructs pixels. Our MAE infers complex, holistic reconstructions, suggesting it has learned numerous visual concepts. This behavior occurs by way of a rich hidden representation inside the MAE. This perspective will inspire future work.</a:t>
          </a:r>
        </a:p>
      </dgm:t>
    </dgm:pt>
    <dgm:pt modelId="{A772A2F4-0633-4D95-96DD-D4FDB1FABDA6}" type="parTrans" cxnId="{508E6952-1F9C-4BE1-81B3-4A1227040A5B}">
      <dgm:prSet/>
      <dgm:spPr/>
      <dgm:t>
        <a:bodyPr/>
        <a:lstStyle/>
        <a:p>
          <a:endParaRPr lang="en-US"/>
        </a:p>
      </dgm:t>
    </dgm:pt>
    <dgm:pt modelId="{342A1144-D8C8-412D-802D-9C59128D92D0}" type="sibTrans" cxnId="{508E6952-1F9C-4BE1-81B3-4A1227040A5B}">
      <dgm:prSet/>
      <dgm:spPr/>
      <dgm:t>
        <a:bodyPr/>
        <a:lstStyle/>
        <a:p>
          <a:endParaRPr lang="en-US"/>
        </a:p>
      </dgm:t>
    </dgm:pt>
    <dgm:pt modelId="{E98160D2-B32E-412C-B984-94E41215B460}" type="pres">
      <dgm:prSet presAssocID="{4310EB69-A967-4EE3-A410-30A107602251}" presName="root" presStyleCnt="0">
        <dgm:presLayoutVars>
          <dgm:dir/>
          <dgm:resizeHandles val="exact"/>
        </dgm:presLayoutVars>
      </dgm:prSet>
      <dgm:spPr/>
    </dgm:pt>
    <dgm:pt modelId="{F589DF0D-B712-4525-8AB0-70B96C3DD1FA}" type="pres">
      <dgm:prSet presAssocID="{6DA9D534-0937-426D-9F1B-EAF0FDBFB6FF}" presName="compNode" presStyleCnt="0"/>
      <dgm:spPr/>
    </dgm:pt>
    <dgm:pt modelId="{56427ABD-2847-4B9B-ABC9-5E0CF0EE6C70}" type="pres">
      <dgm:prSet presAssocID="{6DA9D534-0937-426D-9F1B-EAF0FDBFB6FF}" presName="bgRect" presStyleLbl="bgShp" presStyleIdx="0" presStyleCnt="2"/>
      <dgm:spPr/>
    </dgm:pt>
    <dgm:pt modelId="{BCE61379-B9D7-48FA-A88B-8C2227F4CA5D}" type="pres">
      <dgm:prSet presAssocID="{6DA9D534-0937-426D-9F1B-EAF0FDBFB6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D883FCF-B2FB-47DF-A6B1-18E7AEF62678}" type="pres">
      <dgm:prSet presAssocID="{6DA9D534-0937-426D-9F1B-EAF0FDBFB6FF}" presName="spaceRect" presStyleCnt="0"/>
      <dgm:spPr/>
    </dgm:pt>
    <dgm:pt modelId="{5436A8F0-58E9-423B-AFE1-CC219013F96A}" type="pres">
      <dgm:prSet presAssocID="{6DA9D534-0937-426D-9F1B-EAF0FDBFB6FF}" presName="parTx" presStyleLbl="revTx" presStyleIdx="0" presStyleCnt="2">
        <dgm:presLayoutVars>
          <dgm:chMax val="0"/>
          <dgm:chPref val="0"/>
        </dgm:presLayoutVars>
      </dgm:prSet>
      <dgm:spPr/>
    </dgm:pt>
    <dgm:pt modelId="{05D254BF-5E88-4B98-84C0-877B3E860F63}" type="pres">
      <dgm:prSet presAssocID="{694221A5-4343-4869-9014-A2B72E129C3D}" presName="sibTrans" presStyleCnt="0"/>
      <dgm:spPr/>
    </dgm:pt>
    <dgm:pt modelId="{70550BB8-5234-47AD-94ED-F35633D18AFE}" type="pres">
      <dgm:prSet presAssocID="{AAF40F2E-EF85-4ACB-852F-ED03A892165E}" presName="compNode" presStyleCnt="0"/>
      <dgm:spPr/>
    </dgm:pt>
    <dgm:pt modelId="{981FF37E-3BB7-4EB3-9E95-2F0683BDD742}" type="pres">
      <dgm:prSet presAssocID="{AAF40F2E-EF85-4ACB-852F-ED03A892165E}" presName="bgRect" presStyleLbl="bgShp" presStyleIdx="1" presStyleCnt="2"/>
      <dgm:spPr/>
    </dgm:pt>
    <dgm:pt modelId="{0C3584C6-B9C1-4651-92B0-042C7559F75E}" type="pres">
      <dgm:prSet presAssocID="{AAF40F2E-EF85-4ACB-852F-ED03A89216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5CA8B7-5B28-4D30-B3FD-204940164AE9}" type="pres">
      <dgm:prSet presAssocID="{AAF40F2E-EF85-4ACB-852F-ED03A892165E}" presName="spaceRect" presStyleCnt="0"/>
      <dgm:spPr/>
    </dgm:pt>
    <dgm:pt modelId="{3B28013F-0EE5-41B2-803D-035B11794906}" type="pres">
      <dgm:prSet presAssocID="{AAF40F2E-EF85-4ACB-852F-ED03A89216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DE2A76A-35B8-4444-8DCB-A6A9DF5EE894}" type="presOf" srcId="{AAF40F2E-EF85-4ACB-852F-ED03A892165E}" destId="{3B28013F-0EE5-41B2-803D-035B11794906}" srcOrd="0" destOrd="0" presId="urn:microsoft.com/office/officeart/2018/2/layout/IconVerticalSolidList"/>
    <dgm:cxn modelId="{5440DD6F-2732-4C02-8D15-F9B6DD3C4E27}" type="presOf" srcId="{6DA9D534-0937-426D-9F1B-EAF0FDBFB6FF}" destId="{5436A8F0-58E9-423B-AFE1-CC219013F96A}" srcOrd="0" destOrd="0" presId="urn:microsoft.com/office/officeart/2018/2/layout/IconVerticalSolidList"/>
    <dgm:cxn modelId="{508E6952-1F9C-4BE1-81B3-4A1227040A5B}" srcId="{4310EB69-A967-4EE3-A410-30A107602251}" destId="{AAF40F2E-EF85-4ACB-852F-ED03A892165E}" srcOrd="1" destOrd="0" parTransId="{A772A2F4-0633-4D95-96DD-D4FDB1FABDA6}" sibTransId="{342A1144-D8C8-412D-802D-9C59128D92D0}"/>
    <dgm:cxn modelId="{DBC49D7D-6166-4E8A-B9CF-5830944B5339}" srcId="{4310EB69-A967-4EE3-A410-30A107602251}" destId="{6DA9D534-0937-426D-9F1B-EAF0FDBFB6FF}" srcOrd="0" destOrd="0" parTransId="{AE671969-FA51-4385-B5BD-96F333E6C048}" sibTransId="{694221A5-4343-4869-9014-A2B72E129C3D}"/>
    <dgm:cxn modelId="{5EDFFBCE-1832-4C19-94E0-5FE5FB79E6C3}" type="presOf" srcId="{4310EB69-A967-4EE3-A410-30A107602251}" destId="{E98160D2-B32E-412C-B984-94E41215B460}" srcOrd="0" destOrd="0" presId="urn:microsoft.com/office/officeart/2018/2/layout/IconVerticalSolidList"/>
    <dgm:cxn modelId="{12052574-3B6D-4317-9745-661885ABF8B7}" type="presParOf" srcId="{E98160D2-B32E-412C-B984-94E41215B460}" destId="{F589DF0D-B712-4525-8AB0-70B96C3DD1FA}" srcOrd="0" destOrd="0" presId="urn:microsoft.com/office/officeart/2018/2/layout/IconVerticalSolidList"/>
    <dgm:cxn modelId="{C409F286-58C6-4281-A073-1281C4C486AD}" type="presParOf" srcId="{F589DF0D-B712-4525-8AB0-70B96C3DD1FA}" destId="{56427ABD-2847-4B9B-ABC9-5E0CF0EE6C70}" srcOrd="0" destOrd="0" presId="urn:microsoft.com/office/officeart/2018/2/layout/IconVerticalSolidList"/>
    <dgm:cxn modelId="{3BB3AC6D-88C7-4313-BA82-F7FF56F770A3}" type="presParOf" srcId="{F589DF0D-B712-4525-8AB0-70B96C3DD1FA}" destId="{BCE61379-B9D7-48FA-A88B-8C2227F4CA5D}" srcOrd="1" destOrd="0" presId="urn:microsoft.com/office/officeart/2018/2/layout/IconVerticalSolidList"/>
    <dgm:cxn modelId="{3DA8425C-D986-4D8D-9C3F-1B0294A0A579}" type="presParOf" srcId="{F589DF0D-B712-4525-8AB0-70B96C3DD1FA}" destId="{8D883FCF-B2FB-47DF-A6B1-18E7AEF62678}" srcOrd="2" destOrd="0" presId="urn:microsoft.com/office/officeart/2018/2/layout/IconVerticalSolidList"/>
    <dgm:cxn modelId="{F6104C50-5AD6-4E27-89B1-40358D30CF91}" type="presParOf" srcId="{F589DF0D-B712-4525-8AB0-70B96C3DD1FA}" destId="{5436A8F0-58E9-423B-AFE1-CC219013F96A}" srcOrd="3" destOrd="0" presId="urn:microsoft.com/office/officeart/2018/2/layout/IconVerticalSolidList"/>
    <dgm:cxn modelId="{D0BEA4AC-614A-492B-B311-378BB836686D}" type="presParOf" srcId="{E98160D2-B32E-412C-B984-94E41215B460}" destId="{05D254BF-5E88-4B98-84C0-877B3E860F63}" srcOrd="1" destOrd="0" presId="urn:microsoft.com/office/officeart/2018/2/layout/IconVerticalSolidList"/>
    <dgm:cxn modelId="{F147E709-9690-4542-B934-56A49E8AB250}" type="presParOf" srcId="{E98160D2-B32E-412C-B984-94E41215B460}" destId="{70550BB8-5234-47AD-94ED-F35633D18AFE}" srcOrd="2" destOrd="0" presId="urn:microsoft.com/office/officeart/2018/2/layout/IconVerticalSolidList"/>
    <dgm:cxn modelId="{036E6BCC-40E5-4233-B448-228C2CFFD63F}" type="presParOf" srcId="{70550BB8-5234-47AD-94ED-F35633D18AFE}" destId="{981FF37E-3BB7-4EB3-9E95-2F0683BDD742}" srcOrd="0" destOrd="0" presId="urn:microsoft.com/office/officeart/2018/2/layout/IconVerticalSolidList"/>
    <dgm:cxn modelId="{26365E66-8318-432E-BD21-47D67393B263}" type="presParOf" srcId="{70550BB8-5234-47AD-94ED-F35633D18AFE}" destId="{0C3584C6-B9C1-4651-92B0-042C7559F75E}" srcOrd="1" destOrd="0" presId="urn:microsoft.com/office/officeart/2018/2/layout/IconVerticalSolidList"/>
    <dgm:cxn modelId="{5F08D723-0CF5-4830-BB16-482E3A5D42A2}" type="presParOf" srcId="{70550BB8-5234-47AD-94ED-F35633D18AFE}" destId="{835CA8B7-5B28-4D30-B3FD-204940164AE9}" srcOrd="2" destOrd="0" presId="urn:microsoft.com/office/officeart/2018/2/layout/IconVerticalSolidList"/>
    <dgm:cxn modelId="{B7606E20-DB4B-4B4E-9D08-5DE455D2BF71}" type="presParOf" srcId="{70550BB8-5234-47AD-94ED-F35633D18AFE}" destId="{3B28013F-0EE5-41B2-803D-035B117949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12789-21D1-4634-9B22-60749BF32DB7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2E50D-68A0-4E02-AD9B-A3223C552880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58933-1135-4B55-97BA-10A31CB0D6EC}">
      <dsp:nvSpPr>
        <dsp:cNvPr id="0" name=""/>
        <dsp:cNvSpPr/>
      </dsp:nvSpPr>
      <dsp:spPr>
        <a:xfrm>
          <a:off x="1418391" y="665190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Applications of Computer Vision in Image Recognition.</a:t>
          </a:r>
        </a:p>
      </dsp:txBody>
      <dsp:txXfrm>
        <a:off x="1418391" y="665190"/>
        <a:ext cx="8199741" cy="1228044"/>
      </dsp:txXfrm>
    </dsp:sp>
    <dsp:sp modelId="{2BB67384-4DF0-4580-B025-CEC636D85099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5CE28-6148-4966-A33C-1CF029A4C903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5F72F-8A29-4B3A-B2C4-71F9571AAC8D}">
      <dsp:nvSpPr>
        <dsp:cNvPr id="0" name=""/>
        <dsp:cNvSpPr/>
      </dsp:nvSpPr>
      <dsp:spPr>
        <a:xfrm>
          <a:off x="1418391" y="2200246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Masking the pixels of the image to train our model more accurately.</a:t>
          </a:r>
        </a:p>
      </dsp:txBody>
      <dsp:txXfrm>
        <a:off x="1418391" y="2200246"/>
        <a:ext cx="8199741" cy="1228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EB78D-A808-438B-B411-EE6768F043DF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2A860-E66E-4CD6-94E2-FCEE0402CB88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95C1F-B41D-47B3-BE2A-6939C315CEFC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Using Vision Transformers and Autoencoders increase the accuracy of the model to 87.8%.</a:t>
          </a:r>
          <a:endParaRPr lang="en-US" sz="2100" kern="1200"/>
        </a:p>
      </dsp:txBody>
      <dsp:txXfrm>
        <a:off x="1591264" y="588"/>
        <a:ext cx="5101549" cy="1377717"/>
      </dsp:txXfrm>
    </dsp:sp>
    <dsp:sp modelId="{694E0772-D76A-4C66-9660-035644F11CA5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F0E3D-5E12-443A-A81C-1E55C10D4184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FC7E3-B6F7-492A-A04A-3415ED33A26B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Reduce power, memory and computational utilization by accelerating training 3x.</a:t>
          </a:r>
          <a:endParaRPr lang="en-US" sz="2100" kern="1200"/>
        </a:p>
      </dsp:txBody>
      <dsp:txXfrm>
        <a:off x="1591264" y="1722736"/>
        <a:ext cx="5101549" cy="1377717"/>
      </dsp:txXfrm>
    </dsp:sp>
    <dsp:sp modelId="{CD31BB51-BC67-48BC-A697-53C30B7AD465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1CD64-1081-4609-A263-3F6C2D56E642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EC4D2-EDEF-4092-B042-156295384D39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Masking a high proportion of the input image, e.g., 75%, yields a nontrivial and meaningful self-supervisory task.</a:t>
          </a:r>
        </a:p>
      </dsp:txBody>
      <dsp:txXfrm>
        <a:off x="1591264" y="3444883"/>
        <a:ext cx="5101549" cy="1377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27ABD-2847-4B9B-ABC9-5E0CF0EE6C70}">
      <dsp:nvSpPr>
        <dsp:cNvPr id="0" name=""/>
        <dsp:cNvSpPr/>
      </dsp:nvSpPr>
      <dsp:spPr>
        <a:xfrm>
          <a:off x="0" y="744625"/>
          <a:ext cx="10322623" cy="1374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61379-B9D7-48FA-A88B-8C2227F4CA5D}">
      <dsp:nvSpPr>
        <dsp:cNvPr id="0" name=""/>
        <dsp:cNvSpPr/>
      </dsp:nvSpPr>
      <dsp:spPr>
        <a:xfrm>
          <a:off x="415844" y="1053931"/>
          <a:ext cx="756081" cy="756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6A8F0-58E9-423B-AFE1-CC219013F96A}">
      <dsp:nvSpPr>
        <dsp:cNvPr id="0" name=""/>
        <dsp:cNvSpPr/>
      </dsp:nvSpPr>
      <dsp:spPr>
        <a:xfrm>
          <a:off x="1587771" y="744625"/>
          <a:ext cx="8734851" cy="137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488" tIns="145488" rIns="145488" bIns="1454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 Autoencoder—a simple self-supervised method similar to techniques in NLP—provides scalable benefits.</a:t>
          </a:r>
        </a:p>
      </dsp:txBody>
      <dsp:txXfrm>
        <a:off x="1587771" y="744625"/>
        <a:ext cx="8734851" cy="1374693"/>
      </dsp:txXfrm>
    </dsp:sp>
    <dsp:sp modelId="{981FF37E-3BB7-4EB3-9E95-2F0683BDD742}">
      <dsp:nvSpPr>
        <dsp:cNvPr id="0" name=""/>
        <dsp:cNvSpPr/>
      </dsp:nvSpPr>
      <dsp:spPr>
        <a:xfrm>
          <a:off x="0" y="2462992"/>
          <a:ext cx="10322623" cy="13746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584C6-B9C1-4651-92B0-042C7559F75E}">
      <dsp:nvSpPr>
        <dsp:cNvPr id="0" name=""/>
        <dsp:cNvSpPr/>
      </dsp:nvSpPr>
      <dsp:spPr>
        <a:xfrm>
          <a:off x="415844" y="2772298"/>
          <a:ext cx="756081" cy="756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8013F-0EE5-41B2-803D-035B11794906}">
      <dsp:nvSpPr>
        <dsp:cNvPr id="0" name=""/>
        <dsp:cNvSpPr/>
      </dsp:nvSpPr>
      <dsp:spPr>
        <a:xfrm>
          <a:off x="1587771" y="2462992"/>
          <a:ext cx="8734851" cy="137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488" tIns="145488" rIns="145488" bIns="1454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MAE reconstructs pixels. Our MAE infers complex, holistic reconstructions, suggesting it has learned numerous visual concepts. This behavior occurs by way of a rich hidden representation inside the MAE. This perspective will inspire future work.</a:t>
          </a:r>
        </a:p>
      </dsp:txBody>
      <dsp:txXfrm>
        <a:off x="1587771" y="2462992"/>
        <a:ext cx="8734851" cy="137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0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0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409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1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37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93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3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9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1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3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4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7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8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9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12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16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17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41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18" y="-362305"/>
            <a:ext cx="8859509" cy="34994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Masked Autoencoders Are Scalable Vision Learners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7351" y="1909317"/>
            <a:ext cx="7682083" cy="5095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Authors                      </a:t>
            </a:r>
          </a:p>
          <a:p>
            <a:pPr algn="l"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Kaiming He                          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</a:t>
            </a:r>
          </a:p>
          <a:p>
            <a:pPr algn="l"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Xinlei Chen                           Aishwarya Bhavsar</a:t>
            </a:r>
          </a:p>
          <a:p>
            <a:pPr algn="l"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Saining Xie                            029371509</a:t>
            </a:r>
          </a:p>
          <a:p>
            <a:pPr algn="l"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Yanghao Li                            California State University,</a:t>
            </a:r>
          </a:p>
          <a:p>
            <a:pPr algn="l"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Piotr Dollar                           Long Beach.</a:t>
            </a:r>
          </a:p>
          <a:p>
            <a:pPr algn="l"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Ross Girshick 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B1B2158-2FEA-2FF4-1D8E-AE0CD9B6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9" y="4272303"/>
            <a:ext cx="2743200" cy="2482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CED6DF-56A8-26B9-F33E-61F082B98929}"/>
              </a:ext>
            </a:extLst>
          </p:cNvPr>
          <p:cNvSpPr txBox="1"/>
          <p:nvPr/>
        </p:nvSpPr>
        <p:spPr>
          <a:xfrm>
            <a:off x="4968815" y="900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6BBA5-5823-E3BD-7B96-A3DA7D44DE47}"/>
              </a:ext>
            </a:extLst>
          </p:cNvPr>
          <p:cNvSpPr txBox="1"/>
          <p:nvPr/>
        </p:nvSpPr>
        <p:spPr>
          <a:xfrm>
            <a:off x="5169200" y="6403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96BE7-5E3C-C0E3-9080-090C7307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 &amp; FUTURE WORK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3683D741-C378-C342-E713-096E66622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03159"/>
              </p:ext>
            </p:extLst>
          </p:nvPr>
        </p:nvGraphicFramePr>
        <p:xfrm>
          <a:off x="1286933" y="1416581"/>
          <a:ext cx="10322623" cy="458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59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602881-6FE5-3F4F-2213-0DFBEDE6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44E1EDEA-FC41-C51D-D28B-5FCC7A90D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00AA67D-A8F8-68A1-EA56-8C607CB6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267" y="16605"/>
            <a:ext cx="2182484" cy="19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3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3F78E-C731-4723-4B68-2B4F5FBE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78279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                      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11">
            <a:extLst>
              <a:ext uri="{FF2B5EF4-FFF2-40B4-BE49-F238E27FC236}">
                <a16:creationId xmlns:a16="http://schemas.microsoft.com/office/drawing/2014/main" id="{5430BC4A-7FC0-59A0-C4B1-E20F41E49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95136"/>
              </p:ext>
            </p:extLst>
          </p:nvPr>
        </p:nvGraphicFramePr>
        <p:xfrm>
          <a:off x="1286933" y="280769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Picture 31" descr="A picture containing text, plant, several&#10;&#10;Description automatically generated">
            <a:extLst>
              <a:ext uri="{FF2B5EF4-FFF2-40B4-BE49-F238E27FC236}">
                <a16:creationId xmlns:a16="http://schemas.microsoft.com/office/drawing/2014/main" id="{1BEB97CB-B9A9-5B40-BFE3-E9D63AEF07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551" y="4059653"/>
            <a:ext cx="9931878" cy="27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6C5612-B704-6C8A-BC42-F39F2099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PROJECT GOAL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97CCF-19D0-1CDF-06C7-41D0FA20ED3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62" name="TextBox 3">
            <a:extLst>
              <a:ext uri="{FF2B5EF4-FFF2-40B4-BE49-F238E27FC236}">
                <a16:creationId xmlns:a16="http://schemas.microsoft.com/office/drawing/2014/main" id="{B6667599-D50B-DB8E-B056-AFACC8F3A2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30622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24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1CD8-836C-7DBE-B800-76931487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98592" cy="110514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What are Masked Auto-Encoders (MAE)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827A-97BF-43FC-53C4-E39ED9CA2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87" y="198806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MAE = Encoder + Decoder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AC3F079-3825-80C9-ED36-DC8B48DB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50" y="2947608"/>
            <a:ext cx="8839198" cy="27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9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8659-BF2F-A1F3-7F01-EC8483FC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MAE Encoder Decoder Architecture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9FAC663-EE29-099D-6EBE-FDBB31F38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96" y="1442871"/>
            <a:ext cx="9059891" cy="4999905"/>
          </a:xfrm>
        </p:spPr>
      </p:pic>
    </p:spTree>
    <p:extLst>
      <p:ext uri="{BB962C8B-B14F-4D97-AF65-F5344CB8AC3E}">
        <p14:creationId xmlns:p14="http://schemas.microsoft.com/office/powerpoint/2010/main" val="405177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EA65-47C2-CA8F-487A-FAA871B2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25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Mask Sampling Techniques: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b="1" dirty="0"/>
            </a:br>
            <a:r>
              <a:rPr lang="en-US" sz="2800" dirty="0">
                <a:solidFill>
                  <a:schemeClr val="tx1"/>
                </a:solidFill>
              </a:rPr>
              <a:t>1) Random</a:t>
            </a:r>
            <a:br>
              <a:rPr lang="en-US" sz="2800" dirty="0"/>
            </a:br>
            <a:r>
              <a:rPr lang="en-US" sz="2800" dirty="0">
                <a:solidFill>
                  <a:schemeClr val="tx1"/>
                </a:solidFill>
              </a:rPr>
              <a:t>2) Block</a:t>
            </a:r>
            <a:br>
              <a:rPr lang="en-US" sz="2800" dirty="0"/>
            </a:br>
            <a:r>
              <a:rPr lang="en-US" sz="2800" dirty="0">
                <a:solidFill>
                  <a:schemeClr val="tx1"/>
                </a:solidFill>
              </a:rPr>
              <a:t>3) Grid</a:t>
            </a:r>
          </a:p>
        </p:txBody>
      </p:sp>
      <p:pic>
        <p:nvPicPr>
          <p:cNvPr id="7" name="Picture 7" descr="A picture containing text, different, orange, colorful&#10;&#10;Description automatically generated">
            <a:extLst>
              <a:ext uri="{FF2B5EF4-FFF2-40B4-BE49-F238E27FC236}">
                <a16:creationId xmlns:a16="http://schemas.microsoft.com/office/drawing/2014/main" id="{C8DD267C-073E-BAA2-0A0E-F6AE1D117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707" y="3110375"/>
            <a:ext cx="8901202" cy="347644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A3DF3-3069-22FE-56E8-B320394928E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9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3DFBBA17-68C1-41F9-89F3-78F3F2DB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3054DDBF-C387-4540-A45A-F9BEB040C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BD859CE-CE14-4780-AE18-EAE4B3284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8A132-768E-483C-A30F-37EB64E04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F81F31DC-17B7-43F3-B8DB-CA79E1A1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66612D03-B350-4569-BA9B-D1E1F914A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C382562E-51EA-49FC-9CA9-9E3E9FCFA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F202B3CB-9607-4519-9EB5-286A461D8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8">
              <a:extLst>
                <a:ext uri="{FF2B5EF4-FFF2-40B4-BE49-F238E27FC236}">
                  <a16:creationId xmlns:a16="http://schemas.microsoft.com/office/drawing/2014/main" id="{8635CEA0-18EC-41D7-BFAE-B45A7669C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9">
              <a:extLst>
                <a:ext uri="{FF2B5EF4-FFF2-40B4-BE49-F238E27FC236}">
                  <a16:creationId xmlns:a16="http://schemas.microsoft.com/office/drawing/2014/main" id="{FC79C36B-0CF0-4AA7-A3BF-42D6B931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1D6C24F4-F8D2-44C2-8CFA-D14C5561D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B92D6-AD5C-3BD8-4D00-39653200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EVALUATION &amp; RESULTS </a:t>
            </a:r>
            <a:r>
              <a:rPr lang="en-US" sz="5400" dirty="0"/>
              <a:t> 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B76E249-35D5-DC45-1128-F81ACDC6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2" r="2" b="2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4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93B739C-1AA7-84B9-454A-48D88E935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" r="2432" b="1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7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B92D6-AD5C-3BD8-4D00-39653200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3" y="4428225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Comparisons with previous results on ImageNet 1-k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674E137-D42C-6077-501A-22A2C42E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93" y="896761"/>
            <a:ext cx="9853652" cy="32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8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C96529-4F78-A626-7A08-9B76F2D5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288" y="816638"/>
            <a:ext cx="4460036" cy="522472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                   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LIMITATIONS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805810-6CE7-716F-408B-32A3A931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The model may generate inexistent content.</a:t>
            </a:r>
          </a:p>
          <a:p>
            <a:r>
              <a:rPr lang="en-US" sz="2000" b="1" dirty="0">
                <a:ea typeface="+mn-lt"/>
                <a:cs typeface="+mn-lt"/>
              </a:rPr>
              <a:t>The proposed method predicts content based on learned statistics of the training dataset and as such will reflect biases in those data, including ones with negative societal impacts.</a:t>
            </a:r>
            <a:endParaRPr lang="en-US" sz="2000" b="1" dirty="0"/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0275F32-2203-1AB3-CDA1-66CC9E98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5" y="4631769"/>
            <a:ext cx="5877463" cy="2223971"/>
          </a:xfrm>
          <a:prstGeom prst="rect">
            <a:avLst/>
          </a:prstGeom>
        </p:spPr>
      </p:pic>
      <p:pic>
        <p:nvPicPr>
          <p:cNvPr id="4" name="Picture 4" descr="A picture containing vegetable, different, several, cucumber&#10;&#10;Description automatically generated">
            <a:extLst>
              <a:ext uri="{FF2B5EF4-FFF2-40B4-BE49-F238E27FC236}">
                <a16:creationId xmlns:a16="http://schemas.microsoft.com/office/drawing/2014/main" id="{D914D657-C9FF-EEB9-0ACC-65C166B6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8" y="154629"/>
            <a:ext cx="9313653" cy="14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97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Masked Autoencoders Are Scalable Vision Learners</vt:lpstr>
      <vt:lpstr>                       Motivation</vt:lpstr>
      <vt:lpstr>PROJECT GOAL</vt:lpstr>
      <vt:lpstr>What are Masked Auto-Encoders (MAE) ?</vt:lpstr>
      <vt:lpstr>MAE Encoder Decoder Architecture</vt:lpstr>
      <vt:lpstr>Mask Sampling Techniques:  1) Random 2) Block 3) Grid</vt:lpstr>
      <vt:lpstr>EVALUATION &amp; RESULTS  </vt:lpstr>
      <vt:lpstr>Comparisons with previous results on ImageNet 1-k</vt:lpstr>
      <vt:lpstr>                     LIMITATIONS</vt:lpstr>
      <vt:lpstr>CONCLUSION &amp;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437</cp:revision>
  <dcterms:created xsi:type="dcterms:W3CDTF">2022-04-14T02:58:59Z</dcterms:created>
  <dcterms:modified xsi:type="dcterms:W3CDTF">2022-04-14T19:27:42Z</dcterms:modified>
</cp:coreProperties>
</file>