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75E1F8E-AB92-4CFB-A4B1-5922EA0F760F}">
          <p14:sldIdLst>
            <p14:sldId id="256"/>
            <p14:sldId id="257"/>
            <p14:sldId id="259"/>
            <p14:sldId id="258"/>
            <p14:sldId id="260"/>
            <p14:sldId id="261"/>
            <p14:sldId id="263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0B054-7E4B-4495-9CB4-42344D5C9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1C98A3-224E-4973-A44D-7C649FE25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DA39DC-6E76-4B09-BBBA-6E8660D1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DB18-6C61-4124-9AA0-582D26D88ED3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F9F23-EA9F-4248-9CDE-3CD04273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F3D4B9-DDA3-41AC-AE3C-F9C28CC9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3BA9-623E-4024-BACB-280830196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55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74E2F-8E4D-4A1F-817D-036DBB40D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8D2E63-AB03-46AE-87D6-FA6D79D64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DA042-A5EF-441F-BEF7-72504D26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DB18-6C61-4124-9AA0-582D26D88ED3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D76884-ABDC-4551-8FAC-EDBF7AD9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5DE12C-D724-4ED9-855F-B4A6FDEC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3BA9-623E-4024-BACB-280830196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50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AAB586-8DFB-4D0B-B236-24B032877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E05BBA-48AC-47B6-8B94-7FB79BEDF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7445A9-DEB0-4D3D-BB9B-DC5EE5B0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DB18-6C61-4124-9AA0-582D26D88ED3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57A923-2DBE-4F1B-A420-31122017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55543D-4F11-430E-AD6B-0AD81EA4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3BA9-623E-4024-BACB-280830196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66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A813A-E791-427D-9331-04DF535C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F4C30-B261-4B78-8B1C-6DA5CD010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6D1AB2-946B-48DF-944A-8E44A21B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DB18-6C61-4124-9AA0-582D26D88ED3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07191-0199-4B8B-8FF9-96C1A048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F4D5A0-33C7-4ED4-B7FB-C80C5F5A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3BA9-623E-4024-BACB-280830196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50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7C771-5BB7-4799-8F51-2CAECD50B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80598E-ECDC-4C8B-933B-AB874DA87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C29F99-CF35-4E0F-8A04-89969A01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DB18-6C61-4124-9AA0-582D26D88ED3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1E4FF5-3F27-4962-9D9F-DAB699EB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226C3-7FB9-40D4-9002-D06A1A03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3BA9-623E-4024-BACB-280830196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05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E7A4E-B5EB-4BA7-BAD4-4ECE16B21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8064B2-4D53-486C-996B-E710BB223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A1B61E-2BCD-49B2-B867-A13D0076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DA219A-F986-4807-A971-635696172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DB18-6C61-4124-9AA0-582D26D88ED3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FFE2F1-1435-44DC-B56C-34FE9A67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35535A-199A-449C-97F5-339447A38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3BA9-623E-4024-BACB-280830196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56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7A6BB-7230-414F-AF0B-B6C1CC70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EB135B-535E-4FBB-B7FA-868FB7869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D2E476-B4DA-48F2-8C4B-68DB1C911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330D2-E295-4D67-8733-2E54A2A40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9A9CEE-7878-4C31-BEFC-3AE6FC3EE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8DC44B-3502-4362-AAFD-608B94D66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DB18-6C61-4124-9AA0-582D26D88ED3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31AE07-23C9-43ED-B50B-789849AA8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0AA52B-266C-489B-AC47-4E7A3C7B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3BA9-623E-4024-BACB-280830196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72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68016-D2B2-437C-A224-21F2A462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2285FF-438F-4216-9446-4A8B052E8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DB18-6C61-4124-9AA0-582D26D88ED3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634AFE-8ECF-4D5E-9040-8B21D33E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831E08-F35B-4355-9C81-3D1B1E7B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3BA9-623E-4024-BACB-280830196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46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5FAAAD-BA35-44BE-B304-1AFCBEE9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DB18-6C61-4124-9AA0-582D26D88ED3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B53EBE-83E8-43DD-8785-C9A79D16C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B971FE-6C9E-4C8A-AA7E-09C8C3FD0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3BA9-623E-4024-BACB-280830196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74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76D37-A89C-4AA1-87E1-E567F601E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999B6-966E-43DC-BD14-261401ADA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BF0A5F-89F8-4DE9-9795-E8D5650D2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97CFB7-6DF2-44B6-83A4-03EE1DDC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DB18-6C61-4124-9AA0-582D26D88ED3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9D636C-DB0C-45A3-8EAE-54311A17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CE2BCB-79A2-4C0C-9362-A340892D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3BA9-623E-4024-BACB-280830196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1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AC5F4-8249-4F6F-B713-A4DA2CAB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D9E1C1-5AE5-4795-9224-AE21689CD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51FD5F-755E-4071-B651-EEC377574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676FB0-62C1-4EC8-9608-FD2E281B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DB18-6C61-4124-9AA0-582D26D88ED3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1A6FB8-3E4E-42E1-827A-58844D3B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B18FCF-CC73-4B9C-A967-044D8E02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3BA9-623E-4024-BACB-280830196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43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C83271-56C5-4A59-BB23-486EC10A0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16634F-2F88-4F4D-881E-6EBE93071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2E6918-DEA1-4ACD-8DEE-76D8DA4A7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CDB18-6C61-4124-9AA0-582D26D88ED3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F5C271-411E-4E8F-A50B-AA27B3D05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33AD92-FF92-4803-AA05-590CC46AF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C3BA9-623E-4024-BACB-280830196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90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F5700-3622-4691-A0C8-2C2900E50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关于 </a:t>
            </a:r>
            <a:r>
              <a:rPr lang="en-US" altLang="zh-CN" dirty="0"/>
              <a:t>PBF </a:t>
            </a:r>
            <a:r>
              <a:rPr lang="zh-CN" altLang="en-US" dirty="0"/>
              <a:t>流体模拟算法的理解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AB0180-B853-4D08-A8FE-60C5BD5CD9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51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448A6-47B6-498F-B8E6-2CC48CC6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最终位置修正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7732538-0313-4047-AB0B-B26B729175A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577" y="2963780"/>
            <a:ext cx="5026846" cy="930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1898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62870-5202-471D-A6CA-53AAB579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拉伸不稳定性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46C58CA-8852-43BA-B273-443DDED92BB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396" y="497150"/>
            <a:ext cx="6196612" cy="5995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0874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4EFF6-C185-4AB2-8529-5BD7F04E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加入排斥项ε</a:t>
            </a:r>
            <a:r>
              <a:rPr lang="en-US" altLang="zh-CN" dirty="0"/>
              <a:t>_</a:t>
            </a:r>
            <a:r>
              <a:rPr lang="en-US" altLang="zh-CN" dirty="0" err="1"/>
              <a:t>corr</a:t>
            </a:r>
            <a:endParaRPr lang="zh-CN" altLang="en-US" dirty="0"/>
          </a:p>
        </p:txBody>
      </p:sp>
      <p:pic>
        <p:nvPicPr>
          <p:cNvPr id="4" name="图形 25">
            <a:extLst>
              <a:ext uri="{FF2B5EF4-FFF2-40B4-BE49-F238E27FC236}">
                <a16:creationId xmlns:a16="http://schemas.microsoft.com/office/drawing/2014/main" id="{57AA72AF-CDEA-482B-A8E1-439C2C7181C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046" y="2663301"/>
            <a:ext cx="5442682" cy="765699"/>
          </a:xfrm>
          <a:prstGeom prst="rect">
            <a:avLst/>
          </a:prstGeom>
        </p:spPr>
      </p:pic>
      <p:pic>
        <p:nvPicPr>
          <p:cNvPr id="5" name="图形 26">
            <a:extLst>
              <a:ext uri="{FF2B5EF4-FFF2-40B4-BE49-F238E27FC236}">
                <a16:creationId xmlns:a16="http://schemas.microsoft.com/office/drawing/2014/main" id="{AB0CCFF0-563A-42A8-9703-77413DF8305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83890" y="4027494"/>
            <a:ext cx="4024220" cy="101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4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A68DF-64A3-4D28-8A16-7320CE48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涡度约束和粘度</a:t>
            </a:r>
            <a:endParaRPr lang="zh-CN" altLang="en-US" dirty="0"/>
          </a:p>
        </p:txBody>
      </p:sp>
      <p:pic>
        <p:nvPicPr>
          <p:cNvPr id="4" name="图形 28">
            <a:extLst>
              <a:ext uri="{FF2B5EF4-FFF2-40B4-BE49-F238E27FC236}">
                <a16:creationId xmlns:a16="http://schemas.microsoft.com/office/drawing/2014/main" id="{E62DE443-D196-426A-AE1F-F120636D3CB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6676" y="1927079"/>
            <a:ext cx="7078648" cy="1040759"/>
          </a:xfrm>
          <a:prstGeom prst="rect">
            <a:avLst/>
          </a:prstGeom>
        </p:spPr>
      </p:pic>
      <p:pic>
        <p:nvPicPr>
          <p:cNvPr id="5" name="图形 32">
            <a:extLst>
              <a:ext uri="{FF2B5EF4-FFF2-40B4-BE49-F238E27FC236}">
                <a16:creationId xmlns:a16="http://schemas.microsoft.com/office/drawing/2014/main" id="{CD80DA34-D8F9-4C02-8510-78D9BC0249C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4030" y="3116257"/>
            <a:ext cx="3403939" cy="625486"/>
          </a:xfrm>
          <a:prstGeom prst="rect">
            <a:avLst/>
          </a:prstGeom>
        </p:spPr>
      </p:pic>
      <p:pic>
        <p:nvPicPr>
          <p:cNvPr id="6" name="图形 33">
            <a:extLst>
              <a:ext uri="{FF2B5EF4-FFF2-40B4-BE49-F238E27FC236}">
                <a16:creationId xmlns:a16="http://schemas.microsoft.com/office/drawing/2014/main" id="{22F08098-A729-49BA-AB57-BD4CFCBCEACA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64857" y="4546050"/>
            <a:ext cx="5262285" cy="104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7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831BF-1E8A-4F09-8FF7-B243302B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AE045AA-091F-4BD3-A3D7-F6036507CE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330" y="726697"/>
            <a:ext cx="5159340" cy="54046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0071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53F74-CA96-45CF-A86A-C92AF77D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587E9B6-6130-46DF-BBE9-3BDAF92BE29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73" y="1690688"/>
            <a:ext cx="8087854" cy="4143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623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D4C6E-18CB-4545-83C7-F5ABCF0B1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Position Based Fluids</a:t>
            </a:r>
            <a:r>
              <a:rPr lang="zh-CN" altLang="en-US" dirty="0"/>
              <a:t>（</a:t>
            </a:r>
            <a:r>
              <a:rPr lang="en-US" altLang="zh-CN" dirty="0"/>
              <a:t>PBF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F62F65-DBB0-4945-A9D4-C4B26D794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PBF </a:t>
            </a:r>
            <a:r>
              <a:rPr lang="zh-CN" altLang="en-US" dirty="0"/>
              <a:t>算法是一种基于位置的流体粒子模拟算法</a:t>
            </a:r>
            <a:endParaRPr lang="en-US" altLang="zh-CN" dirty="0"/>
          </a:p>
          <a:p>
            <a:r>
              <a:rPr lang="zh-CN" altLang="en-US" dirty="0"/>
              <a:t>与主流的</a:t>
            </a:r>
            <a:r>
              <a:rPr lang="en-US" altLang="zh-CN" dirty="0"/>
              <a:t>PCISPH</a:t>
            </a:r>
            <a:r>
              <a:rPr lang="zh-CN" altLang="en-US" dirty="0"/>
              <a:t>算法相比：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能够在更大时间步进的情况下保证几乎相同不可压缩性的效果</a:t>
            </a:r>
            <a:endParaRPr lang="en-US" altLang="zh-CN" dirty="0"/>
          </a:p>
          <a:p>
            <a:pPr lvl="1"/>
            <a:r>
              <a:rPr lang="zh-CN" altLang="en-US" dirty="0"/>
              <a:t>提升了液体模拟的效率，达到实时液体模拟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400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47767-6E46-4423-9386-3550F78F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E5C10B4-64DE-41AB-9F5B-DB09AEAD9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582" y="691186"/>
            <a:ext cx="7300836" cy="5475627"/>
          </a:xfrm>
        </p:spPr>
      </p:pic>
    </p:spTree>
    <p:extLst>
      <p:ext uri="{BB962C8B-B14F-4D97-AF65-F5344CB8AC3E}">
        <p14:creationId xmlns:p14="http://schemas.microsoft.com/office/powerpoint/2010/main" val="389911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09E40-4F7D-48EB-AB3A-6B0D511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PBD</a:t>
            </a:r>
            <a:r>
              <a:rPr lang="zh-CN" altLang="en-US" dirty="0"/>
              <a:t>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EEA75-765E-4F1E-87C8-6227891C7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Position Based Dynamics </a:t>
            </a:r>
            <a:r>
              <a:rPr lang="zh-CN" altLang="en-US" dirty="0"/>
              <a:t>基于位置的动力学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最开始应用于模拟柔性物体形变</a:t>
            </a:r>
            <a:endParaRPr lang="en-US" altLang="zh-CN" dirty="0"/>
          </a:p>
          <a:p>
            <a:r>
              <a:rPr lang="zh-CN" altLang="en-US" dirty="0"/>
              <a:t>通过约束（</a:t>
            </a:r>
            <a:r>
              <a:rPr lang="en-US" altLang="zh-CN" dirty="0"/>
              <a:t>Constraint</a:t>
            </a:r>
            <a:r>
              <a:rPr lang="zh-CN" altLang="en-US" dirty="0"/>
              <a:t>） 修正粒子位置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形 10">
            <a:extLst>
              <a:ext uri="{FF2B5EF4-FFF2-40B4-BE49-F238E27FC236}">
                <a16:creationId xmlns:a16="http://schemas.microsoft.com/office/drawing/2014/main" id="{D57079BD-D9C5-453B-849F-AA2B79F877CB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5910" y="4483084"/>
            <a:ext cx="1800179" cy="43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01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BFD1D18-2384-428C-8799-72BE16AFE7F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求解满足约束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r>
                      <a:rPr lang="en-US" altLang="zh-CN"/>
                      <m:t>∆</m:t>
                    </m:r>
                    <m:r>
                      <m:rPr>
                        <m:sty m:val="p"/>
                      </m:rPr>
                      <a:rPr lang="en-US" altLang="zh-CN"/>
                      <m:t>p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BFD1D18-2384-428C-8799-72BE16AFE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形 11">
            <a:extLst>
              <a:ext uri="{FF2B5EF4-FFF2-40B4-BE49-F238E27FC236}">
                <a16:creationId xmlns:a16="http://schemas.microsoft.com/office/drawing/2014/main" id="{A8FA9C52-3688-4001-9D95-8E199F48C6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7301" y="1579255"/>
            <a:ext cx="3320247" cy="518834"/>
          </a:xfrm>
          <a:prstGeom prst="rect">
            <a:avLst/>
          </a:prstGeom>
        </p:spPr>
      </p:pic>
      <p:pic>
        <p:nvPicPr>
          <p:cNvPr id="5" name="图形 9">
            <a:extLst>
              <a:ext uri="{FF2B5EF4-FFF2-40B4-BE49-F238E27FC236}">
                <a16:creationId xmlns:a16="http://schemas.microsoft.com/office/drawing/2014/main" id="{EA492790-1D37-46D7-9645-D24BB603EE76}"/>
              </a:ext>
            </a:extLst>
          </p:cNvPr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60720" y="2316736"/>
            <a:ext cx="6973407" cy="5188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标题 1">
                <a:extLst>
                  <a:ext uri="{FF2B5EF4-FFF2-40B4-BE49-F238E27FC236}">
                    <a16:creationId xmlns:a16="http://schemas.microsoft.com/office/drawing/2014/main" id="{4FD17F29-3FDC-46AF-B5FB-ECB8EBA1A0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766218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zh-CN" altLang="en-US" dirty="0"/>
                  <a:t>将</a:t>
                </a:r>
                <a14:m>
                  <m:oMath xmlns:m="http://schemas.openxmlformats.org/officeDocument/2006/math">
                    <m:r>
                      <a:rPr lang="en-US" altLang="zh-CN"/>
                      <m:t>∆</m:t>
                    </m:r>
                    <m:r>
                      <m:rPr>
                        <m:sty m:val="p"/>
                      </m:rPr>
                      <a:rPr lang="en-US" altLang="zh-CN"/>
                      <m:t>p</m:t>
                    </m:r>
                  </m:oMath>
                </a14:m>
                <a:r>
                  <a:rPr lang="zh-CN" altLang="en-US" dirty="0"/>
                  <a:t>限制在梯度方向</a:t>
                </a:r>
              </a:p>
            </p:txBody>
          </p:sp>
        </mc:Choice>
        <mc:Fallback>
          <p:sp>
            <p:nvSpPr>
              <p:cNvPr id="6" name="标题 1">
                <a:extLst>
                  <a:ext uri="{FF2B5EF4-FFF2-40B4-BE49-F238E27FC236}">
                    <a16:creationId xmlns:a16="http://schemas.microsoft.com/office/drawing/2014/main" id="{4FD17F29-3FDC-46AF-B5FB-ECB8EBA1A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66218"/>
                <a:ext cx="10515600" cy="1325563"/>
              </a:xfrm>
              <a:prstGeom prst="rect">
                <a:avLst/>
              </a:prstGeom>
              <a:blipFill>
                <a:blip r:embed="rId7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形 12">
            <a:extLst>
              <a:ext uri="{FF2B5EF4-FFF2-40B4-BE49-F238E27FC236}">
                <a16:creationId xmlns:a16="http://schemas.microsoft.com/office/drawing/2014/main" id="{87B34C6D-DCDC-4415-AA7F-16BACEFAAAA2}"/>
              </a:ext>
            </a:extLst>
          </p:cNvPr>
          <p:cNvPicPr/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46623" y="4091781"/>
            <a:ext cx="2801599" cy="518833"/>
          </a:xfrm>
          <a:prstGeom prst="rect">
            <a:avLst/>
          </a:prstGeom>
        </p:spPr>
      </p:pic>
      <p:pic>
        <p:nvPicPr>
          <p:cNvPr id="8" name="图形 14">
            <a:extLst>
              <a:ext uri="{FF2B5EF4-FFF2-40B4-BE49-F238E27FC236}">
                <a16:creationId xmlns:a16="http://schemas.microsoft.com/office/drawing/2014/main" id="{1EFF0FC8-230F-41E1-B557-EA0B7D3DB26D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17686" y="4698620"/>
            <a:ext cx="3459471" cy="116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8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B7005-8C36-4291-BEBA-75ACCF25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PBF</a:t>
            </a:r>
            <a:r>
              <a:rPr lang="zh-CN" altLang="en-US" dirty="0"/>
              <a:t>中的密度约束</a:t>
            </a:r>
          </a:p>
        </p:txBody>
      </p:sp>
      <p:pic>
        <p:nvPicPr>
          <p:cNvPr id="4" name="图形 5">
            <a:extLst>
              <a:ext uri="{FF2B5EF4-FFF2-40B4-BE49-F238E27FC236}">
                <a16:creationId xmlns:a16="http://schemas.microsoft.com/office/drawing/2014/main" id="{16C49EDC-5949-472D-A0A6-6817D348F91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4993" y="1375900"/>
            <a:ext cx="3462014" cy="896783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B1BA17E3-E6FF-44F5-ABAE-058AA74F9B9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1349" y="2532217"/>
            <a:ext cx="3849302" cy="896783"/>
          </a:xfrm>
          <a:prstGeom prst="rect">
            <a:avLst/>
          </a:prstGeom>
        </p:spPr>
      </p:pic>
      <p:pic>
        <p:nvPicPr>
          <p:cNvPr id="6" name="图形 15">
            <a:extLst>
              <a:ext uri="{FF2B5EF4-FFF2-40B4-BE49-F238E27FC236}">
                <a16:creationId xmlns:a16="http://schemas.microsoft.com/office/drawing/2014/main" id="{1ADE1368-559C-4775-8C92-56DCDC47ED3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46960" y="3688534"/>
            <a:ext cx="3480047" cy="128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8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05E91-3C27-40FE-9976-F2E2393A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密度约束的梯度</a:t>
            </a:r>
          </a:p>
        </p:txBody>
      </p:sp>
      <p:pic>
        <p:nvPicPr>
          <p:cNvPr id="4" name="图形 17">
            <a:extLst>
              <a:ext uri="{FF2B5EF4-FFF2-40B4-BE49-F238E27FC236}">
                <a16:creationId xmlns:a16="http://schemas.microsoft.com/office/drawing/2014/main" id="{B299EFDF-4207-4F84-B411-F549064A428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3250" y="3429000"/>
            <a:ext cx="6785499" cy="1397686"/>
          </a:xfrm>
          <a:prstGeom prst="rect">
            <a:avLst/>
          </a:prstGeom>
        </p:spPr>
      </p:pic>
      <p:pic>
        <p:nvPicPr>
          <p:cNvPr id="5" name="图形 16">
            <a:extLst>
              <a:ext uri="{FF2B5EF4-FFF2-40B4-BE49-F238E27FC236}">
                <a16:creationId xmlns:a16="http://schemas.microsoft.com/office/drawing/2014/main" id="{09CB2742-F633-4493-837C-49521016FC3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3315" y="1799508"/>
            <a:ext cx="4545367" cy="115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0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D48C5-B143-43D8-8996-20DEA93A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带入到</a:t>
            </a:r>
            <a:r>
              <a:rPr lang="en-US" altLang="zh-CN" dirty="0"/>
              <a:t>PBD</a:t>
            </a:r>
            <a:r>
              <a:rPr lang="zh-CN" altLang="en-US" dirty="0"/>
              <a:t>框架中</a:t>
            </a:r>
          </a:p>
        </p:txBody>
      </p:sp>
      <p:pic>
        <p:nvPicPr>
          <p:cNvPr id="4" name="图形 18">
            <a:extLst>
              <a:ext uri="{FF2B5EF4-FFF2-40B4-BE49-F238E27FC236}">
                <a16:creationId xmlns:a16="http://schemas.microsoft.com/office/drawing/2014/main" id="{2D49B299-5D20-4D0A-869A-9E7ED8071D1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5218" y="2184176"/>
            <a:ext cx="3561564" cy="12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68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2F8CE-9B1E-40B0-BA08-B9FF4E31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软化约束</a:t>
            </a:r>
          </a:p>
        </p:txBody>
      </p:sp>
      <p:pic>
        <p:nvPicPr>
          <p:cNvPr id="4" name="图形 19">
            <a:extLst>
              <a:ext uri="{FF2B5EF4-FFF2-40B4-BE49-F238E27FC236}">
                <a16:creationId xmlns:a16="http://schemas.microsoft.com/office/drawing/2014/main" id="{3DAC848E-D9CA-4370-A98D-C5B8C1FF5F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5853" y="1766656"/>
            <a:ext cx="6800294" cy="591159"/>
          </a:xfrm>
          <a:prstGeom prst="rect">
            <a:avLst/>
          </a:prstGeom>
        </p:spPr>
      </p:pic>
      <p:pic>
        <p:nvPicPr>
          <p:cNvPr id="5" name="图形 21">
            <a:extLst>
              <a:ext uri="{FF2B5EF4-FFF2-40B4-BE49-F238E27FC236}">
                <a16:creationId xmlns:a16="http://schemas.microsoft.com/office/drawing/2014/main" id="{D5A32FEC-0667-425E-9388-1C66D454D36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32573" y="3175148"/>
            <a:ext cx="5126853" cy="124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5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131</Words>
  <Application>Microsoft Office PowerPoint</Application>
  <PresentationFormat>宽屏</PresentationFormat>
  <Paragraphs>24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关于 PBF 流体模拟算法的理解</vt:lpstr>
      <vt:lpstr>Position Based Fluids（PBF）</vt:lpstr>
      <vt:lpstr>PowerPoint 演示文稿</vt:lpstr>
      <vt:lpstr>基于PBD框架</vt:lpstr>
      <vt:lpstr>求解满足约束C的∆p</vt:lpstr>
      <vt:lpstr>PBF中的密度约束</vt:lpstr>
      <vt:lpstr>密度约束的梯度</vt:lpstr>
      <vt:lpstr>带入到PBD框架中</vt:lpstr>
      <vt:lpstr>软化约束</vt:lpstr>
      <vt:lpstr>最终位置修正</vt:lpstr>
      <vt:lpstr>拉伸不稳定性</vt:lpstr>
      <vt:lpstr>加入排斥项ε_corr</vt:lpstr>
      <vt:lpstr>涡度约束和粘度</vt:lpstr>
      <vt:lpstr>算法</vt:lpstr>
      <vt:lpstr>结果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 PBF 流体模拟算法的理解</dc:title>
  <dc:creator>Leon Shaw</dc:creator>
  <cp:lastModifiedBy>Leon Shaw</cp:lastModifiedBy>
  <cp:revision>5</cp:revision>
  <dcterms:created xsi:type="dcterms:W3CDTF">2018-12-23T03:09:26Z</dcterms:created>
  <dcterms:modified xsi:type="dcterms:W3CDTF">2018-12-23T03:49:09Z</dcterms:modified>
</cp:coreProperties>
</file>