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4460367" y="1577833"/>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20" name="等腰三角形 19"/>
          <p:cNvSpPr/>
          <p:nvPr/>
        </p:nvSpPr>
        <p:spPr>
          <a:xfrm flipV="1">
            <a:off x="3945760" y="3199096"/>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lumMod val="50000"/>
                </a:schemeClr>
              </a:solidFill>
              <a:ea typeface="微软雅黑 Light" panose="020B0502040204020203" charset="-122"/>
            </a:endParaRPr>
          </a:p>
        </p:txBody>
      </p:sp>
      <p:sp>
        <p:nvSpPr>
          <p:cNvPr id="21" name="等腰三角形 20"/>
          <p:cNvSpPr/>
          <p:nvPr/>
        </p:nvSpPr>
        <p:spPr>
          <a:xfrm>
            <a:off x="3945759" y="1183069"/>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lumMod val="50000"/>
                </a:schemeClr>
              </a:solidFill>
              <a:ea typeface="微软雅黑 Light" panose="020B0502040204020203" charset="-122"/>
            </a:endParaRPr>
          </a:p>
        </p:txBody>
      </p:sp>
      <p:sp>
        <p:nvSpPr>
          <p:cNvPr id="22" name="文本框 21"/>
          <p:cNvSpPr txBox="1"/>
          <p:nvPr/>
        </p:nvSpPr>
        <p:spPr>
          <a:xfrm>
            <a:off x="2600028" y="2171600"/>
            <a:ext cx="8818880" cy="706755"/>
          </a:xfrm>
          <a:prstGeom prst="rect">
            <a:avLst/>
          </a:prstGeom>
          <a:noFill/>
          <a:ln>
            <a:noFill/>
          </a:ln>
        </p:spPr>
        <p:txBody>
          <a:bodyPr wrap="none" rtlCol="0">
            <a:spAutoFit/>
          </a:bodyPr>
          <a:lstStyle/>
          <a:p>
            <a:pPr algn="l"/>
            <a:r>
              <a:rPr lang="zh-CN" altLang="en-US" sz="4000" dirty="0" smtClean="0">
                <a:solidFill>
                  <a:schemeClr val="tx1">
                    <a:lumMod val="85000"/>
                    <a:lumOff val="15000"/>
                  </a:schemeClr>
                </a:solidFill>
                <a:latin typeface="微软雅黑 Light" panose="020B0502040204020203" charset="-122"/>
                <a:ea typeface="微软雅黑 Light" panose="020B0502040204020203" charset="-122"/>
              </a:rPr>
              <a:t>用于室内场景合成的深度卷积先验模型</a:t>
            </a:r>
            <a:endParaRPr lang="zh-CN" altLang="en-US" sz="4000" dirty="0" smtClean="0">
              <a:solidFill>
                <a:schemeClr val="tx1">
                  <a:lumMod val="85000"/>
                  <a:lumOff val="15000"/>
                </a:schemeClr>
              </a:solidFill>
              <a:latin typeface="微软雅黑 Light" panose="020B0502040204020203" charset="-122"/>
              <a:ea typeface="微软雅黑 Light" panose="020B0502040204020203" charset="-122"/>
            </a:endParaRPr>
          </a:p>
        </p:txBody>
      </p:sp>
      <p:sp>
        <p:nvSpPr>
          <p:cNvPr id="23" name="文本框 22"/>
          <p:cNvSpPr txBox="1"/>
          <p:nvPr/>
        </p:nvSpPr>
        <p:spPr>
          <a:xfrm>
            <a:off x="6003290" y="6024245"/>
            <a:ext cx="5850890" cy="398780"/>
          </a:xfrm>
          <a:prstGeom prst="rect">
            <a:avLst/>
          </a:prstGeom>
          <a:noFill/>
          <a:ln>
            <a:noFill/>
          </a:ln>
        </p:spPr>
        <p:txBody>
          <a:bodyPr wrap="square" rtlCol="0">
            <a:spAutoFit/>
          </a:bodyPr>
          <a:lstStyle/>
          <a:p>
            <a:r>
              <a:rPr kumimoji="1" lang="zh-CN" altLang="en-US" sz="2000" dirty="0">
                <a:sym typeface="+mn-ea"/>
              </a:rPr>
              <a:t>指导老师：李启雷</a:t>
            </a:r>
            <a:r>
              <a:rPr kumimoji="1" lang="en-US" altLang="zh-CN" sz="2000" dirty="0">
                <a:sym typeface="+mn-ea"/>
              </a:rPr>
              <a:t>| </a:t>
            </a:r>
            <a:r>
              <a:rPr kumimoji="1" lang="zh-CN" altLang="en-US" sz="2000" dirty="0">
                <a:sym typeface="+mn-ea"/>
              </a:rPr>
              <a:t>报告人：</a:t>
            </a:r>
            <a:r>
              <a:rPr kumimoji="1" lang="en-US" altLang="zh-CN" sz="2000" dirty="0">
                <a:sym typeface="+mn-ea"/>
              </a:rPr>
              <a:t>218510</a:t>
            </a:r>
            <a:r>
              <a:rPr kumimoji="1" lang="en-US" sz="2000" dirty="0">
                <a:sym typeface="+mn-ea"/>
              </a:rPr>
              <a:t>20 </a:t>
            </a:r>
            <a:r>
              <a:rPr kumimoji="1" lang="zh-CN" altLang="en-US" sz="2000" dirty="0">
                <a:sym typeface="+mn-ea"/>
              </a:rPr>
              <a:t>殷曜东</a:t>
            </a:r>
            <a:endParaRPr kumimoji="1" lang="zh-CN" altLang="en-US" sz="2000" dirty="0">
              <a:solidFill>
                <a:schemeClr val="tx1">
                  <a:lumMod val="85000"/>
                  <a:lumOff val="15000"/>
                </a:schemeClr>
              </a:solidFill>
              <a:latin typeface="微软雅黑 Light" panose="020B0502040204020203" charset="-122"/>
              <a:ea typeface="微软雅黑 Light" panose="020B0502040204020203" charset="-122"/>
              <a:cs typeface="Helvetica" panose="020B0604020202020204" pitchFamily="34" charset="0"/>
              <a:sym typeface="+mn-ea"/>
            </a:endParaRPr>
          </a:p>
        </p:txBody>
      </p:sp>
      <p:sp>
        <p:nvSpPr>
          <p:cNvPr id="27" name="任意多边形: 形状 15"/>
          <p:cNvSpPr/>
          <p:nvPr/>
        </p:nvSpPr>
        <p:spPr>
          <a:xfrm>
            <a:off x="-233168" y="3198280"/>
            <a:ext cx="4862319" cy="730783"/>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1" fmla="*/ 0 w 4454013"/>
              <a:gd name="connsiteY0-2" fmla="*/ 531514 h 767488"/>
              <a:gd name="connsiteX1-3" fmla="*/ 1828800 w 4454013"/>
              <a:gd name="connsiteY1-4" fmla="*/ 572 h 767488"/>
              <a:gd name="connsiteX2-5" fmla="*/ 3628103 w 4454013"/>
              <a:gd name="connsiteY2-6" fmla="*/ 620004 h 767488"/>
              <a:gd name="connsiteX3-7" fmla="*/ 4195569 w 4454013"/>
              <a:gd name="connsiteY3-8" fmla="*/ 735545 h 767488"/>
              <a:gd name="connsiteX4" fmla="*/ 4454013 w 4454013"/>
              <a:gd name="connsiteY4" fmla="*/ 767488 h 767488"/>
              <a:gd name="connsiteX0-9" fmla="*/ 0 w 4454013"/>
              <a:gd name="connsiteY0-10" fmla="*/ 531514 h 767488"/>
              <a:gd name="connsiteX1-11" fmla="*/ 1828800 w 4454013"/>
              <a:gd name="connsiteY1-12" fmla="*/ 572 h 767488"/>
              <a:gd name="connsiteX2-13" fmla="*/ 3628103 w 4454013"/>
              <a:gd name="connsiteY2-14" fmla="*/ 620004 h 767488"/>
              <a:gd name="connsiteX3-15" fmla="*/ 4081269 w 4454013"/>
              <a:gd name="connsiteY3-16" fmla="*/ 730782 h 767488"/>
              <a:gd name="connsiteX4-17" fmla="*/ 4454013 w 4454013"/>
              <a:gd name="connsiteY4-18" fmla="*/ 767488 h 767488"/>
              <a:gd name="connsiteX0-19" fmla="*/ 0 w 4081269"/>
              <a:gd name="connsiteY0-20" fmla="*/ 531514 h 730782"/>
              <a:gd name="connsiteX1-21" fmla="*/ 1828800 w 4081269"/>
              <a:gd name="connsiteY1-22" fmla="*/ 572 h 730782"/>
              <a:gd name="connsiteX2-23" fmla="*/ 3628103 w 4081269"/>
              <a:gd name="connsiteY2-24" fmla="*/ 620004 h 730782"/>
              <a:gd name="connsiteX3-25" fmla="*/ 4081269 w 4081269"/>
              <a:gd name="connsiteY3-26" fmla="*/ 730782 h 730782"/>
            </a:gdLst>
            <a:ahLst/>
            <a:cxnLst>
              <a:cxn ang="0">
                <a:pos x="connsiteX0-1" y="connsiteY0-2"/>
              </a:cxn>
              <a:cxn ang="0">
                <a:pos x="connsiteX1-3" y="connsiteY1-4"/>
              </a:cxn>
              <a:cxn ang="0">
                <a:pos x="connsiteX2-5" y="connsiteY2-6"/>
              </a:cxn>
              <a:cxn ang="0">
                <a:pos x="connsiteX3-7" y="connsiteY3-8"/>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Light" panose="020B0502040204020203" charset="-122"/>
            </a:endParaRPr>
          </a:p>
        </p:txBody>
      </p:sp>
      <p:sp>
        <p:nvSpPr>
          <p:cNvPr id="28" name="任意多边形: 形状 18"/>
          <p:cNvSpPr/>
          <p:nvPr/>
        </p:nvSpPr>
        <p:spPr>
          <a:xfrm>
            <a:off x="7350735"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1" fmla="*/ 0 w 4733772"/>
              <a:gd name="connsiteY0-2" fmla="*/ 364821 h 700144"/>
              <a:gd name="connsiteX1-3" fmla="*/ 1105669 w 4733772"/>
              <a:gd name="connsiteY1-4" fmla="*/ 689285 h 700144"/>
              <a:gd name="connsiteX2-5" fmla="*/ 2904972 w 4733772"/>
              <a:gd name="connsiteY2-6" fmla="*/ 10859 h 700144"/>
              <a:gd name="connsiteX3-7" fmla="*/ 4733772 w 4733772"/>
              <a:gd name="connsiteY3-8" fmla="*/ 335324 h 700144"/>
            </a:gdLst>
            <a:ahLst/>
            <a:cxnLst>
              <a:cxn ang="0">
                <a:pos x="connsiteX0-1" y="connsiteY0-2"/>
              </a:cxn>
              <a:cxn ang="0">
                <a:pos x="connsiteX1-3" y="connsiteY1-4"/>
              </a:cxn>
              <a:cxn ang="0">
                <a:pos x="connsiteX2-5" y="connsiteY2-6"/>
              </a:cxn>
              <a:cxn ang="0">
                <a:pos x="connsiteX3-7" y="connsiteY3-8"/>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Light" panose="020B0502040204020203" charset="-122"/>
            </a:endParaRPr>
          </a:p>
        </p:txBody>
      </p:sp>
      <p:sp>
        <p:nvSpPr>
          <p:cNvPr id="29" name="任意多边形: 形状 19"/>
          <p:cNvSpPr/>
          <p:nvPr/>
        </p:nvSpPr>
        <p:spPr>
          <a:xfrm>
            <a:off x="7570107" y="3684188"/>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1" fmla="*/ 0 w 4414070"/>
              <a:gd name="connsiteY0-2" fmla="*/ 196030 h 560475"/>
              <a:gd name="connsiteX1-3" fmla="*/ 992444 w 4414070"/>
              <a:gd name="connsiteY1-4" fmla="*/ 29497 h 560475"/>
              <a:gd name="connsiteX2-5" fmla="*/ 2850741 w 4414070"/>
              <a:gd name="connsiteY2-6" fmla="*/ 560438 h 560475"/>
              <a:gd name="connsiteX3-7" fmla="*/ 4414070 w 4414070"/>
              <a:gd name="connsiteY3-8" fmla="*/ 0 h 560475"/>
            </a:gdLst>
            <a:ahLst/>
            <a:cxnLst>
              <a:cxn ang="0">
                <a:pos x="connsiteX0-1" y="connsiteY0-2"/>
              </a:cxn>
              <a:cxn ang="0">
                <a:pos x="connsiteX1-3" y="connsiteY1-4"/>
              </a:cxn>
              <a:cxn ang="0">
                <a:pos x="connsiteX2-5" y="connsiteY2-6"/>
              </a:cxn>
              <a:cxn ang="0">
                <a:pos x="connsiteX3-7" y="connsiteY3-8"/>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Light" panose="020B0502040204020203" charset="-122"/>
            </a:endParaRPr>
          </a:p>
        </p:txBody>
      </p:sp>
      <p:sp>
        <p:nvSpPr>
          <p:cNvPr id="30" name="任意多边形: 形状 20"/>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Light" panose="020B0502040204020203" charset="-122"/>
            </a:endParaRPr>
          </a:p>
        </p:txBody>
      </p:sp>
      <p:sp>
        <p:nvSpPr>
          <p:cNvPr id="31" name="矩形: 圆角 22"/>
          <p:cNvSpPr/>
          <p:nvPr/>
        </p:nvSpPr>
        <p:spPr>
          <a:xfrm rot="18746479">
            <a:off x="10079180" y="3293451"/>
            <a:ext cx="192455" cy="192455"/>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32" name="矩形: 圆角 23"/>
          <p:cNvSpPr/>
          <p:nvPr/>
        </p:nvSpPr>
        <p:spPr>
          <a:xfrm rot="15661163">
            <a:off x="11624672" y="34148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33" name="矩形: 圆角 24"/>
          <p:cNvSpPr/>
          <p:nvPr/>
        </p:nvSpPr>
        <p:spPr>
          <a:xfrm rot="15661163">
            <a:off x="2456505" y="278949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34" name="矩形: 圆角 25"/>
          <p:cNvSpPr/>
          <p:nvPr/>
        </p:nvSpPr>
        <p:spPr>
          <a:xfrm rot="19434123">
            <a:off x="445533" y="2495669"/>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35" name="矩形: 圆角 26"/>
          <p:cNvSpPr/>
          <p:nvPr/>
        </p:nvSpPr>
        <p:spPr>
          <a:xfrm rot="17624697">
            <a:off x="1386339" y="4257903"/>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36" name="矩形: 圆角 27"/>
          <p:cNvSpPr/>
          <p:nvPr/>
        </p:nvSpPr>
        <p:spPr>
          <a:xfrm rot="17624697">
            <a:off x="10115175" y="1924621"/>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37" name="矩形: 圆角 51"/>
          <p:cNvSpPr/>
          <p:nvPr/>
        </p:nvSpPr>
        <p:spPr>
          <a:xfrm rot="15661163">
            <a:off x="2527740" y="4771061"/>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38" name="矩形: 圆角 53"/>
          <p:cNvSpPr/>
          <p:nvPr/>
        </p:nvSpPr>
        <p:spPr>
          <a:xfrm rot="19132149">
            <a:off x="10230629"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39" name="矩形: 圆角 56"/>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2" name="文本框 1"/>
          <p:cNvSpPr txBox="1"/>
          <p:nvPr/>
        </p:nvSpPr>
        <p:spPr>
          <a:xfrm>
            <a:off x="9878060" y="3081655"/>
            <a:ext cx="1402080" cy="460375"/>
          </a:xfrm>
          <a:prstGeom prst="rect">
            <a:avLst/>
          </a:prstGeom>
          <a:noFill/>
        </p:spPr>
        <p:txBody>
          <a:bodyPr wrap="none" rtlCol="0">
            <a:spAutoFit/>
          </a:bodyPr>
          <a:p>
            <a:r>
              <a:rPr lang="zh-CN" altLang="en-US" sz="2400">
                <a:latin typeface="黑体" panose="02010609060101010101" charset="-122"/>
                <a:ea typeface="黑体" panose="02010609060101010101" charset="-122"/>
              </a:rPr>
              <a:t>读书报告</a:t>
            </a:r>
            <a:endParaRPr lang="zh-CN" altLang="en-US" sz="2400">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000" fill="hold"/>
                                        <p:tgtEl>
                                          <p:spTgt spid="21"/>
                                        </p:tgtEl>
                                        <p:attrNameLst>
                                          <p:attrName>ppt_x</p:attrName>
                                        </p:attrNameLst>
                                      </p:cBhvr>
                                      <p:tavLst>
                                        <p:tav tm="0">
                                          <p:val>
                                            <p:strVal val="#ppt_x"/>
                                          </p:val>
                                        </p:tav>
                                        <p:tav tm="100000">
                                          <p:val>
                                            <p:strVal val="#ppt_x"/>
                                          </p:val>
                                        </p:tav>
                                      </p:tavLst>
                                    </p:anim>
                                    <p:anim calcmode="lin" valueType="num">
                                      <p:cBhvr additive="base">
                                        <p:cTn id="14" dur="1000" fill="hold"/>
                                        <p:tgtEl>
                                          <p:spTgt spid="21"/>
                                        </p:tgtEl>
                                        <p:attrNameLst>
                                          <p:attrName>ppt_y</p:attrName>
                                        </p:attrNameLst>
                                      </p:cBhvr>
                                      <p:tavLst>
                                        <p:tav tm="0">
                                          <p:val>
                                            <p:strVal val="0-#ppt_h/2"/>
                                          </p:val>
                                        </p:tav>
                                        <p:tav tm="100000">
                                          <p:val>
                                            <p:strVal val="#ppt_y"/>
                                          </p:val>
                                        </p:tav>
                                      </p:tavLst>
                                    </p:anim>
                                  </p:childTnLst>
                                </p:cTn>
                              </p:par>
                            </p:childTnLst>
                          </p:cTn>
                        </p:par>
                        <p:par>
                          <p:cTn id="15" fill="hold">
                            <p:stCondLst>
                              <p:cond delay="2000"/>
                            </p:stCondLst>
                            <p:childTnLst>
                              <p:par>
                                <p:cTn id="16" presetID="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ppt_x"/>
                                          </p:val>
                                        </p:tav>
                                        <p:tav tm="100000">
                                          <p:val>
                                            <p:strVal val="#ppt_x"/>
                                          </p:val>
                                        </p:tav>
                                      </p:tavLst>
                                    </p:anim>
                                    <p:anim calcmode="lin" valueType="num">
                                      <p:cBhvr additive="base">
                                        <p:cTn id="19" dur="1000" fill="hold"/>
                                        <p:tgtEl>
                                          <p:spTgt spid="20"/>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23" presetClass="entr" presetSubtype="3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250" fill="hold"/>
                                        <p:tgtEl>
                                          <p:spTgt spid="22"/>
                                        </p:tgtEl>
                                        <p:attrNameLst>
                                          <p:attrName>ppt_w</p:attrName>
                                        </p:attrNameLst>
                                      </p:cBhvr>
                                      <p:tavLst>
                                        <p:tav tm="0">
                                          <p:val>
                                            <p:strVal val="(6*min(max(#ppt_w*#ppt_h,.3),1)-7.4)/-.7*#ppt_w"/>
                                          </p:val>
                                        </p:tav>
                                        <p:tav tm="100000">
                                          <p:val>
                                            <p:strVal val="#ppt_w"/>
                                          </p:val>
                                        </p:tav>
                                      </p:tavLst>
                                    </p:anim>
                                    <p:anim calcmode="lin" valueType="num">
                                      <p:cBhvr>
                                        <p:cTn id="24" dur="1250" fill="hold"/>
                                        <p:tgtEl>
                                          <p:spTgt spid="22"/>
                                        </p:tgtEl>
                                        <p:attrNameLst>
                                          <p:attrName>ppt_h</p:attrName>
                                        </p:attrNameLst>
                                      </p:cBhvr>
                                      <p:tavLst>
                                        <p:tav tm="0">
                                          <p:val>
                                            <p:strVal val="(6*min(max(#ppt_w*#ppt_h,.3),1)-7.4)/-.7*#ppt_h"/>
                                          </p:val>
                                        </p:tav>
                                        <p:tav tm="100000">
                                          <p:val>
                                            <p:strVal val="#ppt_h"/>
                                          </p:val>
                                        </p:tav>
                                      </p:tavLst>
                                    </p:anim>
                                    <p:anim calcmode="lin" valueType="num">
                                      <p:cBhvr>
                                        <p:cTn id="25" dur="1250" fill="hold"/>
                                        <p:tgtEl>
                                          <p:spTgt spid="22"/>
                                        </p:tgtEl>
                                        <p:attrNameLst>
                                          <p:attrName>ppt_x</p:attrName>
                                        </p:attrNameLst>
                                      </p:cBhvr>
                                      <p:tavLst>
                                        <p:tav tm="0">
                                          <p:val>
                                            <p:fltVal val="0.5"/>
                                          </p:val>
                                        </p:tav>
                                        <p:tav tm="100000">
                                          <p:val>
                                            <p:strVal val="#ppt_x"/>
                                          </p:val>
                                        </p:tav>
                                      </p:tavLst>
                                    </p:anim>
                                    <p:anim calcmode="lin" valueType="num">
                                      <p:cBhvr>
                                        <p:cTn id="26" dur="1250" fill="hold"/>
                                        <p:tgtEl>
                                          <p:spTgt spid="22"/>
                                        </p:tgtEl>
                                        <p:attrNameLst>
                                          <p:attrName>ppt_y</p:attrName>
                                        </p:attrNameLst>
                                      </p:cBhvr>
                                      <p:tavLst>
                                        <p:tav tm="0">
                                          <p:val>
                                            <p:strVal val="1+(6*min(max(#ppt_w*#ppt_h,.3),1)-7.4)/-.7*#ppt_h/2"/>
                                          </p:val>
                                        </p:tav>
                                        <p:tav tm="100000">
                                          <p:val>
                                            <p:strVal val="#ppt_y"/>
                                          </p:val>
                                        </p:tav>
                                      </p:tavLst>
                                    </p:anim>
                                  </p:childTnLst>
                                </p:cTn>
                              </p:par>
                            </p:childTnLst>
                          </p:cTn>
                        </p:par>
                        <p:par>
                          <p:cTn id="27" fill="hold">
                            <p:stCondLst>
                              <p:cond delay="4500"/>
                            </p:stCondLst>
                            <p:childTnLst>
                              <p:par>
                                <p:cTn id="28" presetID="2" presetClass="entr" presetSubtype="4" fill="hold" grpId="0" nodeType="afterEffect">
                                  <p:stCondLst>
                                    <p:cond delay="0"/>
                                  </p:stCondLst>
                                  <p:iterate type="lt">
                                    <p:tmPct val="10000"/>
                                  </p:iterate>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750" fill="hold"/>
                                        <p:tgtEl>
                                          <p:spTgt spid="23"/>
                                        </p:tgtEl>
                                        <p:attrNameLst>
                                          <p:attrName>ppt_x</p:attrName>
                                        </p:attrNameLst>
                                      </p:cBhvr>
                                      <p:tavLst>
                                        <p:tav tm="0">
                                          <p:val>
                                            <p:strVal val="#ppt_x"/>
                                          </p:val>
                                        </p:tav>
                                        <p:tav tm="100000">
                                          <p:val>
                                            <p:strVal val="#ppt_x"/>
                                          </p:val>
                                        </p:tav>
                                      </p:tavLst>
                                    </p:anim>
                                    <p:anim calcmode="lin" valueType="num">
                                      <p:cBhvr additive="base">
                                        <p:cTn id="31" dur="750" fill="hold"/>
                                        <p:tgtEl>
                                          <p:spTgt spid="23"/>
                                        </p:tgtEl>
                                        <p:attrNameLst>
                                          <p:attrName>ppt_y</p:attrName>
                                        </p:attrNameLst>
                                      </p:cBhvr>
                                      <p:tavLst>
                                        <p:tav tm="0">
                                          <p:val>
                                            <p:strVal val="1+#ppt_h/2"/>
                                          </p:val>
                                        </p:tav>
                                        <p:tav tm="100000">
                                          <p:val>
                                            <p:strVal val="#ppt_y"/>
                                          </p:val>
                                        </p:tav>
                                      </p:tavLst>
                                    </p:anim>
                                  </p:childTnLst>
                                </p:cTn>
                              </p:par>
                              <p:par>
                                <p:cTn id="32" presetID="22" presetClass="entr" presetSubtype="8" fill="hold" grpId="0" nodeType="withEffect">
                                  <p:stCondLst>
                                    <p:cond delay="175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grpId="0" nodeType="withEffect">
                                  <p:stCondLst>
                                    <p:cond delay="225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grpId="0" nodeType="withEffect">
                                  <p:stCondLst>
                                    <p:cond delay="2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325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42" presetClass="entr" presetSubtype="0" fill="hold" grpId="0" nodeType="withEffect">
                                  <p:stCondLst>
                                    <p:cond delay="375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anim calcmode="lin" valueType="num">
                                      <p:cBhvr>
                                        <p:cTn id="47" dur="500" fill="hold"/>
                                        <p:tgtEl>
                                          <p:spTgt spid="34"/>
                                        </p:tgtEl>
                                        <p:attrNameLst>
                                          <p:attrName>ppt_x</p:attrName>
                                        </p:attrNameLst>
                                      </p:cBhvr>
                                      <p:tavLst>
                                        <p:tav tm="0">
                                          <p:val>
                                            <p:strVal val="#ppt_x"/>
                                          </p:val>
                                        </p:tav>
                                        <p:tav tm="100000">
                                          <p:val>
                                            <p:strVal val="#ppt_x"/>
                                          </p:val>
                                        </p:tav>
                                      </p:tavLst>
                                    </p:anim>
                                    <p:anim calcmode="lin" valueType="num">
                                      <p:cBhvr>
                                        <p:cTn id="48" dur="500" fill="hold"/>
                                        <p:tgtEl>
                                          <p:spTgt spid="3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375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strVal val="#ppt_x"/>
                                          </p:val>
                                        </p:tav>
                                        <p:tav tm="100000">
                                          <p:val>
                                            <p:strVal val="#ppt_x"/>
                                          </p:val>
                                        </p:tav>
                                      </p:tavLst>
                                    </p:anim>
                                    <p:anim calcmode="lin" valueType="num">
                                      <p:cBhvr>
                                        <p:cTn id="53" dur="500" fill="hold"/>
                                        <p:tgtEl>
                                          <p:spTgt spid="3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750"/>
                                        <p:tgtEl>
                                          <p:spTgt spid="36"/>
                                        </p:tgtEl>
                                      </p:cBhvr>
                                    </p:animEffect>
                                    <p:anim calcmode="lin" valueType="num">
                                      <p:cBhvr>
                                        <p:cTn id="57" dur="750" fill="hold"/>
                                        <p:tgtEl>
                                          <p:spTgt spid="36"/>
                                        </p:tgtEl>
                                        <p:attrNameLst>
                                          <p:attrName>ppt_x</p:attrName>
                                        </p:attrNameLst>
                                      </p:cBhvr>
                                      <p:tavLst>
                                        <p:tav tm="0">
                                          <p:val>
                                            <p:strVal val="#ppt_x"/>
                                          </p:val>
                                        </p:tav>
                                        <p:tav tm="100000">
                                          <p:val>
                                            <p:strVal val="#ppt_x"/>
                                          </p:val>
                                        </p:tav>
                                      </p:tavLst>
                                    </p:anim>
                                    <p:anim calcmode="lin" valueType="num">
                                      <p:cBhvr>
                                        <p:cTn id="58" dur="750" fill="hold"/>
                                        <p:tgtEl>
                                          <p:spTgt spid="3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425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750"/>
                                        <p:tgtEl>
                                          <p:spTgt spid="39"/>
                                        </p:tgtEl>
                                      </p:cBhvr>
                                    </p:animEffect>
                                    <p:anim calcmode="lin" valueType="num">
                                      <p:cBhvr>
                                        <p:cTn id="62" dur="750" fill="hold"/>
                                        <p:tgtEl>
                                          <p:spTgt spid="39"/>
                                        </p:tgtEl>
                                        <p:attrNameLst>
                                          <p:attrName>ppt_x</p:attrName>
                                        </p:attrNameLst>
                                      </p:cBhvr>
                                      <p:tavLst>
                                        <p:tav tm="0">
                                          <p:val>
                                            <p:strVal val="#ppt_x"/>
                                          </p:val>
                                        </p:tav>
                                        <p:tav tm="100000">
                                          <p:val>
                                            <p:strVal val="#ppt_x"/>
                                          </p:val>
                                        </p:tav>
                                      </p:tavLst>
                                    </p:anim>
                                    <p:anim calcmode="lin" valueType="num">
                                      <p:cBhvr>
                                        <p:cTn id="63" dur="750" fill="hold"/>
                                        <p:tgtEl>
                                          <p:spTgt spid="3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375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750"/>
                                        <p:tgtEl>
                                          <p:spTgt spid="37"/>
                                        </p:tgtEl>
                                      </p:cBhvr>
                                    </p:animEffect>
                                    <p:anim calcmode="lin" valueType="num">
                                      <p:cBhvr>
                                        <p:cTn id="67" dur="750" fill="hold"/>
                                        <p:tgtEl>
                                          <p:spTgt spid="37"/>
                                        </p:tgtEl>
                                        <p:attrNameLst>
                                          <p:attrName>ppt_x</p:attrName>
                                        </p:attrNameLst>
                                      </p:cBhvr>
                                      <p:tavLst>
                                        <p:tav tm="0">
                                          <p:val>
                                            <p:strVal val="#ppt_x"/>
                                          </p:val>
                                        </p:tav>
                                        <p:tav tm="100000">
                                          <p:val>
                                            <p:strVal val="#ppt_x"/>
                                          </p:val>
                                        </p:tav>
                                      </p:tavLst>
                                    </p:anim>
                                    <p:anim calcmode="lin" valueType="num">
                                      <p:cBhvr>
                                        <p:cTn id="68" dur="750" fill="hold"/>
                                        <p:tgtEl>
                                          <p:spTgt spid="3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425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750"/>
                                        <p:tgtEl>
                                          <p:spTgt spid="32"/>
                                        </p:tgtEl>
                                      </p:cBhvr>
                                    </p:animEffect>
                                    <p:anim calcmode="lin" valueType="num">
                                      <p:cBhvr>
                                        <p:cTn id="72" dur="750" fill="hold"/>
                                        <p:tgtEl>
                                          <p:spTgt spid="32"/>
                                        </p:tgtEl>
                                        <p:attrNameLst>
                                          <p:attrName>ppt_x</p:attrName>
                                        </p:attrNameLst>
                                      </p:cBhvr>
                                      <p:tavLst>
                                        <p:tav tm="0">
                                          <p:val>
                                            <p:strVal val="#ppt_x"/>
                                          </p:val>
                                        </p:tav>
                                        <p:tav tm="100000">
                                          <p:val>
                                            <p:strVal val="#ppt_x"/>
                                          </p:val>
                                        </p:tav>
                                      </p:tavLst>
                                    </p:anim>
                                    <p:anim calcmode="lin" valueType="num">
                                      <p:cBhvr>
                                        <p:cTn id="73" dur="750" fill="hold"/>
                                        <p:tgtEl>
                                          <p:spTgt spid="3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375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750"/>
                                        <p:tgtEl>
                                          <p:spTgt spid="31"/>
                                        </p:tgtEl>
                                      </p:cBhvr>
                                    </p:animEffect>
                                    <p:anim calcmode="lin" valueType="num">
                                      <p:cBhvr>
                                        <p:cTn id="77" dur="750" fill="hold"/>
                                        <p:tgtEl>
                                          <p:spTgt spid="31"/>
                                        </p:tgtEl>
                                        <p:attrNameLst>
                                          <p:attrName>ppt_x</p:attrName>
                                        </p:attrNameLst>
                                      </p:cBhvr>
                                      <p:tavLst>
                                        <p:tav tm="0">
                                          <p:val>
                                            <p:strVal val="#ppt_x"/>
                                          </p:val>
                                        </p:tav>
                                        <p:tav tm="100000">
                                          <p:val>
                                            <p:strVal val="#ppt_x"/>
                                          </p:val>
                                        </p:tav>
                                      </p:tavLst>
                                    </p:anim>
                                    <p:anim calcmode="lin" valueType="num">
                                      <p:cBhvr>
                                        <p:cTn id="78" dur="75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425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anim calcmode="lin" valueType="num">
                                      <p:cBhvr>
                                        <p:cTn id="82" dur="500" fill="hold"/>
                                        <p:tgtEl>
                                          <p:spTgt spid="38"/>
                                        </p:tgtEl>
                                        <p:attrNameLst>
                                          <p:attrName>ppt_x</p:attrName>
                                        </p:attrNameLst>
                                      </p:cBhvr>
                                      <p:tavLst>
                                        <p:tav tm="0">
                                          <p:val>
                                            <p:strVal val="#ppt_x"/>
                                          </p:val>
                                        </p:tav>
                                        <p:tav tm="100000">
                                          <p:val>
                                            <p:strVal val="#ppt_x"/>
                                          </p:val>
                                        </p:tav>
                                      </p:tavLst>
                                    </p:anim>
                                    <p:anim calcmode="lin" valueType="num">
                                      <p:cBhvr>
                                        <p:cTn id="83" dur="500" fill="hold"/>
                                        <p:tgtEl>
                                          <p:spTgt spid="3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425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750"/>
                                        <p:tgtEl>
                                          <p:spTgt spid="35"/>
                                        </p:tgtEl>
                                      </p:cBhvr>
                                    </p:animEffect>
                                    <p:anim calcmode="lin" valueType="num">
                                      <p:cBhvr>
                                        <p:cTn id="87" dur="750" fill="hold"/>
                                        <p:tgtEl>
                                          <p:spTgt spid="35"/>
                                        </p:tgtEl>
                                        <p:attrNameLst>
                                          <p:attrName>ppt_x</p:attrName>
                                        </p:attrNameLst>
                                      </p:cBhvr>
                                      <p:tavLst>
                                        <p:tav tm="0">
                                          <p:val>
                                            <p:strVal val="#ppt_x"/>
                                          </p:val>
                                        </p:tav>
                                        <p:tav tm="100000">
                                          <p:val>
                                            <p:strVal val="#ppt_x"/>
                                          </p:val>
                                        </p:tav>
                                      </p:tavLst>
                                    </p:anim>
                                    <p:anim calcmode="lin" valueType="num">
                                      <p:cBhvr>
                                        <p:cTn id="88" dur="75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0" grpId="0" bldLvl="0" animBg="1"/>
      <p:bldP spid="21" grpId="0" bldLvl="0" animBg="1"/>
      <p:bldP spid="22" grpId="0"/>
      <p:bldP spid="23" grpId="0"/>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a:spLocks noChangeArrowheads="1"/>
          </p:cNvSpPr>
          <p:nvPr/>
        </p:nvSpPr>
        <p:spPr bwMode="auto">
          <a:xfrm>
            <a:off x="3744114" y="3496772"/>
            <a:ext cx="4064705"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3735" b="1" kern="100" dirty="0" smtClean="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模型实现</a:t>
            </a:r>
            <a:endParaRPr lang="zh-CN" altLang="en-US" sz="3735" b="1" dirty="0">
              <a:solidFill>
                <a:srgbClr val="093B5C"/>
              </a:solidFill>
              <a:latin typeface="方正兰亭超细黑简体" panose="02000000000000000000" pitchFamily="2" charset="-122"/>
              <a:ea typeface="方正兰亭超细黑简体" panose="02000000000000000000" pitchFamily="2" charset="-122"/>
            </a:endParaRPr>
          </a:p>
        </p:txBody>
      </p:sp>
      <p:sp>
        <p:nvSpPr>
          <p:cNvPr id="23" name="文本框 12"/>
          <p:cNvSpPr txBox="1">
            <a:spLocks noChangeArrowheads="1"/>
          </p:cNvSpPr>
          <p:nvPr/>
        </p:nvSpPr>
        <p:spPr bwMode="auto">
          <a:xfrm>
            <a:off x="4665366" y="1806344"/>
            <a:ext cx="1007297"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dirty="0" smtClean="0">
                <a:solidFill>
                  <a:schemeClr val="tx1">
                    <a:lumMod val="50000"/>
                    <a:lumOff val="50000"/>
                  </a:schemeClr>
                </a:solidFill>
                <a:latin typeface="AgencyFB" panose="02000806040000020003" pitchFamily="2" charset="0"/>
                <a:ea typeface="微软雅黑" panose="020B0503020204020204" charset="-122"/>
              </a:rPr>
              <a:t>3</a:t>
            </a:r>
            <a:endParaRPr lang="zh-CN" altLang="en-US" sz="12000" dirty="0">
              <a:solidFill>
                <a:schemeClr val="tx1">
                  <a:lumMod val="50000"/>
                  <a:lumOff val="50000"/>
                </a:schemeClr>
              </a:solidFill>
              <a:latin typeface="AgencyFB" panose="02000806040000020003" pitchFamily="2" charset="0"/>
              <a:ea typeface="微软雅黑" panose="020B0503020204020204" charset="-122"/>
            </a:endParaRPr>
          </a:p>
        </p:txBody>
      </p:sp>
      <p:sp>
        <p:nvSpPr>
          <p:cNvPr id="24" name="文本框 14"/>
          <p:cNvSpPr txBox="1">
            <a:spLocks noChangeArrowheads="1"/>
          </p:cNvSpPr>
          <p:nvPr/>
        </p:nvSpPr>
        <p:spPr bwMode="auto">
          <a:xfrm>
            <a:off x="3286828" y="2691396"/>
            <a:ext cx="1378848"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865" dirty="0">
                <a:solidFill>
                  <a:schemeClr val="tx1">
                    <a:lumMod val="50000"/>
                    <a:lumOff val="50000"/>
                  </a:schemeClr>
                </a:solidFill>
                <a:latin typeface="微软雅黑" panose="020B0503020204020204" charset="-122"/>
                <a:ea typeface="微软雅黑" panose="020B0503020204020204" charset="-122"/>
              </a:rPr>
              <a:t>PART </a:t>
            </a:r>
            <a:endParaRPr lang="zh-CN" altLang="en-US" sz="1865" dirty="0">
              <a:solidFill>
                <a:schemeClr val="tx1">
                  <a:lumMod val="50000"/>
                  <a:lumOff val="50000"/>
                </a:schemeClr>
              </a:solidFill>
              <a:latin typeface="微软雅黑" panose="020B0503020204020204" charset="-122"/>
              <a:ea typeface="微软雅黑" panose="020B0503020204020204" charset="-122"/>
            </a:endParaRPr>
          </a:p>
        </p:txBody>
      </p:sp>
      <p:sp>
        <p:nvSpPr>
          <p:cNvPr id="25" name="PA_半闭框 7"/>
          <p:cNvSpPr/>
          <p:nvPr>
            <p:custDataLst>
              <p:tags r:id="rId1"/>
            </p:custDataLst>
          </p:nvPr>
        </p:nvSpPr>
        <p:spPr>
          <a:xfrm flipH="1">
            <a:off x="4463987" y="2036845"/>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par>
                          <p:cTn id="10" fill="hold">
                            <p:stCondLst>
                              <p:cond delay="500"/>
                            </p:stCondLst>
                            <p:childTnLst>
                              <p:par>
                                <p:cTn id="11" presetID="6" presetClass="emph" presetSubtype="0" decel="100000" fill="hold" grpId="1" nodeType="afterEffect">
                                  <p:stCondLst>
                                    <p:cond delay="0"/>
                                  </p:stCondLst>
                                  <p:childTnLst>
                                    <p:animScale>
                                      <p:cBhvr>
                                        <p:cTn id="12" dur="250" fill="hold"/>
                                        <p:tgtEl>
                                          <p:spTgt spid="23"/>
                                        </p:tgtEl>
                                      </p:cBhvr>
                                      <p:by x="120000" y="120000"/>
                                    </p:animScale>
                                  </p:childTnLst>
                                </p:cTn>
                              </p:par>
                            </p:childTnLst>
                          </p:cTn>
                        </p:par>
                        <p:par>
                          <p:cTn id="13" fill="hold">
                            <p:stCondLst>
                              <p:cond delay="1000"/>
                            </p:stCondLst>
                            <p:childTnLst>
                              <p:par>
                                <p:cTn id="14" presetID="6" presetClass="emph" presetSubtype="0" decel="100000" fill="hold" grpId="2" nodeType="afterEffect">
                                  <p:stCondLst>
                                    <p:cond delay="0"/>
                                  </p:stCondLst>
                                  <p:childTnLst>
                                    <p:animScale>
                                      <p:cBhvr>
                                        <p:cTn id="15" dur="250" fill="hold"/>
                                        <p:tgtEl>
                                          <p:spTgt spid="23"/>
                                        </p:tgtEl>
                                      </p:cBhvr>
                                      <p:by x="83000" y="83000"/>
                                    </p:animScale>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35" presetClass="path" presetSubtype="0" accel="50000" decel="50000" fill="hold" grpId="1" nodeType="afterEffect">
                                  <p:stCondLst>
                                    <p:cond delay="0"/>
                                  </p:stCondLst>
                                  <p:childTnLst>
                                    <p:animMotion origin="layout" path="M 0 -4.07407E-6 L 0.34896 -4.07407E-6 " pathEditMode="relative" rAng="0" ptsTypes="AA">
                                      <p:cBhvr>
                                        <p:cTn id="28" dur="1000" spd="-100000" fill="hold"/>
                                        <p:tgtEl>
                                          <p:spTgt spid="13"/>
                                        </p:tgtEl>
                                        <p:attrNameLst>
                                          <p:attrName>ppt_x</p:attrName>
                                          <p:attrName>ppt_y</p:attrName>
                                        </p:attrNameLst>
                                      </p:cBhvr>
                                      <p:rCtr x="17448" y="0"/>
                                    </p:animMotion>
                                  </p:childTnLst>
                                </p:cTn>
                              </p:par>
                            </p:childTnLst>
                          </p:cTn>
                        </p:par>
                        <p:par>
                          <p:cTn id="29" fill="hold">
                            <p:stCondLst>
                              <p:cond delay="3500"/>
                            </p:stCondLst>
                            <p:childTnLst>
                              <p:par>
                                <p:cTn id="30" presetID="2" presetClass="entr" presetSubtype="8"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2000" fill="hold"/>
                                        <p:tgtEl>
                                          <p:spTgt spid="25"/>
                                        </p:tgtEl>
                                        <p:attrNameLst>
                                          <p:attrName>ppt_x</p:attrName>
                                        </p:attrNameLst>
                                      </p:cBhvr>
                                      <p:tavLst>
                                        <p:tav tm="0">
                                          <p:val>
                                            <p:strVal val="0-#ppt_w/2"/>
                                          </p:val>
                                        </p:tav>
                                        <p:tav tm="100000">
                                          <p:val>
                                            <p:strVal val="#ppt_x"/>
                                          </p:val>
                                        </p:tav>
                                      </p:tavLst>
                                    </p:anim>
                                    <p:anim calcmode="lin" valueType="num">
                                      <p:cBhvr additive="base">
                                        <p:cTn id="33" dur="2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3" grpId="0"/>
      <p:bldP spid="23" grpId="1"/>
      <p:bldP spid="23" grpId="2"/>
      <p:bldP spid="24" grpId="0"/>
      <p:bldP spid="25"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模型实现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设计思路</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1905000" y="1809115"/>
            <a:ext cx="7715250" cy="452310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我们的目标是建立一个场景的生成模型，该模型可以编码涉及对象和房间几何图形的关系。我们使用深度网络（DNN）作为我们模型的主要构建方式，DNN已经被证明能够可靠地识别和生成其他视觉领域中的复杂视觉模式。为了做到这一点，我们利用了这样一个事实，即当室内场景存在于三维空间中时，重力决定大多数物体排列在二维地板平面上，因此，我们可以将2D卷积网络应用于场景S的自上而下的视图表示V(S)，其中网络学习识别对象的存在和对象之间的关系。</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DNN中的第一个预测为模型是否应该继续向场景添加对象。如果此组件返回true，则下一个模型组件将选择要添加的对象类别以及添加它的位置。该组件的工作原理是在许多可能的场景位置上构建可能的对象类别的概率分布，然后从该分布中进行采样。给定对象类别和位置，模型必须在该位置实例化属于该类别的特定对象，在该过程中适当地定向对象。这三个模型组件都使用深度卷积网络，将场景视图作为输入。这些网络是在从3D场景的大型数据库中采样的场景上训练的。</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综上所述，模型的实现包括三个主要部分，分别为判断什么时候停止添加对象，判断应当在哪添加什么类型的对象，添加对象。</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模型实现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模型设计</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2238375" y="2764790"/>
            <a:ext cx="7715250" cy="119888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模型生成场景S的方式为迭代地向场景中添加对象，对象的存在与否和位置都取决于场景当前的状态，每一次迭代，模型的动作分为三步：决定是否添加另一个对象（Continue？），决定添加对象的类型和位置（CategoryLocation），插入对象实体（InstanceOrientation）</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模型实现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模型设计</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2238375" y="2764790"/>
            <a:ext cx="7715250" cy="147637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决定是否添加另一个对象的是一个函数，它的输入为当前场景S，输出为一个伯努利分布Pcontinue(T|S)，计算当前场景分为两步，1）计算当前已存在与场景的对象数量，将结果表示为counts（S），作为非常重要的global information，2）用一个深度卷积网络从俯视图中抽取高级别的特征，这些特征提供一个信息：当前的场景是否能够表达一个完整的房间。</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模型实现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模型设计</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7245350" y="2571115"/>
            <a:ext cx="3912870" cy="258445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左上角的图，这个房间里没有床所以Pcontinue 接近1，说明这种图很可能应该继续添加对象；右上角虽然有床，但是还是比较空，所以Pcontinue为0.64，模型认为它还是有较大的可能应继续添加对象；右下角的空间被利用得相当充分，所以模型认为应该继续添加对象的可能性很低，只有0.03.</a:t>
            </a:r>
            <a:endParaRPr lang="zh-CN" altLang="en-US">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166495" y="1336675"/>
            <a:ext cx="4970780" cy="51796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模型实现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模型设计</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2178685" y="1938655"/>
            <a:ext cx="7715250" cy="203009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如果Continue？决定添加另一个对象时，模型必须同时决定要添加哪一类对象以及在房间中的什么位置添加该对象。这两个决定是密切相关的：有些位置只对某些类型的对象有意义，反之亦然。理想情况下，我们希望模型了解场景中所有类别和所有可能位置的联合分布P(c，x，y|S)（c表示种类，xy表示位置）。为了使这个问题适用于卷积网络的使用，我们学习了一个条件分布，具体地说，我们的下一个模型组件类别位置计算PCAT(c|S，x，y)，即c是在位置(x，y)处添加到场景S中的类别的概率</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模型实现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模型设计</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8041640" y="1207135"/>
            <a:ext cx="2668270" cy="507746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要计算这些概率，CategoryLocation使用与Continue？类似的结构：卷积网络从房间的当前状态中提取空间特征，以及房间的当前不同类型的对象计数。由于CategoryLocation计算特定位置(x，y)的概率，因此它必须包含其他信息，以指示CNN关注该位置。为此，我们在自上而下的视图图像V(S)中添加了一个额外的attention mask通道。这是一个ImageMattn(x，y)包含一个以(x，y)为中心的小(9×9)mask。</a:t>
            </a:r>
            <a:endParaRPr lang="zh-CN" altLang="en-US">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381125" y="1527175"/>
            <a:ext cx="6028690" cy="44380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模型实现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模型设计</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7642225" y="2018665"/>
            <a:ext cx="3435985" cy="341503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Pcat(c |S, x,y)给出了一个概率分布，表示（x，y）位置的类型概率。既然它是一个概率分布意味着它的和为1，表示每个位置上都会有某个对象，这显然是不合理的，一个房间很大一部分区域都是空闲的。所以在对象分类中加入一个辅助类型表示“没有任何对象质心”同时加入另外两个辅助类型分别表示“某个位置已被占用“和“房间外的区域”。</a:t>
            </a:r>
            <a:endParaRPr lang="zh-CN" altLang="en-US">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056640" y="1508760"/>
            <a:ext cx="5769610" cy="45573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模型实现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模型设计</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6936105" y="2047875"/>
            <a:ext cx="4848225" cy="341503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为了将实例插入房间，我们的模型还必须为该实例选择方向，其中方向被定义为关于重力矢量的角度θ。为此，我们使用第三个也是最后一个卷积网络组件InstanceOrientation.这个组件将候选实例i插入到候选方向θ的场景中，然后评估返回pinst的网络（T| S，i，x，y ，θ），在（x，y，θ）处插入实例i的概率.InstanceOrientation用插入实例的几何图形的maskMgeo（i，x，y，θ）增强俯视图V（S）。计算插入的概率所得为Pinst(⊤|S, i, x,y, θ)。如图所示，当床头方向靠墙时和不靠墙时，Pinst的值分别接近1和0.</a:t>
            </a:r>
            <a:endParaRPr lang="zh-CN" altLang="en-US">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658495" y="2047875"/>
            <a:ext cx="6277610" cy="34150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a:spLocks noChangeArrowheads="1"/>
          </p:cNvSpPr>
          <p:nvPr/>
        </p:nvSpPr>
        <p:spPr bwMode="auto">
          <a:xfrm>
            <a:off x="3753638" y="3515619"/>
            <a:ext cx="4064705"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3735" b="1" kern="100" dirty="0" smtClean="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结果分析</a:t>
            </a:r>
            <a:endParaRPr lang="zh-CN" altLang="en-US" sz="3735" b="1" dirty="0">
              <a:solidFill>
                <a:srgbClr val="093B5C"/>
              </a:solidFill>
              <a:latin typeface="方正兰亭超细黑简体" panose="02000000000000000000" pitchFamily="2" charset="-122"/>
              <a:ea typeface="方正兰亭超细黑简体" panose="02000000000000000000" pitchFamily="2" charset="-122"/>
            </a:endParaRPr>
          </a:p>
        </p:txBody>
      </p:sp>
      <p:sp>
        <p:nvSpPr>
          <p:cNvPr id="23" name="文本框 12"/>
          <p:cNvSpPr txBox="1">
            <a:spLocks noChangeArrowheads="1"/>
          </p:cNvSpPr>
          <p:nvPr/>
        </p:nvSpPr>
        <p:spPr bwMode="auto">
          <a:xfrm>
            <a:off x="4824029" y="1796819"/>
            <a:ext cx="1007297"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dirty="0" smtClean="0">
                <a:solidFill>
                  <a:schemeClr val="tx1">
                    <a:lumMod val="50000"/>
                    <a:lumOff val="50000"/>
                  </a:schemeClr>
                </a:solidFill>
                <a:latin typeface="AgencyFB" panose="02000806040000020003" pitchFamily="2" charset="0"/>
                <a:ea typeface="微软雅黑" panose="020B0503020204020204" charset="-122"/>
              </a:rPr>
              <a:t>4</a:t>
            </a:r>
            <a:endParaRPr lang="zh-CN" altLang="en-US" sz="12000" dirty="0">
              <a:solidFill>
                <a:schemeClr val="tx1">
                  <a:lumMod val="50000"/>
                  <a:lumOff val="50000"/>
                </a:schemeClr>
              </a:solidFill>
              <a:latin typeface="AgencyFB" panose="02000806040000020003" pitchFamily="2" charset="0"/>
              <a:ea typeface="微软雅黑" panose="020B0503020204020204" charset="-122"/>
            </a:endParaRPr>
          </a:p>
        </p:txBody>
      </p:sp>
      <p:sp>
        <p:nvSpPr>
          <p:cNvPr id="24" name="文本框 14"/>
          <p:cNvSpPr txBox="1">
            <a:spLocks noChangeArrowheads="1"/>
          </p:cNvSpPr>
          <p:nvPr/>
        </p:nvSpPr>
        <p:spPr bwMode="auto">
          <a:xfrm>
            <a:off x="3466120" y="2680556"/>
            <a:ext cx="1378848"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865" dirty="0">
                <a:solidFill>
                  <a:schemeClr val="tx1">
                    <a:lumMod val="50000"/>
                    <a:lumOff val="50000"/>
                  </a:schemeClr>
                </a:solidFill>
                <a:latin typeface="微软雅黑" panose="020B0503020204020204" charset="-122"/>
                <a:ea typeface="微软雅黑" panose="020B0503020204020204" charset="-122"/>
              </a:rPr>
              <a:t>PART </a:t>
            </a:r>
            <a:endParaRPr lang="zh-CN" altLang="en-US" sz="1865" dirty="0">
              <a:solidFill>
                <a:schemeClr val="tx1">
                  <a:lumMod val="50000"/>
                  <a:lumOff val="50000"/>
                </a:schemeClr>
              </a:solidFill>
              <a:latin typeface="微软雅黑" panose="020B0503020204020204" charset="-122"/>
              <a:ea typeface="微软雅黑" panose="020B0503020204020204" charset="-122"/>
            </a:endParaRPr>
          </a:p>
        </p:txBody>
      </p:sp>
      <p:sp>
        <p:nvSpPr>
          <p:cNvPr id="25" name="PA_半闭框 7"/>
          <p:cNvSpPr/>
          <p:nvPr>
            <p:custDataLst>
              <p:tags r:id="rId1"/>
            </p:custDataLst>
          </p:nvPr>
        </p:nvSpPr>
        <p:spPr>
          <a:xfrm flipH="1">
            <a:off x="4463987" y="1988840"/>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par>
                          <p:cTn id="10" fill="hold">
                            <p:stCondLst>
                              <p:cond delay="500"/>
                            </p:stCondLst>
                            <p:childTnLst>
                              <p:par>
                                <p:cTn id="11" presetID="6" presetClass="emph" presetSubtype="0" decel="100000" fill="hold" grpId="1" nodeType="afterEffect">
                                  <p:stCondLst>
                                    <p:cond delay="0"/>
                                  </p:stCondLst>
                                  <p:childTnLst>
                                    <p:animScale>
                                      <p:cBhvr>
                                        <p:cTn id="12" dur="250" fill="hold"/>
                                        <p:tgtEl>
                                          <p:spTgt spid="23"/>
                                        </p:tgtEl>
                                      </p:cBhvr>
                                      <p:by x="120000" y="120000"/>
                                    </p:animScale>
                                  </p:childTnLst>
                                </p:cTn>
                              </p:par>
                            </p:childTnLst>
                          </p:cTn>
                        </p:par>
                        <p:par>
                          <p:cTn id="13" fill="hold">
                            <p:stCondLst>
                              <p:cond delay="1000"/>
                            </p:stCondLst>
                            <p:childTnLst>
                              <p:par>
                                <p:cTn id="14" presetID="6" presetClass="emph" presetSubtype="0" decel="100000" fill="hold" grpId="2" nodeType="afterEffect">
                                  <p:stCondLst>
                                    <p:cond delay="0"/>
                                  </p:stCondLst>
                                  <p:childTnLst>
                                    <p:animScale>
                                      <p:cBhvr>
                                        <p:cTn id="15" dur="250" fill="hold"/>
                                        <p:tgtEl>
                                          <p:spTgt spid="23"/>
                                        </p:tgtEl>
                                      </p:cBhvr>
                                      <p:by x="83000" y="83000"/>
                                    </p:animScale>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35" presetClass="path" presetSubtype="0" accel="50000" decel="50000" fill="hold" grpId="1" nodeType="afterEffect">
                                  <p:stCondLst>
                                    <p:cond delay="0"/>
                                  </p:stCondLst>
                                  <p:childTnLst>
                                    <p:animMotion origin="layout" path="M 0 -4.07407E-6 L 0.34896 -4.07407E-6 " pathEditMode="relative" rAng="0" ptsTypes="AA">
                                      <p:cBhvr>
                                        <p:cTn id="28" dur="1000" spd="-100000" fill="hold"/>
                                        <p:tgtEl>
                                          <p:spTgt spid="13"/>
                                        </p:tgtEl>
                                        <p:attrNameLst>
                                          <p:attrName>ppt_x</p:attrName>
                                          <p:attrName>ppt_y</p:attrName>
                                        </p:attrNameLst>
                                      </p:cBhvr>
                                      <p:rCtr x="17448" y="0"/>
                                    </p:animMotion>
                                  </p:childTnLst>
                                </p:cTn>
                              </p:par>
                            </p:childTnLst>
                          </p:cTn>
                        </p:par>
                        <p:par>
                          <p:cTn id="29" fill="hold">
                            <p:stCondLst>
                              <p:cond delay="3500"/>
                            </p:stCondLst>
                            <p:childTnLst>
                              <p:par>
                                <p:cTn id="30" presetID="2" presetClass="entr" presetSubtype="8"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2000" fill="hold"/>
                                        <p:tgtEl>
                                          <p:spTgt spid="25"/>
                                        </p:tgtEl>
                                        <p:attrNameLst>
                                          <p:attrName>ppt_x</p:attrName>
                                        </p:attrNameLst>
                                      </p:cBhvr>
                                      <p:tavLst>
                                        <p:tav tm="0">
                                          <p:val>
                                            <p:strVal val="0-#ppt_w/2"/>
                                          </p:val>
                                        </p:tav>
                                        <p:tav tm="100000">
                                          <p:val>
                                            <p:strVal val="#ppt_x"/>
                                          </p:val>
                                        </p:tav>
                                      </p:tavLst>
                                    </p:anim>
                                    <p:anim calcmode="lin" valueType="num">
                                      <p:cBhvr additive="base">
                                        <p:cTn id="33" dur="2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3" grpId="0"/>
      <p:bldP spid="23" grpId="1"/>
      <p:bldP spid="23" grpId="2"/>
      <p:bldP spid="24" grpId="0"/>
      <p:bldP spid="25"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菱形 16"/>
          <p:cNvSpPr/>
          <p:nvPr/>
        </p:nvSpPr>
        <p:spPr>
          <a:xfrm>
            <a:off x="-255469" y="-370540"/>
            <a:ext cx="3373899" cy="3373899"/>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a typeface="微软雅黑 Light" panose="020B0502040204020203" charset="-122"/>
            </a:endParaRPr>
          </a:p>
        </p:txBody>
      </p:sp>
      <p:sp>
        <p:nvSpPr>
          <p:cNvPr id="18" name="任意多边形 17"/>
          <p:cNvSpPr/>
          <p:nvPr/>
        </p:nvSpPr>
        <p:spPr>
          <a:xfrm>
            <a:off x="-19877" y="-863759"/>
            <a:ext cx="1287979" cy="2575959"/>
          </a:xfrm>
          <a:custGeom>
            <a:avLst/>
            <a:gdLst>
              <a:gd name="connsiteX0" fmla="*/ 0 w 1287979"/>
              <a:gd name="connsiteY0" fmla="*/ 0 h 2575958"/>
              <a:gd name="connsiteX1" fmla="*/ 1287979 w 1287979"/>
              <a:gd name="connsiteY1" fmla="*/ 1287979 h 2575958"/>
              <a:gd name="connsiteX2" fmla="*/ 0 w 1287979"/>
              <a:gd name="connsiteY2" fmla="*/ 2575958 h 2575958"/>
            </a:gdLst>
            <a:ahLst/>
            <a:cxnLst>
              <a:cxn ang="0">
                <a:pos x="connsiteX0" y="connsiteY0"/>
              </a:cxn>
              <a:cxn ang="0">
                <a:pos x="connsiteX1" y="connsiteY1"/>
              </a:cxn>
              <a:cxn ang="0">
                <a:pos x="connsiteX2" y="connsiteY2"/>
              </a:cxn>
            </a:cxnLst>
            <a:rect l="l" t="t" r="r" b="b"/>
            <a:pathLst>
              <a:path w="1287979" h="2575958">
                <a:moveTo>
                  <a:pt x="0" y="0"/>
                </a:moveTo>
                <a:lnTo>
                  <a:pt x="1287979" y="1287979"/>
                </a:lnTo>
                <a:lnTo>
                  <a:pt x="0" y="2575958"/>
                </a:lnTo>
                <a:close/>
              </a:path>
            </a:pathLst>
          </a:cu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413B39"/>
              </a:solidFill>
              <a:ea typeface="微软雅黑 Light" panose="020B0502040204020203" charset="-122"/>
            </a:endParaRPr>
          </a:p>
        </p:txBody>
      </p:sp>
      <p:sp>
        <p:nvSpPr>
          <p:cNvPr id="19" name="菱形 18"/>
          <p:cNvSpPr/>
          <p:nvPr/>
        </p:nvSpPr>
        <p:spPr>
          <a:xfrm>
            <a:off x="-256201" y="-68673"/>
            <a:ext cx="3342485" cy="3342485"/>
          </a:xfrm>
          <a:prstGeom prst="diamond">
            <a:avLst/>
          </a:pr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0" name="文本框 19"/>
          <p:cNvSpPr txBox="1"/>
          <p:nvPr/>
        </p:nvSpPr>
        <p:spPr>
          <a:xfrm>
            <a:off x="5027213" y="1563767"/>
            <a:ext cx="3949105" cy="768350"/>
          </a:xfrm>
          <a:prstGeom prst="rect">
            <a:avLst/>
          </a:prstGeom>
          <a:noFill/>
        </p:spPr>
        <p:txBody>
          <a:bodyPr wrap="square" rtlCol="0">
            <a:spAutoFit/>
          </a:bodyPr>
          <a:lstStyle/>
          <a:p>
            <a:pPr algn="ctr"/>
            <a:r>
              <a:rPr lang="zh-CN" altLang="en-US" sz="4400" dirty="0">
                <a:solidFill>
                  <a:srgbClr val="413B39"/>
                </a:solidFill>
                <a:latin typeface="微软雅黑 Light" panose="020B0502040204020203" charset="-122"/>
                <a:ea typeface="微软雅黑 Light" panose="020B0502040204020203" charset="-122"/>
              </a:rPr>
              <a:t>研究背景</a:t>
            </a:r>
            <a:endParaRPr lang="zh-CN" altLang="en-US" sz="4400" dirty="0">
              <a:solidFill>
                <a:srgbClr val="413B39"/>
              </a:solidFill>
              <a:latin typeface="微软雅黑 Light" panose="020B0502040204020203" charset="-122"/>
              <a:ea typeface="微软雅黑 Light" panose="020B0502040204020203" charset="-122"/>
            </a:endParaRPr>
          </a:p>
        </p:txBody>
      </p:sp>
      <p:grpSp>
        <p:nvGrpSpPr>
          <p:cNvPr id="21" name="组合 20"/>
          <p:cNvGrpSpPr/>
          <p:nvPr/>
        </p:nvGrpSpPr>
        <p:grpSpPr>
          <a:xfrm>
            <a:off x="4151313" y="1436993"/>
            <a:ext cx="888419" cy="883239"/>
            <a:chOff x="4151313" y="2020084"/>
            <a:chExt cx="888418" cy="883238"/>
          </a:xfrm>
        </p:grpSpPr>
        <p:grpSp>
          <p:nvGrpSpPr>
            <p:cNvPr id="22" name="组合 21"/>
            <p:cNvGrpSpPr/>
            <p:nvPr/>
          </p:nvGrpSpPr>
          <p:grpSpPr>
            <a:xfrm>
              <a:off x="4151313" y="2020084"/>
              <a:ext cx="888418" cy="883238"/>
              <a:chOff x="5641059" y="3248083"/>
              <a:chExt cx="918415" cy="913060"/>
            </a:xfrm>
          </p:grpSpPr>
          <p:sp>
            <p:nvSpPr>
              <p:cNvPr id="31" name="任意多边形 3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32" name="任意多边形 3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33" name="任意多边形 3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34" name="任意多边形 3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3" name="组合 22"/>
            <p:cNvGrpSpPr/>
            <p:nvPr/>
          </p:nvGrpSpPr>
          <p:grpSpPr>
            <a:xfrm>
              <a:off x="4353060" y="2213787"/>
              <a:ext cx="483672" cy="489216"/>
              <a:chOff x="4359930" y="2498290"/>
              <a:chExt cx="1019358" cy="1031042"/>
            </a:xfrm>
          </p:grpSpPr>
          <p:grpSp>
            <p:nvGrpSpPr>
              <p:cNvPr id="25" name="组合 24"/>
              <p:cNvGrpSpPr/>
              <p:nvPr/>
            </p:nvGrpSpPr>
            <p:grpSpPr>
              <a:xfrm>
                <a:off x="4361859" y="2498290"/>
                <a:ext cx="1014596" cy="415536"/>
                <a:chOff x="4361859" y="2498290"/>
                <a:chExt cx="1014596" cy="415536"/>
              </a:xfrm>
            </p:grpSpPr>
            <p:sp>
              <p:nvSpPr>
                <p:cNvPr id="29" name="任意多边形 2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30" name="任意多边形 2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6" name="组合 25"/>
              <p:cNvGrpSpPr/>
              <p:nvPr/>
            </p:nvGrpSpPr>
            <p:grpSpPr>
              <a:xfrm flipV="1">
                <a:off x="4359930" y="3116091"/>
                <a:ext cx="1019358" cy="413241"/>
                <a:chOff x="4359478" y="2503052"/>
                <a:chExt cx="1019358" cy="413241"/>
              </a:xfrm>
            </p:grpSpPr>
            <p:sp>
              <p:nvSpPr>
                <p:cNvPr id="27" name="任意多边形 2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28" name="任意多边形 2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24" name="文本框 23"/>
            <p:cNvSpPr txBox="1"/>
            <p:nvPr/>
          </p:nvSpPr>
          <p:spPr>
            <a:xfrm>
              <a:off x="4256686" y="2189436"/>
              <a:ext cx="687185" cy="460375"/>
            </a:xfrm>
            <a:prstGeom prst="rect">
              <a:avLst/>
            </a:prstGeom>
            <a:noFill/>
            <a:ln>
              <a:noFill/>
            </a:ln>
          </p:spPr>
          <p:txBody>
            <a:bodyPr wrap="square" rtlCol="0">
              <a:spAutoFit/>
            </a:bodyPr>
            <a:lstStyle/>
            <a:p>
              <a:pPr algn="ctr"/>
              <a:r>
                <a:rPr lang="en-US" altLang="zh-CN" sz="2400" dirty="0">
                  <a:solidFill>
                    <a:srgbClr val="413B39"/>
                  </a:solidFill>
                  <a:latin typeface="微软雅黑 Light" panose="020B0502040204020203" charset="-122"/>
                  <a:ea typeface="微软雅黑 Light" panose="020B0502040204020203" charset="-122"/>
                </a:rPr>
                <a:t>01</a:t>
              </a:r>
              <a:endParaRPr lang="en-US" altLang="zh-CN" sz="2400" dirty="0">
                <a:solidFill>
                  <a:srgbClr val="413B39"/>
                </a:solidFill>
                <a:latin typeface="微软雅黑 Light" panose="020B0502040204020203" charset="-122"/>
                <a:ea typeface="微软雅黑 Light" panose="020B0502040204020203" charset="-122"/>
              </a:endParaRPr>
            </a:p>
          </p:txBody>
        </p:sp>
      </p:grpSp>
      <p:grpSp>
        <p:nvGrpSpPr>
          <p:cNvPr id="35" name="组合 34"/>
          <p:cNvGrpSpPr/>
          <p:nvPr/>
        </p:nvGrpSpPr>
        <p:grpSpPr>
          <a:xfrm>
            <a:off x="4151005" y="2604565"/>
            <a:ext cx="888419" cy="883239"/>
            <a:chOff x="4161396" y="3518961"/>
            <a:chExt cx="888418" cy="883238"/>
          </a:xfrm>
        </p:grpSpPr>
        <p:sp>
          <p:nvSpPr>
            <p:cNvPr id="36" name="文本框 35"/>
            <p:cNvSpPr txBox="1"/>
            <p:nvPr/>
          </p:nvSpPr>
          <p:spPr>
            <a:xfrm>
              <a:off x="4267077" y="3713905"/>
              <a:ext cx="687185" cy="460375"/>
            </a:xfrm>
            <a:prstGeom prst="rect">
              <a:avLst/>
            </a:prstGeom>
            <a:noFill/>
            <a:ln>
              <a:noFill/>
            </a:ln>
          </p:spPr>
          <p:txBody>
            <a:bodyPr wrap="square" rtlCol="0">
              <a:spAutoFit/>
            </a:bodyPr>
            <a:lstStyle/>
            <a:p>
              <a:pPr algn="ctr"/>
              <a:r>
                <a:rPr lang="en-US" altLang="zh-CN" sz="2400" dirty="0">
                  <a:solidFill>
                    <a:srgbClr val="413B39"/>
                  </a:solidFill>
                  <a:latin typeface="微软雅黑 Light" panose="020B0502040204020203" charset="-122"/>
                  <a:ea typeface="微软雅黑 Light" panose="020B0502040204020203" charset="-122"/>
                </a:rPr>
                <a:t>02</a:t>
              </a:r>
              <a:endParaRPr lang="en-US" altLang="zh-CN" sz="2400" dirty="0">
                <a:solidFill>
                  <a:srgbClr val="413B39"/>
                </a:solidFill>
                <a:latin typeface="微软雅黑 Light" panose="020B0502040204020203" charset="-122"/>
                <a:ea typeface="微软雅黑 Light" panose="020B0502040204020203" charset="-122"/>
              </a:endParaRPr>
            </a:p>
          </p:txBody>
        </p:sp>
        <p:grpSp>
          <p:nvGrpSpPr>
            <p:cNvPr id="37" name="组合 36"/>
            <p:cNvGrpSpPr/>
            <p:nvPr/>
          </p:nvGrpSpPr>
          <p:grpSpPr>
            <a:xfrm>
              <a:off x="4161396" y="3518961"/>
              <a:ext cx="888418" cy="883238"/>
              <a:chOff x="5641059" y="3248083"/>
              <a:chExt cx="918415" cy="913060"/>
            </a:xfrm>
          </p:grpSpPr>
          <p:sp>
            <p:nvSpPr>
              <p:cNvPr id="45" name="任意多边形 44"/>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46" name="任意多边形 45"/>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47" name="任意多边形 46"/>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48" name="任意多边形 47"/>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38" name="组合 37"/>
            <p:cNvGrpSpPr/>
            <p:nvPr/>
          </p:nvGrpSpPr>
          <p:grpSpPr>
            <a:xfrm>
              <a:off x="4363143" y="3712664"/>
              <a:ext cx="483672" cy="489216"/>
              <a:chOff x="4359930" y="2498290"/>
              <a:chExt cx="1019358" cy="1031042"/>
            </a:xfrm>
          </p:grpSpPr>
          <p:grpSp>
            <p:nvGrpSpPr>
              <p:cNvPr id="39" name="组合 38"/>
              <p:cNvGrpSpPr/>
              <p:nvPr/>
            </p:nvGrpSpPr>
            <p:grpSpPr>
              <a:xfrm>
                <a:off x="4361859" y="2498290"/>
                <a:ext cx="1014596" cy="415536"/>
                <a:chOff x="4361859" y="2498290"/>
                <a:chExt cx="1014596" cy="415536"/>
              </a:xfrm>
            </p:grpSpPr>
            <p:sp>
              <p:nvSpPr>
                <p:cNvPr id="43" name="任意多边形 42"/>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44" name="任意多边形 43"/>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40" name="组合 39"/>
              <p:cNvGrpSpPr/>
              <p:nvPr/>
            </p:nvGrpSpPr>
            <p:grpSpPr>
              <a:xfrm flipV="1">
                <a:off x="4359930" y="3116091"/>
                <a:ext cx="1019358" cy="413241"/>
                <a:chOff x="4359478" y="2503052"/>
                <a:chExt cx="1019358" cy="413241"/>
              </a:xfrm>
            </p:grpSpPr>
            <p:sp>
              <p:nvSpPr>
                <p:cNvPr id="41" name="任意多边形 40"/>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42" name="任意多边形 41"/>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413B39"/>
                    </a:solidFill>
                    <a:latin typeface="方正兰亭超细黑简体" panose="02000000000000000000" pitchFamily="2" charset="-122"/>
                    <a:ea typeface="方正兰亭超细黑简体" panose="02000000000000000000" pitchFamily="2" charset="-122"/>
                  </a:endParaRPr>
                </a:p>
              </p:txBody>
            </p:sp>
          </p:grpSp>
        </p:grpSp>
      </p:grpSp>
      <p:sp>
        <p:nvSpPr>
          <p:cNvPr id="49" name="文本框 48"/>
          <p:cNvSpPr txBox="1"/>
          <p:nvPr/>
        </p:nvSpPr>
        <p:spPr>
          <a:xfrm>
            <a:off x="5022044" y="2604568"/>
            <a:ext cx="3954275" cy="768350"/>
          </a:xfrm>
          <a:prstGeom prst="rect">
            <a:avLst/>
          </a:prstGeom>
          <a:noFill/>
        </p:spPr>
        <p:txBody>
          <a:bodyPr wrap="square" rtlCol="0">
            <a:spAutoFit/>
          </a:bodyPr>
          <a:lstStyle/>
          <a:p>
            <a:pPr algn="ctr"/>
            <a:r>
              <a:rPr lang="zh-CN" altLang="en-US" sz="4400" dirty="0">
                <a:solidFill>
                  <a:srgbClr val="413B39"/>
                </a:solidFill>
                <a:latin typeface="微软雅黑 Light" panose="020B0502040204020203" charset="-122"/>
                <a:ea typeface="微软雅黑 Light" panose="020B0502040204020203" charset="-122"/>
              </a:rPr>
              <a:t>问题描述</a:t>
            </a:r>
            <a:endParaRPr lang="zh-CN" altLang="en-US" sz="4400" dirty="0">
              <a:solidFill>
                <a:srgbClr val="413B39"/>
              </a:solidFill>
              <a:latin typeface="微软雅黑 Light" panose="020B0502040204020203" charset="-122"/>
              <a:ea typeface="微软雅黑 Light" panose="020B0502040204020203" charset="-122"/>
            </a:endParaRPr>
          </a:p>
        </p:txBody>
      </p:sp>
      <p:sp>
        <p:nvSpPr>
          <p:cNvPr id="50" name="文本框 49"/>
          <p:cNvSpPr txBox="1"/>
          <p:nvPr/>
        </p:nvSpPr>
        <p:spPr>
          <a:xfrm>
            <a:off x="5015628" y="3773603"/>
            <a:ext cx="3960691" cy="768350"/>
          </a:xfrm>
          <a:prstGeom prst="rect">
            <a:avLst/>
          </a:prstGeom>
          <a:noFill/>
        </p:spPr>
        <p:txBody>
          <a:bodyPr wrap="square" rtlCol="0">
            <a:spAutoFit/>
          </a:bodyPr>
          <a:lstStyle/>
          <a:p>
            <a:pPr algn="ctr"/>
            <a:r>
              <a:rPr lang="zh-CN" altLang="en-US" sz="4400" dirty="0">
                <a:solidFill>
                  <a:srgbClr val="413B39"/>
                </a:solidFill>
                <a:latin typeface="微软雅黑 Light" panose="020B0502040204020203" charset="-122"/>
                <a:ea typeface="微软雅黑 Light" panose="020B0502040204020203" charset="-122"/>
              </a:rPr>
              <a:t>模型实现</a:t>
            </a:r>
            <a:endParaRPr lang="zh-CN" altLang="en-US" sz="4400" dirty="0">
              <a:solidFill>
                <a:srgbClr val="413B39"/>
              </a:solidFill>
              <a:latin typeface="微软雅黑 Light" panose="020B0502040204020203" charset="-122"/>
              <a:ea typeface="微软雅黑 Light" panose="020B0502040204020203" charset="-122"/>
            </a:endParaRPr>
          </a:p>
        </p:txBody>
      </p:sp>
      <p:grpSp>
        <p:nvGrpSpPr>
          <p:cNvPr id="51" name="组合 50"/>
          <p:cNvGrpSpPr/>
          <p:nvPr/>
        </p:nvGrpSpPr>
        <p:grpSpPr>
          <a:xfrm>
            <a:off x="4149453" y="3773601"/>
            <a:ext cx="888419" cy="883239"/>
            <a:chOff x="4165039" y="5019300"/>
            <a:chExt cx="888418" cy="883238"/>
          </a:xfrm>
        </p:grpSpPr>
        <p:grpSp>
          <p:nvGrpSpPr>
            <p:cNvPr id="52" name="组合 51"/>
            <p:cNvGrpSpPr/>
            <p:nvPr/>
          </p:nvGrpSpPr>
          <p:grpSpPr>
            <a:xfrm>
              <a:off x="4165039" y="5019300"/>
              <a:ext cx="888418" cy="883238"/>
              <a:chOff x="5641059" y="3248083"/>
              <a:chExt cx="918415" cy="913060"/>
            </a:xfrm>
          </p:grpSpPr>
          <p:sp>
            <p:nvSpPr>
              <p:cNvPr id="61" name="任意多边形 6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62" name="任意多边形 6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63" name="任意多边形 6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64" name="任意多边形 6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3" name="组合 52"/>
            <p:cNvGrpSpPr/>
            <p:nvPr/>
          </p:nvGrpSpPr>
          <p:grpSpPr>
            <a:xfrm>
              <a:off x="4366786" y="5213003"/>
              <a:ext cx="483672" cy="489216"/>
              <a:chOff x="4359930" y="2498290"/>
              <a:chExt cx="1019358" cy="1031042"/>
            </a:xfrm>
          </p:grpSpPr>
          <p:grpSp>
            <p:nvGrpSpPr>
              <p:cNvPr id="55" name="组合 54"/>
              <p:cNvGrpSpPr/>
              <p:nvPr/>
            </p:nvGrpSpPr>
            <p:grpSpPr>
              <a:xfrm>
                <a:off x="4361859" y="2498290"/>
                <a:ext cx="1014596" cy="415536"/>
                <a:chOff x="4361859" y="2498290"/>
                <a:chExt cx="1014596" cy="415536"/>
              </a:xfrm>
            </p:grpSpPr>
            <p:sp>
              <p:nvSpPr>
                <p:cNvPr id="59" name="任意多边形 5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60" name="任意多边形 5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flipV="1">
                <a:off x="4359930" y="3116091"/>
                <a:ext cx="1019358" cy="413241"/>
                <a:chOff x="4359478" y="2503052"/>
                <a:chExt cx="1019358" cy="413241"/>
              </a:xfrm>
            </p:grpSpPr>
            <p:sp>
              <p:nvSpPr>
                <p:cNvPr id="57" name="任意多边形 5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58" name="任意多边形 5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54" name="文本框 53"/>
            <p:cNvSpPr txBox="1"/>
            <p:nvPr/>
          </p:nvSpPr>
          <p:spPr>
            <a:xfrm>
              <a:off x="4260966" y="5197336"/>
              <a:ext cx="687185" cy="460375"/>
            </a:xfrm>
            <a:prstGeom prst="rect">
              <a:avLst/>
            </a:prstGeom>
            <a:noFill/>
            <a:ln>
              <a:noFill/>
            </a:ln>
          </p:spPr>
          <p:txBody>
            <a:bodyPr wrap="square" rtlCol="0">
              <a:spAutoFit/>
            </a:bodyPr>
            <a:lstStyle/>
            <a:p>
              <a:pPr algn="ctr"/>
              <a:r>
                <a:rPr lang="en-US" altLang="zh-CN" sz="2400" dirty="0">
                  <a:solidFill>
                    <a:srgbClr val="413B39"/>
                  </a:solidFill>
                  <a:latin typeface="微软雅黑 Light" panose="020B0502040204020203" charset="-122"/>
                  <a:ea typeface="微软雅黑 Light" panose="020B0502040204020203" charset="-122"/>
                </a:rPr>
                <a:t>03</a:t>
              </a:r>
              <a:endParaRPr lang="en-US" altLang="zh-CN" sz="2400" dirty="0">
                <a:solidFill>
                  <a:srgbClr val="413B39"/>
                </a:solidFill>
                <a:latin typeface="微软雅黑 Light" panose="020B0502040204020203" charset="-122"/>
                <a:ea typeface="微软雅黑 Light" panose="020B0502040204020203" charset="-122"/>
              </a:endParaRPr>
            </a:p>
          </p:txBody>
        </p:sp>
      </p:grpSp>
      <p:sp>
        <p:nvSpPr>
          <p:cNvPr id="65" name="文本框 64"/>
          <p:cNvSpPr txBox="1"/>
          <p:nvPr/>
        </p:nvSpPr>
        <p:spPr>
          <a:xfrm>
            <a:off x="894687" y="260648"/>
            <a:ext cx="1107963" cy="2553335"/>
          </a:xfrm>
          <a:prstGeom prst="rect">
            <a:avLst/>
          </a:prstGeom>
          <a:noFill/>
        </p:spPr>
        <p:txBody>
          <a:bodyPr wrap="square" rtlCol="0">
            <a:spAutoFit/>
          </a:bodyPr>
          <a:lstStyle/>
          <a:p>
            <a:pPr algn="ctr"/>
            <a:r>
              <a:rPr lang="zh-CN" altLang="en-US" sz="8000" dirty="0">
                <a:solidFill>
                  <a:srgbClr val="413B39"/>
                </a:solidFill>
                <a:latin typeface="微软雅黑 Light" panose="020B0502040204020203" charset="-122"/>
                <a:ea typeface="微软雅黑 Light" panose="020B0502040204020203" charset="-122"/>
              </a:rPr>
              <a:t>目录</a:t>
            </a:r>
            <a:endParaRPr lang="zh-CN" altLang="en-US" sz="8000" dirty="0">
              <a:solidFill>
                <a:srgbClr val="413B39"/>
              </a:solidFill>
              <a:latin typeface="微软雅黑 Light" panose="020B0502040204020203" charset="-122"/>
              <a:ea typeface="微软雅黑 Light" panose="020B0502040204020203" charset="-122"/>
            </a:endParaRPr>
          </a:p>
        </p:txBody>
      </p:sp>
      <p:sp>
        <p:nvSpPr>
          <p:cNvPr id="66" name="文本框 65"/>
          <p:cNvSpPr txBox="1"/>
          <p:nvPr/>
        </p:nvSpPr>
        <p:spPr>
          <a:xfrm>
            <a:off x="5012292" y="4942884"/>
            <a:ext cx="3964027" cy="768350"/>
          </a:xfrm>
          <a:prstGeom prst="rect">
            <a:avLst/>
          </a:prstGeom>
          <a:noFill/>
        </p:spPr>
        <p:txBody>
          <a:bodyPr wrap="square" rtlCol="0">
            <a:spAutoFit/>
          </a:bodyPr>
          <a:lstStyle/>
          <a:p>
            <a:pPr algn="ctr"/>
            <a:r>
              <a:rPr lang="zh-CN" altLang="en-US" sz="4400" dirty="0">
                <a:solidFill>
                  <a:srgbClr val="413B39"/>
                </a:solidFill>
                <a:latin typeface="微软雅黑 Light" panose="020B0502040204020203" charset="-122"/>
                <a:ea typeface="微软雅黑 Light" panose="020B0502040204020203" charset="-122"/>
              </a:rPr>
              <a:t>结果分析</a:t>
            </a:r>
            <a:endParaRPr lang="zh-CN" altLang="en-US" sz="4400" dirty="0">
              <a:solidFill>
                <a:srgbClr val="413B39"/>
              </a:solidFill>
              <a:latin typeface="微软雅黑 Light" panose="020B0502040204020203" charset="-122"/>
              <a:ea typeface="微软雅黑 Light" panose="020B0502040204020203" charset="-122"/>
            </a:endParaRPr>
          </a:p>
        </p:txBody>
      </p:sp>
      <p:grpSp>
        <p:nvGrpSpPr>
          <p:cNvPr id="67" name="组合 66"/>
          <p:cNvGrpSpPr/>
          <p:nvPr/>
        </p:nvGrpSpPr>
        <p:grpSpPr>
          <a:xfrm>
            <a:off x="4146117" y="4942881"/>
            <a:ext cx="888419" cy="883239"/>
            <a:chOff x="4165039" y="5019300"/>
            <a:chExt cx="888418" cy="883238"/>
          </a:xfrm>
        </p:grpSpPr>
        <p:grpSp>
          <p:nvGrpSpPr>
            <p:cNvPr id="68" name="组合 67"/>
            <p:cNvGrpSpPr/>
            <p:nvPr/>
          </p:nvGrpSpPr>
          <p:grpSpPr>
            <a:xfrm>
              <a:off x="4165039" y="5019300"/>
              <a:ext cx="888418" cy="883238"/>
              <a:chOff x="5641059" y="3248083"/>
              <a:chExt cx="918415" cy="913060"/>
            </a:xfrm>
          </p:grpSpPr>
          <p:sp>
            <p:nvSpPr>
              <p:cNvPr id="77" name="任意多边形 76"/>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78" name="任意多边形 77"/>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79" name="任意多边形 78"/>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80" name="任意多边形 79"/>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69" name="组合 68"/>
            <p:cNvGrpSpPr/>
            <p:nvPr/>
          </p:nvGrpSpPr>
          <p:grpSpPr>
            <a:xfrm>
              <a:off x="4366786" y="5213003"/>
              <a:ext cx="483672" cy="489216"/>
              <a:chOff x="4359930" y="2498290"/>
              <a:chExt cx="1019358" cy="1031042"/>
            </a:xfrm>
          </p:grpSpPr>
          <p:grpSp>
            <p:nvGrpSpPr>
              <p:cNvPr id="71" name="组合 70"/>
              <p:cNvGrpSpPr/>
              <p:nvPr/>
            </p:nvGrpSpPr>
            <p:grpSpPr>
              <a:xfrm>
                <a:off x="4361859" y="2498290"/>
                <a:ext cx="1014596" cy="415536"/>
                <a:chOff x="4361859" y="2498290"/>
                <a:chExt cx="1014596" cy="415536"/>
              </a:xfrm>
            </p:grpSpPr>
            <p:sp>
              <p:nvSpPr>
                <p:cNvPr id="75" name="任意多边形 74"/>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sp>
              <p:nvSpPr>
                <p:cNvPr id="76" name="任意多边形 75"/>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72" name="组合 71"/>
              <p:cNvGrpSpPr/>
              <p:nvPr/>
            </p:nvGrpSpPr>
            <p:grpSpPr>
              <a:xfrm flipV="1">
                <a:off x="4359930" y="3116091"/>
                <a:ext cx="1019358" cy="413241"/>
                <a:chOff x="4359478" y="2503052"/>
                <a:chExt cx="1019358" cy="413241"/>
              </a:xfrm>
            </p:grpSpPr>
            <p:sp>
              <p:nvSpPr>
                <p:cNvPr id="73" name="任意多边形 72"/>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74" name="任意多边形 73"/>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70" name="文本框 69"/>
            <p:cNvSpPr txBox="1"/>
            <p:nvPr/>
          </p:nvSpPr>
          <p:spPr>
            <a:xfrm>
              <a:off x="4260966" y="5180184"/>
              <a:ext cx="687185" cy="460375"/>
            </a:xfrm>
            <a:prstGeom prst="rect">
              <a:avLst/>
            </a:prstGeom>
            <a:noFill/>
            <a:ln>
              <a:noFill/>
            </a:ln>
          </p:spPr>
          <p:txBody>
            <a:bodyPr wrap="square" rtlCol="0">
              <a:spAutoFit/>
            </a:bodyPr>
            <a:lstStyle/>
            <a:p>
              <a:pPr algn="ctr"/>
              <a:r>
                <a:rPr lang="en-US" altLang="zh-CN" sz="2400" dirty="0">
                  <a:solidFill>
                    <a:srgbClr val="413B39"/>
                  </a:solidFill>
                  <a:latin typeface="微软雅黑 Light" panose="020B0502040204020203" charset="-122"/>
                  <a:ea typeface="微软雅黑 Light" panose="020B0502040204020203" charset="-122"/>
                </a:rPr>
                <a:t>04</a:t>
              </a:r>
              <a:endParaRPr lang="en-US" altLang="zh-CN" sz="2400" dirty="0">
                <a:solidFill>
                  <a:srgbClr val="413B39"/>
                </a:solidFill>
                <a:latin typeface="微软雅黑 Light" panose="020B0502040204020203" charset="-122"/>
                <a:ea typeface="微软雅黑 Light" panose="020B0502040204020203"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75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12" presetClass="entr" presetSubtype="1" fill="hold" grpId="0" nodeType="withEffect">
                                  <p:stCondLst>
                                    <p:cond delay="150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p:tgtEl>
                                          <p:spTgt spid="19"/>
                                        </p:tgtEl>
                                        <p:attrNameLst>
                                          <p:attrName>ppt_y</p:attrName>
                                        </p:attrNameLst>
                                      </p:cBhvr>
                                      <p:tavLst>
                                        <p:tav tm="0">
                                          <p:val>
                                            <p:strVal val="#ppt_y-#ppt_h*1.125000"/>
                                          </p:val>
                                        </p:tav>
                                        <p:tav tm="100000">
                                          <p:val>
                                            <p:strVal val="#ppt_y"/>
                                          </p:val>
                                        </p:tav>
                                      </p:tavLst>
                                    </p:anim>
                                    <p:animEffect transition="in" filter="wipe(down)">
                                      <p:cBhvr>
                                        <p:cTn id="17" dur="750"/>
                                        <p:tgtEl>
                                          <p:spTgt spid="19"/>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anim calcmode="lin" valueType="num">
                                      <p:cBhvr>
                                        <p:cTn id="22" dur="500" fill="hold"/>
                                        <p:tgtEl>
                                          <p:spTgt spid="65"/>
                                        </p:tgtEl>
                                        <p:attrNameLst>
                                          <p:attrName>ppt_x</p:attrName>
                                        </p:attrNameLst>
                                      </p:cBhvr>
                                      <p:tavLst>
                                        <p:tav tm="0">
                                          <p:val>
                                            <p:strVal val="#ppt_x"/>
                                          </p:val>
                                        </p:tav>
                                        <p:tav tm="100000">
                                          <p:val>
                                            <p:strVal val="#ppt_x"/>
                                          </p:val>
                                        </p:tav>
                                      </p:tavLst>
                                    </p:anim>
                                    <p:anim calcmode="lin" valueType="num">
                                      <p:cBhvr>
                                        <p:cTn id="23" dur="500" fill="hold"/>
                                        <p:tgtEl>
                                          <p:spTgt spid="65"/>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31"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 calcmode="lin" valueType="num">
                                      <p:cBhvr>
                                        <p:cTn id="29" dur="500" fill="hold"/>
                                        <p:tgtEl>
                                          <p:spTgt spid="21"/>
                                        </p:tgtEl>
                                        <p:attrNameLst>
                                          <p:attrName>style.rotation</p:attrName>
                                        </p:attrNameLst>
                                      </p:cBhvr>
                                      <p:tavLst>
                                        <p:tav tm="0">
                                          <p:val>
                                            <p:fltVal val="90"/>
                                          </p:val>
                                        </p:tav>
                                        <p:tav tm="100000">
                                          <p:val>
                                            <p:fltVal val="0"/>
                                          </p:val>
                                        </p:tav>
                                      </p:tavLst>
                                    </p:anim>
                                    <p:animEffect transition="in" filter="fade">
                                      <p:cBhvr>
                                        <p:cTn id="30" dur="500"/>
                                        <p:tgtEl>
                                          <p:spTgt spid="21"/>
                                        </p:tgtEl>
                                      </p:cBhvr>
                                    </p:animEffect>
                                  </p:childTnLst>
                                </p:cTn>
                              </p:par>
                            </p:childTnLst>
                          </p:cTn>
                        </p:par>
                        <p:par>
                          <p:cTn id="31" fill="hold">
                            <p:stCondLst>
                              <p:cond delay="1500"/>
                            </p:stCondLst>
                            <p:childTnLst>
                              <p:par>
                                <p:cTn id="32" presetID="1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p:tgtEl>
                                          <p:spTgt spid="20"/>
                                        </p:tgtEl>
                                        <p:attrNameLst>
                                          <p:attrName>ppt_x</p:attrName>
                                        </p:attrNameLst>
                                      </p:cBhvr>
                                      <p:tavLst>
                                        <p:tav tm="0">
                                          <p:val>
                                            <p:strVal val="#ppt_x-#ppt_w*1.125000"/>
                                          </p:val>
                                        </p:tav>
                                        <p:tav tm="100000">
                                          <p:val>
                                            <p:strVal val="#ppt_x"/>
                                          </p:val>
                                        </p:tav>
                                      </p:tavLst>
                                    </p:anim>
                                    <p:animEffect transition="in" filter="wipe(right)">
                                      <p:cBhvr>
                                        <p:cTn id="35" dur="500"/>
                                        <p:tgtEl>
                                          <p:spTgt spid="20"/>
                                        </p:tgtEl>
                                      </p:cBhvr>
                                    </p:animEffect>
                                  </p:childTnLst>
                                </p:cTn>
                              </p:par>
                            </p:childTnLst>
                          </p:cTn>
                        </p:par>
                        <p:par>
                          <p:cTn id="36" fill="hold">
                            <p:stCondLst>
                              <p:cond delay="2000"/>
                            </p:stCondLst>
                            <p:childTnLst>
                              <p:par>
                                <p:cTn id="37" presetID="31"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 calcmode="lin" valueType="num">
                                      <p:cBhvr>
                                        <p:cTn id="41" dur="500" fill="hold"/>
                                        <p:tgtEl>
                                          <p:spTgt spid="35"/>
                                        </p:tgtEl>
                                        <p:attrNameLst>
                                          <p:attrName>style.rotation</p:attrName>
                                        </p:attrNameLst>
                                      </p:cBhvr>
                                      <p:tavLst>
                                        <p:tav tm="0">
                                          <p:val>
                                            <p:fltVal val="90"/>
                                          </p:val>
                                        </p:tav>
                                        <p:tav tm="100000">
                                          <p:val>
                                            <p:fltVal val="0"/>
                                          </p:val>
                                        </p:tav>
                                      </p:tavLst>
                                    </p:anim>
                                    <p:animEffect transition="in" filter="fade">
                                      <p:cBhvr>
                                        <p:cTn id="42" dur="500"/>
                                        <p:tgtEl>
                                          <p:spTgt spid="35"/>
                                        </p:tgtEl>
                                      </p:cBhvr>
                                    </p:animEffect>
                                  </p:childTnLst>
                                </p:cTn>
                              </p:par>
                            </p:childTnLst>
                          </p:cTn>
                        </p:par>
                        <p:par>
                          <p:cTn id="43" fill="hold">
                            <p:stCondLst>
                              <p:cond delay="2500"/>
                            </p:stCondLst>
                            <p:childTnLst>
                              <p:par>
                                <p:cTn id="44" presetID="12" presetClass="entr" presetSubtype="8"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additive="base">
                                        <p:cTn id="46" dur="500"/>
                                        <p:tgtEl>
                                          <p:spTgt spid="49"/>
                                        </p:tgtEl>
                                        <p:attrNameLst>
                                          <p:attrName>ppt_x</p:attrName>
                                        </p:attrNameLst>
                                      </p:cBhvr>
                                      <p:tavLst>
                                        <p:tav tm="0">
                                          <p:val>
                                            <p:strVal val="#ppt_x-#ppt_w*1.125000"/>
                                          </p:val>
                                        </p:tav>
                                        <p:tav tm="100000">
                                          <p:val>
                                            <p:strVal val="#ppt_x"/>
                                          </p:val>
                                        </p:tav>
                                      </p:tavLst>
                                    </p:anim>
                                    <p:animEffect transition="in" filter="wipe(right)">
                                      <p:cBhvr>
                                        <p:cTn id="47" dur="500"/>
                                        <p:tgtEl>
                                          <p:spTgt spid="49"/>
                                        </p:tgtEl>
                                      </p:cBhvr>
                                    </p:animEffect>
                                  </p:childTnLst>
                                </p:cTn>
                              </p:par>
                            </p:childTnLst>
                          </p:cTn>
                        </p:par>
                        <p:par>
                          <p:cTn id="48" fill="hold">
                            <p:stCondLst>
                              <p:cond delay="3000"/>
                            </p:stCondLst>
                            <p:childTnLst>
                              <p:par>
                                <p:cTn id="49" presetID="31"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 calcmode="lin" valueType="num">
                                      <p:cBhvr>
                                        <p:cTn id="53" dur="500" fill="hold"/>
                                        <p:tgtEl>
                                          <p:spTgt spid="51"/>
                                        </p:tgtEl>
                                        <p:attrNameLst>
                                          <p:attrName>style.rotation</p:attrName>
                                        </p:attrNameLst>
                                      </p:cBhvr>
                                      <p:tavLst>
                                        <p:tav tm="0">
                                          <p:val>
                                            <p:fltVal val="90"/>
                                          </p:val>
                                        </p:tav>
                                        <p:tav tm="100000">
                                          <p:val>
                                            <p:fltVal val="0"/>
                                          </p:val>
                                        </p:tav>
                                      </p:tavLst>
                                    </p:anim>
                                    <p:animEffect transition="in" filter="fade">
                                      <p:cBhvr>
                                        <p:cTn id="54" dur="500"/>
                                        <p:tgtEl>
                                          <p:spTgt spid="51"/>
                                        </p:tgtEl>
                                      </p:cBhvr>
                                    </p:animEffect>
                                  </p:childTnLst>
                                </p:cTn>
                              </p:par>
                            </p:childTnLst>
                          </p:cTn>
                        </p:par>
                        <p:par>
                          <p:cTn id="55" fill="hold">
                            <p:stCondLst>
                              <p:cond delay="3500"/>
                            </p:stCondLst>
                            <p:childTnLst>
                              <p:par>
                                <p:cTn id="56" presetID="12" presetClass="entr" presetSubtype="8"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p:tgtEl>
                                          <p:spTgt spid="50"/>
                                        </p:tgtEl>
                                        <p:attrNameLst>
                                          <p:attrName>ppt_x</p:attrName>
                                        </p:attrNameLst>
                                      </p:cBhvr>
                                      <p:tavLst>
                                        <p:tav tm="0">
                                          <p:val>
                                            <p:strVal val="#ppt_x-#ppt_w*1.125000"/>
                                          </p:val>
                                        </p:tav>
                                        <p:tav tm="100000">
                                          <p:val>
                                            <p:strVal val="#ppt_x"/>
                                          </p:val>
                                        </p:tav>
                                      </p:tavLst>
                                    </p:anim>
                                    <p:animEffect transition="in" filter="wipe(right)">
                                      <p:cBhvr>
                                        <p:cTn id="59" dur="500"/>
                                        <p:tgtEl>
                                          <p:spTgt spid="50"/>
                                        </p:tgtEl>
                                      </p:cBhvr>
                                    </p:animEffect>
                                  </p:childTnLst>
                                </p:cTn>
                              </p:par>
                            </p:childTnLst>
                          </p:cTn>
                        </p:par>
                        <p:par>
                          <p:cTn id="60" fill="hold">
                            <p:stCondLst>
                              <p:cond delay="4000"/>
                            </p:stCondLst>
                            <p:childTnLst>
                              <p:par>
                                <p:cTn id="61" presetID="31" presetClass="entr" presetSubtype="0"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p:cTn id="63" dur="500" fill="hold"/>
                                        <p:tgtEl>
                                          <p:spTgt spid="67"/>
                                        </p:tgtEl>
                                        <p:attrNameLst>
                                          <p:attrName>ppt_w</p:attrName>
                                        </p:attrNameLst>
                                      </p:cBhvr>
                                      <p:tavLst>
                                        <p:tav tm="0">
                                          <p:val>
                                            <p:fltVal val="0"/>
                                          </p:val>
                                        </p:tav>
                                        <p:tav tm="100000">
                                          <p:val>
                                            <p:strVal val="#ppt_w"/>
                                          </p:val>
                                        </p:tav>
                                      </p:tavLst>
                                    </p:anim>
                                    <p:anim calcmode="lin" valueType="num">
                                      <p:cBhvr>
                                        <p:cTn id="64" dur="500" fill="hold"/>
                                        <p:tgtEl>
                                          <p:spTgt spid="67"/>
                                        </p:tgtEl>
                                        <p:attrNameLst>
                                          <p:attrName>ppt_h</p:attrName>
                                        </p:attrNameLst>
                                      </p:cBhvr>
                                      <p:tavLst>
                                        <p:tav tm="0">
                                          <p:val>
                                            <p:fltVal val="0"/>
                                          </p:val>
                                        </p:tav>
                                        <p:tav tm="100000">
                                          <p:val>
                                            <p:strVal val="#ppt_h"/>
                                          </p:val>
                                        </p:tav>
                                      </p:tavLst>
                                    </p:anim>
                                    <p:anim calcmode="lin" valueType="num">
                                      <p:cBhvr>
                                        <p:cTn id="65" dur="500" fill="hold"/>
                                        <p:tgtEl>
                                          <p:spTgt spid="67"/>
                                        </p:tgtEl>
                                        <p:attrNameLst>
                                          <p:attrName>style.rotation</p:attrName>
                                        </p:attrNameLst>
                                      </p:cBhvr>
                                      <p:tavLst>
                                        <p:tav tm="0">
                                          <p:val>
                                            <p:fltVal val="90"/>
                                          </p:val>
                                        </p:tav>
                                        <p:tav tm="100000">
                                          <p:val>
                                            <p:fltVal val="0"/>
                                          </p:val>
                                        </p:tav>
                                      </p:tavLst>
                                    </p:anim>
                                    <p:animEffect transition="in" filter="fade">
                                      <p:cBhvr>
                                        <p:cTn id="66" dur="500"/>
                                        <p:tgtEl>
                                          <p:spTgt spid="67"/>
                                        </p:tgtEl>
                                      </p:cBhvr>
                                    </p:animEffect>
                                  </p:childTnLst>
                                </p:cTn>
                              </p:par>
                            </p:childTnLst>
                          </p:cTn>
                        </p:par>
                        <p:par>
                          <p:cTn id="67" fill="hold">
                            <p:stCondLst>
                              <p:cond delay="4500"/>
                            </p:stCondLst>
                            <p:childTnLst>
                              <p:par>
                                <p:cTn id="68" presetID="12" presetClass="entr" presetSubtype="8" fill="hold" grpId="0" nodeType="afterEffect">
                                  <p:stCondLst>
                                    <p:cond delay="0"/>
                                  </p:stCondLst>
                                  <p:childTnLst>
                                    <p:set>
                                      <p:cBhvr>
                                        <p:cTn id="69" dur="1" fill="hold">
                                          <p:stCondLst>
                                            <p:cond delay="0"/>
                                          </p:stCondLst>
                                        </p:cTn>
                                        <p:tgtEl>
                                          <p:spTgt spid="66"/>
                                        </p:tgtEl>
                                        <p:attrNameLst>
                                          <p:attrName>style.visibility</p:attrName>
                                        </p:attrNameLst>
                                      </p:cBhvr>
                                      <p:to>
                                        <p:strVal val="visible"/>
                                      </p:to>
                                    </p:set>
                                    <p:anim calcmode="lin" valueType="num">
                                      <p:cBhvr additive="base">
                                        <p:cTn id="70" dur="500"/>
                                        <p:tgtEl>
                                          <p:spTgt spid="66"/>
                                        </p:tgtEl>
                                        <p:attrNameLst>
                                          <p:attrName>ppt_x</p:attrName>
                                        </p:attrNameLst>
                                      </p:cBhvr>
                                      <p:tavLst>
                                        <p:tav tm="0">
                                          <p:val>
                                            <p:strVal val="#ppt_x-#ppt_w*1.125000"/>
                                          </p:val>
                                        </p:tav>
                                        <p:tav tm="100000">
                                          <p:val>
                                            <p:strVal val="#ppt_x"/>
                                          </p:val>
                                        </p:tav>
                                      </p:tavLst>
                                    </p:anim>
                                    <p:animEffect transition="in" filter="wipe(right)">
                                      <p:cBhvr>
                                        <p:cTn id="7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p:bldP spid="49" grpId="0"/>
      <p:bldP spid="50" grpId="0"/>
      <p:bldP spid="65"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3238500" cy="706755"/>
          </a:xfrm>
          <a:prstGeom prst="rect">
            <a:avLst/>
          </a:prstGeom>
          <a:noFill/>
        </p:spPr>
        <p:txBody>
          <a:bodyPr wrap="square" rtlCol="0">
            <a:spAutoFit/>
          </a:bodyPr>
          <a:lstStyle/>
          <a:p>
            <a:pPr algn="ctr"/>
            <a:r>
              <a:rPr lang="zh-CN" sz="4000" dirty="0">
                <a:solidFill>
                  <a:srgbClr val="413B39"/>
                </a:solidFill>
                <a:latin typeface="微软雅黑 Light" panose="020B0502040204020203" charset="-122"/>
                <a:ea typeface="微软雅黑 Light" panose="020B0502040204020203" charset="-122"/>
              </a:rPr>
              <a:t>结果分析</a:t>
            </a:r>
            <a:endParaRPr lang="zh-CN"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4763770" y="4237990"/>
            <a:ext cx="6898640" cy="147637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在所有房间类型中，此方法生成的场景明显优于那些，通过先采样后排列而生成的场景(Occurrence Baseline)。在排列固定的对象时，我们的模型也优于基于成对对象关系统计(Arrangement Baseline)的模型。与测试数据集中的人造场景相比，我们生成的办公场景同样好，卧室和客厅场景则稍弱一点。</a:t>
            </a:r>
            <a:endParaRPr lang="zh-CN" altLang="en-US">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539750" y="1734820"/>
            <a:ext cx="11132820" cy="21094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a:spLocks noChangeArrowheads="1"/>
          </p:cNvSpPr>
          <p:nvPr/>
        </p:nvSpPr>
        <p:spPr bwMode="auto">
          <a:xfrm>
            <a:off x="4172103" y="3535304"/>
            <a:ext cx="4064705"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3735" b="1" kern="100" dirty="0" smtClean="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思考与扩展</a:t>
            </a:r>
            <a:endParaRPr lang="zh-CN" altLang="en-US" sz="3735" b="1" dirty="0">
              <a:solidFill>
                <a:srgbClr val="093B5C"/>
              </a:solidFill>
              <a:latin typeface="方正兰亭超细黑简体" panose="02000000000000000000" pitchFamily="2" charset="-122"/>
              <a:ea typeface="方正兰亭超细黑简体" panose="02000000000000000000" pitchFamily="2" charset="-122"/>
            </a:endParaRPr>
          </a:p>
        </p:txBody>
      </p:sp>
      <p:sp>
        <p:nvSpPr>
          <p:cNvPr id="23" name="文本框 12"/>
          <p:cNvSpPr txBox="1">
            <a:spLocks noChangeArrowheads="1"/>
          </p:cNvSpPr>
          <p:nvPr/>
        </p:nvSpPr>
        <p:spPr bwMode="auto">
          <a:xfrm>
            <a:off x="4824029" y="1796819"/>
            <a:ext cx="1007297"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dirty="0" smtClean="0">
                <a:solidFill>
                  <a:schemeClr val="tx1">
                    <a:lumMod val="50000"/>
                    <a:lumOff val="50000"/>
                  </a:schemeClr>
                </a:solidFill>
                <a:latin typeface="AgencyFB" panose="02000806040000020003" pitchFamily="2" charset="0"/>
                <a:ea typeface="微软雅黑" panose="020B0503020204020204" charset="-122"/>
              </a:rPr>
              <a:t>5</a:t>
            </a:r>
            <a:endParaRPr lang="zh-CN" altLang="en-US" sz="12000" dirty="0">
              <a:solidFill>
                <a:schemeClr val="tx1">
                  <a:lumMod val="50000"/>
                  <a:lumOff val="50000"/>
                </a:schemeClr>
              </a:solidFill>
              <a:latin typeface="AgencyFB" panose="02000806040000020003" pitchFamily="2" charset="0"/>
              <a:ea typeface="微软雅黑" panose="020B0503020204020204" charset="-122"/>
            </a:endParaRPr>
          </a:p>
        </p:txBody>
      </p:sp>
      <p:sp>
        <p:nvSpPr>
          <p:cNvPr id="24" name="文本框 14"/>
          <p:cNvSpPr txBox="1">
            <a:spLocks noChangeArrowheads="1"/>
          </p:cNvSpPr>
          <p:nvPr/>
        </p:nvSpPr>
        <p:spPr bwMode="auto">
          <a:xfrm>
            <a:off x="3466120" y="2680556"/>
            <a:ext cx="1378848"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865" dirty="0">
                <a:solidFill>
                  <a:schemeClr val="tx1">
                    <a:lumMod val="50000"/>
                    <a:lumOff val="50000"/>
                  </a:schemeClr>
                </a:solidFill>
                <a:latin typeface="微软雅黑" panose="020B0503020204020204" charset="-122"/>
                <a:ea typeface="微软雅黑" panose="020B0503020204020204" charset="-122"/>
              </a:rPr>
              <a:t>PART </a:t>
            </a:r>
            <a:endParaRPr lang="zh-CN" altLang="en-US" sz="1865" dirty="0">
              <a:solidFill>
                <a:schemeClr val="tx1">
                  <a:lumMod val="50000"/>
                  <a:lumOff val="50000"/>
                </a:schemeClr>
              </a:solidFill>
              <a:latin typeface="微软雅黑" panose="020B0503020204020204" charset="-122"/>
              <a:ea typeface="微软雅黑" panose="020B0503020204020204" charset="-122"/>
            </a:endParaRPr>
          </a:p>
        </p:txBody>
      </p:sp>
      <p:sp>
        <p:nvSpPr>
          <p:cNvPr id="25" name="PA_半闭框 7"/>
          <p:cNvSpPr/>
          <p:nvPr>
            <p:custDataLst>
              <p:tags r:id="rId1"/>
            </p:custDataLst>
          </p:nvPr>
        </p:nvSpPr>
        <p:spPr>
          <a:xfrm flipH="1">
            <a:off x="4463987" y="1988840"/>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par>
                          <p:cTn id="10" fill="hold">
                            <p:stCondLst>
                              <p:cond delay="500"/>
                            </p:stCondLst>
                            <p:childTnLst>
                              <p:par>
                                <p:cTn id="11" presetID="6" presetClass="emph" presetSubtype="0" decel="100000" fill="hold" grpId="1" nodeType="afterEffect">
                                  <p:stCondLst>
                                    <p:cond delay="0"/>
                                  </p:stCondLst>
                                  <p:childTnLst>
                                    <p:animScale>
                                      <p:cBhvr>
                                        <p:cTn id="12" dur="250" fill="hold"/>
                                        <p:tgtEl>
                                          <p:spTgt spid="23"/>
                                        </p:tgtEl>
                                      </p:cBhvr>
                                      <p:by x="120000" y="120000"/>
                                    </p:animScale>
                                  </p:childTnLst>
                                </p:cTn>
                              </p:par>
                            </p:childTnLst>
                          </p:cTn>
                        </p:par>
                        <p:par>
                          <p:cTn id="13" fill="hold">
                            <p:stCondLst>
                              <p:cond delay="1000"/>
                            </p:stCondLst>
                            <p:childTnLst>
                              <p:par>
                                <p:cTn id="14" presetID="6" presetClass="emph" presetSubtype="0" decel="100000" fill="hold" grpId="2" nodeType="afterEffect">
                                  <p:stCondLst>
                                    <p:cond delay="0"/>
                                  </p:stCondLst>
                                  <p:childTnLst>
                                    <p:animScale>
                                      <p:cBhvr>
                                        <p:cTn id="15" dur="250" fill="hold"/>
                                        <p:tgtEl>
                                          <p:spTgt spid="23"/>
                                        </p:tgtEl>
                                      </p:cBhvr>
                                      <p:by x="83000" y="83000"/>
                                    </p:animScale>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35" presetClass="path" presetSubtype="0" accel="50000" decel="50000" fill="hold" grpId="1" nodeType="afterEffect">
                                  <p:stCondLst>
                                    <p:cond delay="0"/>
                                  </p:stCondLst>
                                  <p:childTnLst>
                                    <p:animMotion origin="layout" path="M 0 -4.07407E-6 L 0.34896 -4.07407E-6 " pathEditMode="relative" rAng="0" ptsTypes="AA">
                                      <p:cBhvr>
                                        <p:cTn id="28" dur="1000" spd="-100000" fill="hold"/>
                                        <p:tgtEl>
                                          <p:spTgt spid="13"/>
                                        </p:tgtEl>
                                        <p:attrNameLst>
                                          <p:attrName>ppt_x</p:attrName>
                                          <p:attrName>ppt_y</p:attrName>
                                        </p:attrNameLst>
                                      </p:cBhvr>
                                      <p:rCtr x="17448" y="0"/>
                                    </p:animMotion>
                                  </p:childTnLst>
                                </p:cTn>
                              </p:par>
                            </p:childTnLst>
                          </p:cTn>
                        </p:par>
                        <p:par>
                          <p:cTn id="29" fill="hold">
                            <p:stCondLst>
                              <p:cond delay="3500"/>
                            </p:stCondLst>
                            <p:childTnLst>
                              <p:par>
                                <p:cTn id="30" presetID="2" presetClass="entr" presetSubtype="8"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2000" fill="hold"/>
                                        <p:tgtEl>
                                          <p:spTgt spid="25"/>
                                        </p:tgtEl>
                                        <p:attrNameLst>
                                          <p:attrName>ppt_x</p:attrName>
                                        </p:attrNameLst>
                                      </p:cBhvr>
                                      <p:tavLst>
                                        <p:tav tm="0">
                                          <p:val>
                                            <p:strVal val="0-#ppt_w/2"/>
                                          </p:val>
                                        </p:tav>
                                        <p:tav tm="100000">
                                          <p:val>
                                            <p:strVal val="#ppt_x"/>
                                          </p:val>
                                        </p:tav>
                                      </p:tavLst>
                                    </p:anim>
                                    <p:anim calcmode="lin" valueType="num">
                                      <p:cBhvr additive="base">
                                        <p:cTn id="33" dur="2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3" grpId="0"/>
      <p:bldP spid="23" grpId="1"/>
      <p:bldP spid="23" grpId="2"/>
      <p:bldP spid="24" grpId="0"/>
      <p:bldP spid="25"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539750" y="500380"/>
            <a:ext cx="3945255" cy="706755"/>
          </a:xfrm>
          <a:prstGeom prst="rect">
            <a:avLst/>
          </a:prstGeom>
          <a:noFill/>
        </p:spPr>
        <p:txBody>
          <a:bodyPr wrap="square" rtlCol="0">
            <a:spAutoFit/>
          </a:bodyPr>
          <a:lstStyle/>
          <a:p>
            <a:pPr algn="ctr"/>
            <a:r>
              <a:rPr lang="zh-CN" sz="4000" dirty="0">
                <a:solidFill>
                  <a:srgbClr val="413B39"/>
                </a:solidFill>
                <a:latin typeface="微软雅黑 Light" panose="020B0502040204020203" charset="-122"/>
                <a:ea typeface="微软雅黑 Light" panose="020B0502040204020203" charset="-122"/>
              </a:rPr>
              <a:t>思考与扩展</a:t>
            </a:r>
            <a:endParaRPr lang="zh-CN"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2238375" y="1839595"/>
            <a:ext cx="7715250" cy="396938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1）这篇文章中，生成图像的对象之间只有平面关系，这显然是和显示情况不符的，现实中，各种物件间的关系十分复杂，可能有层叠，可能有重合，为了考虑到这一点，我认为应当考虑到物件之间的关系，如床经常和床头柜同时出现，餐桌旁的椅子分布往往是对称的等等，应当把这些物件之间的关系当做特征去考虑。</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2）模型的时间效率堪忧，文中提到CategoryLocation部分对于一个场景的评估可能要花几分钟时间，这种时间效率在使用中显然是不能接受的，原因是存在大量的重复计算，当图片的大小和物件的种类数量较大时，这些重复计算带来大量无意义的开销，应该寻找办法共享这些计算结果，可以参考Faster-RCNN中的RPN所使用的的方法，在评估候选对象区域时，对所有图像使用通用特征的map。</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3）因为概率计算方式的限制，模型倾向于将物件的分布稀疏化，因此对于墙面上的物件（窗帘等）几乎未做考虑，如果想要加入未考虑部分，如墙面上、物件平面上等区域，当前的计算方式是需要改变的。</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extLst>
              <a:ext uri="{28A0092B-C50C-407E-A947-70E740481C1C}">
                <a14:useLocalDpi xmlns:a14="http://schemas.microsoft.com/office/drawing/2010/main" val="0"/>
              </a:ext>
            </a:extLst>
          </a:blip>
          <a:srcRect l="3307" t="29111" r="82360" b="55664"/>
          <a:stretch>
            <a:fillRect/>
          </a:stretch>
        </p:blipFill>
        <p:spPr>
          <a:xfrm>
            <a:off x="3689679" y="2128550"/>
            <a:ext cx="936104" cy="1044116"/>
          </a:xfrm>
          <a:prstGeom prst="rect">
            <a:avLst/>
          </a:prstGeom>
        </p:spPr>
      </p:pic>
      <p:sp>
        <p:nvSpPr>
          <p:cNvPr id="5" name="PA_文本框 6"/>
          <p:cNvSpPr txBox="1"/>
          <p:nvPr>
            <p:custDataLst>
              <p:tags r:id="rId2"/>
            </p:custDataLst>
          </p:nvPr>
        </p:nvSpPr>
        <p:spPr>
          <a:xfrm>
            <a:off x="4221848" y="3490449"/>
            <a:ext cx="4470400" cy="977265"/>
          </a:xfrm>
          <a:prstGeom prst="rect">
            <a:avLst/>
          </a:prstGeom>
          <a:noFill/>
        </p:spPr>
        <p:txBody>
          <a:bodyPr wrap="none" rtlCol="0" anchor="ctr">
            <a:spAutoFit/>
          </a:bodyPr>
          <a:lstStyle/>
          <a:p>
            <a:pPr>
              <a:lnSpc>
                <a:spcPct val="120000"/>
              </a:lnSpc>
            </a:pPr>
            <a:r>
              <a:rPr lang="zh-CN" altLang="en-US" sz="4800" b="1" dirty="0" smtClean="0">
                <a:latin typeface="方正兰亭超细黑简体" panose="02000000000000000000" pitchFamily="2" charset="-122"/>
                <a:ea typeface="方正兰亭超细黑简体" panose="02000000000000000000" pitchFamily="2" charset="-122"/>
              </a:rPr>
              <a:t>  谢谢您的观看</a:t>
            </a:r>
            <a:endParaRPr lang="zh-CN" altLang="en-US" sz="4800" b="1" dirty="0">
              <a:latin typeface="方正兰亭超细黑简体" panose="02000000000000000000" pitchFamily="2" charset="-122"/>
              <a:ea typeface="方正兰亭超细黑简体" panose="02000000000000000000" pitchFamily="2" charset="-122"/>
            </a:endParaRPr>
          </a:p>
        </p:txBody>
      </p:sp>
      <p:sp>
        <p:nvSpPr>
          <p:cNvPr id="6" name="PA_半闭框 7"/>
          <p:cNvSpPr/>
          <p:nvPr>
            <p:custDataLst>
              <p:tags r:id="rId3"/>
            </p:custDataLst>
          </p:nvPr>
        </p:nvSpPr>
        <p:spPr>
          <a:xfrm>
            <a:off x="4185844" y="3526651"/>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8" name="PA_文本框 6"/>
          <p:cNvSpPr txBox="1"/>
          <p:nvPr>
            <p:custDataLst>
              <p:tags r:id="rId4"/>
            </p:custDataLst>
          </p:nvPr>
        </p:nvSpPr>
        <p:spPr>
          <a:xfrm>
            <a:off x="2835823" y="1566377"/>
            <a:ext cx="866140" cy="2061210"/>
          </a:xfrm>
          <a:prstGeom prst="rect">
            <a:avLst/>
          </a:prstGeom>
          <a:noFill/>
        </p:spPr>
        <p:txBody>
          <a:bodyPr wrap="none" rtlCol="0" anchor="ctr">
            <a:spAutoFit/>
          </a:bodyPr>
          <a:lstStyle/>
          <a:p>
            <a:pPr>
              <a:lnSpc>
                <a:spcPct val="120000"/>
              </a:lnSpc>
            </a:pPr>
            <a:r>
              <a:rPr lang="en-US" altLang="zh-CN" sz="10665" b="1" dirty="0" smtClean="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a:t>
            </a:r>
            <a:endParaRPr lang="zh-CN" altLang="en-US" sz="10665"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9" name="PA_文本框 6"/>
          <p:cNvSpPr txBox="1"/>
          <p:nvPr>
            <p:custDataLst>
              <p:tags r:id="rId5"/>
            </p:custDataLst>
          </p:nvPr>
        </p:nvSpPr>
        <p:spPr>
          <a:xfrm>
            <a:off x="4589779" y="1602381"/>
            <a:ext cx="1549400" cy="2061210"/>
          </a:xfrm>
          <a:prstGeom prst="rect">
            <a:avLst/>
          </a:prstGeom>
          <a:noFill/>
        </p:spPr>
        <p:txBody>
          <a:bodyPr wrap="none" rtlCol="0" anchor="ctr">
            <a:spAutoFit/>
          </a:bodyPr>
          <a:lstStyle/>
          <a:p>
            <a:pPr>
              <a:lnSpc>
                <a:spcPct val="120000"/>
              </a:lnSpc>
            </a:pPr>
            <a:r>
              <a:rPr lang="en-US" altLang="zh-CN" sz="10665" b="1" dirty="0" smtClean="0">
                <a:solidFill>
                  <a:schemeClr val="tx1">
                    <a:lumMod val="75000"/>
                    <a:lumOff val="25000"/>
                  </a:schemeClr>
                </a:solidFill>
                <a:latin typeface="方正兰亭超细黑简体" panose="02000000000000000000" pitchFamily="2" charset="-122"/>
                <a:ea typeface="方正兰亭超细黑简体" panose="02000000000000000000" pitchFamily="2" charset="-122"/>
              </a:rPr>
              <a:t>18</a:t>
            </a:r>
            <a:endParaRPr lang="zh-CN" altLang="en-US" sz="10665"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0" name="PA_半闭框 7"/>
          <p:cNvSpPr/>
          <p:nvPr>
            <p:custDataLst>
              <p:tags r:id="rId6"/>
            </p:custDataLst>
          </p:nvPr>
        </p:nvSpPr>
        <p:spPr>
          <a:xfrm flipH="1" flipV="1">
            <a:off x="7398584" y="3787061"/>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000">
        <p15:prstTrans prst="drape"/>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2000" fill="hold"/>
                                        <p:tgtEl>
                                          <p:spTgt spid="6"/>
                                        </p:tgtEl>
                                        <p:attrNameLst>
                                          <p:attrName>ppt_x</p:attrName>
                                        </p:attrNameLst>
                                      </p:cBhvr>
                                      <p:tavLst>
                                        <p:tav tm="0">
                                          <p:val>
                                            <p:strVal val="0-#ppt_w/2"/>
                                          </p:val>
                                        </p:tav>
                                        <p:tav tm="100000">
                                          <p:val>
                                            <p:strVal val="#ppt_x"/>
                                          </p:val>
                                        </p:tav>
                                      </p:tavLst>
                                    </p:anim>
                                    <p:anim calcmode="lin" valueType="num">
                                      <p:cBhvr additive="base">
                                        <p:cTn id="23" dur="20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Effect transition="in" filter="fade">
                                      <p:cBhvr>
                                        <p:cTn id="29" dur="1000"/>
                                        <p:tgtEl>
                                          <p:spTgt spid="5"/>
                                        </p:tgtEl>
                                      </p:cBhvr>
                                    </p:animEffect>
                                  </p:childTnLst>
                                </p:cTn>
                              </p:par>
                            </p:childTnLst>
                          </p:cTn>
                        </p:par>
                        <p:par>
                          <p:cTn id="30" fill="hold">
                            <p:stCondLst>
                              <p:cond delay="4500"/>
                            </p:stCondLst>
                            <p:childTnLst>
                              <p:par>
                                <p:cTn id="31" presetID="2" presetClass="entr" presetSubtype="2"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2000" fill="hold"/>
                                        <p:tgtEl>
                                          <p:spTgt spid="10"/>
                                        </p:tgtEl>
                                        <p:attrNameLst>
                                          <p:attrName>ppt_x</p:attrName>
                                        </p:attrNameLst>
                                      </p:cBhvr>
                                      <p:tavLst>
                                        <p:tav tm="0">
                                          <p:val>
                                            <p:strVal val="1+#ppt_w/2"/>
                                          </p:val>
                                        </p:tav>
                                        <p:tav tm="100000">
                                          <p:val>
                                            <p:strVal val="#ppt_x"/>
                                          </p:val>
                                        </p:tav>
                                      </p:tavLst>
                                    </p:anim>
                                    <p:anim calcmode="lin" valueType="num">
                                      <p:cBhvr additive="base">
                                        <p:cTn id="34"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autoUpdateAnimBg="0"/>
      <p:bldP spid="8" grpId="0"/>
      <p:bldP spid="9" grpId="0"/>
      <p:bldP spid="10"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a:spLocks noChangeArrowheads="1"/>
          </p:cNvSpPr>
          <p:nvPr/>
        </p:nvSpPr>
        <p:spPr bwMode="auto">
          <a:xfrm>
            <a:off x="3624734" y="3525144"/>
            <a:ext cx="4064705"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3735" b="1" kern="100" dirty="0" smtClean="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研究背景</a:t>
            </a:r>
            <a:endParaRPr lang="zh-CN" altLang="en-US" sz="3735" b="1" dirty="0">
              <a:solidFill>
                <a:srgbClr val="093B5C"/>
              </a:solidFill>
              <a:latin typeface="方正兰亭超细黑简体" panose="02000000000000000000" pitchFamily="2" charset="-122"/>
              <a:ea typeface="方正兰亭超细黑简体" panose="02000000000000000000" pitchFamily="2" charset="-122"/>
            </a:endParaRPr>
          </a:p>
        </p:txBody>
      </p:sp>
      <p:sp>
        <p:nvSpPr>
          <p:cNvPr id="23" name="文本框 12"/>
          <p:cNvSpPr txBox="1">
            <a:spLocks noChangeArrowheads="1"/>
          </p:cNvSpPr>
          <p:nvPr/>
        </p:nvSpPr>
        <p:spPr bwMode="auto">
          <a:xfrm>
            <a:off x="4367808" y="1892829"/>
            <a:ext cx="1007297"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dirty="0" smtClean="0">
                <a:solidFill>
                  <a:schemeClr val="tx1">
                    <a:lumMod val="50000"/>
                    <a:lumOff val="50000"/>
                  </a:schemeClr>
                </a:solidFill>
                <a:latin typeface="AgencyFB" panose="02000806040000020003" pitchFamily="2" charset="0"/>
                <a:ea typeface="微软雅黑" panose="020B0503020204020204" charset="-122"/>
              </a:rPr>
              <a:t>1</a:t>
            </a:r>
            <a:endParaRPr lang="zh-CN" altLang="en-US" sz="12000" dirty="0">
              <a:solidFill>
                <a:schemeClr val="tx1">
                  <a:lumMod val="50000"/>
                  <a:lumOff val="50000"/>
                </a:schemeClr>
              </a:solidFill>
              <a:latin typeface="AgencyFB" panose="02000806040000020003" pitchFamily="2" charset="0"/>
              <a:ea typeface="微软雅黑" panose="020B0503020204020204" charset="-122"/>
            </a:endParaRPr>
          </a:p>
        </p:txBody>
      </p:sp>
      <p:sp>
        <p:nvSpPr>
          <p:cNvPr id="24" name="文本框 14"/>
          <p:cNvSpPr txBox="1">
            <a:spLocks noChangeArrowheads="1"/>
          </p:cNvSpPr>
          <p:nvPr/>
        </p:nvSpPr>
        <p:spPr bwMode="auto">
          <a:xfrm>
            <a:off x="3085139" y="2720552"/>
            <a:ext cx="1378848"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865" dirty="0">
                <a:solidFill>
                  <a:schemeClr val="tx1">
                    <a:lumMod val="50000"/>
                    <a:lumOff val="50000"/>
                  </a:schemeClr>
                </a:solidFill>
                <a:latin typeface="微软雅黑" panose="020B0503020204020204" charset="-122"/>
                <a:ea typeface="微软雅黑" panose="020B0503020204020204" charset="-122"/>
              </a:rPr>
              <a:t>PART </a:t>
            </a:r>
            <a:endParaRPr lang="zh-CN" altLang="en-US" sz="1865" dirty="0">
              <a:solidFill>
                <a:schemeClr val="tx1">
                  <a:lumMod val="50000"/>
                  <a:lumOff val="50000"/>
                </a:schemeClr>
              </a:solidFill>
              <a:latin typeface="微软雅黑" panose="020B0503020204020204" charset="-122"/>
              <a:ea typeface="微软雅黑" panose="020B0503020204020204" charset="-122"/>
            </a:endParaRPr>
          </a:p>
        </p:txBody>
      </p:sp>
      <p:sp>
        <p:nvSpPr>
          <p:cNvPr id="25" name="PA_半闭框 7"/>
          <p:cNvSpPr/>
          <p:nvPr>
            <p:custDataLst>
              <p:tags r:id="rId1"/>
            </p:custDataLst>
          </p:nvPr>
        </p:nvSpPr>
        <p:spPr>
          <a:xfrm flipH="1">
            <a:off x="4463987" y="2036845"/>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par>
                          <p:cTn id="10" fill="hold">
                            <p:stCondLst>
                              <p:cond delay="500"/>
                            </p:stCondLst>
                            <p:childTnLst>
                              <p:par>
                                <p:cTn id="11" presetID="6" presetClass="emph" presetSubtype="0" decel="100000" fill="hold" grpId="1" nodeType="afterEffect">
                                  <p:stCondLst>
                                    <p:cond delay="0"/>
                                  </p:stCondLst>
                                  <p:childTnLst>
                                    <p:animScale>
                                      <p:cBhvr>
                                        <p:cTn id="12" dur="250" fill="hold"/>
                                        <p:tgtEl>
                                          <p:spTgt spid="23"/>
                                        </p:tgtEl>
                                      </p:cBhvr>
                                      <p:by x="120000" y="120000"/>
                                    </p:animScale>
                                  </p:childTnLst>
                                </p:cTn>
                              </p:par>
                            </p:childTnLst>
                          </p:cTn>
                        </p:par>
                        <p:par>
                          <p:cTn id="13" fill="hold">
                            <p:stCondLst>
                              <p:cond delay="1000"/>
                            </p:stCondLst>
                            <p:childTnLst>
                              <p:par>
                                <p:cTn id="14" presetID="6" presetClass="emph" presetSubtype="0" decel="100000" fill="hold" grpId="2" nodeType="afterEffect">
                                  <p:stCondLst>
                                    <p:cond delay="0"/>
                                  </p:stCondLst>
                                  <p:childTnLst>
                                    <p:animScale>
                                      <p:cBhvr>
                                        <p:cTn id="15" dur="250" fill="hold"/>
                                        <p:tgtEl>
                                          <p:spTgt spid="23"/>
                                        </p:tgtEl>
                                      </p:cBhvr>
                                      <p:by x="83000" y="83000"/>
                                    </p:animScale>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35" presetClass="path" presetSubtype="0" accel="50000" decel="50000" fill="hold" grpId="1" nodeType="afterEffect">
                                  <p:stCondLst>
                                    <p:cond delay="0"/>
                                  </p:stCondLst>
                                  <p:childTnLst>
                                    <p:animMotion origin="layout" path="M 0 -4.07407E-6 L 0.34896 -4.07407E-6 " pathEditMode="relative" rAng="0" ptsTypes="AA">
                                      <p:cBhvr>
                                        <p:cTn id="28" dur="1000" spd="-100000" fill="hold"/>
                                        <p:tgtEl>
                                          <p:spTgt spid="13"/>
                                        </p:tgtEl>
                                        <p:attrNameLst>
                                          <p:attrName>ppt_x</p:attrName>
                                          <p:attrName>ppt_y</p:attrName>
                                        </p:attrNameLst>
                                      </p:cBhvr>
                                      <p:rCtr x="17448" y="0"/>
                                    </p:animMotion>
                                  </p:childTnLst>
                                </p:cTn>
                              </p:par>
                            </p:childTnLst>
                          </p:cTn>
                        </p:par>
                        <p:par>
                          <p:cTn id="29" fill="hold">
                            <p:stCondLst>
                              <p:cond delay="3500"/>
                            </p:stCondLst>
                            <p:childTnLst>
                              <p:par>
                                <p:cTn id="30" presetID="2" presetClass="entr" presetSubtype="8"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2000" fill="hold"/>
                                        <p:tgtEl>
                                          <p:spTgt spid="25"/>
                                        </p:tgtEl>
                                        <p:attrNameLst>
                                          <p:attrName>ppt_x</p:attrName>
                                        </p:attrNameLst>
                                      </p:cBhvr>
                                      <p:tavLst>
                                        <p:tav tm="0">
                                          <p:val>
                                            <p:strVal val="0-#ppt_w/2"/>
                                          </p:val>
                                        </p:tav>
                                        <p:tav tm="100000">
                                          <p:val>
                                            <p:strVal val="#ppt_x"/>
                                          </p:val>
                                        </p:tav>
                                      </p:tavLst>
                                    </p:anim>
                                    <p:anim calcmode="lin" valueType="num">
                                      <p:cBhvr additive="base">
                                        <p:cTn id="33" dur="2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3" grpId="0"/>
      <p:bldP spid="23" grpId="1"/>
      <p:bldP spid="23" grpId="2"/>
      <p:bldP spid="24" grpId="0"/>
      <p:bldP spid="25"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341072" y="470465"/>
            <a:ext cx="2760316"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研究背景</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30" name="椭圆 29"/>
          <p:cNvSpPr/>
          <p:nvPr/>
        </p:nvSpPr>
        <p:spPr>
          <a:xfrm>
            <a:off x="7529699" y="2644050"/>
            <a:ext cx="626211" cy="626404"/>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w="349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52" tIns="45726" rIns="91452" bIns="45726" rtlCol="0" anchor="ctr"/>
          <a:lstStyle/>
          <a:p>
            <a:pPr algn="ctr"/>
            <a:endParaRPr lang="zh-CN" altLang="en-US" sz="2400"/>
          </a:p>
        </p:txBody>
      </p:sp>
      <p:sp>
        <p:nvSpPr>
          <p:cNvPr id="31" name="椭圆 30"/>
          <p:cNvSpPr/>
          <p:nvPr/>
        </p:nvSpPr>
        <p:spPr>
          <a:xfrm>
            <a:off x="5167155" y="2644050"/>
            <a:ext cx="626211" cy="626404"/>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349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52" tIns="45726" rIns="91452" bIns="45726" rtlCol="0" anchor="ctr"/>
          <a:lstStyle/>
          <a:p>
            <a:pPr algn="ctr"/>
            <a:endParaRPr lang="zh-CN" altLang="en-US" sz="2400"/>
          </a:p>
        </p:txBody>
      </p:sp>
      <p:sp>
        <p:nvSpPr>
          <p:cNvPr id="32" name="椭圆 31"/>
          <p:cNvSpPr/>
          <p:nvPr/>
        </p:nvSpPr>
        <p:spPr>
          <a:xfrm>
            <a:off x="2804611" y="2644050"/>
            <a:ext cx="626211" cy="6264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349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52" tIns="45726" rIns="91452" bIns="45726" rtlCol="0" anchor="ctr"/>
          <a:lstStyle/>
          <a:p>
            <a:pPr algn="ctr"/>
            <a:endParaRPr lang="zh-CN" altLang="en-US" sz="2400"/>
          </a:p>
        </p:txBody>
      </p:sp>
      <p:sp>
        <p:nvSpPr>
          <p:cNvPr id="33" name="文本框 27"/>
          <p:cNvSpPr txBox="1"/>
          <p:nvPr/>
        </p:nvSpPr>
        <p:spPr>
          <a:xfrm>
            <a:off x="2059882" y="3554189"/>
            <a:ext cx="2024321" cy="989330"/>
          </a:xfrm>
          <a:prstGeom prst="rect">
            <a:avLst/>
          </a:prstGeom>
          <a:noFill/>
        </p:spPr>
        <p:txBody>
          <a:bodyPr wrap="square" lIns="91452" tIns="45726" rIns="91452" bIns="45726" rtlCol="0">
            <a:spAutoFit/>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平面设计</a:t>
            </a:r>
            <a:endParaRPr lang="zh-CN" altLang="en-US" sz="1600" dirty="0" smtClean="0">
              <a:solidFill>
                <a:schemeClr val="tx1">
                  <a:lumMod val="65000"/>
                  <a:lumOff val="35000"/>
                </a:schemeClr>
              </a:solidFill>
              <a:latin typeface="微软雅黑" panose="020B0503020204020204" charset="-122"/>
              <a:ea typeface="微软雅黑" panose="020B0503020204020204" charset="-122"/>
            </a:endParaRPr>
          </a:p>
          <a:p>
            <a:pPr algn="ctr"/>
            <a:endParaRPr lang="en-US" altLang="zh-CN" sz="1600" dirty="0" smtClean="0"/>
          </a:p>
          <a:p>
            <a:pPr defTabSz="912495">
              <a:spcBef>
                <a:spcPct val="20000"/>
              </a:spcBef>
              <a:defRPr/>
            </a:pPr>
            <a:r>
              <a:rPr lang="zh-CN" sz="1200" dirty="0" smtClean="0">
                <a:solidFill>
                  <a:schemeClr val="tx1">
                    <a:lumMod val="50000"/>
                    <a:lumOff val="50000"/>
                  </a:schemeClr>
                </a:solidFill>
                <a:latin typeface="微软雅黑" panose="020B0503020204020204" charset="-122"/>
                <a:ea typeface="微软雅黑" panose="020B0503020204020204" charset="-122"/>
                <a:cs typeface="+mn-ea"/>
                <a:sym typeface="Arial" panose="020B0604020202020204" pitchFamily="34" charset="0"/>
              </a:rPr>
              <a:t>平面设计领域门槛较高，需要耗费大量人力物力</a:t>
            </a:r>
            <a:endParaRPr lang="zh-CN" sz="1200" dirty="0">
              <a:solidFill>
                <a:schemeClr val="tx1">
                  <a:lumMod val="50000"/>
                  <a:lumOff val="50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57" name="文本框 28"/>
          <p:cNvSpPr txBox="1"/>
          <p:nvPr/>
        </p:nvSpPr>
        <p:spPr>
          <a:xfrm>
            <a:off x="4489868" y="3554186"/>
            <a:ext cx="1980220" cy="989330"/>
          </a:xfrm>
          <a:prstGeom prst="rect">
            <a:avLst/>
          </a:prstGeom>
          <a:noFill/>
        </p:spPr>
        <p:txBody>
          <a:bodyPr wrap="square" lIns="91452" tIns="45726" rIns="91452" bIns="45726" rtlCol="0">
            <a:spAutoFit/>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建筑</a:t>
            </a:r>
            <a:endParaRPr lang="zh-CN" altLang="en-US" sz="1600" dirty="0" smtClean="0">
              <a:solidFill>
                <a:schemeClr val="tx1">
                  <a:lumMod val="65000"/>
                  <a:lumOff val="35000"/>
                </a:schemeClr>
              </a:solidFill>
              <a:latin typeface="微软雅黑" panose="020B0503020204020204" charset="-122"/>
              <a:ea typeface="微软雅黑" panose="020B0503020204020204" charset="-122"/>
            </a:endParaRPr>
          </a:p>
          <a:p>
            <a:endParaRPr lang="en-US" altLang="zh-CN" sz="1600" dirty="0" smtClean="0">
              <a:solidFill>
                <a:srgbClr val="7F7F7F"/>
              </a:solidFill>
              <a:latin typeface="方正姚体" panose="02010601030101010101" pitchFamily="2" charset="-122"/>
              <a:ea typeface="方正姚体" panose="02010601030101010101" pitchFamily="2" charset="-122"/>
            </a:endParaRPr>
          </a:p>
          <a:p>
            <a:pPr defTabSz="912495">
              <a:spcBef>
                <a:spcPct val="20000"/>
              </a:spcBef>
              <a:defRPr/>
            </a:pPr>
            <a:r>
              <a:rPr lang="zh-CN" sz="1200" dirty="0" smtClean="0">
                <a:solidFill>
                  <a:schemeClr val="tx1">
                    <a:lumMod val="50000"/>
                    <a:lumOff val="50000"/>
                  </a:schemeClr>
                </a:solidFill>
                <a:latin typeface="微软雅黑" panose="020B0503020204020204" charset="-122"/>
                <a:ea typeface="微软雅黑" panose="020B0503020204020204" charset="-122"/>
                <a:cs typeface="+mn-ea"/>
                <a:sym typeface="Arial" panose="020B0604020202020204" pitchFamily="34" charset="0"/>
              </a:rPr>
              <a:t>建筑业需要进行大量的平面制图工作</a:t>
            </a:r>
            <a:endParaRPr lang="zh-CN" sz="1200" dirty="0">
              <a:solidFill>
                <a:schemeClr val="tx1">
                  <a:lumMod val="50000"/>
                  <a:lumOff val="50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58" name="文本框 29"/>
          <p:cNvSpPr txBox="1"/>
          <p:nvPr/>
        </p:nvSpPr>
        <p:spPr>
          <a:xfrm>
            <a:off x="6848414" y="3613238"/>
            <a:ext cx="2052228" cy="989330"/>
          </a:xfrm>
          <a:prstGeom prst="rect">
            <a:avLst/>
          </a:prstGeom>
          <a:noFill/>
        </p:spPr>
        <p:txBody>
          <a:bodyPr wrap="square" lIns="91452" tIns="45726" rIns="91452" bIns="45726" rtlCol="0">
            <a:spAutoFit/>
          </a:bodyPr>
          <a:lstStyle/>
          <a:p>
            <a:pPr algn="ctr"/>
            <a:r>
              <a:rPr lang="zh-CN" altLang="en-US" sz="1600" dirty="0" smtClean="0">
                <a:solidFill>
                  <a:schemeClr val="tx1">
                    <a:lumMod val="65000"/>
                    <a:lumOff val="35000"/>
                  </a:schemeClr>
                </a:solidFill>
                <a:latin typeface="微软雅黑" panose="020B0503020204020204" charset="-122"/>
                <a:ea typeface="微软雅黑" panose="020B0503020204020204" charset="-122"/>
              </a:rPr>
              <a:t>游戏、</a:t>
            </a:r>
            <a:r>
              <a:rPr lang="en-US" altLang="zh-CN" sz="1600" dirty="0" smtClean="0">
                <a:solidFill>
                  <a:schemeClr val="tx1">
                    <a:lumMod val="65000"/>
                    <a:lumOff val="35000"/>
                  </a:schemeClr>
                </a:solidFill>
                <a:latin typeface="微软雅黑" panose="020B0503020204020204" charset="-122"/>
                <a:ea typeface="微软雅黑" panose="020B0503020204020204" charset="-122"/>
              </a:rPr>
              <a:t>VR</a:t>
            </a:r>
            <a:endParaRPr lang="en-US" altLang="zh-CN" sz="1600" dirty="0" smtClean="0">
              <a:solidFill>
                <a:schemeClr val="tx1">
                  <a:lumMod val="65000"/>
                  <a:lumOff val="35000"/>
                </a:schemeClr>
              </a:solidFill>
              <a:latin typeface="微软雅黑" panose="020B0503020204020204" charset="-122"/>
              <a:ea typeface="微软雅黑" panose="020B0503020204020204" charset="-122"/>
            </a:endParaRPr>
          </a:p>
          <a:p>
            <a:endParaRPr lang="en-US" altLang="zh-CN" sz="1600" dirty="0">
              <a:solidFill>
                <a:srgbClr val="7F7F7F"/>
              </a:solidFill>
              <a:latin typeface="方正姚体" panose="02010601030101010101" pitchFamily="2" charset="-122"/>
              <a:ea typeface="方正姚体" panose="02010601030101010101" pitchFamily="2" charset="-122"/>
            </a:endParaRPr>
          </a:p>
          <a:p>
            <a:pPr defTabSz="912495">
              <a:spcBef>
                <a:spcPct val="20000"/>
              </a:spcBef>
              <a:defRPr/>
            </a:pPr>
            <a:r>
              <a:rPr lang="zh-CN" sz="1200" dirty="0" smtClean="0">
                <a:solidFill>
                  <a:schemeClr val="tx1">
                    <a:lumMod val="50000"/>
                    <a:lumOff val="50000"/>
                  </a:schemeClr>
                </a:solidFill>
                <a:latin typeface="微软雅黑" panose="020B0503020204020204" charset="-122"/>
                <a:ea typeface="微软雅黑" panose="020B0503020204020204" charset="-122"/>
                <a:cs typeface="+mn-ea"/>
                <a:sym typeface="Arial" panose="020B0604020202020204" pitchFamily="34" charset="0"/>
              </a:rPr>
              <a:t>游戏和虚拟现实领域近年来迅速发展，产生了大量需求</a:t>
            </a:r>
            <a:endParaRPr lang="zh-CN" sz="1200" dirty="0">
              <a:solidFill>
                <a:schemeClr val="tx1">
                  <a:lumMod val="50000"/>
                  <a:lumOff val="50000"/>
                </a:schemeClr>
              </a:solidFill>
              <a:latin typeface="微软雅黑" panose="020B0503020204020204" charset="-122"/>
              <a:ea typeface="微软雅黑" panose="020B050302020402020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anim calcmode="lin" valueType="num">
                                      <p:cBhvr>
                                        <p:cTn id="8" dur="750" fill="hold"/>
                                        <p:tgtEl>
                                          <p:spTgt spid="32"/>
                                        </p:tgtEl>
                                        <p:attrNameLst>
                                          <p:attrName>ppt_x</p:attrName>
                                        </p:attrNameLst>
                                      </p:cBhvr>
                                      <p:tavLst>
                                        <p:tav tm="0">
                                          <p:val>
                                            <p:strVal val="#ppt_x"/>
                                          </p:val>
                                        </p:tav>
                                        <p:tav tm="100000">
                                          <p:val>
                                            <p:strVal val="#ppt_x"/>
                                          </p:val>
                                        </p:tav>
                                      </p:tavLst>
                                    </p:anim>
                                    <p:anim calcmode="lin" valueType="num">
                                      <p:cBhvr>
                                        <p:cTn id="9" dur="75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750"/>
                                        <p:tgtEl>
                                          <p:spTgt spid="31"/>
                                        </p:tgtEl>
                                      </p:cBhvr>
                                    </p:animEffect>
                                    <p:anim calcmode="lin" valueType="num">
                                      <p:cBhvr>
                                        <p:cTn id="13" dur="750" fill="hold"/>
                                        <p:tgtEl>
                                          <p:spTgt spid="31"/>
                                        </p:tgtEl>
                                        <p:attrNameLst>
                                          <p:attrName>ppt_x</p:attrName>
                                        </p:attrNameLst>
                                      </p:cBhvr>
                                      <p:tavLst>
                                        <p:tav tm="0">
                                          <p:val>
                                            <p:strVal val="#ppt_x"/>
                                          </p:val>
                                        </p:tav>
                                        <p:tav tm="100000">
                                          <p:val>
                                            <p:strVal val="#ppt_x"/>
                                          </p:val>
                                        </p:tav>
                                      </p:tavLst>
                                    </p:anim>
                                    <p:anim calcmode="lin" valueType="num">
                                      <p:cBhvr>
                                        <p:cTn id="14" dur="75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750"/>
                                        <p:tgtEl>
                                          <p:spTgt spid="30"/>
                                        </p:tgtEl>
                                      </p:cBhvr>
                                    </p:animEffect>
                                    <p:anim calcmode="lin" valueType="num">
                                      <p:cBhvr>
                                        <p:cTn id="18" dur="750" fill="hold"/>
                                        <p:tgtEl>
                                          <p:spTgt spid="30"/>
                                        </p:tgtEl>
                                        <p:attrNameLst>
                                          <p:attrName>ppt_x</p:attrName>
                                        </p:attrNameLst>
                                      </p:cBhvr>
                                      <p:tavLst>
                                        <p:tav tm="0">
                                          <p:val>
                                            <p:strVal val="#ppt_x"/>
                                          </p:val>
                                        </p:tav>
                                        <p:tav tm="100000">
                                          <p:val>
                                            <p:strVal val="#ppt_x"/>
                                          </p:val>
                                        </p:tav>
                                      </p:tavLst>
                                    </p:anim>
                                    <p:anim calcmode="lin" valueType="num">
                                      <p:cBhvr>
                                        <p:cTn id="19" dur="750" fill="hold"/>
                                        <p:tgtEl>
                                          <p:spTgt spid="30"/>
                                        </p:tgtEl>
                                        <p:attrNameLst>
                                          <p:attrName>ppt_y</p:attrName>
                                        </p:attrNameLst>
                                      </p:cBhvr>
                                      <p:tavLst>
                                        <p:tav tm="0">
                                          <p:val>
                                            <p:strVal val="#ppt_y+.1"/>
                                          </p:val>
                                        </p:tav>
                                        <p:tav tm="100000">
                                          <p:val>
                                            <p:strVal val="#ppt_y"/>
                                          </p:val>
                                        </p:tav>
                                      </p:tavLst>
                                    </p:anim>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p:cTn id="28" dur="500" fill="hold"/>
                                        <p:tgtEl>
                                          <p:spTgt spid="57"/>
                                        </p:tgtEl>
                                        <p:attrNameLst>
                                          <p:attrName>ppt_w</p:attrName>
                                        </p:attrNameLst>
                                      </p:cBhvr>
                                      <p:tavLst>
                                        <p:tav tm="0">
                                          <p:val>
                                            <p:fltVal val="0"/>
                                          </p:val>
                                        </p:tav>
                                        <p:tav tm="100000">
                                          <p:val>
                                            <p:strVal val="#ppt_w"/>
                                          </p:val>
                                        </p:tav>
                                      </p:tavLst>
                                    </p:anim>
                                    <p:anim calcmode="lin" valueType="num">
                                      <p:cBhvr>
                                        <p:cTn id="29" dur="500" fill="hold"/>
                                        <p:tgtEl>
                                          <p:spTgt spid="57"/>
                                        </p:tgtEl>
                                        <p:attrNameLst>
                                          <p:attrName>ppt_h</p:attrName>
                                        </p:attrNameLst>
                                      </p:cBhvr>
                                      <p:tavLst>
                                        <p:tav tm="0">
                                          <p:val>
                                            <p:fltVal val="0"/>
                                          </p:val>
                                        </p:tav>
                                        <p:tav tm="100000">
                                          <p:val>
                                            <p:strVal val="#ppt_h"/>
                                          </p:val>
                                        </p:tav>
                                      </p:tavLst>
                                    </p:anim>
                                    <p:animEffect transition="in" filter="fade">
                                      <p:cBhvr>
                                        <p:cTn id="30" dur="500"/>
                                        <p:tgtEl>
                                          <p:spTgt spid="5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p:cTn id="33" dur="500" fill="hold"/>
                                        <p:tgtEl>
                                          <p:spTgt spid="58"/>
                                        </p:tgtEl>
                                        <p:attrNameLst>
                                          <p:attrName>ppt_w</p:attrName>
                                        </p:attrNameLst>
                                      </p:cBhvr>
                                      <p:tavLst>
                                        <p:tav tm="0">
                                          <p:val>
                                            <p:fltVal val="0"/>
                                          </p:val>
                                        </p:tav>
                                        <p:tav tm="100000">
                                          <p:val>
                                            <p:strVal val="#ppt_w"/>
                                          </p:val>
                                        </p:tav>
                                      </p:tavLst>
                                    </p:anim>
                                    <p:anim calcmode="lin" valueType="num">
                                      <p:cBhvr>
                                        <p:cTn id="34" dur="500" fill="hold"/>
                                        <p:tgtEl>
                                          <p:spTgt spid="58"/>
                                        </p:tgtEl>
                                        <p:attrNameLst>
                                          <p:attrName>ppt_h</p:attrName>
                                        </p:attrNameLst>
                                      </p:cBhvr>
                                      <p:tavLst>
                                        <p:tav tm="0">
                                          <p:val>
                                            <p:fltVal val="0"/>
                                          </p:val>
                                        </p:tav>
                                        <p:tav tm="100000">
                                          <p:val>
                                            <p:strVal val="#ppt_h"/>
                                          </p:val>
                                        </p:tav>
                                      </p:tavLst>
                                    </p:anim>
                                    <p:animEffect transition="in" filter="fade">
                                      <p:cBhvr>
                                        <p:cTn id="3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3" grpId="0"/>
      <p:bldP spid="57"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a:spLocks noChangeArrowheads="1"/>
          </p:cNvSpPr>
          <p:nvPr/>
        </p:nvSpPr>
        <p:spPr bwMode="auto">
          <a:xfrm>
            <a:off x="2791614" y="3455929"/>
            <a:ext cx="4064705"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3735" b="1" kern="100" dirty="0" smtClean="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问题描述</a:t>
            </a:r>
            <a:endParaRPr lang="zh-CN" altLang="en-US" sz="3735" b="1" dirty="0">
              <a:solidFill>
                <a:srgbClr val="093B5C"/>
              </a:solidFill>
              <a:latin typeface="方正兰亭超细黑简体" panose="02000000000000000000" pitchFamily="2" charset="-122"/>
              <a:ea typeface="方正兰亭超细黑简体" panose="02000000000000000000" pitchFamily="2" charset="-122"/>
            </a:endParaRPr>
          </a:p>
        </p:txBody>
      </p:sp>
      <p:sp>
        <p:nvSpPr>
          <p:cNvPr id="23" name="文本框 12"/>
          <p:cNvSpPr txBox="1">
            <a:spLocks noChangeArrowheads="1"/>
          </p:cNvSpPr>
          <p:nvPr/>
        </p:nvSpPr>
        <p:spPr bwMode="auto">
          <a:xfrm>
            <a:off x="3744555" y="-123395"/>
            <a:ext cx="8152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2000" dirty="0" smtClean="0">
                <a:solidFill>
                  <a:schemeClr val="tx1">
                    <a:lumMod val="50000"/>
                    <a:lumOff val="50000"/>
                  </a:schemeClr>
                </a:solidFill>
                <a:latin typeface="AgencyFB" panose="02000806040000020003" pitchFamily="2" charset="0"/>
                <a:ea typeface="微软雅黑" panose="020B0503020204020204" charset="-122"/>
              </a:rPr>
              <a:t> 2</a:t>
            </a:r>
            <a:endParaRPr lang="zh-CN" altLang="en-US" sz="12000" dirty="0">
              <a:solidFill>
                <a:schemeClr val="tx1">
                  <a:lumMod val="50000"/>
                  <a:lumOff val="50000"/>
                </a:schemeClr>
              </a:solidFill>
              <a:latin typeface="AgencyFB" panose="02000806040000020003" pitchFamily="2" charset="0"/>
              <a:ea typeface="微软雅黑" panose="020B0503020204020204" charset="-122"/>
            </a:endParaRPr>
          </a:p>
        </p:txBody>
      </p:sp>
      <p:sp>
        <p:nvSpPr>
          <p:cNvPr id="24" name="文本框 14"/>
          <p:cNvSpPr txBox="1">
            <a:spLocks noChangeArrowheads="1"/>
          </p:cNvSpPr>
          <p:nvPr/>
        </p:nvSpPr>
        <p:spPr bwMode="auto">
          <a:xfrm>
            <a:off x="2351584" y="2850800"/>
            <a:ext cx="1378848"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865" dirty="0">
                <a:solidFill>
                  <a:schemeClr val="tx1">
                    <a:lumMod val="50000"/>
                    <a:lumOff val="50000"/>
                  </a:schemeClr>
                </a:solidFill>
                <a:latin typeface="微软雅黑" panose="020B0503020204020204" charset="-122"/>
                <a:ea typeface="微软雅黑" panose="020B0503020204020204" charset="-122"/>
              </a:rPr>
              <a:t>PART </a:t>
            </a:r>
            <a:endParaRPr lang="zh-CN" altLang="en-US" sz="1865" dirty="0">
              <a:solidFill>
                <a:schemeClr val="tx1">
                  <a:lumMod val="50000"/>
                  <a:lumOff val="50000"/>
                </a:schemeClr>
              </a:solidFill>
              <a:latin typeface="微软雅黑" panose="020B0503020204020204" charset="-122"/>
              <a:ea typeface="微软雅黑" panose="020B0503020204020204" charset="-122"/>
            </a:endParaRPr>
          </a:p>
        </p:txBody>
      </p:sp>
      <p:sp>
        <p:nvSpPr>
          <p:cNvPr id="25" name="PA_半闭框 7"/>
          <p:cNvSpPr/>
          <p:nvPr>
            <p:custDataLst>
              <p:tags r:id="rId1"/>
            </p:custDataLst>
          </p:nvPr>
        </p:nvSpPr>
        <p:spPr>
          <a:xfrm flipH="1">
            <a:off x="4175787" y="1892829"/>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par>
                          <p:cTn id="10" fill="hold">
                            <p:stCondLst>
                              <p:cond delay="500"/>
                            </p:stCondLst>
                            <p:childTnLst>
                              <p:par>
                                <p:cTn id="11" presetID="6" presetClass="emph" presetSubtype="0" decel="100000" fill="hold" grpId="1" nodeType="afterEffect">
                                  <p:stCondLst>
                                    <p:cond delay="0"/>
                                  </p:stCondLst>
                                  <p:childTnLst>
                                    <p:animScale>
                                      <p:cBhvr>
                                        <p:cTn id="12" dur="250" fill="hold"/>
                                        <p:tgtEl>
                                          <p:spTgt spid="23"/>
                                        </p:tgtEl>
                                      </p:cBhvr>
                                      <p:by x="120000" y="120000"/>
                                    </p:animScale>
                                  </p:childTnLst>
                                </p:cTn>
                              </p:par>
                            </p:childTnLst>
                          </p:cTn>
                        </p:par>
                        <p:par>
                          <p:cTn id="13" fill="hold">
                            <p:stCondLst>
                              <p:cond delay="1000"/>
                            </p:stCondLst>
                            <p:childTnLst>
                              <p:par>
                                <p:cTn id="14" presetID="6" presetClass="emph" presetSubtype="0" decel="100000" fill="hold" grpId="2" nodeType="afterEffect">
                                  <p:stCondLst>
                                    <p:cond delay="0"/>
                                  </p:stCondLst>
                                  <p:childTnLst>
                                    <p:animScale>
                                      <p:cBhvr>
                                        <p:cTn id="15" dur="250" fill="hold"/>
                                        <p:tgtEl>
                                          <p:spTgt spid="23"/>
                                        </p:tgtEl>
                                      </p:cBhvr>
                                      <p:by x="83000" y="83000"/>
                                    </p:animScale>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35" presetClass="path" presetSubtype="0" accel="50000" decel="50000" fill="hold" grpId="1" nodeType="afterEffect">
                                  <p:stCondLst>
                                    <p:cond delay="0"/>
                                  </p:stCondLst>
                                  <p:childTnLst>
                                    <p:animMotion origin="layout" path="M 0 -4.07407E-6 L 0.34896 -4.07407E-6 " pathEditMode="relative" rAng="0" ptsTypes="AA">
                                      <p:cBhvr>
                                        <p:cTn id="28" dur="1000" spd="-100000" fill="hold"/>
                                        <p:tgtEl>
                                          <p:spTgt spid="13"/>
                                        </p:tgtEl>
                                        <p:attrNameLst>
                                          <p:attrName>ppt_x</p:attrName>
                                          <p:attrName>ppt_y</p:attrName>
                                        </p:attrNameLst>
                                      </p:cBhvr>
                                      <p:rCtr x="17448" y="0"/>
                                    </p:animMotion>
                                  </p:childTnLst>
                                </p:cTn>
                              </p:par>
                            </p:childTnLst>
                          </p:cTn>
                        </p:par>
                        <p:par>
                          <p:cTn id="29" fill="hold">
                            <p:stCondLst>
                              <p:cond delay="3500"/>
                            </p:stCondLst>
                            <p:childTnLst>
                              <p:par>
                                <p:cTn id="30" presetID="2" presetClass="entr" presetSubtype="8"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2000" fill="hold"/>
                                        <p:tgtEl>
                                          <p:spTgt spid="25"/>
                                        </p:tgtEl>
                                        <p:attrNameLst>
                                          <p:attrName>ppt_x</p:attrName>
                                        </p:attrNameLst>
                                      </p:cBhvr>
                                      <p:tavLst>
                                        <p:tav tm="0">
                                          <p:val>
                                            <p:strVal val="0-#ppt_w/2"/>
                                          </p:val>
                                        </p:tav>
                                        <p:tav tm="100000">
                                          <p:val>
                                            <p:strVal val="#ppt_x"/>
                                          </p:val>
                                        </p:tav>
                                      </p:tavLst>
                                    </p:anim>
                                    <p:anim calcmode="lin" valueType="num">
                                      <p:cBhvr additive="base">
                                        <p:cTn id="33" dur="2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3" grpId="0"/>
      <p:bldP spid="23" grpId="1"/>
      <p:bldP spid="23" grpId="2"/>
      <p:bldP spid="24" grpId="0"/>
      <p:bldP spid="25"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340995" y="470535"/>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问题描述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背景</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1964690" y="2705100"/>
            <a:ext cx="7715250" cy="203009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卷积神经网络（CNN）对于解决场景合成问题具有一定的潜力，在其他图形域中，它们已经被证明能够可靠地学习识别并生成视觉模式和关系。由于深度网络需要大量的训练数据，所以没有将其用于仅拥有小型场景数据集的早期场景合成工作。然而，近年来3D场景的大型数据集已经可用。在本文中，作者们使用这样的数据来训练基于CNN的模型，在仅给定所需房间类型和其室内结构作为输入的情况下，训练模型选择和放置房间中的对象。</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340995" y="470535"/>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问题描述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理论</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2004695" y="2605405"/>
            <a:ext cx="7715250" cy="258445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当室内房间是三维空间时，房间的大多数特征对象都排列在其二维地面平面上。因此，我们通过正交的自上而下的视图来表示房间，这样就可以使用卷积网络进行操作。这里定义的自上而下的视图表示是一种语义丰富的、多通道的图像，它捕获每个像素的多个场景特征，例如对象的类型和方向。将多层可学习卷积应用于该表示，使我们的模型能够处理房间的整个状态，作为其采样决策、捕获模式和对象之间关系的基础。我们提出的模型通过一串连续地添加一个对象来生成一个房间图，考虑步骤如下：首先决定是否添加一个对象，然后再决定放置哪种类型的对象以及放置在何处。这些决策都是由一个卷积神经网络来控制的。</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340995" y="470535"/>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问题描述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实例</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4" name="文本框 3"/>
          <p:cNvSpPr txBox="1"/>
          <p:nvPr/>
        </p:nvSpPr>
        <p:spPr>
          <a:xfrm>
            <a:off x="3131185" y="4599940"/>
            <a:ext cx="6238875" cy="645160"/>
          </a:xfrm>
          <a:prstGeom prst="rect">
            <a:avLst/>
          </a:prstGeom>
          <a:noFill/>
        </p:spPr>
        <p:txBody>
          <a:bodyPr wrap="square" rtlCol="0">
            <a:spAutoFit/>
          </a:bodyPr>
          <a:p>
            <a:pPr algn="l"/>
            <a:r>
              <a:rPr lang="zh-CN" altLang="en-US">
                <a:latin typeface="微软雅黑" panose="020B0503020204020204" charset="-122"/>
                <a:ea typeface="微软雅黑" panose="020B0503020204020204" charset="-122"/>
              </a:rPr>
              <a:t>这里是一个客厅场景的对象插入序列。图像顺序分别为中间场景的渲染和模型的预测空间概率分布（用蓝色表示）</a:t>
            </a:r>
            <a:endParaRPr lang="zh-CN" altLang="en-US">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42545" y="2236470"/>
            <a:ext cx="12106910" cy="20275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340995" y="470535"/>
            <a:ext cx="5995670" cy="706755"/>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charset="-122"/>
                <a:ea typeface="微软雅黑 Light" panose="020B0502040204020203" charset="-122"/>
              </a:rPr>
              <a:t>问题描述</a:t>
            </a:r>
            <a:r>
              <a:rPr lang="en-US" altLang="zh-CN" sz="4000" dirty="0">
                <a:solidFill>
                  <a:srgbClr val="413B39"/>
                </a:solidFill>
                <a:latin typeface="微软雅黑 Light" panose="020B0502040204020203" charset="-122"/>
                <a:ea typeface="微软雅黑 Light" panose="020B0502040204020203" charset="-122"/>
              </a:rPr>
              <a:t>——</a:t>
            </a:r>
            <a:r>
              <a:rPr lang="zh-CN" altLang="en-US" sz="4000" dirty="0">
                <a:solidFill>
                  <a:srgbClr val="413B39"/>
                </a:solidFill>
                <a:latin typeface="微软雅黑 Light" panose="020B0502040204020203" charset="-122"/>
                <a:ea typeface="微软雅黑 Light" panose="020B0502040204020203" charset="-122"/>
              </a:rPr>
              <a:t>意义</a:t>
            </a:r>
            <a:endParaRPr lang="zh-CN" altLang="en-US" sz="4000" dirty="0">
              <a:solidFill>
                <a:srgbClr val="413B39"/>
              </a:solidFill>
              <a:latin typeface="微软雅黑 Light" panose="020B0502040204020203" charset="-122"/>
              <a:ea typeface="微软雅黑 Light" panose="020B0502040204020203" charset="-122"/>
            </a:endParaRPr>
          </a:p>
        </p:txBody>
      </p:sp>
      <p:sp>
        <p:nvSpPr>
          <p:cNvPr id="56" name="任意多边形 55"/>
          <p:cNvSpPr/>
          <p:nvPr/>
        </p:nvSpPr>
        <p:spPr>
          <a:xfrm>
            <a:off x="11724"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tx1">
                <a:lumMod val="65000"/>
                <a:lumOff val="3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13B39"/>
              </a:solidFill>
              <a:ea typeface="微软雅黑 Light" panose="020B0502040204020203" charset="-122"/>
            </a:endParaRPr>
          </a:p>
        </p:txBody>
      </p:sp>
      <p:sp>
        <p:nvSpPr>
          <p:cNvPr id="2" name="文本框 1"/>
          <p:cNvSpPr txBox="1"/>
          <p:nvPr/>
        </p:nvSpPr>
        <p:spPr>
          <a:xfrm>
            <a:off x="2004695" y="2605405"/>
            <a:ext cx="7715250" cy="258445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1）提出了第一个基于卷积网络的室内场景合成系统：该系统只需要接受待合成场景的房间的几何图形作为输入。</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2）引入了一种全新的、基于正交自上而下视图的、语义丰富的的场景表示方法。</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3）通过一系列消元，分析了所学到的卷积先验，并展示了它们根据房间的状态捕捉对象排列的常识模式。</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4）进行强制选择感知研究，以比较使用该方法生成的房间的合理性，与人类设计师或其他角色创作的场景相比较。我们的方法生成的场景表现高于基准线，可以说足够好，并且在某些情况下与人工创建的场景表现同样好。</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3539</Words>
  <Application>WPS 演示</Application>
  <PresentationFormat>宽屏</PresentationFormat>
  <Paragraphs>137</Paragraphs>
  <Slides>23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宋体</vt:lpstr>
      <vt:lpstr>Wingdings</vt:lpstr>
      <vt:lpstr>微软雅黑 Light</vt:lpstr>
      <vt:lpstr>微软雅黑</vt:lpstr>
      <vt:lpstr>Arial Unicode MS</vt:lpstr>
      <vt:lpstr>Calibri</vt:lpstr>
      <vt:lpstr>Helvetica</vt:lpstr>
      <vt:lpstr>黑体</vt:lpstr>
      <vt:lpstr>方正兰亭超细黑简体</vt:lpstr>
      <vt:lpstr>方正正黑简体</vt:lpstr>
      <vt:lpstr>Times New Roman</vt:lpstr>
      <vt:lpstr>AgencyFB</vt:lpstr>
      <vt:lpstr>Yu Gothic UI Semibold</vt:lpstr>
      <vt:lpstr>方正姚体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阿瑟斯</dc:creator>
  <cp:lastModifiedBy>vc1417669764</cp:lastModifiedBy>
  <cp:revision>123</cp:revision>
  <dcterms:created xsi:type="dcterms:W3CDTF">2017-08-03T09:01:00Z</dcterms:created>
  <dcterms:modified xsi:type="dcterms:W3CDTF">2018-12-27T03:53:50Z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