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1"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92" d="100"/>
          <a:sy n="92" d="100"/>
        </p:scale>
        <p:origin x="114" y="8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309B83-4A64-4B1F-847E-9962C351F349}" type="doc">
      <dgm:prSet loTypeId="urn:microsoft.com/office/officeart/2005/8/layout/equation2" loCatId="process" qsTypeId="urn:microsoft.com/office/officeart/2005/8/quickstyle/simple1" qsCatId="simple" csTypeId="urn:microsoft.com/office/officeart/2005/8/colors/accent1_2" csCatId="accent1" phldr="1"/>
      <dgm:spPr/>
      <dgm:t>
        <a:bodyPr/>
        <a:lstStyle/>
        <a:p>
          <a:endParaRPr lang="zh-CN" altLang="en-US"/>
        </a:p>
      </dgm:t>
    </dgm:pt>
    <dgm:pt modelId="{8CDE46A8-3611-4086-82C5-B53A2611D64D}">
      <dgm:prSet phldrT="[文本]"/>
      <dgm:spPr/>
      <dgm:t>
        <a:bodyPr/>
        <a:lstStyle/>
        <a:p>
          <a:r>
            <a:rPr lang="zh-CN" altLang="en-US" dirty="0"/>
            <a:t>接口</a:t>
          </a:r>
          <a:r>
            <a:rPr lang="en-US" altLang="zh-CN" dirty="0"/>
            <a:t>/</a:t>
          </a:r>
          <a:r>
            <a:rPr lang="zh-CN" altLang="en-US" dirty="0"/>
            <a:t>结构</a:t>
          </a:r>
        </a:p>
      </dgm:t>
    </dgm:pt>
    <dgm:pt modelId="{B318145B-2A90-4382-9D59-276218097B62}" type="parTrans" cxnId="{B1DF9452-8C75-40E8-B048-5EE020300011}">
      <dgm:prSet/>
      <dgm:spPr/>
      <dgm:t>
        <a:bodyPr/>
        <a:lstStyle/>
        <a:p>
          <a:endParaRPr lang="zh-CN" altLang="en-US"/>
        </a:p>
      </dgm:t>
    </dgm:pt>
    <dgm:pt modelId="{1B8542EA-52F4-48B3-81B1-8FCA1F15343A}" type="sibTrans" cxnId="{B1DF9452-8C75-40E8-B048-5EE020300011}">
      <dgm:prSet/>
      <dgm:spPr/>
      <dgm:t>
        <a:bodyPr/>
        <a:lstStyle/>
        <a:p>
          <a:endParaRPr lang="zh-CN" altLang="en-US"/>
        </a:p>
      </dgm:t>
    </dgm:pt>
    <dgm:pt modelId="{0C60D66D-30C4-4767-BF60-13D3700E711B}">
      <dgm:prSet phldrT="[文本]"/>
      <dgm:spPr/>
      <dgm:t>
        <a:bodyPr/>
        <a:lstStyle/>
        <a:p>
          <a:r>
            <a:rPr lang="en-US" altLang="zh-CN" dirty="0"/>
            <a:t>HLSL</a:t>
          </a:r>
          <a:r>
            <a:rPr lang="zh-CN" altLang="en-US" dirty="0"/>
            <a:t>语言</a:t>
          </a:r>
        </a:p>
      </dgm:t>
    </dgm:pt>
    <dgm:pt modelId="{911EBB68-24AC-49C6-B12C-B5C7747FEA99}" type="parTrans" cxnId="{73A969A0-C505-4395-8462-60930A83F48C}">
      <dgm:prSet/>
      <dgm:spPr/>
      <dgm:t>
        <a:bodyPr/>
        <a:lstStyle/>
        <a:p>
          <a:endParaRPr lang="zh-CN" altLang="en-US"/>
        </a:p>
      </dgm:t>
    </dgm:pt>
    <dgm:pt modelId="{9687B7BF-C63E-48CD-A070-824E6F79A287}" type="sibTrans" cxnId="{73A969A0-C505-4395-8462-60930A83F48C}">
      <dgm:prSet/>
      <dgm:spPr/>
      <dgm:t>
        <a:bodyPr/>
        <a:lstStyle/>
        <a:p>
          <a:endParaRPr lang="zh-CN" altLang="en-US"/>
        </a:p>
      </dgm:t>
    </dgm:pt>
    <dgm:pt modelId="{1B97E06C-0B44-4361-9F32-1688D7C17D31}">
      <dgm:prSet phldrT="[文本]"/>
      <dgm:spPr/>
      <dgm:t>
        <a:bodyPr/>
        <a:lstStyle/>
        <a:p>
          <a:r>
            <a:rPr lang="zh-CN" altLang="en-US" dirty="0"/>
            <a:t>泛型</a:t>
          </a:r>
        </a:p>
      </dgm:t>
    </dgm:pt>
    <dgm:pt modelId="{FF53AF8F-F5AF-4549-9250-1AE30730A511}" type="parTrans" cxnId="{22982A88-71B5-43F4-844C-D6BBAA96957B}">
      <dgm:prSet/>
      <dgm:spPr/>
      <dgm:t>
        <a:bodyPr/>
        <a:lstStyle/>
        <a:p>
          <a:endParaRPr lang="zh-CN" altLang="en-US"/>
        </a:p>
      </dgm:t>
    </dgm:pt>
    <dgm:pt modelId="{C317BFF3-CA56-41B3-A797-8A1080622CED}" type="sibTrans" cxnId="{22982A88-71B5-43F4-844C-D6BBAA96957B}">
      <dgm:prSet/>
      <dgm:spPr/>
      <dgm:t>
        <a:bodyPr/>
        <a:lstStyle/>
        <a:p>
          <a:endParaRPr lang="zh-CN" altLang="en-US"/>
        </a:p>
      </dgm:t>
    </dgm:pt>
    <dgm:pt modelId="{1F0EC889-91B8-4A91-B50A-358C2B0F55FC}">
      <dgm:prSet phldrT="[文本]"/>
      <dgm:spPr/>
      <dgm:t>
        <a:bodyPr/>
        <a:lstStyle/>
        <a:p>
          <a:r>
            <a:rPr lang="zh-CN" altLang="en-US" dirty="0"/>
            <a:t>究极进化</a:t>
          </a:r>
        </a:p>
      </dgm:t>
    </dgm:pt>
    <dgm:pt modelId="{70D15966-4468-4AA0-AF36-3125213AF616}" type="parTrans" cxnId="{628AC809-BA1F-4630-8793-56F5BCB29E17}">
      <dgm:prSet/>
      <dgm:spPr/>
      <dgm:t>
        <a:bodyPr/>
        <a:lstStyle/>
        <a:p>
          <a:endParaRPr lang="zh-CN" altLang="en-US"/>
        </a:p>
      </dgm:t>
    </dgm:pt>
    <dgm:pt modelId="{DE4D4C54-62F4-40B0-ACE5-7DEB3B541514}" type="sibTrans" cxnId="{628AC809-BA1F-4630-8793-56F5BCB29E17}">
      <dgm:prSet/>
      <dgm:spPr/>
      <dgm:t>
        <a:bodyPr/>
        <a:lstStyle/>
        <a:p>
          <a:endParaRPr lang="zh-CN" altLang="en-US"/>
        </a:p>
      </dgm:t>
    </dgm:pt>
    <dgm:pt modelId="{CE0D90B1-0292-4FE5-8763-86EB7C8AB449}" type="pres">
      <dgm:prSet presAssocID="{DB309B83-4A64-4B1F-847E-9962C351F349}" presName="Name0" presStyleCnt="0">
        <dgm:presLayoutVars>
          <dgm:dir/>
          <dgm:resizeHandles val="exact"/>
        </dgm:presLayoutVars>
      </dgm:prSet>
      <dgm:spPr/>
    </dgm:pt>
    <dgm:pt modelId="{B96A6370-96EC-49C2-82D4-ED654DEA3734}" type="pres">
      <dgm:prSet presAssocID="{DB309B83-4A64-4B1F-847E-9962C351F349}" presName="vNodes" presStyleCnt="0"/>
      <dgm:spPr/>
    </dgm:pt>
    <dgm:pt modelId="{D891DF4D-5207-46C9-B367-84340D8BE5AB}" type="pres">
      <dgm:prSet presAssocID="{8CDE46A8-3611-4086-82C5-B53A2611D64D}" presName="node" presStyleLbl="node1" presStyleIdx="0" presStyleCnt="4" custScaleX="72423" custScaleY="67022">
        <dgm:presLayoutVars>
          <dgm:bulletEnabled val="1"/>
        </dgm:presLayoutVars>
      </dgm:prSet>
      <dgm:spPr/>
    </dgm:pt>
    <dgm:pt modelId="{E9FA84B8-EC6C-4A0D-B626-47CF2C4E1004}" type="pres">
      <dgm:prSet presAssocID="{1B8542EA-52F4-48B3-81B1-8FCA1F15343A}" presName="spacerT" presStyleCnt="0"/>
      <dgm:spPr/>
    </dgm:pt>
    <dgm:pt modelId="{1E21E700-2B76-46FC-8185-573FFF792B33}" type="pres">
      <dgm:prSet presAssocID="{1B8542EA-52F4-48B3-81B1-8FCA1F15343A}" presName="sibTrans" presStyleLbl="sibTrans2D1" presStyleIdx="0" presStyleCnt="3"/>
      <dgm:spPr/>
    </dgm:pt>
    <dgm:pt modelId="{A6F90FF3-8EE4-4460-813F-D06C9AD45F57}" type="pres">
      <dgm:prSet presAssocID="{1B8542EA-52F4-48B3-81B1-8FCA1F15343A}" presName="spacerB" presStyleCnt="0"/>
      <dgm:spPr/>
    </dgm:pt>
    <dgm:pt modelId="{09631518-59AD-4EBE-9CAA-E799CDEC1613}" type="pres">
      <dgm:prSet presAssocID="{0C60D66D-30C4-4767-BF60-13D3700E711B}" presName="node" presStyleLbl="node1" presStyleIdx="1" presStyleCnt="4" custScaleX="133048" custScaleY="121240">
        <dgm:presLayoutVars>
          <dgm:bulletEnabled val="1"/>
        </dgm:presLayoutVars>
      </dgm:prSet>
      <dgm:spPr/>
    </dgm:pt>
    <dgm:pt modelId="{0D90BF5D-D5ED-4ABA-829A-263D85000053}" type="pres">
      <dgm:prSet presAssocID="{9687B7BF-C63E-48CD-A070-824E6F79A287}" presName="spacerT" presStyleCnt="0"/>
      <dgm:spPr/>
    </dgm:pt>
    <dgm:pt modelId="{F8E036AA-F346-4B16-83C2-A99B96B76267}" type="pres">
      <dgm:prSet presAssocID="{9687B7BF-C63E-48CD-A070-824E6F79A287}" presName="sibTrans" presStyleLbl="sibTrans2D1" presStyleIdx="1" presStyleCnt="3"/>
      <dgm:spPr/>
    </dgm:pt>
    <dgm:pt modelId="{55A3C412-D391-4DF2-AB9A-D54B6BBD5E1B}" type="pres">
      <dgm:prSet presAssocID="{9687B7BF-C63E-48CD-A070-824E6F79A287}" presName="spacerB" presStyleCnt="0"/>
      <dgm:spPr/>
    </dgm:pt>
    <dgm:pt modelId="{1385B903-F9A5-4AA5-9F3A-58F5A3CAEC74}" type="pres">
      <dgm:prSet presAssocID="{1B97E06C-0B44-4361-9F32-1688D7C17D31}" presName="node" presStyleLbl="node1" presStyleIdx="2" presStyleCnt="4" custScaleX="76911" custScaleY="76088">
        <dgm:presLayoutVars>
          <dgm:bulletEnabled val="1"/>
        </dgm:presLayoutVars>
      </dgm:prSet>
      <dgm:spPr/>
    </dgm:pt>
    <dgm:pt modelId="{A23186D2-9F19-4ABA-BB1C-8C3D82F4A3CF}" type="pres">
      <dgm:prSet presAssocID="{DB309B83-4A64-4B1F-847E-9962C351F349}" presName="sibTransLast" presStyleLbl="sibTrans2D1" presStyleIdx="2" presStyleCnt="3"/>
      <dgm:spPr/>
    </dgm:pt>
    <dgm:pt modelId="{C4DEB8B8-E41C-4234-A6CD-5AA6C265901F}" type="pres">
      <dgm:prSet presAssocID="{DB309B83-4A64-4B1F-847E-9962C351F349}" presName="connectorText" presStyleLbl="sibTrans2D1" presStyleIdx="2" presStyleCnt="3"/>
      <dgm:spPr/>
    </dgm:pt>
    <dgm:pt modelId="{EE6468AA-67D1-42B2-AB4A-4B8E0969CE62}" type="pres">
      <dgm:prSet presAssocID="{DB309B83-4A64-4B1F-847E-9962C351F349}" presName="lastNode" presStyleLbl="node1" presStyleIdx="3" presStyleCnt="4" custLinFactNeighborX="33277" custLinFactNeighborY="-4510">
        <dgm:presLayoutVars>
          <dgm:bulletEnabled val="1"/>
        </dgm:presLayoutVars>
      </dgm:prSet>
      <dgm:spPr/>
    </dgm:pt>
  </dgm:ptLst>
  <dgm:cxnLst>
    <dgm:cxn modelId="{256DB400-06E6-4333-8B3E-EA91450A21B5}" type="presOf" srcId="{1F0EC889-91B8-4A91-B50A-358C2B0F55FC}" destId="{EE6468AA-67D1-42B2-AB4A-4B8E0969CE62}" srcOrd="0" destOrd="0" presId="urn:microsoft.com/office/officeart/2005/8/layout/equation2"/>
    <dgm:cxn modelId="{103C2C09-DDB1-4516-9BFB-C75552425038}" type="presOf" srcId="{DB309B83-4A64-4B1F-847E-9962C351F349}" destId="{CE0D90B1-0292-4FE5-8763-86EB7C8AB449}" srcOrd="0" destOrd="0" presId="urn:microsoft.com/office/officeart/2005/8/layout/equation2"/>
    <dgm:cxn modelId="{628AC809-BA1F-4630-8793-56F5BCB29E17}" srcId="{DB309B83-4A64-4B1F-847E-9962C351F349}" destId="{1F0EC889-91B8-4A91-B50A-358C2B0F55FC}" srcOrd="3" destOrd="0" parTransId="{70D15966-4468-4AA0-AF36-3125213AF616}" sibTransId="{DE4D4C54-62F4-40B0-ACE5-7DEB3B541514}"/>
    <dgm:cxn modelId="{947DD80A-8EAC-4C12-B3A1-E07544972CCC}" type="presOf" srcId="{C317BFF3-CA56-41B3-A797-8A1080622CED}" destId="{A23186D2-9F19-4ABA-BB1C-8C3D82F4A3CF}" srcOrd="0" destOrd="0" presId="urn:microsoft.com/office/officeart/2005/8/layout/equation2"/>
    <dgm:cxn modelId="{E2866926-6409-461F-BE8E-3FB7D08D2C4E}" type="presOf" srcId="{C317BFF3-CA56-41B3-A797-8A1080622CED}" destId="{C4DEB8B8-E41C-4234-A6CD-5AA6C265901F}" srcOrd="1" destOrd="0" presId="urn:microsoft.com/office/officeart/2005/8/layout/equation2"/>
    <dgm:cxn modelId="{C62D194F-3DAE-4264-AD84-2892BAAAF130}" type="presOf" srcId="{1B8542EA-52F4-48B3-81B1-8FCA1F15343A}" destId="{1E21E700-2B76-46FC-8185-573FFF792B33}" srcOrd="0" destOrd="0" presId="urn:microsoft.com/office/officeart/2005/8/layout/equation2"/>
    <dgm:cxn modelId="{B1DF9452-8C75-40E8-B048-5EE020300011}" srcId="{DB309B83-4A64-4B1F-847E-9962C351F349}" destId="{8CDE46A8-3611-4086-82C5-B53A2611D64D}" srcOrd="0" destOrd="0" parTransId="{B318145B-2A90-4382-9D59-276218097B62}" sibTransId="{1B8542EA-52F4-48B3-81B1-8FCA1F15343A}"/>
    <dgm:cxn modelId="{9C3FE75A-AB53-428A-A874-85C373DEE3A7}" type="presOf" srcId="{1B97E06C-0B44-4361-9F32-1688D7C17D31}" destId="{1385B903-F9A5-4AA5-9F3A-58F5A3CAEC74}" srcOrd="0" destOrd="0" presId="urn:microsoft.com/office/officeart/2005/8/layout/equation2"/>
    <dgm:cxn modelId="{22982A88-71B5-43F4-844C-D6BBAA96957B}" srcId="{DB309B83-4A64-4B1F-847E-9962C351F349}" destId="{1B97E06C-0B44-4361-9F32-1688D7C17D31}" srcOrd="2" destOrd="0" parTransId="{FF53AF8F-F5AF-4549-9250-1AE30730A511}" sibTransId="{C317BFF3-CA56-41B3-A797-8A1080622CED}"/>
    <dgm:cxn modelId="{8604299A-8BEB-4964-A3B9-57FA9B8397C1}" type="presOf" srcId="{9687B7BF-C63E-48CD-A070-824E6F79A287}" destId="{F8E036AA-F346-4B16-83C2-A99B96B76267}" srcOrd="0" destOrd="0" presId="urn:microsoft.com/office/officeart/2005/8/layout/equation2"/>
    <dgm:cxn modelId="{73A969A0-C505-4395-8462-60930A83F48C}" srcId="{DB309B83-4A64-4B1F-847E-9962C351F349}" destId="{0C60D66D-30C4-4767-BF60-13D3700E711B}" srcOrd="1" destOrd="0" parTransId="{911EBB68-24AC-49C6-B12C-B5C7747FEA99}" sibTransId="{9687B7BF-C63E-48CD-A070-824E6F79A287}"/>
    <dgm:cxn modelId="{7E3DF0A3-CC70-414B-933B-79DD63DD8B65}" type="presOf" srcId="{8CDE46A8-3611-4086-82C5-B53A2611D64D}" destId="{D891DF4D-5207-46C9-B367-84340D8BE5AB}" srcOrd="0" destOrd="0" presId="urn:microsoft.com/office/officeart/2005/8/layout/equation2"/>
    <dgm:cxn modelId="{D525CFAE-CAA4-49DE-A449-A750F502AD93}" type="presOf" srcId="{0C60D66D-30C4-4767-BF60-13D3700E711B}" destId="{09631518-59AD-4EBE-9CAA-E799CDEC1613}" srcOrd="0" destOrd="0" presId="urn:microsoft.com/office/officeart/2005/8/layout/equation2"/>
    <dgm:cxn modelId="{AC004D02-E584-4E1C-A6D7-7C8970D67AFC}" type="presParOf" srcId="{CE0D90B1-0292-4FE5-8763-86EB7C8AB449}" destId="{B96A6370-96EC-49C2-82D4-ED654DEA3734}" srcOrd="0" destOrd="0" presId="urn:microsoft.com/office/officeart/2005/8/layout/equation2"/>
    <dgm:cxn modelId="{DA91665D-60D6-48A8-B3D2-25B0E1642887}" type="presParOf" srcId="{B96A6370-96EC-49C2-82D4-ED654DEA3734}" destId="{D891DF4D-5207-46C9-B367-84340D8BE5AB}" srcOrd="0" destOrd="0" presId="urn:microsoft.com/office/officeart/2005/8/layout/equation2"/>
    <dgm:cxn modelId="{5F0A577D-C5C8-49C5-AB6D-29426A8B47F5}" type="presParOf" srcId="{B96A6370-96EC-49C2-82D4-ED654DEA3734}" destId="{E9FA84B8-EC6C-4A0D-B626-47CF2C4E1004}" srcOrd="1" destOrd="0" presId="urn:microsoft.com/office/officeart/2005/8/layout/equation2"/>
    <dgm:cxn modelId="{E1FE8192-6A6D-4851-ABEC-CCA937D2C218}" type="presParOf" srcId="{B96A6370-96EC-49C2-82D4-ED654DEA3734}" destId="{1E21E700-2B76-46FC-8185-573FFF792B33}" srcOrd="2" destOrd="0" presId="urn:microsoft.com/office/officeart/2005/8/layout/equation2"/>
    <dgm:cxn modelId="{E1E9F527-E245-4886-BE18-803F425A23D9}" type="presParOf" srcId="{B96A6370-96EC-49C2-82D4-ED654DEA3734}" destId="{A6F90FF3-8EE4-4460-813F-D06C9AD45F57}" srcOrd="3" destOrd="0" presId="urn:microsoft.com/office/officeart/2005/8/layout/equation2"/>
    <dgm:cxn modelId="{EC8D6BD4-6317-4939-9C41-5B754F0A1D86}" type="presParOf" srcId="{B96A6370-96EC-49C2-82D4-ED654DEA3734}" destId="{09631518-59AD-4EBE-9CAA-E799CDEC1613}" srcOrd="4" destOrd="0" presId="urn:microsoft.com/office/officeart/2005/8/layout/equation2"/>
    <dgm:cxn modelId="{049A6F56-3982-498A-911F-33D4EBC78958}" type="presParOf" srcId="{B96A6370-96EC-49C2-82D4-ED654DEA3734}" destId="{0D90BF5D-D5ED-4ABA-829A-263D85000053}" srcOrd="5" destOrd="0" presId="urn:microsoft.com/office/officeart/2005/8/layout/equation2"/>
    <dgm:cxn modelId="{C867506D-6A3A-43FF-9609-9803741B3BC9}" type="presParOf" srcId="{B96A6370-96EC-49C2-82D4-ED654DEA3734}" destId="{F8E036AA-F346-4B16-83C2-A99B96B76267}" srcOrd="6" destOrd="0" presId="urn:microsoft.com/office/officeart/2005/8/layout/equation2"/>
    <dgm:cxn modelId="{50064553-421E-4D2C-821F-9C82C69B2138}" type="presParOf" srcId="{B96A6370-96EC-49C2-82D4-ED654DEA3734}" destId="{55A3C412-D391-4DF2-AB9A-D54B6BBD5E1B}" srcOrd="7" destOrd="0" presId="urn:microsoft.com/office/officeart/2005/8/layout/equation2"/>
    <dgm:cxn modelId="{E2B02FC8-2E34-48EF-8AB9-FF2E0A218B62}" type="presParOf" srcId="{B96A6370-96EC-49C2-82D4-ED654DEA3734}" destId="{1385B903-F9A5-4AA5-9F3A-58F5A3CAEC74}" srcOrd="8" destOrd="0" presId="urn:microsoft.com/office/officeart/2005/8/layout/equation2"/>
    <dgm:cxn modelId="{1F530B0F-AA01-481A-A287-6C300C373144}" type="presParOf" srcId="{CE0D90B1-0292-4FE5-8763-86EB7C8AB449}" destId="{A23186D2-9F19-4ABA-BB1C-8C3D82F4A3CF}" srcOrd="1" destOrd="0" presId="urn:microsoft.com/office/officeart/2005/8/layout/equation2"/>
    <dgm:cxn modelId="{C538A5F3-D3DB-462F-B192-309417A771C8}" type="presParOf" srcId="{A23186D2-9F19-4ABA-BB1C-8C3D82F4A3CF}" destId="{C4DEB8B8-E41C-4234-A6CD-5AA6C265901F}" srcOrd="0" destOrd="0" presId="urn:microsoft.com/office/officeart/2005/8/layout/equation2"/>
    <dgm:cxn modelId="{B1C9481F-32D6-4267-A8BC-17A27E46EC0E}" type="presParOf" srcId="{CE0D90B1-0292-4FE5-8763-86EB7C8AB449}" destId="{EE6468AA-67D1-42B2-AB4A-4B8E0969CE62}"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1DF4D-5207-46C9-B367-84340D8BE5AB}">
      <dsp:nvSpPr>
        <dsp:cNvPr id="0" name=""/>
        <dsp:cNvSpPr/>
      </dsp:nvSpPr>
      <dsp:spPr>
        <a:xfrm>
          <a:off x="2428429" y="2914"/>
          <a:ext cx="814692" cy="75393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接口</a:t>
          </a:r>
          <a:r>
            <a:rPr lang="en-US" altLang="zh-CN" sz="1600" kern="1200" dirty="0"/>
            <a:t>/</a:t>
          </a:r>
          <a:r>
            <a:rPr lang="zh-CN" altLang="en-US" sz="1600" kern="1200" dirty="0"/>
            <a:t>结构</a:t>
          </a:r>
        </a:p>
      </dsp:txBody>
      <dsp:txXfrm>
        <a:off x="2547738" y="113325"/>
        <a:ext cx="576074" cy="533113"/>
      </dsp:txXfrm>
    </dsp:sp>
    <dsp:sp modelId="{1E21E700-2B76-46FC-8185-573FFF792B33}">
      <dsp:nvSpPr>
        <dsp:cNvPr id="0" name=""/>
        <dsp:cNvSpPr/>
      </dsp:nvSpPr>
      <dsp:spPr>
        <a:xfrm>
          <a:off x="2509552" y="848193"/>
          <a:ext cx="652446" cy="652446"/>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596034" y="1097688"/>
        <a:ext cx="479482" cy="153456"/>
      </dsp:txXfrm>
    </dsp:sp>
    <dsp:sp modelId="{09631518-59AD-4EBE-9CAA-E799CDEC1613}">
      <dsp:nvSpPr>
        <dsp:cNvPr id="0" name=""/>
        <dsp:cNvSpPr/>
      </dsp:nvSpPr>
      <dsp:spPr>
        <a:xfrm>
          <a:off x="2087441" y="1591982"/>
          <a:ext cx="1496667" cy="136383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HLSL</a:t>
          </a:r>
          <a:r>
            <a:rPr lang="zh-CN" altLang="en-US" sz="1600" kern="1200" dirty="0"/>
            <a:t>语言</a:t>
          </a:r>
        </a:p>
      </dsp:txBody>
      <dsp:txXfrm>
        <a:off x="2306623" y="1791711"/>
        <a:ext cx="1058303" cy="964380"/>
      </dsp:txXfrm>
    </dsp:sp>
    <dsp:sp modelId="{F8E036AA-F346-4B16-83C2-A99B96B76267}">
      <dsp:nvSpPr>
        <dsp:cNvPr id="0" name=""/>
        <dsp:cNvSpPr/>
      </dsp:nvSpPr>
      <dsp:spPr>
        <a:xfrm>
          <a:off x="2509552" y="3047163"/>
          <a:ext cx="652446" cy="652446"/>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596034" y="3296658"/>
        <a:ext cx="479482" cy="153456"/>
      </dsp:txXfrm>
    </dsp:sp>
    <dsp:sp modelId="{1385B903-F9A5-4AA5-9F3A-58F5A3CAEC74}">
      <dsp:nvSpPr>
        <dsp:cNvPr id="0" name=""/>
        <dsp:cNvSpPr/>
      </dsp:nvSpPr>
      <dsp:spPr>
        <a:xfrm>
          <a:off x="2403186" y="3790952"/>
          <a:ext cx="865178" cy="85592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泛型</a:t>
          </a:r>
        </a:p>
      </dsp:txBody>
      <dsp:txXfrm>
        <a:off x="2529888" y="3916299"/>
        <a:ext cx="611774" cy="605226"/>
      </dsp:txXfrm>
    </dsp:sp>
    <dsp:sp modelId="{A23186D2-9F19-4ABA-BB1C-8C3D82F4A3CF}">
      <dsp:nvSpPr>
        <dsp:cNvPr id="0" name=""/>
        <dsp:cNvSpPr/>
      </dsp:nvSpPr>
      <dsp:spPr>
        <a:xfrm rot="21474256">
          <a:off x="3809024" y="2071309"/>
          <a:ext cx="477477" cy="4184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3809066" y="2157297"/>
        <a:ext cx="351938" cy="251079"/>
      </dsp:txXfrm>
    </dsp:sp>
    <dsp:sp modelId="{EE6468AA-67D1-42B2-AB4A-4B8E0969CE62}">
      <dsp:nvSpPr>
        <dsp:cNvPr id="0" name=""/>
        <dsp:cNvSpPr/>
      </dsp:nvSpPr>
      <dsp:spPr>
        <a:xfrm>
          <a:off x="4483655" y="1098518"/>
          <a:ext cx="2249816" cy="2249816"/>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690" tIns="59690" rIns="59690" bIns="59690" numCol="1" spcCol="1270" anchor="ctr" anchorCtr="0">
          <a:noAutofit/>
        </a:bodyPr>
        <a:lstStyle/>
        <a:p>
          <a:pPr marL="0" lvl="0" indent="0" algn="ctr" defTabSz="2089150">
            <a:lnSpc>
              <a:spcPct val="90000"/>
            </a:lnSpc>
            <a:spcBef>
              <a:spcPct val="0"/>
            </a:spcBef>
            <a:spcAft>
              <a:spcPct val="35000"/>
            </a:spcAft>
            <a:buNone/>
          </a:pPr>
          <a:r>
            <a:rPr lang="zh-CN" altLang="en-US" sz="4700" kern="1200" dirty="0"/>
            <a:t>究极进化</a:t>
          </a:r>
        </a:p>
      </dsp:txBody>
      <dsp:txXfrm>
        <a:off x="4813133" y="1427996"/>
        <a:ext cx="1590860" cy="159086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12/26/2018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318624-3A91-4309-8FEC-381B329AC833}"/>
              </a:ext>
            </a:extLst>
          </p:cNvPr>
          <p:cNvSpPr>
            <a:spLocks noGrp="1"/>
          </p:cNvSpPr>
          <p:nvPr>
            <p:ph type="ctrTitle"/>
          </p:nvPr>
        </p:nvSpPr>
        <p:spPr>
          <a:xfrm>
            <a:off x="1507067" y="2404534"/>
            <a:ext cx="7766936" cy="1646302"/>
          </a:xfrm>
        </p:spPr>
        <p:txBody>
          <a:bodyPr/>
          <a:lstStyle/>
          <a:p>
            <a:pPr algn="ctr"/>
            <a:r>
              <a:rPr lang="zh-CN" altLang="en-US" dirty="0"/>
              <a:t>三维动画与交互技术课程读书报告</a:t>
            </a:r>
          </a:p>
        </p:txBody>
      </p:sp>
      <p:sp>
        <p:nvSpPr>
          <p:cNvPr id="3" name="副标题 2">
            <a:extLst>
              <a:ext uri="{FF2B5EF4-FFF2-40B4-BE49-F238E27FC236}">
                <a16:creationId xmlns:a16="http://schemas.microsoft.com/office/drawing/2014/main" id="{FD33DDC8-B6C9-464E-9CC7-47218103CFD5}"/>
              </a:ext>
            </a:extLst>
          </p:cNvPr>
          <p:cNvSpPr>
            <a:spLocks noGrp="1"/>
          </p:cNvSpPr>
          <p:nvPr>
            <p:ph type="subTitle" idx="1"/>
          </p:nvPr>
        </p:nvSpPr>
        <p:spPr>
          <a:xfrm>
            <a:off x="1507067" y="4050833"/>
            <a:ext cx="7766936" cy="1778467"/>
          </a:xfrm>
        </p:spPr>
        <p:txBody>
          <a:bodyPr>
            <a:normAutofit/>
          </a:bodyPr>
          <a:lstStyle/>
          <a:p>
            <a:pPr algn="l"/>
            <a:r>
              <a:rPr lang="zh-CN" altLang="en-US" sz="2400" dirty="0">
                <a:solidFill>
                  <a:schemeClr val="accent3"/>
                </a:solidFill>
                <a:latin typeface="+mn-ea"/>
              </a:rPr>
              <a:t>论文：</a:t>
            </a:r>
            <a:r>
              <a:rPr lang="en-US" altLang="zh-CN" sz="2400" dirty="0">
                <a:solidFill>
                  <a:srgbClr val="00B0F0"/>
                </a:solidFill>
                <a:latin typeface="+mn-ea"/>
              </a:rPr>
              <a:t>Slang</a:t>
            </a:r>
            <a:r>
              <a:rPr lang="zh-CN" altLang="en-US" sz="2400" dirty="0">
                <a:solidFill>
                  <a:srgbClr val="00B0F0"/>
                </a:solidFill>
                <a:latin typeface="+mn-ea"/>
              </a:rPr>
              <a:t>：可扩展实时着色系统的语言机制</a:t>
            </a:r>
            <a:endParaRPr lang="en-US" altLang="zh-CN" sz="2400" dirty="0">
              <a:solidFill>
                <a:srgbClr val="00B0F0"/>
              </a:solidFill>
              <a:latin typeface="+mn-ea"/>
            </a:endParaRPr>
          </a:p>
          <a:p>
            <a:pPr algn="l"/>
            <a:r>
              <a:rPr lang="zh-CN" altLang="en-US" sz="2400" dirty="0">
                <a:solidFill>
                  <a:schemeClr val="accent3"/>
                </a:solidFill>
                <a:latin typeface="+mn-ea"/>
              </a:rPr>
              <a:t>报告作者：</a:t>
            </a:r>
            <a:r>
              <a:rPr lang="zh-CN" altLang="en-US" sz="2400" dirty="0">
                <a:solidFill>
                  <a:srgbClr val="00B0F0"/>
                </a:solidFill>
                <a:latin typeface="+mn-ea"/>
              </a:rPr>
              <a:t>杜耀</a:t>
            </a:r>
            <a:endParaRPr lang="en-US" altLang="zh-CN" sz="2400" dirty="0">
              <a:solidFill>
                <a:srgbClr val="00B0F0"/>
              </a:solidFill>
              <a:latin typeface="+mn-ea"/>
            </a:endParaRPr>
          </a:p>
          <a:p>
            <a:pPr algn="l"/>
            <a:r>
              <a:rPr lang="zh-CN" altLang="en-US" sz="2400" dirty="0">
                <a:solidFill>
                  <a:schemeClr val="accent3"/>
                </a:solidFill>
                <a:latin typeface="+mn-ea"/>
              </a:rPr>
              <a:t>学号：</a:t>
            </a:r>
            <a:r>
              <a:rPr lang="en-US" altLang="zh-CN" sz="2400" dirty="0">
                <a:solidFill>
                  <a:srgbClr val="00B0F0"/>
                </a:solidFill>
                <a:latin typeface="+mn-ea"/>
              </a:rPr>
              <a:t>21860392</a:t>
            </a:r>
            <a:endParaRPr lang="zh-CN" altLang="en-US" sz="2400" dirty="0">
              <a:solidFill>
                <a:srgbClr val="00B0F0"/>
              </a:solidFill>
              <a:latin typeface="+mn-ea"/>
            </a:endParaRPr>
          </a:p>
        </p:txBody>
      </p:sp>
    </p:spTree>
    <p:extLst>
      <p:ext uri="{BB962C8B-B14F-4D97-AF65-F5344CB8AC3E}">
        <p14:creationId xmlns:p14="http://schemas.microsoft.com/office/powerpoint/2010/main" val="214243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8061B-8C1A-425F-9FFC-4DCECBD60D39}"/>
              </a:ext>
            </a:extLst>
          </p:cNvPr>
          <p:cNvSpPr>
            <a:spLocks noGrp="1"/>
          </p:cNvSpPr>
          <p:nvPr>
            <p:ph type="title"/>
          </p:nvPr>
        </p:nvSpPr>
        <p:spPr/>
        <p:txBody>
          <a:bodyPr/>
          <a:lstStyle/>
          <a:p>
            <a:r>
              <a:rPr lang="zh-CN" altLang="en-US" dirty="0"/>
              <a:t>思考与建议</a:t>
            </a:r>
          </a:p>
        </p:txBody>
      </p:sp>
      <p:sp>
        <p:nvSpPr>
          <p:cNvPr id="3" name="内容占位符 2">
            <a:extLst>
              <a:ext uri="{FF2B5EF4-FFF2-40B4-BE49-F238E27FC236}">
                <a16:creationId xmlns:a16="http://schemas.microsoft.com/office/drawing/2014/main" id="{7363B9D7-434C-4CD4-B27C-9CD8A93061F1}"/>
              </a:ext>
            </a:extLst>
          </p:cNvPr>
          <p:cNvSpPr>
            <a:spLocks noGrp="1"/>
          </p:cNvSpPr>
          <p:nvPr>
            <p:ph idx="1"/>
          </p:nvPr>
        </p:nvSpPr>
        <p:spPr>
          <a:xfrm>
            <a:off x="677334" y="2129416"/>
            <a:ext cx="8596668" cy="3880773"/>
          </a:xfrm>
        </p:spPr>
        <p:txBody>
          <a:bodyPr/>
          <a:lstStyle/>
          <a:p>
            <a:r>
              <a:rPr lang="zh-CN" altLang="zh-CN" sz="2800" dirty="0"/>
              <a:t>本文演示了通过现代通用语言机制特性的扩展，可以使得已有的着色器语言在提高可扩展性和可维护性的同时保持较高的性能表现。作者的观点是与其去开发专门的着色器语言</a:t>
            </a:r>
            <a:r>
              <a:rPr lang="en-US" altLang="zh-CN" sz="2800" dirty="0"/>
              <a:t>HLSL</a:t>
            </a:r>
            <a:r>
              <a:rPr lang="zh-CN" altLang="zh-CN" sz="2800" dirty="0"/>
              <a:t>，还不如使用的已有的</a:t>
            </a:r>
            <a:r>
              <a:rPr lang="en-US" altLang="zh-CN" sz="2800" dirty="0"/>
              <a:t>C/C++</a:t>
            </a:r>
            <a:r>
              <a:rPr lang="zh-CN" altLang="zh-CN" sz="2800" dirty="0"/>
              <a:t>语言用于着色器编程，这样可以充分利用已有语言的优秀特性。作者善于利用已有工具解决新问题的做法值得我们学习。</a:t>
            </a:r>
          </a:p>
          <a:p>
            <a:endParaRPr lang="zh-CN" altLang="en-US" dirty="0"/>
          </a:p>
        </p:txBody>
      </p:sp>
    </p:spTree>
    <p:extLst>
      <p:ext uri="{BB962C8B-B14F-4D97-AF65-F5344CB8AC3E}">
        <p14:creationId xmlns:p14="http://schemas.microsoft.com/office/powerpoint/2010/main" val="1487005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EA784F-14D6-4CDA-86D2-EFD9C68C4ED5}"/>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71BBDFBE-A170-46FD-9F19-2F5BFCBB617D}"/>
              </a:ext>
            </a:extLst>
          </p:cNvPr>
          <p:cNvSpPr>
            <a:spLocks noGrp="1"/>
          </p:cNvSpPr>
          <p:nvPr>
            <p:ph idx="1"/>
          </p:nvPr>
        </p:nvSpPr>
        <p:spPr/>
        <p:txBody>
          <a:bodyPr>
            <a:normAutofit/>
          </a:bodyPr>
          <a:lstStyle/>
          <a:p>
            <a:r>
              <a:rPr lang="en-US" altLang="zh-CN" sz="4000" dirty="0">
                <a:solidFill>
                  <a:schemeClr val="accent3"/>
                </a:solidFill>
                <a:latin typeface="+mn-ea"/>
              </a:rPr>
              <a:t>01		</a:t>
            </a:r>
            <a:r>
              <a:rPr lang="zh-CN" altLang="en-US" sz="4000" dirty="0">
                <a:solidFill>
                  <a:schemeClr val="accent3"/>
                </a:solidFill>
                <a:latin typeface="+mn-ea"/>
              </a:rPr>
              <a:t>研究背景及问题</a:t>
            </a:r>
            <a:endParaRPr lang="en-US" altLang="zh-CN" sz="4000" dirty="0">
              <a:solidFill>
                <a:schemeClr val="accent3"/>
              </a:solidFill>
              <a:latin typeface="+mn-ea"/>
            </a:endParaRPr>
          </a:p>
          <a:p>
            <a:r>
              <a:rPr lang="en-US" altLang="zh-CN" sz="4000" dirty="0">
                <a:solidFill>
                  <a:schemeClr val="accent3"/>
                </a:solidFill>
                <a:latin typeface="+mn-ea"/>
              </a:rPr>
              <a:t>02	</a:t>
            </a:r>
            <a:r>
              <a:rPr lang="zh-CN" altLang="en-US" sz="4000" dirty="0">
                <a:solidFill>
                  <a:schemeClr val="accent3"/>
                </a:solidFill>
                <a:latin typeface="+mn-ea"/>
              </a:rPr>
              <a:t>主要观点及贡献</a:t>
            </a:r>
            <a:endParaRPr lang="en-US" altLang="zh-CN" sz="4000" dirty="0">
              <a:solidFill>
                <a:schemeClr val="accent3"/>
              </a:solidFill>
              <a:latin typeface="+mn-ea"/>
            </a:endParaRPr>
          </a:p>
          <a:p>
            <a:r>
              <a:rPr lang="en-US" altLang="zh-CN" sz="4000" dirty="0">
                <a:solidFill>
                  <a:schemeClr val="accent3"/>
                </a:solidFill>
                <a:latin typeface="+mn-ea"/>
              </a:rPr>
              <a:t>03	</a:t>
            </a:r>
            <a:r>
              <a:rPr lang="zh-CN" altLang="en-US" sz="4000" dirty="0">
                <a:solidFill>
                  <a:schemeClr val="accent3"/>
                </a:solidFill>
                <a:latin typeface="+mn-ea"/>
              </a:rPr>
              <a:t>设计与实现</a:t>
            </a:r>
            <a:endParaRPr lang="en-US" altLang="zh-CN" sz="4000" dirty="0">
              <a:solidFill>
                <a:schemeClr val="accent3"/>
              </a:solidFill>
              <a:latin typeface="+mn-ea"/>
            </a:endParaRPr>
          </a:p>
          <a:p>
            <a:r>
              <a:rPr lang="en-US" altLang="zh-CN" sz="4000" dirty="0">
                <a:solidFill>
                  <a:schemeClr val="accent3"/>
                </a:solidFill>
                <a:latin typeface="+mn-ea"/>
              </a:rPr>
              <a:t>04	</a:t>
            </a:r>
            <a:r>
              <a:rPr lang="zh-CN" altLang="en-US" sz="4000" dirty="0">
                <a:solidFill>
                  <a:schemeClr val="accent3"/>
                </a:solidFill>
                <a:latin typeface="+mn-ea"/>
              </a:rPr>
              <a:t>工作成果评估</a:t>
            </a:r>
            <a:endParaRPr lang="en-US" altLang="zh-CN" sz="4000" dirty="0">
              <a:solidFill>
                <a:schemeClr val="accent3"/>
              </a:solidFill>
              <a:latin typeface="+mn-ea"/>
            </a:endParaRPr>
          </a:p>
          <a:p>
            <a:r>
              <a:rPr lang="en-US" altLang="zh-CN" sz="4000" dirty="0">
                <a:solidFill>
                  <a:schemeClr val="accent3"/>
                </a:solidFill>
                <a:latin typeface="+mn-ea"/>
              </a:rPr>
              <a:t>05	</a:t>
            </a:r>
            <a:r>
              <a:rPr lang="zh-CN" altLang="en-US" sz="4000" dirty="0">
                <a:solidFill>
                  <a:schemeClr val="accent3"/>
                </a:solidFill>
                <a:latin typeface="+mn-ea"/>
              </a:rPr>
              <a:t>思考与建议</a:t>
            </a:r>
            <a:endParaRPr lang="en-US" altLang="zh-CN" sz="4000" dirty="0">
              <a:solidFill>
                <a:schemeClr val="accent3"/>
              </a:solidFill>
              <a:latin typeface="+mn-ea"/>
            </a:endParaRPr>
          </a:p>
          <a:p>
            <a:endParaRPr lang="zh-CN" altLang="en-US" sz="4000" dirty="0">
              <a:solidFill>
                <a:schemeClr val="accent3"/>
              </a:solidFill>
              <a:latin typeface="+mn-ea"/>
            </a:endParaRPr>
          </a:p>
        </p:txBody>
      </p:sp>
    </p:spTree>
    <p:extLst>
      <p:ext uri="{BB962C8B-B14F-4D97-AF65-F5344CB8AC3E}">
        <p14:creationId xmlns:p14="http://schemas.microsoft.com/office/powerpoint/2010/main" val="1839898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1A034-FFDF-44F4-8502-FB9F92089E6C}"/>
              </a:ext>
            </a:extLst>
          </p:cNvPr>
          <p:cNvSpPr>
            <a:spLocks noGrp="1"/>
          </p:cNvSpPr>
          <p:nvPr>
            <p:ph type="title"/>
          </p:nvPr>
        </p:nvSpPr>
        <p:spPr>
          <a:xfrm>
            <a:off x="677334" y="609600"/>
            <a:ext cx="8596668" cy="699655"/>
          </a:xfrm>
        </p:spPr>
        <p:txBody>
          <a:bodyPr/>
          <a:lstStyle/>
          <a:p>
            <a:r>
              <a:rPr lang="zh-CN" altLang="en-US" dirty="0"/>
              <a:t>研究背景与问题</a:t>
            </a:r>
          </a:p>
        </p:txBody>
      </p:sp>
      <p:sp>
        <p:nvSpPr>
          <p:cNvPr id="3" name="内容占位符 2">
            <a:extLst>
              <a:ext uri="{FF2B5EF4-FFF2-40B4-BE49-F238E27FC236}">
                <a16:creationId xmlns:a16="http://schemas.microsoft.com/office/drawing/2014/main" id="{4B3B299B-34E5-4366-859E-749D4B3980EA}"/>
              </a:ext>
            </a:extLst>
          </p:cNvPr>
          <p:cNvSpPr>
            <a:spLocks noGrp="1"/>
          </p:cNvSpPr>
          <p:nvPr>
            <p:ph idx="1"/>
          </p:nvPr>
        </p:nvSpPr>
        <p:spPr>
          <a:xfrm>
            <a:off x="677334" y="1309255"/>
            <a:ext cx="8596668" cy="4732107"/>
          </a:xfrm>
        </p:spPr>
        <p:txBody>
          <a:bodyPr>
            <a:normAutofit/>
          </a:bodyPr>
          <a:lstStyle/>
          <a:p>
            <a:pPr>
              <a:buFont typeface="Wingdings" panose="05000000000000000000" pitchFamily="2" charset="2"/>
              <a:buChar char="u"/>
            </a:pPr>
            <a:r>
              <a:rPr lang="zh-CN" altLang="en-US" sz="4000" dirty="0">
                <a:solidFill>
                  <a:schemeClr val="accent2">
                    <a:lumMod val="75000"/>
                  </a:schemeClr>
                </a:solidFill>
              </a:rPr>
              <a:t>背景：</a:t>
            </a:r>
            <a:endParaRPr lang="en-US" altLang="zh-CN" sz="4000" dirty="0">
              <a:solidFill>
                <a:schemeClr val="accent2">
                  <a:lumMod val="75000"/>
                </a:schemeClr>
              </a:solidFill>
            </a:endParaRPr>
          </a:p>
          <a:p>
            <a:pPr>
              <a:buFont typeface="Wingdings" panose="05000000000000000000" pitchFamily="2" charset="2"/>
              <a:buChar char="u"/>
            </a:pPr>
            <a:endParaRPr lang="en-US" altLang="zh-CN" dirty="0"/>
          </a:p>
          <a:p>
            <a:pPr>
              <a:buFont typeface="Wingdings" panose="05000000000000000000" pitchFamily="2" charset="2"/>
              <a:buChar char="u"/>
            </a:pPr>
            <a:endParaRPr lang="en-US" altLang="zh-CN" dirty="0"/>
          </a:p>
          <a:p>
            <a:pPr>
              <a:buFont typeface="Wingdings" panose="05000000000000000000" pitchFamily="2" charset="2"/>
              <a:buChar char="u"/>
            </a:pPr>
            <a:endParaRPr lang="en-US" altLang="zh-CN" dirty="0"/>
          </a:p>
          <a:p>
            <a:pPr marL="0" indent="0">
              <a:buNone/>
            </a:pPr>
            <a:endParaRPr lang="en-US" altLang="zh-CN" dirty="0"/>
          </a:p>
          <a:p>
            <a:pPr>
              <a:buFont typeface="Wingdings" panose="05000000000000000000" pitchFamily="2" charset="2"/>
              <a:buChar char="u"/>
            </a:pPr>
            <a:r>
              <a:rPr lang="zh-CN" altLang="en-US" sz="4000" dirty="0">
                <a:solidFill>
                  <a:schemeClr val="accent2">
                    <a:lumMod val="75000"/>
                  </a:schemeClr>
                </a:solidFill>
              </a:rPr>
              <a:t>问题：</a:t>
            </a:r>
            <a:endParaRPr lang="en-US" altLang="zh-CN" sz="4000" dirty="0">
              <a:solidFill>
                <a:schemeClr val="accent2">
                  <a:lumMod val="75000"/>
                </a:schemeClr>
              </a:solidFill>
            </a:endParaRPr>
          </a:p>
          <a:p>
            <a:pPr>
              <a:buFont typeface="Wingdings" panose="05000000000000000000" pitchFamily="2" charset="2"/>
              <a:buChar char="u"/>
            </a:pPr>
            <a:endParaRPr lang="zh-CN" altLang="en-US" dirty="0"/>
          </a:p>
        </p:txBody>
      </p:sp>
      <p:sp>
        <p:nvSpPr>
          <p:cNvPr id="5" name="文本框 4">
            <a:extLst>
              <a:ext uri="{FF2B5EF4-FFF2-40B4-BE49-F238E27FC236}">
                <a16:creationId xmlns:a16="http://schemas.microsoft.com/office/drawing/2014/main" id="{6909D30F-1153-40FD-AF81-D8D358CAF27F}"/>
              </a:ext>
            </a:extLst>
          </p:cNvPr>
          <p:cNvSpPr txBox="1"/>
          <p:nvPr/>
        </p:nvSpPr>
        <p:spPr>
          <a:xfrm>
            <a:off x="1174172" y="4374963"/>
            <a:ext cx="7762009" cy="923330"/>
          </a:xfrm>
          <a:prstGeom prst="rect">
            <a:avLst/>
          </a:prstGeom>
          <a:noFill/>
        </p:spPr>
        <p:txBody>
          <a:bodyPr wrap="square" rtlCol="0">
            <a:spAutoFit/>
          </a:bodyPr>
          <a:lstStyle/>
          <a:p>
            <a:r>
              <a:rPr lang="zh-CN" altLang="zh-CN" dirty="0"/>
              <a:t>然而这些专有工具给现代引擎增加了极大地复杂性，缺乏高级语言特性，并为学习和应用他们制造了多余的挑战。</a:t>
            </a:r>
          </a:p>
          <a:p>
            <a:endParaRPr lang="zh-CN" altLang="en-US" dirty="0"/>
          </a:p>
        </p:txBody>
      </p:sp>
      <p:sp>
        <p:nvSpPr>
          <p:cNvPr id="6" name="文本框 5">
            <a:extLst>
              <a:ext uri="{FF2B5EF4-FFF2-40B4-BE49-F238E27FC236}">
                <a16:creationId xmlns:a16="http://schemas.microsoft.com/office/drawing/2014/main" id="{9AFD1557-BF52-4702-A082-AF80E5724522}"/>
              </a:ext>
            </a:extLst>
          </p:cNvPr>
          <p:cNvSpPr txBox="1"/>
          <p:nvPr/>
        </p:nvSpPr>
        <p:spPr>
          <a:xfrm>
            <a:off x="1101436" y="1920982"/>
            <a:ext cx="7175041" cy="1754326"/>
          </a:xfrm>
          <a:prstGeom prst="rect">
            <a:avLst/>
          </a:prstGeom>
          <a:noFill/>
        </p:spPr>
        <p:txBody>
          <a:bodyPr wrap="square" rtlCol="0">
            <a:spAutoFit/>
          </a:bodyPr>
          <a:lstStyle/>
          <a:p>
            <a:r>
              <a:rPr lang="zh-CN" altLang="zh-CN" dirty="0"/>
              <a:t>实时渲染引擎的设计者必须平衡两个相互矛盾的目标：即着色系统的可扩展可维护性和提高系统的渲染性能。为此，引擎架构师们已经为创建着色系统发明了诸多有效的设计模式，并且开发了不少特定于引擎的代码集成工具，从预处理器劫持到特定领域的着色语言，以有效地实现这些模式。</a:t>
            </a:r>
            <a:endParaRPr lang="en-US" altLang="zh-CN" dirty="0"/>
          </a:p>
          <a:p>
            <a:endParaRPr lang="zh-CN" altLang="en-US" dirty="0"/>
          </a:p>
        </p:txBody>
      </p:sp>
    </p:spTree>
    <p:extLst>
      <p:ext uri="{BB962C8B-B14F-4D97-AF65-F5344CB8AC3E}">
        <p14:creationId xmlns:p14="http://schemas.microsoft.com/office/powerpoint/2010/main" val="129653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C17A6-3C67-40B0-8942-41779D789686}"/>
              </a:ext>
            </a:extLst>
          </p:cNvPr>
          <p:cNvSpPr>
            <a:spLocks noGrp="1"/>
          </p:cNvSpPr>
          <p:nvPr>
            <p:ph type="title"/>
          </p:nvPr>
        </p:nvSpPr>
        <p:spPr>
          <a:xfrm>
            <a:off x="677334" y="609600"/>
            <a:ext cx="8596668" cy="782782"/>
          </a:xfrm>
        </p:spPr>
        <p:txBody>
          <a:bodyPr/>
          <a:lstStyle/>
          <a:p>
            <a:r>
              <a:rPr lang="zh-CN" altLang="en-US" dirty="0"/>
              <a:t>主要观点及贡献</a:t>
            </a:r>
          </a:p>
        </p:txBody>
      </p:sp>
      <p:sp>
        <p:nvSpPr>
          <p:cNvPr id="3" name="内容占位符 2">
            <a:extLst>
              <a:ext uri="{FF2B5EF4-FFF2-40B4-BE49-F238E27FC236}">
                <a16:creationId xmlns:a16="http://schemas.microsoft.com/office/drawing/2014/main" id="{0882A9F5-29E3-4B07-88CE-7FA692EE0DCC}"/>
              </a:ext>
            </a:extLst>
          </p:cNvPr>
          <p:cNvSpPr>
            <a:spLocks noGrp="1"/>
          </p:cNvSpPr>
          <p:nvPr>
            <p:ph idx="1"/>
          </p:nvPr>
        </p:nvSpPr>
        <p:spPr>
          <a:xfrm>
            <a:off x="677334" y="1392383"/>
            <a:ext cx="8596668" cy="4648980"/>
          </a:xfrm>
        </p:spPr>
        <p:txBody>
          <a:bodyPr/>
          <a:lstStyle/>
          <a:p>
            <a:r>
              <a:rPr lang="zh-CN" altLang="en-US" sz="2800" dirty="0">
                <a:solidFill>
                  <a:schemeClr val="accent1"/>
                </a:solidFill>
              </a:rPr>
              <a:t>观点：</a:t>
            </a:r>
            <a:endParaRPr lang="en-US" altLang="zh-CN" sz="2800" dirty="0">
              <a:solidFill>
                <a:schemeClr val="accent1"/>
              </a:solidFill>
            </a:endParaRPr>
          </a:p>
          <a:p>
            <a:pPr marL="0" indent="0">
              <a:buNone/>
            </a:pPr>
            <a:r>
              <a:rPr lang="zh-CN" altLang="zh-CN" sz="2800" dirty="0"/>
              <a:t>这篇文章提出了一种新的思路来解决上述设计实时渲染引擎的矛盾，不同于以往设计师们的编写专有工具的方法，他们认为专有工具带来的优势完全可以直接使用底层</a:t>
            </a:r>
            <a:r>
              <a:rPr lang="en-US" altLang="zh-CN" sz="2800" dirty="0"/>
              <a:t>GPU</a:t>
            </a:r>
            <a:r>
              <a:rPr lang="zh-CN" altLang="zh-CN" sz="2800" dirty="0"/>
              <a:t>着色语言来实现，只需要采用少量来自现代成熟的编程语言的最佳实践原则予以扩展即可。这些原则包括添加接口约束、关联类型的泛型，以及对现有的类</a:t>
            </a:r>
            <a:r>
              <a:rPr lang="en-US" altLang="zh-CN" sz="2800" dirty="0"/>
              <a:t>C</a:t>
            </a:r>
            <a:r>
              <a:rPr lang="zh-CN" altLang="zh-CN" sz="2800" dirty="0"/>
              <a:t>风格的</a:t>
            </a:r>
            <a:r>
              <a:rPr lang="en-US" altLang="zh-CN" sz="2800" dirty="0"/>
              <a:t>GPU</a:t>
            </a:r>
            <a:r>
              <a:rPr lang="zh-CN" altLang="zh-CN" sz="2800" dirty="0"/>
              <a:t>着色语言的接口</a:t>
            </a:r>
            <a:r>
              <a:rPr lang="en-US" altLang="zh-CN" sz="2800" dirty="0"/>
              <a:t>/</a:t>
            </a:r>
            <a:r>
              <a:rPr lang="zh-CN" altLang="zh-CN" sz="2800" dirty="0"/>
              <a:t>结构扩展。</a:t>
            </a:r>
          </a:p>
          <a:p>
            <a:endParaRPr lang="zh-CN" altLang="en-US" dirty="0"/>
          </a:p>
        </p:txBody>
      </p:sp>
    </p:spTree>
    <p:extLst>
      <p:ext uri="{BB962C8B-B14F-4D97-AF65-F5344CB8AC3E}">
        <p14:creationId xmlns:p14="http://schemas.microsoft.com/office/powerpoint/2010/main" val="143830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C17A6-3C67-40B0-8942-41779D789686}"/>
              </a:ext>
            </a:extLst>
          </p:cNvPr>
          <p:cNvSpPr>
            <a:spLocks noGrp="1"/>
          </p:cNvSpPr>
          <p:nvPr>
            <p:ph type="title"/>
          </p:nvPr>
        </p:nvSpPr>
        <p:spPr>
          <a:xfrm>
            <a:off x="677334" y="609600"/>
            <a:ext cx="8596668" cy="782782"/>
          </a:xfrm>
        </p:spPr>
        <p:txBody>
          <a:bodyPr/>
          <a:lstStyle/>
          <a:p>
            <a:r>
              <a:rPr lang="zh-CN" altLang="en-US" dirty="0"/>
              <a:t>主要观点及贡献</a:t>
            </a:r>
          </a:p>
        </p:txBody>
      </p:sp>
      <p:graphicFrame>
        <p:nvGraphicFramePr>
          <p:cNvPr id="4" name="内容占位符 3">
            <a:extLst>
              <a:ext uri="{FF2B5EF4-FFF2-40B4-BE49-F238E27FC236}">
                <a16:creationId xmlns:a16="http://schemas.microsoft.com/office/drawing/2014/main" id="{CD9F6BCA-40E3-4F40-8297-6B80ADA42DCB}"/>
              </a:ext>
            </a:extLst>
          </p:cNvPr>
          <p:cNvGraphicFramePr>
            <a:graphicFrameLocks noGrp="1"/>
          </p:cNvGraphicFramePr>
          <p:nvPr>
            <p:ph idx="1"/>
            <p:extLst>
              <p:ext uri="{D42A27DB-BD31-4B8C-83A1-F6EECF244321}">
                <p14:modId xmlns:p14="http://schemas.microsoft.com/office/powerpoint/2010/main" val="1541459088"/>
              </p:ext>
            </p:extLst>
          </p:nvPr>
        </p:nvGraphicFramePr>
        <p:xfrm>
          <a:off x="677863" y="1392238"/>
          <a:ext cx="8596312" cy="4649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0049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C17A6-3C67-40B0-8942-41779D789686}"/>
              </a:ext>
            </a:extLst>
          </p:cNvPr>
          <p:cNvSpPr>
            <a:spLocks noGrp="1"/>
          </p:cNvSpPr>
          <p:nvPr>
            <p:ph type="title"/>
          </p:nvPr>
        </p:nvSpPr>
        <p:spPr>
          <a:xfrm>
            <a:off x="677334" y="609600"/>
            <a:ext cx="8596668" cy="782782"/>
          </a:xfrm>
        </p:spPr>
        <p:txBody>
          <a:bodyPr/>
          <a:lstStyle/>
          <a:p>
            <a:r>
              <a:rPr lang="zh-CN" altLang="en-US" dirty="0"/>
              <a:t>主要观点及贡献</a:t>
            </a:r>
          </a:p>
        </p:txBody>
      </p:sp>
      <p:sp>
        <p:nvSpPr>
          <p:cNvPr id="3" name="内容占位符 2">
            <a:extLst>
              <a:ext uri="{FF2B5EF4-FFF2-40B4-BE49-F238E27FC236}">
                <a16:creationId xmlns:a16="http://schemas.microsoft.com/office/drawing/2014/main" id="{C1E437C9-B84F-4B89-AA7B-F58F0D3A0C5C}"/>
              </a:ext>
            </a:extLst>
          </p:cNvPr>
          <p:cNvSpPr>
            <a:spLocks noGrp="1"/>
          </p:cNvSpPr>
          <p:nvPr>
            <p:ph idx="1"/>
          </p:nvPr>
        </p:nvSpPr>
        <p:spPr>
          <a:xfrm>
            <a:off x="677334" y="1392383"/>
            <a:ext cx="8596668" cy="4648980"/>
          </a:xfrm>
        </p:spPr>
        <p:txBody>
          <a:bodyPr>
            <a:normAutofit/>
          </a:bodyPr>
          <a:lstStyle/>
          <a:p>
            <a:r>
              <a:rPr lang="zh-CN" altLang="en-US" sz="3200" dirty="0">
                <a:solidFill>
                  <a:schemeClr val="accent1"/>
                </a:solidFill>
              </a:rPr>
              <a:t>主要贡献</a:t>
            </a:r>
            <a:endParaRPr lang="en-US" altLang="zh-CN" sz="3200" dirty="0">
              <a:solidFill>
                <a:schemeClr val="accent1"/>
              </a:solidFill>
            </a:endParaRPr>
          </a:p>
          <a:p>
            <a:endParaRPr lang="zh-CN" altLang="en-US" sz="3200" dirty="0">
              <a:solidFill>
                <a:schemeClr val="accent1"/>
              </a:solidFill>
            </a:endParaRPr>
          </a:p>
        </p:txBody>
      </p:sp>
      <p:sp>
        <p:nvSpPr>
          <p:cNvPr id="6" name="内容占位符 2">
            <a:extLst>
              <a:ext uri="{FF2B5EF4-FFF2-40B4-BE49-F238E27FC236}">
                <a16:creationId xmlns:a16="http://schemas.microsoft.com/office/drawing/2014/main" id="{EA9E3393-9C2F-4DE6-A650-5D8E229C214B}"/>
              </a:ext>
            </a:extLst>
          </p:cNvPr>
          <p:cNvSpPr txBox="1">
            <a:spLocks/>
          </p:cNvSpPr>
          <p:nvPr/>
        </p:nvSpPr>
        <p:spPr>
          <a:xfrm>
            <a:off x="1224589" y="2057399"/>
            <a:ext cx="7046575" cy="37207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
                <a:srgbClr val="FF0000"/>
              </a:buClr>
              <a:buFont typeface="Wingdings" panose="05000000000000000000" pitchFamily="2" charset="2"/>
              <a:buChar char="ü"/>
            </a:pPr>
            <a:r>
              <a:rPr lang="zh-CN" altLang="en-US" sz="3200" dirty="0">
                <a:solidFill>
                  <a:schemeClr val="tx1"/>
                </a:solidFill>
              </a:rPr>
              <a:t>定义了</a:t>
            </a:r>
            <a:r>
              <a:rPr lang="en-US" altLang="zh-CN" sz="3200" dirty="0">
                <a:solidFill>
                  <a:schemeClr val="tx1"/>
                </a:solidFill>
              </a:rPr>
              <a:t>Slang</a:t>
            </a:r>
            <a:r>
              <a:rPr lang="zh-CN" altLang="en-US" sz="3200" dirty="0">
                <a:solidFill>
                  <a:schemeClr val="tx1"/>
                </a:solidFill>
              </a:rPr>
              <a:t>语言及其必备特性</a:t>
            </a:r>
            <a:endParaRPr lang="en-US" altLang="zh-CN" sz="3200" dirty="0">
              <a:solidFill>
                <a:schemeClr val="tx1"/>
              </a:solidFill>
            </a:endParaRPr>
          </a:p>
          <a:p>
            <a:pPr>
              <a:buClr>
                <a:srgbClr val="FF0000"/>
              </a:buClr>
              <a:buFont typeface="Wingdings" panose="05000000000000000000" pitchFamily="2" charset="2"/>
              <a:buChar char="ü"/>
            </a:pPr>
            <a:r>
              <a:rPr lang="zh-CN" altLang="en-US" sz="3200" dirty="0">
                <a:solidFill>
                  <a:schemeClr val="tx1"/>
                </a:solidFill>
              </a:rPr>
              <a:t>定义了</a:t>
            </a:r>
            <a:r>
              <a:rPr lang="en-US" altLang="zh-CN" sz="3200" dirty="0">
                <a:solidFill>
                  <a:schemeClr val="tx1"/>
                </a:solidFill>
              </a:rPr>
              <a:t>Slang</a:t>
            </a:r>
            <a:r>
              <a:rPr lang="zh-CN" altLang="en-US" sz="3200" dirty="0">
                <a:solidFill>
                  <a:schemeClr val="tx1"/>
                </a:solidFill>
              </a:rPr>
              <a:t>运行时</a:t>
            </a:r>
            <a:r>
              <a:rPr lang="en-US" altLang="zh-CN" sz="3200" dirty="0">
                <a:solidFill>
                  <a:schemeClr val="tx1"/>
                </a:solidFill>
              </a:rPr>
              <a:t>API</a:t>
            </a:r>
          </a:p>
          <a:p>
            <a:pPr>
              <a:buClr>
                <a:srgbClr val="FF0000"/>
              </a:buClr>
              <a:buFont typeface="Wingdings" panose="05000000000000000000" pitchFamily="2" charset="2"/>
              <a:buChar char="ü"/>
            </a:pPr>
            <a:r>
              <a:rPr lang="zh-CN" altLang="en-US" sz="3200" dirty="0">
                <a:solidFill>
                  <a:schemeClr val="tx1"/>
                </a:solidFill>
              </a:rPr>
              <a:t>开发了一个利用</a:t>
            </a:r>
            <a:r>
              <a:rPr lang="en-US" altLang="zh-CN" sz="3200" dirty="0">
                <a:solidFill>
                  <a:schemeClr val="tx1"/>
                </a:solidFill>
              </a:rPr>
              <a:t>Slang</a:t>
            </a:r>
            <a:r>
              <a:rPr lang="zh-CN" altLang="en-US" sz="3200" dirty="0">
                <a:solidFill>
                  <a:schemeClr val="tx1"/>
                </a:solidFill>
              </a:rPr>
              <a:t>语言实现的大型可扩展渲染库的参考设计</a:t>
            </a:r>
          </a:p>
        </p:txBody>
      </p:sp>
    </p:spTree>
    <p:extLst>
      <p:ext uri="{BB962C8B-B14F-4D97-AF65-F5344CB8AC3E}">
        <p14:creationId xmlns:p14="http://schemas.microsoft.com/office/powerpoint/2010/main" val="3655134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2A8BF-10D3-4B3E-9557-B8AAEC08DA62}"/>
              </a:ext>
            </a:extLst>
          </p:cNvPr>
          <p:cNvSpPr>
            <a:spLocks noGrp="1"/>
          </p:cNvSpPr>
          <p:nvPr>
            <p:ph type="title"/>
          </p:nvPr>
        </p:nvSpPr>
        <p:spPr>
          <a:xfrm>
            <a:off x="677334" y="609600"/>
            <a:ext cx="8596668" cy="793173"/>
          </a:xfrm>
        </p:spPr>
        <p:txBody>
          <a:bodyPr/>
          <a:lstStyle/>
          <a:p>
            <a:r>
              <a:rPr lang="zh-CN" altLang="en-US" dirty="0"/>
              <a:t>设计与实现</a:t>
            </a:r>
          </a:p>
        </p:txBody>
      </p:sp>
      <p:sp>
        <p:nvSpPr>
          <p:cNvPr id="3" name="内容占位符 2">
            <a:extLst>
              <a:ext uri="{FF2B5EF4-FFF2-40B4-BE49-F238E27FC236}">
                <a16:creationId xmlns:a16="http://schemas.microsoft.com/office/drawing/2014/main" id="{1DF4D8A2-1902-416D-B204-67364C5CF7A1}"/>
              </a:ext>
            </a:extLst>
          </p:cNvPr>
          <p:cNvSpPr>
            <a:spLocks noGrp="1"/>
          </p:cNvSpPr>
          <p:nvPr>
            <p:ph idx="1"/>
          </p:nvPr>
        </p:nvSpPr>
        <p:spPr/>
        <p:txBody>
          <a:bodyPr>
            <a:normAutofit/>
          </a:bodyPr>
          <a:lstStyle/>
          <a:p>
            <a:pPr>
              <a:buFont typeface="Wingdings" panose="05000000000000000000" pitchFamily="2" charset="2"/>
              <a:buChar char="Ø"/>
            </a:pPr>
            <a:r>
              <a:rPr lang="zh-CN" altLang="en-US" sz="3200" dirty="0"/>
              <a:t>生成和使用着色器变量</a:t>
            </a:r>
            <a:endParaRPr lang="en-US" altLang="zh-CN" sz="3200" dirty="0"/>
          </a:p>
          <a:p>
            <a:pPr>
              <a:buFont typeface="Wingdings" panose="05000000000000000000" pitchFamily="2" charset="2"/>
              <a:buChar char="Ø"/>
            </a:pPr>
            <a:r>
              <a:rPr lang="zh-CN" altLang="en-US" sz="3200" dirty="0"/>
              <a:t>材质着色的分离阶段</a:t>
            </a:r>
            <a:endParaRPr lang="en-US" altLang="zh-CN" sz="3200" dirty="0"/>
          </a:p>
          <a:p>
            <a:pPr>
              <a:buFont typeface="Wingdings" panose="05000000000000000000" pitchFamily="2" charset="2"/>
              <a:buChar char="Ø"/>
            </a:pPr>
            <a:r>
              <a:rPr lang="zh-CN" altLang="en-US" sz="3200" dirty="0"/>
              <a:t>专业照明环境</a:t>
            </a:r>
            <a:endParaRPr lang="en-US" altLang="zh-CN" sz="3200" dirty="0"/>
          </a:p>
          <a:p>
            <a:pPr>
              <a:buFont typeface="Wingdings" panose="05000000000000000000" pitchFamily="2" charset="2"/>
              <a:buChar char="Ø"/>
            </a:pPr>
            <a:r>
              <a:rPr lang="zh-CN" altLang="en-US" sz="3200" dirty="0"/>
              <a:t>添加依赖于</a:t>
            </a:r>
            <a:r>
              <a:rPr lang="en-US" altLang="zh-CN" sz="3200" dirty="0"/>
              <a:t>BXDF</a:t>
            </a:r>
            <a:r>
              <a:rPr lang="zh-CN" altLang="en-US" sz="3200" dirty="0"/>
              <a:t>的光类型</a:t>
            </a:r>
          </a:p>
        </p:txBody>
      </p:sp>
    </p:spTree>
    <p:extLst>
      <p:ext uri="{BB962C8B-B14F-4D97-AF65-F5344CB8AC3E}">
        <p14:creationId xmlns:p14="http://schemas.microsoft.com/office/powerpoint/2010/main" val="2230513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897351-ED47-4E07-846E-862841A39204}"/>
              </a:ext>
            </a:extLst>
          </p:cNvPr>
          <p:cNvSpPr>
            <a:spLocks noGrp="1"/>
          </p:cNvSpPr>
          <p:nvPr>
            <p:ph type="title"/>
          </p:nvPr>
        </p:nvSpPr>
        <p:spPr>
          <a:xfrm>
            <a:off x="677334" y="609600"/>
            <a:ext cx="8596668" cy="772391"/>
          </a:xfrm>
        </p:spPr>
        <p:txBody>
          <a:bodyPr/>
          <a:lstStyle/>
          <a:p>
            <a:r>
              <a:rPr lang="zh-CN" altLang="en-US" dirty="0"/>
              <a:t>工作成果分析</a:t>
            </a:r>
          </a:p>
        </p:txBody>
      </p:sp>
      <p:sp>
        <p:nvSpPr>
          <p:cNvPr id="3" name="内容占位符 2">
            <a:extLst>
              <a:ext uri="{FF2B5EF4-FFF2-40B4-BE49-F238E27FC236}">
                <a16:creationId xmlns:a16="http://schemas.microsoft.com/office/drawing/2014/main" id="{73E8984F-CD26-4200-93A4-32642C07D66B}"/>
              </a:ext>
            </a:extLst>
          </p:cNvPr>
          <p:cNvSpPr>
            <a:spLocks noGrp="1"/>
          </p:cNvSpPr>
          <p:nvPr>
            <p:ph idx="1"/>
          </p:nvPr>
        </p:nvSpPr>
        <p:spPr>
          <a:xfrm>
            <a:off x="677334" y="1381991"/>
            <a:ext cx="8596668" cy="4659371"/>
          </a:xfrm>
        </p:spPr>
        <p:txBody>
          <a:bodyPr>
            <a:normAutofit/>
          </a:bodyPr>
          <a:lstStyle/>
          <a:p>
            <a:pPr>
              <a:buFont typeface="Wingdings" panose="05000000000000000000" pitchFamily="2" charset="2"/>
              <a:buChar char="n"/>
            </a:pPr>
            <a:r>
              <a:rPr lang="zh-CN" altLang="en-US" sz="3200" dirty="0">
                <a:solidFill>
                  <a:srgbClr val="92D050"/>
                </a:solidFill>
              </a:rPr>
              <a:t>性能方面</a:t>
            </a:r>
            <a:endParaRPr lang="en-US" altLang="zh-CN" sz="3200" dirty="0">
              <a:solidFill>
                <a:srgbClr val="92D050"/>
              </a:solidFill>
            </a:endParaRPr>
          </a:p>
          <a:p>
            <a:pPr>
              <a:buFont typeface="Wingdings" panose="05000000000000000000" pitchFamily="2" charset="2"/>
              <a:buChar char="n"/>
            </a:pPr>
            <a:r>
              <a:rPr lang="zh-CN" altLang="zh-CN" dirty="0"/>
              <a:t>比较原始分支的平均每帧</a:t>
            </a:r>
            <a:r>
              <a:rPr lang="en-US" altLang="zh-CN" dirty="0"/>
              <a:t>CPU</a:t>
            </a:r>
            <a:r>
              <a:rPr lang="zh-CN" altLang="zh-CN" dirty="0"/>
              <a:t>时间（顶部）和</a:t>
            </a:r>
            <a:r>
              <a:rPr lang="en-US" altLang="zh-CN" dirty="0"/>
              <a:t>GPU</a:t>
            </a:r>
            <a:r>
              <a:rPr lang="zh-CN" altLang="zh-CN" dirty="0"/>
              <a:t>时间（底部）（有和没有光专业化），以及</a:t>
            </a:r>
            <a:r>
              <a:rPr lang="en-US" altLang="zh-CN" dirty="0" err="1"/>
              <a:t>Falcor</a:t>
            </a:r>
            <a:r>
              <a:rPr lang="zh-CN" altLang="zh-CN" dirty="0"/>
              <a:t>渲染器的重构分支，我们发现重构的渲染器提高了</a:t>
            </a:r>
            <a:r>
              <a:rPr lang="en-US" altLang="zh-CN" dirty="0"/>
              <a:t>CPU</a:t>
            </a:r>
            <a:r>
              <a:rPr lang="zh-CN" altLang="zh-CN" dirty="0"/>
              <a:t>性能 并保留与原始分支相同级别的</a:t>
            </a:r>
            <a:r>
              <a:rPr lang="en-US" altLang="zh-CN" dirty="0"/>
              <a:t>GPU</a:t>
            </a:r>
            <a:r>
              <a:rPr lang="zh-CN" altLang="zh-CN" dirty="0"/>
              <a:t>性能和光专业化。</a:t>
            </a:r>
          </a:p>
          <a:p>
            <a:pPr>
              <a:buFont typeface="Wingdings" panose="05000000000000000000" pitchFamily="2" charset="2"/>
              <a:buChar char="n"/>
            </a:pPr>
            <a:endParaRPr lang="en-US" altLang="zh-CN" sz="3200" dirty="0">
              <a:solidFill>
                <a:srgbClr val="92D050"/>
              </a:solidFill>
            </a:endParaRPr>
          </a:p>
          <a:p>
            <a:pPr>
              <a:buFont typeface="Wingdings" panose="05000000000000000000" pitchFamily="2" charset="2"/>
              <a:buChar char="n"/>
            </a:pPr>
            <a:endParaRPr lang="en-US" altLang="zh-CN" sz="3200" dirty="0">
              <a:solidFill>
                <a:srgbClr val="92D050"/>
              </a:solidFill>
            </a:endParaRPr>
          </a:p>
          <a:p>
            <a:pPr>
              <a:buFont typeface="Wingdings" panose="05000000000000000000" pitchFamily="2" charset="2"/>
              <a:buChar char="n"/>
            </a:pPr>
            <a:endParaRPr lang="en-US" altLang="zh-CN" sz="3200" dirty="0">
              <a:solidFill>
                <a:srgbClr val="92D050"/>
              </a:solidFill>
            </a:endParaRPr>
          </a:p>
          <a:p>
            <a:pPr marL="0" indent="0">
              <a:buNone/>
            </a:pPr>
            <a:endParaRPr lang="zh-CN" altLang="en-US" sz="3200" dirty="0">
              <a:solidFill>
                <a:srgbClr val="92D050"/>
              </a:solidFill>
            </a:endParaRPr>
          </a:p>
        </p:txBody>
      </p:sp>
      <p:pic>
        <p:nvPicPr>
          <p:cNvPr id="4" name="图片 3">
            <a:extLst>
              <a:ext uri="{FF2B5EF4-FFF2-40B4-BE49-F238E27FC236}">
                <a16:creationId xmlns:a16="http://schemas.microsoft.com/office/drawing/2014/main" id="{96E8975E-9C6D-4BD8-9E9F-AB28F3A6EAAC}"/>
              </a:ext>
            </a:extLst>
          </p:cNvPr>
          <p:cNvPicPr/>
          <p:nvPr/>
        </p:nvPicPr>
        <p:blipFill>
          <a:blip r:embed="rId2"/>
          <a:stretch>
            <a:fillRect/>
          </a:stretch>
        </p:blipFill>
        <p:spPr>
          <a:xfrm>
            <a:off x="1692390" y="3054927"/>
            <a:ext cx="5622810" cy="2819400"/>
          </a:xfrm>
          <a:prstGeom prst="rect">
            <a:avLst/>
          </a:prstGeom>
        </p:spPr>
      </p:pic>
    </p:spTree>
    <p:extLst>
      <p:ext uri="{BB962C8B-B14F-4D97-AF65-F5344CB8AC3E}">
        <p14:creationId xmlns:p14="http://schemas.microsoft.com/office/powerpoint/2010/main" val="843091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408DD-FCDD-40AF-B68D-04B4B1C7BFED}"/>
              </a:ext>
            </a:extLst>
          </p:cNvPr>
          <p:cNvSpPr>
            <a:spLocks noGrp="1"/>
          </p:cNvSpPr>
          <p:nvPr>
            <p:ph type="title"/>
          </p:nvPr>
        </p:nvSpPr>
        <p:spPr>
          <a:xfrm>
            <a:off x="677334" y="609600"/>
            <a:ext cx="8596668" cy="782782"/>
          </a:xfrm>
        </p:spPr>
        <p:txBody>
          <a:bodyPr/>
          <a:lstStyle/>
          <a:p>
            <a:r>
              <a:rPr lang="zh-CN" altLang="en-US" dirty="0"/>
              <a:t>工作成果分析</a:t>
            </a:r>
          </a:p>
        </p:txBody>
      </p:sp>
      <p:sp>
        <p:nvSpPr>
          <p:cNvPr id="3" name="内容占位符 2">
            <a:extLst>
              <a:ext uri="{FF2B5EF4-FFF2-40B4-BE49-F238E27FC236}">
                <a16:creationId xmlns:a16="http://schemas.microsoft.com/office/drawing/2014/main" id="{6C33CF92-8D75-4D34-AD4F-BB6AFAD11093}"/>
              </a:ext>
            </a:extLst>
          </p:cNvPr>
          <p:cNvSpPr>
            <a:spLocks noGrp="1"/>
          </p:cNvSpPr>
          <p:nvPr>
            <p:ph idx="1"/>
          </p:nvPr>
        </p:nvSpPr>
        <p:spPr>
          <a:xfrm>
            <a:off x="677334" y="1392383"/>
            <a:ext cx="8596668" cy="4648980"/>
          </a:xfrm>
        </p:spPr>
        <p:txBody>
          <a:bodyPr>
            <a:normAutofit/>
          </a:bodyPr>
          <a:lstStyle/>
          <a:p>
            <a:r>
              <a:rPr lang="zh-CN" altLang="en-US" sz="3200" dirty="0">
                <a:solidFill>
                  <a:srgbClr val="92D050"/>
                </a:solidFill>
              </a:rPr>
              <a:t>可扩展性</a:t>
            </a:r>
            <a:endParaRPr lang="en-US" altLang="zh-CN" sz="3200" dirty="0">
              <a:solidFill>
                <a:srgbClr val="92D050"/>
              </a:solidFill>
            </a:endParaRPr>
          </a:p>
          <a:p>
            <a:pPr marL="0" indent="0">
              <a:buNone/>
            </a:pPr>
            <a:r>
              <a:rPr lang="zh-CN" altLang="zh-CN" dirty="0"/>
              <a:t>为了评估重构</a:t>
            </a:r>
            <a:r>
              <a:rPr lang="en-US" altLang="zh-CN" dirty="0" err="1"/>
              <a:t>Falcor</a:t>
            </a:r>
            <a:r>
              <a:rPr lang="zh-CN" altLang="zh-CN" dirty="0"/>
              <a:t>代码的可扩展性，作者在原来和重构的阴影系统中都添加了一个新的多边形区域光类型。下表总结了每个版本的</a:t>
            </a:r>
            <a:r>
              <a:rPr lang="en-US" altLang="zh-CN" dirty="0" err="1"/>
              <a:t>Falcor</a:t>
            </a:r>
            <a:r>
              <a:rPr lang="zh-CN" altLang="zh-CN" dirty="0"/>
              <a:t>所需的着色器代码更改</a:t>
            </a:r>
            <a:r>
              <a:rPr lang="en-US" altLang="zh-CN" dirty="0"/>
              <a:t>:</a:t>
            </a:r>
            <a:endParaRPr lang="zh-CN" altLang="zh-CN" dirty="0"/>
          </a:p>
          <a:p>
            <a:pPr marL="0" indent="0">
              <a:buNone/>
            </a:pPr>
            <a:endParaRPr lang="en-US" altLang="zh-CN" sz="3200" dirty="0">
              <a:solidFill>
                <a:srgbClr val="92D050"/>
              </a:solidFill>
            </a:endParaRPr>
          </a:p>
          <a:p>
            <a:pPr marL="0" indent="0">
              <a:buNone/>
            </a:pPr>
            <a:endParaRPr lang="en-US" altLang="zh-CN" sz="3200" dirty="0">
              <a:solidFill>
                <a:srgbClr val="92D050"/>
              </a:solidFill>
            </a:endParaRPr>
          </a:p>
          <a:p>
            <a:pPr marL="0" indent="0">
              <a:buNone/>
            </a:pPr>
            <a:r>
              <a:rPr lang="zh-CN" altLang="zh-CN" dirty="0"/>
              <a:t>将区域灯功能添加到原始代码需要在代码中的七个站点进行更改，跨越四个不同的文件。 这些变化包括：为近似区域灯定义新类型标签，向</a:t>
            </a:r>
            <a:r>
              <a:rPr lang="en-US" altLang="zh-CN" dirty="0" err="1"/>
              <a:t>LightData</a:t>
            </a:r>
            <a:r>
              <a:rPr lang="zh-CN" altLang="zh-CN" dirty="0"/>
              <a:t>类型添加新</a:t>
            </a:r>
            <a:r>
              <a:rPr lang="en-US" altLang="zh-CN" dirty="0" err="1"/>
              <a:t>felds</a:t>
            </a:r>
            <a:r>
              <a:rPr lang="zh-CN" altLang="zh-CN" dirty="0"/>
              <a:t>，将新分支插入主灯集成循环内的调度逻辑，以及添加逻辑以处理每个支持的</a:t>
            </a:r>
            <a:r>
              <a:rPr lang="en-US" altLang="zh-CN" dirty="0" err="1"/>
              <a:t>BxDF</a:t>
            </a:r>
            <a:r>
              <a:rPr lang="zh-CN" altLang="zh-CN" dirty="0"/>
              <a:t>的新灯类型。 支持着色器环境的着色器专业化使得原始</a:t>
            </a:r>
            <a:r>
              <a:rPr lang="en-US" altLang="zh-CN" dirty="0"/>
              <a:t>HLSL</a:t>
            </a:r>
            <a:r>
              <a:rPr lang="zh-CN" altLang="zh-CN" dirty="0"/>
              <a:t>着色器代码更难以扩展，需要在一个附加文件中再进行一次更改。 相比之下，为重构的</a:t>
            </a:r>
            <a:r>
              <a:rPr lang="en-US" altLang="zh-CN" dirty="0"/>
              <a:t>Slang</a:t>
            </a:r>
            <a:r>
              <a:rPr lang="zh-CN" altLang="zh-CN" dirty="0"/>
              <a:t>着色器库添加区域光支持是通过单个文件中的单个代码块（类型定义加扩展）完成的，并且不需要修改任何现有的</a:t>
            </a:r>
            <a:r>
              <a:rPr lang="en-US" altLang="zh-CN" dirty="0" err="1"/>
              <a:t>Falcor</a:t>
            </a:r>
            <a:r>
              <a:rPr lang="zh-CN" altLang="zh-CN" dirty="0"/>
              <a:t>函数或类型。</a:t>
            </a:r>
          </a:p>
          <a:p>
            <a:pPr marL="0" indent="0">
              <a:buNone/>
            </a:pPr>
            <a:endParaRPr lang="en-US" altLang="zh-CN" sz="3200" dirty="0">
              <a:solidFill>
                <a:srgbClr val="92D050"/>
              </a:solidFill>
            </a:endParaRPr>
          </a:p>
        </p:txBody>
      </p:sp>
      <p:pic>
        <p:nvPicPr>
          <p:cNvPr id="4" name="图片 3">
            <a:extLst>
              <a:ext uri="{FF2B5EF4-FFF2-40B4-BE49-F238E27FC236}">
                <a16:creationId xmlns:a16="http://schemas.microsoft.com/office/drawing/2014/main" id="{93D0F7E3-00B2-4E1E-BAD3-0B4DD99E52A6}"/>
              </a:ext>
            </a:extLst>
          </p:cNvPr>
          <p:cNvPicPr/>
          <p:nvPr/>
        </p:nvPicPr>
        <p:blipFill>
          <a:blip r:embed="rId2"/>
          <a:stretch>
            <a:fillRect/>
          </a:stretch>
        </p:blipFill>
        <p:spPr>
          <a:xfrm>
            <a:off x="1723563" y="2730731"/>
            <a:ext cx="5274310" cy="1188720"/>
          </a:xfrm>
          <a:prstGeom prst="rect">
            <a:avLst/>
          </a:prstGeom>
        </p:spPr>
      </p:pic>
    </p:spTree>
    <p:extLst>
      <p:ext uri="{BB962C8B-B14F-4D97-AF65-F5344CB8AC3E}">
        <p14:creationId xmlns:p14="http://schemas.microsoft.com/office/powerpoint/2010/main" val="1149094321"/>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50</TotalTime>
  <Words>673</Words>
  <Application>Microsoft Office PowerPoint</Application>
  <PresentationFormat>宽屏</PresentationFormat>
  <Paragraphs>50</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华文新魏</vt:lpstr>
      <vt:lpstr>Arial</vt:lpstr>
      <vt:lpstr>Trebuchet MS</vt:lpstr>
      <vt:lpstr>Wingdings</vt:lpstr>
      <vt:lpstr>Wingdings 3</vt:lpstr>
      <vt:lpstr>平面</vt:lpstr>
      <vt:lpstr>三维动画与交互技术课程读书报告</vt:lpstr>
      <vt:lpstr>目录</vt:lpstr>
      <vt:lpstr>研究背景与问题</vt:lpstr>
      <vt:lpstr>主要观点及贡献</vt:lpstr>
      <vt:lpstr>主要观点及贡献</vt:lpstr>
      <vt:lpstr>主要观点及贡献</vt:lpstr>
      <vt:lpstr>设计与实现</vt:lpstr>
      <vt:lpstr>工作成果分析</vt:lpstr>
      <vt:lpstr>工作成果分析</vt:lpstr>
      <vt:lpstr>思考与建议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三维动画与交互技术课程读书报告</dc:title>
  <dc:creator>耀 杜</dc:creator>
  <cp:lastModifiedBy>耀 杜</cp:lastModifiedBy>
  <cp:revision>7</cp:revision>
  <dcterms:created xsi:type="dcterms:W3CDTF">2018-12-26T08:00:29Z</dcterms:created>
  <dcterms:modified xsi:type="dcterms:W3CDTF">2018-12-26T08:50:42Z</dcterms:modified>
</cp:coreProperties>
</file>