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75" r:id="rId5"/>
    <p:sldId id="276" r:id="rId6"/>
    <p:sldId id="260" r:id="rId7"/>
    <p:sldId id="277" r:id="rId8"/>
    <p:sldId id="279" r:id="rId9"/>
    <p:sldId id="278" r:id="rId10"/>
    <p:sldId id="280" r:id="rId11"/>
    <p:sldId id="281" r:id="rId12"/>
    <p:sldId id="282" r:id="rId13"/>
    <p:sldId id="283" r:id="rId14"/>
    <p:sldId id="261" r:id="rId15"/>
    <p:sldId id="285" r:id="rId16"/>
    <p:sldId id="289" r:id="rId17"/>
    <p:sldId id="288" r:id="rId18"/>
    <p:sldId id="290" r:id="rId19"/>
    <p:sldId id="262" r:id="rId20"/>
    <p:sldId id="27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ACE2D1-E205-4EEE-AD4F-126B36765949}"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C5E83-7B7E-4F21-8D20-CB874187F979}" type="slidenum">
              <a:rPr lang="zh-CN" altLang="en-US" smtClean="0"/>
              <a:t>‹#›</a:t>
            </a:fld>
            <a:endParaRPr lang="zh-CN" altLang="en-US"/>
          </a:p>
        </p:txBody>
      </p:sp>
    </p:spTree>
    <p:extLst>
      <p:ext uri="{BB962C8B-B14F-4D97-AF65-F5344CB8AC3E}">
        <p14:creationId xmlns:p14="http://schemas.microsoft.com/office/powerpoint/2010/main" val="318043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F4D950-D90F-41E4-9647-5CC023F28B6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D74CAC6-C184-40C5-8BBE-BDF19A439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1C8D39F-2068-43BC-9785-1BFD224960EA}"/>
              </a:ext>
            </a:extLst>
          </p:cNvPr>
          <p:cNvSpPr>
            <a:spLocks noGrp="1"/>
          </p:cNvSpPr>
          <p:nvPr>
            <p:ph type="dt" sz="half" idx="10"/>
          </p:nvPr>
        </p:nvSpPr>
        <p:spPr/>
        <p:txBody>
          <a:bodyPr/>
          <a:lstStyle/>
          <a:p>
            <a:fld id="{0331EBB3-3F13-4311-B8C5-BF4CA084BC43}"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5621E16F-48C9-423F-8163-EC507C54B6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65A9F0-63AF-4203-BBCD-E9E74413D72D}"/>
              </a:ext>
            </a:extLst>
          </p:cNvPr>
          <p:cNvSpPr>
            <a:spLocks noGrp="1"/>
          </p:cNvSpPr>
          <p:nvPr>
            <p:ph type="sldNum" sz="quarter" idx="12"/>
          </p:nvPr>
        </p:nvSpPr>
        <p:spPr/>
        <p:txBody>
          <a:bodyPr/>
          <a:lstStyle/>
          <a:p>
            <a:fld id="{089FE4E9-924C-460E-93BA-FFFEBB1374D8}" type="slidenum">
              <a:rPr lang="zh-CN" altLang="en-US" smtClean="0"/>
              <a:t>‹#›</a:t>
            </a:fld>
            <a:endParaRPr lang="zh-CN" altLang="en-US"/>
          </a:p>
        </p:txBody>
      </p:sp>
    </p:spTree>
    <p:extLst>
      <p:ext uri="{BB962C8B-B14F-4D97-AF65-F5344CB8AC3E}">
        <p14:creationId xmlns:p14="http://schemas.microsoft.com/office/powerpoint/2010/main" val="598540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7F5FF-5245-4D58-B3A4-59A88B78AF9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4D57EF9-90C0-49AF-A4FE-67C392AD534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A15D609-19F9-48B1-8F86-E5EFAD0FE5C1}"/>
              </a:ext>
            </a:extLst>
          </p:cNvPr>
          <p:cNvSpPr>
            <a:spLocks noGrp="1"/>
          </p:cNvSpPr>
          <p:nvPr>
            <p:ph type="dt" sz="half" idx="10"/>
          </p:nvPr>
        </p:nvSpPr>
        <p:spPr/>
        <p:txBody>
          <a:bodyPr/>
          <a:lstStyle/>
          <a:p>
            <a:fld id="{0331EBB3-3F13-4311-B8C5-BF4CA084BC43}"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F656DFFD-12F4-4349-A174-86C4B8A4A4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61A715-5B8A-4DD0-9BB5-8079177FC73C}"/>
              </a:ext>
            </a:extLst>
          </p:cNvPr>
          <p:cNvSpPr>
            <a:spLocks noGrp="1"/>
          </p:cNvSpPr>
          <p:nvPr>
            <p:ph type="sldNum" sz="quarter" idx="12"/>
          </p:nvPr>
        </p:nvSpPr>
        <p:spPr/>
        <p:txBody>
          <a:bodyPr/>
          <a:lstStyle/>
          <a:p>
            <a:fld id="{089FE4E9-924C-460E-93BA-FFFEBB1374D8}" type="slidenum">
              <a:rPr lang="zh-CN" altLang="en-US" smtClean="0"/>
              <a:t>‹#›</a:t>
            </a:fld>
            <a:endParaRPr lang="zh-CN" altLang="en-US"/>
          </a:p>
        </p:txBody>
      </p:sp>
    </p:spTree>
    <p:extLst>
      <p:ext uri="{BB962C8B-B14F-4D97-AF65-F5344CB8AC3E}">
        <p14:creationId xmlns:p14="http://schemas.microsoft.com/office/powerpoint/2010/main" val="408961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01278CD-E985-43A4-9DAB-3F57C9DCB1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10B4D6C-1747-44C6-B950-E4427878F5F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35B93E4-1B54-4B51-B476-9E9233809220}"/>
              </a:ext>
            </a:extLst>
          </p:cNvPr>
          <p:cNvSpPr>
            <a:spLocks noGrp="1"/>
          </p:cNvSpPr>
          <p:nvPr>
            <p:ph type="dt" sz="half" idx="10"/>
          </p:nvPr>
        </p:nvSpPr>
        <p:spPr/>
        <p:txBody>
          <a:bodyPr/>
          <a:lstStyle/>
          <a:p>
            <a:fld id="{0331EBB3-3F13-4311-B8C5-BF4CA084BC43}"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14272F9D-82A0-4299-A270-77FCA08D70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DF9131-8A87-4829-956F-3C3E3B2CB5AF}"/>
              </a:ext>
            </a:extLst>
          </p:cNvPr>
          <p:cNvSpPr>
            <a:spLocks noGrp="1"/>
          </p:cNvSpPr>
          <p:nvPr>
            <p:ph type="sldNum" sz="quarter" idx="12"/>
          </p:nvPr>
        </p:nvSpPr>
        <p:spPr/>
        <p:txBody>
          <a:bodyPr/>
          <a:lstStyle/>
          <a:p>
            <a:fld id="{089FE4E9-924C-460E-93BA-FFFEBB1374D8}" type="slidenum">
              <a:rPr lang="zh-CN" altLang="en-US" smtClean="0"/>
              <a:t>‹#›</a:t>
            </a:fld>
            <a:endParaRPr lang="zh-CN" altLang="en-US"/>
          </a:p>
        </p:txBody>
      </p:sp>
    </p:spTree>
    <p:extLst>
      <p:ext uri="{BB962C8B-B14F-4D97-AF65-F5344CB8AC3E}">
        <p14:creationId xmlns:p14="http://schemas.microsoft.com/office/powerpoint/2010/main" val="1476125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27679-68AA-4F85-8FED-3CBF2CD4B7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298201-126F-4E3F-94B1-A768F23DC9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298BFC4-7D23-485E-93E7-9659761F8C45}"/>
              </a:ext>
            </a:extLst>
          </p:cNvPr>
          <p:cNvSpPr>
            <a:spLocks noGrp="1"/>
          </p:cNvSpPr>
          <p:nvPr>
            <p:ph type="dt" sz="half" idx="10"/>
          </p:nvPr>
        </p:nvSpPr>
        <p:spPr/>
        <p:txBody>
          <a:bodyPr/>
          <a:lstStyle/>
          <a:p>
            <a:fld id="{0331EBB3-3F13-4311-B8C5-BF4CA084BC43}"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AD6BFC8C-785A-40E9-833C-DAEB87D97A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658F4E-9ED5-4AE9-8F53-F080EA719546}"/>
              </a:ext>
            </a:extLst>
          </p:cNvPr>
          <p:cNvSpPr>
            <a:spLocks noGrp="1"/>
          </p:cNvSpPr>
          <p:nvPr>
            <p:ph type="sldNum" sz="quarter" idx="12"/>
          </p:nvPr>
        </p:nvSpPr>
        <p:spPr/>
        <p:txBody>
          <a:bodyPr/>
          <a:lstStyle/>
          <a:p>
            <a:fld id="{089FE4E9-924C-460E-93BA-FFFEBB1374D8}" type="slidenum">
              <a:rPr lang="zh-CN" altLang="en-US" smtClean="0"/>
              <a:t>‹#›</a:t>
            </a:fld>
            <a:endParaRPr lang="zh-CN" altLang="en-US"/>
          </a:p>
        </p:txBody>
      </p:sp>
    </p:spTree>
    <p:extLst>
      <p:ext uri="{BB962C8B-B14F-4D97-AF65-F5344CB8AC3E}">
        <p14:creationId xmlns:p14="http://schemas.microsoft.com/office/powerpoint/2010/main" val="219835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05C75-3EBE-4255-AAD0-D701CE0B6B2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2AE137-3F33-4922-96B1-F4741BC022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81AB9A9-7C93-4193-B478-453B62DDB26B}"/>
              </a:ext>
            </a:extLst>
          </p:cNvPr>
          <p:cNvSpPr>
            <a:spLocks noGrp="1"/>
          </p:cNvSpPr>
          <p:nvPr>
            <p:ph type="dt" sz="half" idx="10"/>
          </p:nvPr>
        </p:nvSpPr>
        <p:spPr/>
        <p:txBody>
          <a:bodyPr/>
          <a:lstStyle/>
          <a:p>
            <a:fld id="{0331EBB3-3F13-4311-B8C5-BF4CA084BC43}"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C473330E-CD26-48A3-BF5D-72E85E62D1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061143-85B6-443C-A071-D60F1449A45F}"/>
              </a:ext>
            </a:extLst>
          </p:cNvPr>
          <p:cNvSpPr>
            <a:spLocks noGrp="1"/>
          </p:cNvSpPr>
          <p:nvPr>
            <p:ph type="sldNum" sz="quarter" idx="12"/>
          </p:nvPr>
        </p:nvSpPr>
        <p:spPr/>
        <p:txBody>
          <a:bodyPr/>
          <a:lstStyle/>
          <a:p>
            <a:fld id="{089FE4E9-924C-460E-93BA-FFFEBB1374D8}" type="slidenum">
              <a:rPr lang="zh-CN" altLang="en-US" smtClean="0"/>
              <a:t>‹#›</a:t>
            </a:fld>
            <a:endParaRPr lang="zh-CN" altLang="en-US"/>
          </a:p>
        </p:txBody>
      </p:sp>
    </p:spTree>
    <p:extLst>
      <p:ext uri="{BB962C8B-B14F-4D97-AF65-F5344CB8AC3E}">
        <p14:creationId xmlns:p14="http://schemas.microsoft.com/office/powerpoint/2010/main" val="239112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FBEBF-F283-4B59-BC7E-AF329D2DDA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B66B42-48EA-4F1F-8F2D-6A52178BC8C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D519C4C-FFC5-4EE8-AE6B-C4EF1B8F458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E2699BF-452A-4226-A6C0-5EBBDAC533D6}"/>
              </a:ext>
            </a:extLst>
          </p:cNvPr>
          <p:cNvSpPr>
            <a:spLocks noGrp="1"/>
          </p:cNvSpPr>
          <p:nvPr>
            <p:ph type="dt" sz="half" idx="10"/>
          </p:nvPr>
        </p:nvSpPr>
        <p:spPr/>
        <p:txBody>
          <a:bodyPr/>
          <a:lstStyle/>
          <a:p>
            <a:fld id="{0331EBB3-3F13-4311-B8C5-BF4CA084BC43}"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4B680FB1-166B-4484-ABA3-4A537DD453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00824C-F0A2-40B5-94FA-84DC1E5B94C3}"/>
              </a:ext>
            </a:extLst>
          </p:cNvPr>
          <p:cNvSpPr>
            <a:spLocks noGrp="1"/>
          </p:cNvSpPr>
          <p:nvPr>
            <p:ph type="sldNum" sz="quarter" idx="12"/>
          </p:nvPr>
        </p:nvSpPr>
        <p:spPr/>
        <p:txBody>
          <a:bodyPr/>
          <a:lstStyle/>
          <a:p>
            <a:fld id="{089FE4E9-924C-460E-93BA-FFFEBB1374D8}" type="slidenum">
              <a:rPr lang="zh-CN" altLang="en-US" smtClean="0"/>
              <a:t>‹#›</a:t>
            </a:fld>
            <a:endParaRPr lang="zh-CN" altLang="en-US"/>
          </a:p>
        </p:txBody>
      </p:sp>
    </p:spTree>
    <p:extLst>
      <p:ext uri="{BB962C8B-B14F-4D97-AF65-F5344CB8AC3E}">
        <p14:creationId xmlns:p14="http://schemas.microsoft.com/office/powerpoint/2010/main" val="39217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FFD99-2647-4B1C-8E33-3770EDC48F9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D2F437-E956-46E4-BD47-72031330B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21AD41A-08DE-43BD-9844-FBC2DC680EE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9169AD8-03F7-4EF7-BEBB-2E3DD0D33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F2341E4-4856-4CB9-A59C-400884B9EDA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3B3B8F2-B9FF-4200-A3EC-7DD2A948F23F}"/>
              </a:ext>
            </a:extLst>
          </p:cNvPr>
          <p:cNvSpPr>
            <a:spLocks noGrp="1"/>
          </p:cNvSpPr>
          <p:nvPr>
            <p:ph type="dt" sz="half" idx="10"/>
          </p:nvPr>
        </p:nvSpPr>
        <p:spPr/>
        <p:txBody>
          <a:bodyPr/>
          <a:lstStyle/>
          <a:p>
            <a:fld id="{0331EBB3-3F13-4311-B8C5-BF4CA084BC43}" type="datetimeFigureOut">
              <a:rPr lang="zh-CN" altLang="en-US" smtClean="0"/>
              <a:t>2018/12/25</a:t>
            </a:fld>
            <a:endParaRPr lang="zh-CN" altLang="en-US"/>
          </a:p>
        </p:txBody>
      </p:sp>
      <p:sp>
        <p:nvSpPr>
          <p:cNvPr id="8" name="页脚占位符 7">
            <a:extLst>
              <a:ext uri="{FF2B5EF4-FFF2-40B4-BE49-F238E27FC236}">
                <a16:creationId xmlns:a16="http://schemas.microsoft.com/office/drawing/2014/main" id="{F9DD47D4-6DDA-4259-9B4B-7C838ACBC4C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F7527EF-5794-41FC-8E00-533D8EAF7126}"/>
              </a:ext>
            </a:extLst>
          </p:cNvPr>
          <p:cNvSpPr>
            <a:spLocks noGrp="1"/>
          </p:cNvSpPr>
          <p:nvPr>
            <p:ph type="sldNum" sz="quarter" idx="12"/>
          </p:nvPr>
        </p:nvSpPr>
        <p:spPr/>
        <p:txBody>
          <a:bodyPr/>
          <a:lstStyle/>
          <a:p>
            <a:fld id="{089FE4E9-924C-460E-93BA-FFFEBB1374D8}" type="slidenum">
              <a:rPr lang="zh-CN" altLang="en-US" smtClean="0"/>
              <a:t>‹#›</a:t>
            </a:fld>
            <a:endParaRPr lang="zh-CN" altLang="en-US"/>
          </a:p>
        </p:txBody>
      </p:sp>
    </p:spTree>
    <p:extLst>
      <p:ext uri="{BB962C8B-B14F-4D97-AF65-F5344CB8AC3E}">
        <p14:creationId xmlns:p14="http://schemas.microsoft.com/office/powerpoint/2010/main" val="389955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8E39E-8A76-44FB-8F3A-52FD43DB85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7ED7EAF-3569-43A6-906D-8F6CF84A8E9D}"/>
              </a:ext>
            </a:extLst>
          </p:cNvPr>
          <p:cNvSpPr>
            <a:spLocks noGrp="1"/>
          </p:cNvSpPr>
          <p:nvPr>
            <p:ph type="dt" sz="half" idx="10"/>
          </p:nvPr>
        </p:nvSpPr>
        <p:spPr/>
        <p:txBody>
          <a:bodyPr/>
          <a:lstStyle/>
          <a:p>
            <a:fld id="{0331EBB3-3F13-4311-B8C5-BF4CA084BC43}" type="datetimeFigureOut">
              <a:rPr lang="zh-CN" altLang="en-US" smtClean="0"/>
              <a:t>2018/12/25</a:t>
            </a:fld>
            <a:endParaRPr lang="zh-CN" altLang="en-US"/>
          </a:p>
        </p:txBody>
      </p:sp>
      <p:sp>
        <p:nvSpPr>
          <p:cNvPr id="4" name="页脚占位符 3">
            <a:extLst>
              <a:ext uri="{FF2B5EF4-FFF2-40B4-BE49-F238E27FC236}">
                <a16:creationId xmlns:a16="http://schemas.microsoft.com/office/drawing/2014/main" id="{84AB89E2-23B8-49E7-BAD3-95D7FA56FE3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F73383-78F3-44B7-90EF-5E0D4B107B93}"/>
              </a:ext>
            </a:extLst>
          </p:cNvPr>
          <p:cNvSpPr>
            <a:spLocks noGrp="1"/>
          </p:cNvSpPr>
          <p:nvPr>
            <p:ph type="sldNum" sz="quarter" idx="12"/>
          </p:nvPr>
        </p:nvSpPr>
        <p:spPr/>
        <p:txBody>
          <a:bodyPr/>
          <a:lstStyle/>
          <a:p>
            <a:fld id="{089FE4E9-924C-460E-93BA-FFFEBB1374D8}" type="slidenum">
              <a:rPr lang="zh-CN" altLang="en-US" smtClean="0"/>
              <a:t>‹#›</a:t>
            </a:fld>
            <a:endParaRPr lang="zh-CN" altLang="en-US"/>
          </a:p>
        </p:txBody>
      </p:sp>
    </p:spTree>
    <p:extLst>
      <p:ext uri="{BB962C8B-B14F-4D97-AF65-F5344CB8AC3E}">
        <p14:creationId xmlns:p14="http://schemas.microsoft.com/office/powerpoint/2010/main" val="153856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4E1623-3F2C-40C3-92E7-D8A05BED6485}"/>
              </a:ext>
            </a:extLst>
          </p:cNvPr>
          <p:cNvSpPr>
            <a:spLocks noGrp="1"/>
          </p:cNvSpPr>
          <p:nvPr>
            <p:ph type="dt" sz="half" idx="10"/>
          </p:nvPr>
        </p:nvSpPr>
        <p:spPr/>
        <p:txBody>
          <a:bodyPr/>
          <a:lstStyle/>
          <a:p>
            <a:fld id="{0331EBB3-3F13-4311-B8C5-BF4CA084BC43}" type="datetimeFigureOut">
              <a:rPr lang="zh-CN" altLang="en-US" smtClean="0"/>
              <a:t>2018/12/25</a:t>
            </a:fld>
            <a:endParaRPr lang="zh-CN" altLang="en-US"/>
          </a:p>
        </p:txBody>
      </p:sp>
      <p:sp>
        <p:nvSpPr>
          <p:cNvPr id="3" name="页脚占位符 2">
            <a:extLst>
              <a:ext uri="{FF2B5EF4-FFF2-40B4-BE49-F238E27FC236}">
                <a16:creationId xmlns:a16="http://schemas.microsoft.com/office/drawing/2014/main" id="{D335801A-D2C1-4CEF-8E9C-7722594FF3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350E7FA-6013-49DB-B8F4-1972D6764333}"/>
              </a:ext>
            </a:extLst>
          </p:cNvPr>
          <p:cNvSpPr>
            <a:spLocks noGrp="1"/>
          </p:cNvSpPr>
          <p:nvPr>
            <p:ph type="sldNum" sz="quarter" idx="12"/>
          </p:nvPr>
        </p:nvSpPr>
        <p:spPr/>
        <p:txBody>
          <a:bodyPr/>
          <a:lstStyle/>
          <a:p>
            <a:fld id="{089FE4E9-924C-460E-93BA-FFFEBB1374D8}" type="slidenum">
              <a:rPr lang="zh-CN" altLang="en-US" smtClean="0"/>
              <a:t>‹#›</a:t>
            </a:fld>
            <a:endParaRPr lang="zh-CN" altLang="en-US"/>
          </a:p>
        </p:txBody>
      </p:sp>
    </p:spTree>
    <p:extLst>
      <p:ext uri="{BB962C8B-B14F-4D97-AF65-F5344CB8AC3E}">
        <p14:creationId xmlns:p14="http://schemas.microsoft.com/office/powerpoint/2010/main" val="399335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27FA1-D79F-4CDC-A216-5F8B6E9C65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9362C06-1282-40D2-9AC7-11AC5D22C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C5821EC-2CFE-48AD-8A75-582F06EDA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5AF3680-63B0-4DD1-94E1-705B85D83813}"/>
              </a:ext>
            </a:extLst>
          </p:cNvPr>
          <p:cNvSpPr>
            <a:spLocks noGrp="1"/>
          </p:cNvSpPr>
          <p:nvPr>
            <p:ph type="dt" sz="half" idx="10"/>
          </p:nvPr>
        </p:nvSpPr>
        <p:spPr/>
        <p:txBody>
          <a:bodyPr/>
          <a:lstStyle/>
          <a:p>
            <a:fld id="{0331EBB3-3F13-4311-B8C5-BF4CA084BC43}"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1E82B1B4-A4CC-4D8C-9252-00F4827F9A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0DD531-DE2D-476B-9737-C428BBA4E7E9}"/>
              </a:ext>
            </a:extLst>
          </p:cNvPr>
          <p:cNvSpPr>
            <a:spLocks noGrp="1"/>
          </p:cNvSpPr>
          <p:nvPr>
            <p:ph type="sldNum" sz="quarter" idx="12"/>
          </p:nvPr>
        </p:nvSpPr>
        <p:spPr/>
        <p:txBody>
          <a:bodyPr/>
          <a:lstStyle/>
          <a:p>
            <a:fld id="{089FE4E9-924C-460E-93BA-FFFEBB1374D8}" type="slidenum">
              <a:rPr lang="zh-CN" altLang="en-US" smtClean="0"/>
              <a:t>‹#›</a:t>
            </a:fld>
            <a:endParaRPr lang="zh-CN" altLang="en-US"/>
          </a:p>
        </p:txBody>
      </p:sp>
    </p:spTree>
    <p:extLst>
      <p:ext uri="{BB962C8B-B14F-4D97-AF65-F5344CB8AC3E}">
        <p14:creationId xmlns:p14="http://schemas.microsoft.com/office/powerpoint/2010/main" val="224441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0C66E-4838-4F56-BCFD-CDC33EC4AF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FC92FA-7F00-4678-A502-AD2257EE37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1675314-1B01-48F2-B529-2102B7C67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51CE489-1F1C-4BBC-A95A-C5DF703A6971}"/>
              </a:ext>
            </a:extLst>
          </p:cNvPr>
          <p:cNvSpPr>
            <a:spLocks noGrp="1"/>
          </p:cNvSpPr>
          <p:nvPr>
            <p:ph type="dt" sz="half" idx="10"/>
          </p:nvPr>
        </p:nvSpPr>
        <p:spPr/>
        <p:txBody>
          <a:bodyPr/>
          <a:lstStyle/>
          <a:p>
            <a:fld id="{0331EBB3-3F13-4311-B8C5-BF4CA084BC43}" type="datetimeFigureOut">
              <a:rPr lang="zh-CN" altLang="en-US" smtClean="0"/>
              <a:t>2018/12/25</a:t>
            </a:fld>
            <a:endParaRPr lang="zh-CN" altLang="en-US"/>
          </a:p>
        </p:txBody>
      </p:sp>
      <p:sp>
        <p:nvSpPr>
          <p:cNvPr id="6" name="页脚占位符 5">
            <a:extLst>
              <a:ext uri="{FF2B5EF4-FFF2-40B4-BE49-F238E27FC236}">
                <a16:creationId xmlns:a16="http://schemas.microsoft.com/office/drawing/2014/main" id="{04664DFF-CDB1-4CEE-AAB2-9369FC52D5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32800A-9320-4239-8B4F-8A9752CA176E}"/>
              </a:ext>
            </a:extLst>
          </p:cNvPr>
          <p:cNvSpPr>
            <a:spLocks noGrp="1"/>
          </p:cNvSpPr>
          <p:nvPr>
            <p:ph type="sldNum" sz="quarter" idx="12"/>
          </p:nvPr>
        </p:nvSpPr>
        <p:spPr/>
        <p:txBody>
          <a:bodyPr/>
          <a:lstStyle/>
          <a:p>
            <a:fld id="{089FE4E9-924C-460E-93BA-FFFEBB1374D8}" type="slidenum">
              <a:rPr lang="zh-CN" altLang="en-US" smtClean="0"/>
              <a:t>‹#›</a:t>
            </a:fld>
            <a:endParaRPr lang="zh-CN" altLang="en-US"/>
          </a:p>
        </p:txBody>
      </p:sp>
    </p:spTree>
    <p:extLst>
      <p:ext uri="{BB962C8B-B14F-4D97-AF65-F5344CB8AC3E}">
        <p14:creationId xmlns:p14="http://schemas.microsoft.com/office/powerpoint/2010/main" val="105892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22F485B-E87F-4998-8D75-86FAE25E48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4709D0-1192-427A-904F-C4F07F500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6F22C50-8C91-47A9-BB3A-C104949CBA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1EBB3-3F13-4311-B8C5-BF4CA084BC43}" type="datetimeFigureOut">
              <a:rPr lang="zh-CN" altLang="en-US" smtClean="0"/>
              <a:t>2018/12/25</a:t>
            </a:fld>
            <a:endParaRPr lang="zh-CN" altLang="en-US"/>
          </a:p>
        </p:txBody>
      </p:sp>
      <p:sp>
        <p:nvSpPr>
          <p:cNvPr id="5" name="页脚占位符 4">
            <a:extLst>
              <a:ext uri="{FF2B5EF4-FFF2-40B4-BE49-F238E27FC236}">
                <a16:creationId xmlns:a16="http://schemas.microsoft.com/office/drawing/2014/main" id="{D8E533EC-BCF8-4145-B3F6-BE002016CB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FE5A0D7-9592-4DD1-9371-20B6A946A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FE4E9-924C-460E-93BA-FFFEBB1374D8}" type="slidenum">
              <a:rPr lang="zh-CN" altLang="en-US" smtClean="0"/>
              <a:t>‹#›</a:t>
            </a:fld>
            <a:endParaRPr lang="zh-CN" altLang="en-US"/>
          </a:p>
        </p:txBody>
      </p:sp>
    </p:spTree>
    <p:extLst>
      <p:ext uri="{BB962C8B-B14F-4D97-AF65-F5344CB8AC3E}">
        <p14:creationId xmlns:p14="http://schemas.microsoft.com/office/powerpoint/2010/main" val="1933776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1B190-5959-4BB7-9E6E-B18AE88743D8}"/>
              </a:ext>
            </a:extLst>
          </p:cNvPr>
          <p:cNvSpPr>
            <a:spLocks noGrp="1"/>
          </p:cNvSpPr>
          <p:nvPr>
            <p:ph type="ctrTitle"/>
          </p:nvPr>
        </p:nvSpPr>
        <p:spPr>
          <a:xfrm>
            <a:off x="1524000" y="1856304"/>
            <a:ext cx="9144000" cy="1764290"/>
          </a:xfrm>
        </p:spPr>
        <p:txBody>
          <a:bodyPr>
            <a:normAutofit fontScale="90000"/>
          </a:bodyPr>
          <a:lstStyle/>
          <a:p>
            <a:r>
              <a:rPr lang="zh-CN" altLang="zh-CN" dirty="0"/>
              <a:t>利用多视图卷积网络从部件对应中学习局部形状描述符</a:t>
            </a:r>
            <a:endParaRPr lang="zh-CN" altLang="en-US" sz="4800" dirty="0"/>
          </a:p>
        </p:txBody>
      </p:sp>
      <p:pic>
        <p:nvPicPr>
          <p:cNvPr id="7" name="图形 6">
            <a:extLst>
              <a:ext uri="{FF2B5EF4-FFF2-40B4-BE49-F238E27FC236}">
                <a16:creationId xmlns:a16="http://schemas.microsoft.com/office/drawing/2014/main" id="{7A0C88E9-5739-4778-BFEC-0BDF1247BE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sp>
        <p:nvSpPr>
          <p:cNvPr id="4" name="文本框 3">
            <a:extLst>
              <a:ext uri="{FF2B5EF4-FFF2-40B4-BE49-F238E27FC236}">
                <a16:creationId xmlns:a16="http://schemas.microsoft.com/office/drawing/2014/main" id="{038889F2-9699-4743-BD43-A5A6916E59A1}"/>
              </a:ext>
            </a:extLst>
          </p:cNvPr>
          <p:cNvSpPr txBox="1"/>
          <p:nvPr/>
        </p:nvSpPr>
        <p:spPr>
          <a:xfrm>
            <a:off x="8235519" y="4616388"/>
            <a:ext cx="2432481" cy="523220"/>
          </a:xfrm>
          <a:prstGeom prst="rect">
            <a:avLst/>
          </a:prstGeom>
          <a:noFill/>
        </p:spPr>
        <p:txBody>
          <a:bodyPr wrap="square" rtlCol="0">
            <a:spAutoFit/>
          </a:bodyPr>
          <a:lstStyle/>
          <a:p>
            <a:r>
              <a:rPr lang="zh-CN" altLang="en-US" sz="2800" dirty="0"/>
              <a:t>报告人：彭亮</a:t>
            </a:r>
          </a:p>
        </p:txBody>
      </p:sp>
    </p:spTree>
    <p:extLst>
      <p:ext uri="{BB962C8B-B14F-4D97-AF65-F5344CB8AC3E}">
        <p14:creationId xmlns:p14="http://schemas.microsoft.com/office/powerpoint/2010/main" val="583804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图形 3">
            <a:extLst>
              <a:ext uri="{FF2B5EF4-FFF2-40B4-BE49-F238E27FC236}">
                <a16:creationId xmlns:a16="http://schemas.microsoft.com/office/drawing/2014/main" id="{76E66E6F-0651-4EB2-A664-F84D5AAB85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sp>
        <p:nvSpPr>
          <p:cNvPr id="5" name="文本框 4">
            <a:extLst>
              <a:ext uri="{FF2B5EF4-FFF2-40B4-BE49-F238E27FC236}">
                <a16:creationId xmlns:a16="http://schemas.microsoft.com/office/drawing/2014/main" id="{AA1DCE68-7E4D-4767-B8A5-8142FBC239A8}"/>
              </a:ext>
            </a:extLst>
          </p:cNvPr>
          <p:cNvSpPr txBox="1"/>
          <p:nvPr/>
        </p:nvSpPr>
        <p:spPr>
          <a:xfrm>
            <a:off x="1653309" y="1182254"/>
            <a:ext cx="1782618" cy="461665"/>
          </a:xfrm>
          <a:prstGeom prst="rect">
            <a:avLst/>
          </a:prstGeom>
          <a:noFill/>
        </p:spPr>
        <p:txBody>
          <a:bodyPr wrap="square" rtlCol="0">
            <a:spAutoFit/>
          </a:bodyPr>
          <a:lstStyle/>
          <a:p>
            <a:r>
              <a:rPr lang="zh-CN" altLang="en-US" sz="2400" dirty="0"/>
              <a:t>变形能量</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E7C021A1-38FE-4F67-96B6-288674BB05F2}"/>
                  </a:ext>
                </a:extLst>
              </p:cNvPr>
              <p:cNvSpPr/>
              <p:nvPr/>
            </p:nvSpPr>
            <p:spPr>
              <a:xfrm>
                <a:off x="3048000" y="1751876"/>
                <a:ext cx="6096000" cy="1885516"/>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𝑑𝑒𝑓</m:t>
                          </m:r>
                        </m:sub>
                      </m:sSub>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𝑃</m:t>
                              </m:r>
                            </m:e>
                            <m:sub>
                              <m:r>
                                <a:rPr lang="en-US" altLang="zh-CN" i="1">
                                  <a:latin typeface="Cambria Math" panose="02040503050406030204" pitchFamily="18" charset="0"/>
                                </a:rPr>
                                <m:t>𝐴</m:t>
                              </m:r>
                            </m:sub>
                            <m:sup>
                              <m:r>
                                <a:rPr lang="en-US" altLang="zh-CN" i="1">
                                  <a:latin typeface="Cambria Math" panose="02040503050406030204" pitchFamily="18" charset="0"/>
                                </a:rPr>
                                <m:t>𝓁</m:t>
                              </m:r>
                            </m:sup>
                          </m:sSubSup>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𝑑𝑖𝑠𝑡</m:t>
                              </m:r>
                            </m:e>
                            <m:sup>
                              <m:r>
                                <a:rPr lang="en-US" altLang="zh-CN" i="1">
                                  <a:latin typeface="Cambria Math" panose="02040503050406030204" pitchFamily="18" charset="0"/>
                                </a:rPr>
                                <m:t>2</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𝑜</m:t>
                              </m:r>
                              <m:d>
                                <m:dPr>
                                  <m:ctrlPr>
                                    <a:rPr lang="zh-CN"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𝐵</m:t>
                                  </m:r>
                                </m:sub>
                                <m:sup>
                                  <m:r>
                                    <a:rPr lang="en-US" altLang="zh-CN" i="1">
                                      <a:latin typeface="Cambria Math" panose="02040503050406030204" pitchFamily="18" charset="0"/>
                                    </a:rPr>
                                    <m:t>𝓁</m:t>
                                  </m:r>
                                </m:sup>
                              </m:sSubSup>
                            </m:e>
                          </m:d>
                        </m:e>
                      </m:nary>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𝑃</m:t>
                              </m:r>
                            </m:e>
                            <m:sub>
                              <m:r>
                                <a:rPr lang="en-US" altLang="zh-CN" i="1">
                                  <a:latin typeface="Cambria Math" panose="02040503050406030204" pitchFamily="18" charset="0"/>
                                </a:rPr>
                                <m:t>𝐵</m:t>
                              </m:r>
                            </m:sub>
                            <m:sup>
                              <m:r>
                                <a:rPr lang="en-US" altLang="zh-CN" i="1">
                                  <a:latin typeface="Cambria Math" panose="02040503050406030204" pitchFamily="18" charset="0"/>
                                </a:rPr>
                                <m:t>𝓁</m:t>
                              </m:r>
                            </m:sup>
                          </m:sSubSup>
                        </m:sub>
                        <m:sup/>
                        <m:e>
                          <m:sSup>
                            <m:sSupPr>
                              <m:ctrlPr>
                                <a:rPr lang="zh-CN" altLang="zh-CN" i="1">
                                  <a:latin typeface="Cambria Math" panose="02040503050406030204" pitchFamily="18" charset="0"/>
                                </a:rPr>
                              </m:ctrlPr>
                            </m:sSupPr>
                            <m:e>
                              <m:r>
                                <a:rPr lang="en-US" altLang="zh-CN" i="1">
                                  <a:latin typeface="Cambria Math" panose="02040503050406030204" pitchFamily="18" charset="0"/>
                                </a:rPr>
                                <m:t>𝑑𝑖𝑠𝑡</m:t>
                              </m:r>
                            </m:e>
                            <m:sup>
                              <m:r>
                                <a:rPr lang="en-US" altLang="zh-CN" i="1">
                                  <a:latin typeface="Cambria Math" panose="02040503050406030204" pitchFamily="18" charset="0"/>
                                </a:rPr>
                                <m:t>2</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𝑜</m:t>
                              </m:r>
                              <m:d>
                                <m:dPr>
                                  <m:ctrlPr>
                                    <a:rPr lang="zh-CN" altLang="zh-CN" i="1">
                                      <a:latin typeface="Cambria Math" panose="02040503050406030204" pitchFamily="18" charset="0"/>
                                    </a:rPr>
                                  </m:ctrlPr>
                                </m:dPr>
                                <m:e>
                                  <m:r>
                                    <a:rPr lang="en-US" altLang="zh-CN" i="1">
                                      <a:latin typeface="Cambria Math" panose="02040503050406030204" pitchFamily="18" charset="0"/>
                                    </a:rPr>
                                    <m:t>𝑏</m:t>
                                  </m:r>
                                </m:e>
                              </m:d>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𝐴</m:t>
                                  </m:r>
                                </m:sub>
                                <m:sup>
                                  <m:r>
                                    <a:rPr lang="en-US" altLang="zh-CN" i="1">
                                      <a:latin typeface="Cambria Math" panose="02040503050406030204" pitchFamily="18" charset="0"/>
                                    </a:rPr>
                                    <m:t>𝓁</m:t>
                                  </m:r>
                                </m:sup>
                              </m:sSubSup>
                            </m:e>
                          </m:d>
                        </m:e>
                      </m:nary>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𝑎</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𝑁</m:t>
                          </m:r>
                          <m:d>
                            <m:dPr>
                              <m:ctrlPr>
                                <a:rPr lang="zh-CN" altLang="zh-CN" i="1">
                                  <a:latin typeface="Cambria Math" panose="02040503050406030204" pitchFamily="18" charset="0"/>
                                </a:rPr>
                              </m:ctrlPr>
                            </m:dPr>
                            <m:e>
                              <m:r>
                                <a:rPr lang="en-US" altLang="zh-CN" i="1">
                                  <a:latin typeface="Cambria Math" panose="02040503050406030204" pitchFamily="18" charset="0"/>
                                </a:rPr>
                                <m:t>𝑎</m:t>
                              </m:r>
                            </m:e>
                          </m:d>
                        </m:sub>
                        <m:sup/>
                        <m:e>
                          <m:r>
                            <a:rPr lang="en-US" altLang="zh-CN" i="1">
                              <a:latin typeface="Cambria Math" panose="02040503050406030204" pitchFamily="18" charset="0"/>
                            </a:rPr>
                            <m:t>∥</m:t>
                          </m:r>
                          <m:r>
                            <a:rPr lang="en-US" altLang="zh-CN" i="1">
                              <a:latin typeface="Cambria Math" panose="02040503050406030204" pitchFamily="18" charset="0"/>
                            </a:rPr>
                            <m:t>𝑜</m:t>
                          </m:r>
                          <m:d>
                            <m:dPr>
                              <m:ctrlPr>
                                <a:rPr lang="zh-CN"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a:latin typeface="Cambria Math" panose="02040503050406030204" pitchFamily="18" charset="0"/>
                            </a:rPr>
                            <m:t>−</m:t>
                          </m:r>
                          <m:r>
                            <a:rPr lang="en-US" altLang="zh-CN" i="1">
                              <a:latin typeface="Cambria Math" panose="02040503050406030204" pitchFamily="18" charset="0"/>
                            </a:rPr>
                            <m:t>𝑜</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m:t>
                                  </m:r>
                                </m:sup>
                              </m:sSup>
                            </m:e>
                          </m:d>
                          <m:r>
                            <a:rPr lang="en-US" altLang="zh-CN" i="1">
                              <a:latin typeface="Cambria Math" panose="02040503050406030204" pitchFamily="18" charset="0"/>
                            </a:rPr>
                            <m:t>∥</m:t>
                          </m:r>
                        </m:e>
                      </m:nary>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𝑏</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𝑁</m:t>
                          </m:r>
                          <m:d>
                            <m:dPr>
                              <m:ctrlPr>
                                <a:rPr lang="zh-CN" altLang="zh-CN" i="1">
                                  <a:latin typeface="Cambria Math" panose="02040503050406030204" pitchFamily="18" charset="0"/>
                                </a:rPr>
                              </m:ctrlPr>
                            </m:dPr>
                            <m:e>
                              <m:r>
                                <a:rPr lang="en-US" altLang="zh-CN" i="1">
                                  <a:latin typeface="Cambria Math" panose="02040503050406030204" pitchFamily="18" charset="0"/>
                                </a:rPr>
                                <m:t>𝑏</m:t>
                              </m:r>
                            </m:e>
                          </m:d>
                        </m:sub>
                        <m:sup/>
                        <m:e>
                          <m:r>
                            <a:rPr lang="en-US" altLang="zh-CN" i="1">
                              <a:latin typeface="Cambria Math" panose="02040503050406030204" pitchFamily="18" charset="0"/>
                            </a:rPr>
                            <m:t>∥</m:t>
                          </m:r>
                          <m:r>
                            <a:rPr lang="en-US" altLang="zh-CN" i="1">
                              <a:latin typeface="Cambria Math" panose="02040503050406030204" pitchFamily="18" charset="0"/>
                            </a:rPr>
                            <m:t>𝑜</m:t>
                          </m:r>
                          <m:d>
                            <m:dPr>
                              <m:ctrlPr>
                                <a:rPr lang="zh-CN" altLang="zh-CN" i="1">
                                  <a:latin typeface="Cambria Math" panose="02040503050406030204" pitchFamily="18" charset="0"/>
                                </a:rPr>
                              </m:ctrlPr>
                            </m:dPr>
                            <m:e>
                              <m:r>
                                <a:rPr lang="en-US" altLang="zh-CN" i="1">
                                  <a:latin typeface="Cambria Math" panose="02040503050406030204" pitchFamily="18" charset="0"/>
                                </a:rPr>
                                <m:t>𝑏</m:t>
                              </m:r>
                            </m:e>
                          </m:d>
                          <m:r>
                            <a:rPr lang="en-US" altLang="zh-CN" i="1">
                              <a:latin typeface="Cambria Math" panose="02040503050406030204" pitchFamily="18" charset="0"/>
                            </a:rPr>
                            <m:t>−</m:t>
                          </m:r>
                          <m:r>
                            <a:rPr lang="en-US" altLang="zh-CN" i="1">
                              <a:latin typeface="Cambria Math" panose="02040503050406030204" pitchFamily="18" charset="0"/>
                            </a:rPr>
                            <m:t>𝑜</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e>
                          </m:d>
                          <m:r>
                            <a:rPr lang="en-US" altLang="zh-CN" i="1">
                              <a:latin typeface="Cambria Math" panose="02040503050406030204" pitchFamily="18" charset="0"/>
                            </a:rPr>
                            <m:t>∥</m:t>
                          </m:r>
                        </m:e>
                      </m:nary>
                      <m:r>
                        <a:rPr lang="en-US" altLang="zh-CN" i="1">
                          <a:latin typeface="Cambria Math" panose="02040503050406030204" pitchFamily="18" charset="0"/>
                        </a:rPr>
                        <m:t> </m:t>
                      </m:r>
                    </m:oMath>
                  </m:oMathPara>
                </a14:m>
                <a:endParaRPr lang="zh-CN" altLang="en-US" dirty="0"/>
              </a:p>
            </p:txBody>
          </p:sp>
        </mc:Choice>
        <mc:Fallback xmlns="">
          <p:sp>
            <p:nvSpPr>
              <p:cNvPr id="8" name="矩形 7">
                <a:extLst>
                  <a:ext uri="{FF2B5EF4-FFF2-40B4-BE49-F238E27FC236}">
                    <a16:creationId xmlns:a16="http://schemas.microsoft.com/office/drawing/2014/main" id="{E7C021A1-38FE-4F67-96B6-288674BB05F2}"/>
                  </a:ext>
                </a:extLst>
              </p:cNvPr>
              <p:cNvSpPr>
                <a:spLocks noRot="1" noChangeAspect="1" noMove="1" noResize="1" noEditPoints="1" noAdjustHandles="1" noChangeArrowheads="1" noChangeShapeType="1" noTextEdit="1"/>
              </p:cNvSpPr>
              <p:nvPr/>
            </p:nvSpPr>
            <p:spPr>
              <a:xfrm>
                <a:off x="3048000" y="1751876"/>
                <a:ext cx="6096000" cy="188551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2AC160E-EA81-413A-98F5-D262C5FAB4A1}"/>
                  </a:ext>
                </a:extLst>
              </p:cNvPr>
              <p:cNvSpPr txBox="1"/>
              <p:nvPr/>
            </p:nvSpPr>
            <p:spPr>
              <a:xfrm>
                <a:off x="2175164" y="4257964"/>
                <a:ext cx="7232073" cy="1200329"/>
              </a:xfrm>
              <a:prstGeom prst="rect">
                <a:avLst/>
              </a:prstGeom>
              <a:noFill/>
            </p:spPr>
            <p:txBody>
              <a:bodyPr wrap="square" rtlCol="0">
                <a:spAutoFit/>
              </a:bodyPr>
              <a:lstStyle/>
              <a:p>
                <a:r>
                  <a:rPr lang="en-US" altLang="zh-CN" dirty="0"/>
                  <a:t>       </a:t>
                </a:r>
                <a:r>
                  <a:rPr lang="zh-CN" altLang="zh-CN" dirty="0"/>
                  <a:t>在最初两个部分上给出最接近的兼容点对，通过最小化</a:t>
                </a:r>
                <a:r>
                  <a:rPr lang="zh-CN" altLang="en-US" dirty="0"/>
                  <a:t>变形</a:t>
                </a:r>
                <a:r>
                  <a:rPr lang="zh-CN" altLang="zh-CN" dirty="0"/>
                  <a:t>能量来计算偏移，然后更新最近的对。最终偏移提供</a:t>
                </a:r>
                <a14:m>
                  <m:oMath xmlns:m="http://schemas.openxmlformats.org/officeDocument/2006/math">
                    <m:r>
                      <a:rPr lang="en-US" altLang="zh-CN" i="1">
                        <a:latin typeface="Cambria Math" panose="02040503050406030204" pitchFamily="18" charset="0"/>
                      </a:rPr>
                      <m:t>𝐴</m:t>
                    </m:r>
                  </m:oMath>
                </a14:m>
                <a:r>
                  <a:rPr lang="zh-CN" altLang="zh-CN" dirty="0"/>
                  <a:t>和</a:t>
                </a:r>
                <a14:m>
                  <m:oMath xmlns:m="http://schemas.openxmlformats.org/officeDocument/2006/math">
                    <m:r>
                      <a:rPr lang="en-US" altLang="zh-CN" i="1">
                        <a:latin typeface="Cambria Math" panose="02040503050406030204" pitchFamily="18" charset="0"/>
                      </a:rPr>
                      <m:t>𝐵</m:t>
                    </m:r>
                  </m:oMath>
                </a14:m>
                <a:r>
                  <a:rPr lang="zh-CN" altLang="zh-CN" dirty="0"/>
                  <a:t>的最近兼容点之间的密集对应。</a:t>
                </a:r>
              </a:p>
              <a:p>
                <a:endParaRPr lang="zh-CN" altLang="en-US" dirty="0"/>
              </a:p>
            </p:txBody>
          </p:sp>
        </mc:Choice>
        <mc:Fallback xmlns="">
          <p:sp>
            <p:nvSpPr>
              <p:cNvPr id="9" name="文本框 8">
                <a:extLst>
                  <a:ext uri="{FF2B5EF4-FFF2-40B4-BE49-F238E27FC236}">
                    <a16:creationId xmlns:a16="http://schemas.microsoft.com/office/drawing/2014/main" id="{B2AC160E-EA81-413A-98F5-D262C5FAB4A1}"/>
                  </a:ext>
                </a:extLst>
              </p:cNvPr>
              <p:cNvSpPr txBox="1">
                <a:spLocks noRot="1" noChangeAspect="1" noMove="1" noResize="1" noEditPoints="1" noAdjustHandles="1" noChangeArrowheads="1" noChangeShapeType="1" noTextEdit="1"/>
              </p:cNvSpPr>
              <p:nvPr/>
            </p:nvSpPr>
            <p:spPr>
              <a:xfrm>
                <a:off x="2175164" y="4257964"/>
                <a:ext cx="7232073" cy="1200329"/>
              </a:xfrm>
              <a:prstGeom prst="rect">
                <a:avLst/>
              </a:prstGeom>
              <a:blipFill>
                <a:blip r:embed="rId5"/>
                <a:stretch>
                  <a:fillRect l="-759" t="-2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730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2" name="图形 11">
            <a:extLst>
              <a:ext uri="{FF2B5EF4-FFF2-40B4-BE49-F238E27FC236}">
                <a16:creationId xmlns:a16="http://schemas.microsoft.com/office/drawing/2014/main" id="{E0217341-1C9D-4B5E-AFB1-39D27CCBB0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95D1B6D-DB02-436A-A3B3-C3AC4B8804EF}"/>
                  </a:ext>
                </a:extLst>
              </p:cNvPr>
              <p:cNvSpPr/>
              <p:nvPr/>
            </p:nvSpPr>
            <p:spPr>
              <a:xfrm>
                <a:off x="2835563" y="1958747"/>
                <a:ext cx="6096000" cy="1333378"/>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L</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w</m:t>
                          </m:r>
                        </m:e>
                      </m:d>
                      <m:r>
                        <a:rPr lang="zh-CN" altLang="en-US" i="0">
                          <a:latin typeface="Cambria Math" panose="02040503050406030204" pitchFamily="18" charset="0"/>
                        </a:rPr>
                        <m:t>=</m:t>
                      </m:r>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𝑎</m:t>
                          </m:r>
                          <m:r>
                            <a:rPr lang="zh-CN" altLang="en-US" i="0">
                              <a:latin typeface="Cambria Math" panose="02040503050406030204" pitchFamily="18" charset="0"/>
                            </a:rPr>
                            <m:t>,</m:t>
                          </m:r>
                          <m:r>
                            <a:rPr lang="zh-CN" altLang="en-US" i="1">
                              <a:latin typeface="Cambria Math" panose="02040503050406030204" pitchFamily="18" charset="0"/>
                            </a:rPr>
                            <m:t>𝑏</m:t>
                          </m:r>
                          <m:r>
                            <a:rPr lang="zh-CN" altLang="en-US" i="0">
                              <a:latin typeface="Cambria Math" panose="02040503050406030204" pitchFamily="18" charset="0"/>
                            </a:rPr>
                            <m:t>∈</m:t>
                          </m:r>
                          <m:r>
                            <a:rPr lang="zh-CN" altLang="en-US" i="1">
                              <a:latin typeface="Cambria Math" panose="02040503050406030204" pitchFamily="18" charset="0"/>
                            </a:rPr>
                            <m:t>𝐶</m:t>
                          </m:r>
                        </m:sub>
                        <m:sup/>
                        <m:e>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𝐷</m:t>
                                  </m:r>
                                </m:e>
                                <m:sup>
                                  <m:r>
                                    <a:rPr lang="zh-CN" altLang="en-US" i="0">
                                      <a:latin typeface="Cambria Math" panose="02040503050406030204" pitchFamily="18" charset="0"/>
                                    </a:rPr>
                                    <m:t>2</m:t>
                                  </m:r>
                                </m:sup>
                              </m:s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𝑎</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𝑏</m:t>
                                  </m:r>
                                </m:sub>
                              </m:sSub>
                            </m:e>
                          </m:d>
                        </m:e>
                      </m:nary>
                      <m:r>
                        <a:rPr lang="zh-CN" altLang="en-US" i="0">
                          <a:latin typeface="Cambria Math" panose="02040503050406030204" pitchFamily="18" charset="0"/>
                        </a:rPr>
                        <m:t>+</m:t>
                      </m:r>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𝑎</m:t>
                          </m:r>
                          <m:r>
                            <a:rPr lang="zh-CN" altLang="en-US" i="0">
                              <a:latin typeface="Cambria Math" panose="02040503050406030204" pitchFamily="18" charset="0"/>
                            </a:rPr>
                            <m:t>,</m:t>
                          </m:r>
                          <m:r>
                            <a:rPr lang="zh-CN" altLang="en-US" i="1">
                              <a:latin typeface="Cambria Math" panose="02040503050406030204" pitchFamily="18" charset="0"/>
                            </a:rPr>
                            <m:t>𝑏</m:t>
                          </m:r>
                          <m:r>
                            <a:rPr lang="zh-CN" altLang="en-US" i="0">
                              <a:latin typeface="Cambria Math" panose="02040503050406030204" pitchFamily="18" charset="0"/>
                            </a:rPr>
                            <m:t>∉</m:t>
                          </m:r>
                          <m:r>
                            <a:rPr lang="zh-CN" altLang="en-US" i="1">
                              <a:latin typeface="Cambria Math" panose="02040503050406030204" pitchFamily="18" charset="0"/>
                            </a:rPr>
                            <m:t>𝐶</m:t>
                          </m:r>
                        </m:sub>
                        <m:sup/>
                        <m:e>
                          <m:sSup>
                            <m:sSupPr>
                              <m:ctrlPr>
                                <a:rPr lang="zh-CN" altLang="en-US" i="1">
                                  <a:latin typeface="Cambria Math" panose="02040503050406030204" pitchFamily="18" charset="0"/>
                                </a:rPr>
                              </m:ctrlPr>
                            </m:sSupPr>
                            <m:e>
                              <m:d>
                                <m:dPr>
                                  <m:begChr m:val=""/>
                                  <m:ctrlPr>
                                    <a:rPr lang="zh-CN" altLang="en-US" i="1">
                                      <a:latin typeface="Cambria Math" panose="02040503050406030204" pitchFamily="18" charset="0"/>
                                    </a:rPr>
                                  </m:ctrlPr>
                                </m:dPr>
                                <m:e>
                                  <m:r>
                                    <m:rPr>
                                      <m:sty m:val="p"/>
                                    </m:rPr>
                                    <a:rPr lang="zh-CN" altLang="en-US" i="0">
                                      <a:latin typeface="Cambria Math" panose="02040503050406030204" pitchFamily="18" charset="0"/>
                                    </a:rPr>
                                    <m:t>ma</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x</m:t>
                                      </m:r>
                                    </m:fName>
                                    <m:e>
                                      <m:r>
                                        <a:rPr lang="zh-CN" altLang="en-US" i="0">
                                          <a:latin typeface="Cambria Math" panose="02040503050406030204" pitchFamily="18" charset="0"/>
                                        </a:rPr>
                                        <m:t>(</m:t>
                                      </m:r>
                                    </m:e>
                                  </m:func>
                                  <m:r>
                                    <a:rPr lang="zh-CN" altLang="en-US" i="1">
                                      <a:latin typeface="Cambria Math" panose="02040503050406030204" pitchFamily="18" charset="0"/>
                                    </a:rPr>
                                    <m:t>𝑚</m:t>
                                  </m:r>
                                  <m:r>
                                    <a:rPr lang="zh-CN" altLang="en-US" i="0">
                                      <a:latin typeface="Cambria Math" panose="02040503050406030204" pitchFamily="18" charset="0"/>
                                    </a:rPr>
                                    <m:t>−</m:t>
                                  </m:r>
                                  <m:r>
                                    <a:rPr lang="zh-CN" altLang="en-US" i="1">
                                      <a:latin typeface="Cambria Math" panose="02040503050406030204" pitchFamily="18" charset="0"/>
                                    </a:rPr>
                                    <m:t>𝐷</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𝑎</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𝑐</m:t>
                                          </m:r>
                                        </m:sub>
                                      </m:sSub>
                                    </m:e>
                                  </m:d>
                                  <m:r>
                                    <a:rPr lang="zh-CN" altLang="en-US" i="0">
                                      <a:latin typeface="Cambria Math" panose="02040503050406030204" pitchFamily="18" charset="0"/>
                                    </a:rPr>
                                    <m:t>,0</m:t>
                                  </m:r>
                                </m:e>
                              </m:d>
                            </m:e>
                            <m:sup>
                              <m:r>
                                <a:rPr lang="zh-CN" altLang="en-US" i="0">
                                  <a:latin typeface="Cambria Math" panose="02040503050406030204" pitchFamily="18" charset="0"/>
                                </a:rPr>
                                <m:t>2</m:t>
                              </m:r>
                            </m:sup>
                          </m:sSup>
                        </m:e>
                      </m:nary>
                      <m:r>
                        <a:rPr lang="zh-CN" altLang="en-US" i="0">
                          <a:latin typeface="Cambria Math" panose="02040503050406030204" pitchFamily="18" charset="0"/>
                        </a:rPr>
                        <m:t>+</m:t>
                      </m:r>
                      <m:r>
                        <a:rPr lang="zh-CN" altLang="en-US" i="1">
                          <a:latin typeface="Cambria Math" panose="02040503050406030204" pitchFamily="18" charset="0"/>
                        </a:rPr>
                        <m:t>𝜆</m:t>
                      </m:r>
                      <m:sSup>
                        <m:sSupPr>
                          <m:ctrlPr>
                            <a:rPr lang="zh-CN" altLang="en-US" i="1">
                              <a:latin typeface="Cambria Math" panose="02040503050406030204" pitchFamily="18" charset="0"/>
                            </a:rPr>
                          </m:ctrlPr>
                        </m:sSupPr>
                        <m:e>
                          <m:r>
                            <a:rPr lang="zh-CN" altLang="en-US" i="0">
                              <a:latin typeface="Cambria Math" panose="02040503050406030204" pitchFamily="18" charset="0"/>
                            </a:rPr>
                            <m:t>∥</m:t>
                          </m:r>
                          <m:r>
                            <a:rPr lang="zh-CN" altLang="en-US" i="1">
                              <a:latin typeface="Cambria Math" panose="02040503050406030204" pitchFamily="18" charset="0"/>
                            </a:rPr>
                            <m:t>𝑤</m:t>
                          </m:r>
                          <m:r>
                            <a:rPr lang="zh-CN" altLang="en-US" i="0">
                              <a:latin typeface="Cambria Math" panose="02040503050406030204" pitchFamily="18" charset="0"/>
                            </a:rPr>
                            <m:t>∥</m:t>
                          </m:r>
                        </m:e>
                        <m:sup>
                          <m:r>
                            <a:rPr lang="zh-CN" altLang="en-US" i="0">
                              <a:latin typeface="Cambria Math" panose="02040503050406030204" pitchFamily="18" charset="0"/>
                            </a:rPr>
                            <m:t>2</m:t>
                          </m:r>
                        </m:sup>
                      </m:sSup>
                      <m:r>
                        <a:rPr lang="zh-CN" altLang="en-US" i="0">
                          <a:latin typeface="Cambria Math" panose="02040503050406030204" pitchFamily="18" charset="0"/>
                        </a:rPr>
                        <m:t> </m:t>
                      </m:r>
                    </m:oMath>
                  </m:oMathPara>
                </a14:m>
                <a:endParaRPr lang="zh-CN" altLang="en-US" dirty="0"/>
              </a:p>
            </p:txBody>
          </p:sp>
        </mc:Choice>
        <mc:Fallback xmlns="">
          <p:sp>
            <p:nvSpPr>
              <p:cNvPr id="2" name="矩形 1">
                <a:extLst>
                  <a:ext uri="{FF2B5EF4-FFF2-40B4-BE49-F238E27FC236}">
                    <a16:creationId xmlns:a16="http://schemas.microsoft.com/office/drawing/2014/main" id="{B95D1B6D-DB02-436A-A3B3-C3AC4B8804EF}"/>
                  </a:ext>
                </a:extLst>
              </p:cNvPr>
              <p:cNvSpPr>
                <a:spLocks noRot="1" noChangeAspect="1" noMove="1" noResize="1" noEditPoints="1" noAdjustHandles="1" noChangeArrowheads="1" noChangeShapeType="1" noTextEdit="1"/>
              </p:cNvSpPr>
              <p:nvPr/>
            </p:nvSpPr>
            <p:spPr>
              <a:xfrm>
                <a:off x="2835563" y="1958747"/>
                <a:ext cx="6096000" cy="1333378"/>
              </a:xfrm>
              <a:prstGeom prst="rect">
                <a:avLst/>
              </a:prstGeom>
              <a:blipFill>
                <a:blip r:embed="rId4"/>
                <a:stretch>
                  <a:fillRect/>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D9EC425B-5A30-42E6-92BF-5E23592D6863}"/>
              </a:ext>
            </a:extLst>
          </p:cNvPr>
          <p:cNvSpPr txBox="1"/>
          <p:nvPr/>
        </p:nvSpPr>
        <p:spPr>
          <a:xfrm>
            <a:off x="2092036" y="1348509"/>
            <a:ext cx="1911928" cy="461665"/>
          </a:xfrm>
          <a:prstGeom prst="rect">
            <a:avLst/>
          </a:prstGeom>
          <a:noFill/>
        </p:spPr>
        <p:txBody>
          <a:bodyPr wrap="square" rtlCol="0">
            <a:spAutoFit/>
          </a:bodyPr>
          <a:lstStyle/>
          <a:p>
            <a:r>
              <a:rPr lang="zh-CN" altLang="en-US" sz="2400" dirty="0"/>
              <a:t>损失函数</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5DE033-F140-40CF-B016-7F82438E77BC}"/>
                  </a:ext>
                </a:extLst>
              </p:cNvPr>
              <p:cNvSpPr txBox="1"/>
              <p:nvPr/>
            </p:nvSpPr>
            <p:spPr>
              <a:xfrm>
                <a:off x="2761673" y="3565876"/>
                <a:ext cx="6668654" cy="2031325"/>
              </a:xfrm>
              <a:prstGeom prst="rect">
                <a:avLst/>
              </a:prstGeom>
              <a:noFill/>
            </p:spPr>
            <p:txBody>
              <a:bodyPr wrap="square" rtlCol="0">
                <a:spAutoFit/>
              </a:bodyPr>
              <a:lstStyle/>
              <a:p>
                <a:pPr>
                  <a:lnSpc>
                    <a:spcPct val="150000"/>
                  </a:lnSpc>
                </a:pPr>
                <a:r>
                  <a:rPr lang="en-US" altLang="zh-CN" dirty="0"/>
                  <a:t>       </a:t>
                </a:r>
                <a:r>
                  <a:rPr lang="zh-CN" altLang="en-US" dirty="0"/>
                  <a:t>网络</a:t>
                </a:r>
                <a:r>
                  <a:rPr lang="zh-CN" altLang="zh-CN" dirty="0"/>
                  <a:t>使用训练好的</a:t>
                </a:r>
                <a:r>
                  <a:rPr lang="en-US" altLang="zh-CN" dirty="0"/>
                  <a:t>AlexNet</a:t>
                </a:r>
                <a:r>
                  <a:rPr lang="zh-CN" altLang="zh-CN" dirty="0"/>
                  <a:t>进行初始化。优化方法采用</a:t>
                </a:r>
                <a:r>
                  <a:rPr lang="en-US" altLang="zh-CN" dirty="0"/>
                  <a:t>Adam</a:t>
                </a:r>
                <a:r>
                  <a:rPr lang="zh-CN" altLang="zh-CN" dirty="0"/>
                  <a:t>法。通过批量梯度下降最小化成本函数。在每次迭代中，随机选择</a:t>
                </a:r>
                <a:r>
                  <a:rPr lang="en-US" altLang="zh-CN" dirty="0"/>
                  <a:t>32</a:t>
                </a:r>
                <a:r>
                  <a:rPr lang="zh-CN" altLang="zh-CN" dirty="0"/>
                  <a:t>对对应点</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a:latin typeface="Cambria Math" panose="02040503050406030204" pitchFamily="18" charset="0"/>
                      </a:rPr>
                      <m:t>∈</m:t>
                    </m:r>
                    <m:r>
                      <m:rPr>
                        <m:sty m:val="p"/>
                      </m:rPr>
                      <a:rPr lang="en-US" altLang="zh-CN">
                        <a:latin typeface="Cambria Math" panose="02040503050406030204" pitchFamily="18" charset="0"/>
                      </a:rPr>
                      <m:t>C</m:t>
                    </m:r>
                  </m:oMath>
                </a14:m>
                <a:r>
                  <a:rPr lang="zh-CN" altLang="zh-CN" dirty="0"/>
                  <a:t>。此外，选择了</a:t>
                </a:r>
                <a:r>
                  <a:rPr lang="en-US" altLang="zh-CN" dirty="0"/>
                  <a:t>32</a:t>
                </a:r>
                <a:r>
                  <a:rPr lang="zh-CN" altLang="zh-CN" dirty="0"/>
                  <a:t>对非对应点</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a:latin typeface="Cambria Math" panose="02040503050406030204" pitchFamily="18" charset="0"/>
                      </a:rPr>
                      <m:t>∉</m:t>
                    </m:r>
                    <m:r>
                      <m:rPr>
                        <m:sty m:val="p"/>
                      </m:rPr>
                      <a:rPr lang="en-US" altLang="zh-CN">
                        <a:latin typeface="Cambria Math" panose="02040503050406030204" pitchFamily="18" charset="0"/>
                      </a:rPr>
                      <m:t>C</m:t>
                    </m:r>
                  </m:oMath>
                </a14:m>
                <a:r>
                  <a:rPr lang="zh-CN" altLang="zh-CN" dirty="0"/>
                  <a:t>，使得的总批量大小等于</a:t>
                </a:r>
                <a:r>
                  <a:rPr lang="en-US" altLang="zh-CN" dirty="0"/>
                  <a:t>64</a:t>
                </a:r>
                <a:r>
                  <a:rPr lang="zh-CN" altLang="zh-CN" dirty="0"/>
                  <a:t>。</a:t>
                </a:r>
              </a:p>
              <a:p>
                <a:endParaRPr lang="zh-CN" altLang="en-US" dirty="0"/>
              </a:p>
            </p:txBody>
          </p:sp>
        </mc:Choice>
        <mc:Fallback xmlns="">
          <p:sp>
            <p:nvSpPr>
              <p:cNvPr id="4" name="文本框 3">
                <a:extLst>
                  <a:ext uri="{FF2B5EF4-FFF2-40B4-BE49-F238E27FC236}">
                    <a16:creationId xmlns:a16="http://schemas.microsoft.com/office/drawing/2014/main" id="{8E5DE033-F140-40CF-B016-7F82438E77BC}"/>
                  </a:ext>
                </a:extLst>
              </p:cNvPr>
              <p:cNvSpPr txBox="1">
                <a:spLocks noRot="1" noChangeAspect="1" noMove="1" noResize="1" noEditPoints="1" noAdjustHandles="1" noChangeArrowheads="1" noChangeShapeType="1" noTextEdit="1"/>
              </p:cNvSpPr>
              <p:nvPr/>
            </p:nvSpPr>
            <p:spPr>
              <a:xfrm>
                <a:off x="2761673" y="3565876"/>
                <a:ext cx="6668654" cy="2031325"/>
              </a:xfrm>
              <a:prstGeom prst="rect">
                <a:avLst/>
              </a:prstGeom>
              <a:blipFill>
                <a:blip r:embed="rId5"/>
                <a:stretch>
                  <a:fillRect l="-7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138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2" name="图形 11">
            <a:extLst>
              <a:ext uri="{FF2B5EF4-FFF2-40B4-BE49-F238E27FC236}">
                <a16:creationId xmlns:a16="http://schemas.microsoft.com/office/drawing/2014/main" id="{E0217341-1C9D-4B5E-AFB1-39D27CCBB0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sp>
        <p:nvSpPr>
          <p:cNvPr id="11" name="矩形 10">
            <a:extLst>
              <a:ext uri="{FF2B5EF4-FFF2-40B4-BE49-F238E27FC236}">
                <a16:creationId xmlns:a16="http://schemas.microsoft.com/office/drawing/2014/main" id="{67D3F9CE-5EDC-4562-8E84-8DE539960193}"/>
              </a:ext>
            </a:extLst>
          </p:cNvPr>
          <p:cNvSpPr/>
          <p:nvPr/>
        </p:nvSpPr>
        <p:spPr>
          <a:xfrm>
            <a:off x="2279576" y="1865015"/>
            <a:ext cx="7632848" cy="2611898"/>
          </a:xfrm>
          <a:prstGeom prst="rect">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EA447957-2419-4681-8A26-945C140794B6}"/>
              </a:ext>
            </a:extLst>
          </p:cNvPr>
          <p:cNvSpPr txBox="1"/>
          <p:nvPr/>
        </p:nvSpPr>
        <p:spPr>
          <a:xfrm>
            <a:off x="3779694" y="2774515"/>
            <a:ext cx="3943928"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实验及应用</a:t>
            </a:r>
          </a:p>
        </p:txBody>
      </p:sp>
      <p:grpSp>
        <p:nvGrpSpPr>
          <p:cNvPr id="14" name="组合 13">
            <a:extLst>
              <a:ext uri="{FF2B5EF4-FFF2-40B4-BE49-F238E27FC236}">
                <a16:creationId xmlns:a16="http://schemas.microsoft.com/office/drawing/2014/main" id="{510401A3-1B93-4E2B-9676-FD50A72CF990}"/>
              </a:ext>
            </a:extLst>
          </p:cNvPr>
          <p:cNvGrpSpPr/>
          <p:nvPr/>
        </p:nvGrpSpPr>
        <p:grpSpPr>
          <a:xfrm>
            <a:off x="7852869" y="2887105"/>
            <a:ext cx="576064" cy="520526"/>
            <a:chOff x="2099842" y="1975504"/>
            <a:chExt cx="823123" cy="831130"/>
          </a:xfrm>
          <a:solidFill>
            <a:schemeClr val="bg1"/>
          </a:solidFill>
        </p:grpSpPr>
        <p:sp>
          <p:nvSpPr>
            <p:cNvPr id="15" name="等腰三角形 14">
              <a:extLst>
                <a:ext uri="{FF2B5EF4-FFF2-40B4-BE49-F238E27FC236}">
                  <a16:creationId xmlns:a16="http://schemas.microsoft.com/office/drawing/2014/main" id="{7D57BBB9-6221-41FC-BA04-380AF1808E57}"/>
                </a:ext>
              </a:extLst>
            </p:cNvPr>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8326C149-1F2A-41EE-8227-4F5797F3ED72}"/>
                </a:ext>
              </a:extLst>
            </p:cNvPr>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2748599E-0368-49E6-B920-022F6F648C48}"/>
                </a:ext>
              </a:extLst>
            </p:cNvPr>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93537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2" name="图形 11">
            <a:extLst>
              <a:ext uri="{FF2B5EF4-FFF2-40B4-BE49-F238E27FC236}">
                <a16:creationId xmlns:a16="http://schemas.microsoft.com/office/drawing/2014/main" id="{E0217341-1C9D-4B5E-AFB1-39D27CCBB0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pic>
        <p:nvPicPr>
          <p:cNvPr id="11" name="图片 10">
            <a:extLst>
              <a:ext uri="{FF2B5EF4-FFF2-40B4-BE49-F238E27FC236}">
                <a16:creationId xmlns:a16="http://schemas.microsoft.com/office/drawing/2014/main" id="{E2B0C9F8-FDAC-4C36-87D7-A378903C4F07}"/>
              </a:ext>
            </a:extLst>
          </p:cNvPr>
          <p:cNvPicPr/>
          <p:nvPr/>
        </p:nvPicPr>
        <p:blipFill>
          <a:blip r:embed="rId4"/>
          <a:stretch>
            <a:fillRect/>
          </a:stretch>
        </p:blipFill>
        <p:spPr>
          <a:xfrm>
            <a:off x="2247367" y="2371406"/>
            <a:ext cx="7697265" cy="2283720"/>
          </a:xfrm>
          <a:prstGeom prst="rect">
            <a:avLst/>
          </a:prstGeom>
        </p:spPr>
      </p:pic>
      <p:sp>
        <p:nvSpPr>
          <p:cNvPr id="2" name="文本框 1">
            <a:extLst>
              <a:ext uri="{FF2B5EF4-FFF2-40B4-BE49-F238E27FC236}">
                <a16:creationId xmlns:a16="http://schemas.microsoft.com/office/drawing/2014/main" id="{8F6FC05E-308E-4841-B140-5093425BFDBB}"/>
              </a:ext>
            </a:extLst>
          </p:cNvPr>
          <p:cNvSpPr txBox="1"/>
          <p:nvPr/>
        </p:nvSpPr>
        <p:spPr>
          <a:xfrm>
            <a:off x="683493" y="1588655"/>
            <a:ext cx="2355272" cy="461665"/>
          </a:xfrm>
          <a:prstGeom prst="rect">
            <a:avLst/>
          </a:prstGeom>
          <a:noFill/>
        </p:spPr>
        <p:txBody>
          <a:bodyPr wrap="square" rtlCol="0">
            <a:spAutoFit/>
          </a:bodyPr>
          <a:lstStyle/>
          <a:p>
            <a:r>
              <a:rPr lang="zh-CN" altLang="en-US" sz="2400" dirty="0"/>
              <a:t>对应点示例</a:t>
            </a:r>
          </a:p>
        </p:txBody>
      </p:sp>
    </p:spTree>
    <p:extLst>
      <p:ext uri="{BB962C8B-B14F-4D97-AF65-F5344CB8AC3E}">
        <p14:creationId xmlns:p14="http://schemas.microsoft.com/office/powerpoint/2010/main" val="2231959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2" name="图形 11">
            <a:extLst>
              <a:ext uri="{FF2B5EF4-FFF2-40B4-BE49-F238E27FC236}">
                <a16:creationId xmlns:a16="http://schemas.microsoft.com/office/drawing/2014/main" id="{E0217341-1C9D-4B5E-AFB1-39D27CCBB0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pic>
        <p:nvPicPr>
          <p:cNvPr id="11" name="图片 10">
            <a:extLst>
              <a:ext uri="{FF2B5EF4-FFF2-40B4-BE49-F238E27FC236}">
                <a16:creationId xmlns:a16="http://schemas.microsoft.com/office/drawing/2014/main" id="{2837464A-8A67-42D2-8A2C-FE66413B4E48}"/>
              </a:ext>
            </a:extLst>
          </p:cNvPr>
          <p:cNvPicPr/>
          <p:nvPr/>
        </p:nvPicPr>
        <p:blipFill>
          <a:blip r:embed="rId4"/>
          <a:stretch>
            <a:fillRect/>
          </a:stretch>
        </p:blipFill>
        <p:spPr>
          <a:xfrm>
            <a:off x="4259985" y="3844636"/>
            <a:ext cx="7784234" cy="2419378"/>
          </a:xfrm>
          <a:prstGeom prst="rect">
            <a:avLst/>
          </a:prstGeom>
        </p:spPr>
      </p:pic>
      <p:pic>
        <p:nvPicPr>
          <p:cNvPr id="13" name="图片 12">
            <a:extLst>
              <a:ext uri="{FF2B5EF4-FFF2-40B4-BE49-F238E27FC236}">
                <a16:creationId xmlns:a16="http://schemas.microsoft.com/office/drawing/2014/main" id="{5AEF88DC-D6C2-4E02-89FC-014E8E9F0072}"/>
              </a:ext>
            </a:extLst>
          </p:cNvPr>
          <p:cNvPicPr/>
          <p:nvPr/>
        </p:nvPicPr>
        <p:blipFill>
          <a:blip r:embed="rId5"/>
          <a:stretch>
            <a:fillRect/>
          </a:stretch>
        </p:blipFill>
        <p:spPr>
          <a:xfrm>
            <a:off x="853979" y="1767422"/>
            <a:ext cx="7613554" cy="1819866"/>
          </a:xfrm>
          <a:prstGeom prst="rect">
            <a:avLst/>
          </a:prstGeom>
        </p:spPr>
      </p:pic>
      <p:sp>
        <p:nvSpPr>
          <p:cNvPr id="2" name="文本框 1">
            <a:extLst>
              <a:ext uri="{FF2B5EF4-FFF2-40B4-BE49-F238E27FC236}">
                <a16:creationId xmlns:a16="http://schemas.microsoft.com/office/drawing/2014/main" id="{0A563AEA-E9D5-45E9-901B-4F431ADF6061}"/>
              </a:ext>
            </a:extLst>
          </p:cNvPr>
          <p:cNvSpPr txBox="1"/>
          <p:nvPr/>
        </p:nvSpPr>
        <p:spPr>
          <a:xfrm>
            <a:off x="4553527" y="748074"/>
            <a:ext cx="4156364" cy="461665"/>
          </a:xfrm>
          <a:prstGeom prst="rect">
            <a:avLst/>
          </a:prstGeom>
          <a:noFill/>
        </p:spPr>
        <p:txBody>
          <a:bodyPr wrap="square" rtlCol="0">
            <a:spAutoFit/>
          </a:bodyPr>
          <a:lstStyle/>
          <a:p>
            <a:r>
              <a:rPr lang="en-US" altLang="zh-CN" sz="2400" dirty="0"/>
              <a:t>CMC</a:t>
            </a:r>
            <a:r>
              <a:rPr lang="zh-CN" altLang="en-US" sz="2400" dirty="0"/>
              <a:t>性能指标</a:t>
            </a:r>
          </a:p>
        </p:txBody>
      </p:sp>
    </p:spTree>
    <p:extLst>
      <p:ext uri="{BB962C8B-B14F-4D97-AF65-F5344CB8AC3E}">
        <p14:creationId xmlns:p14="http://schemas.microsoft.com/office/powerpoint/2010/main" val="2559016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2" name="图形 11">
            <a:extLst>
              <a:ext uri="{FF2B5EF4-FFF2-40B4-BE49-F238E27FC236}">
                <a16:creationId xmlns:a16="http://schemas.microsoft.com/office/drawing/2014/main" id="{E0217341-1C9D-4B5E-AFB1-39D27CCBB0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pic>
        <p:nvPicPr>
          <p:cNvPr id="6" name="图片 5">
            <a:extLst>
              <a:ext uri="{FF2B5EF4-FFF2-40B4-BE49-F238E27FC236}">
                <a16:creationId xmlns:a16="http://schemas.microsoft.com/office/drawing/2014/main" id="{B76A96CD-8AB7-4161-8BE1-85C1C096D13B}"/>
              </a:ext>
            </a:extLst>
          </p:cNvPr>
          <p:cNvPicPr/>
          <p:nvPr/>
        </p:nvPicPr>
        <p:blipFill>
          <a:blip r:embed="rId4"/>
          <a:stretch>
            <a:fillRect/>
          </a:stretch>
        </p:blipFill>
        <p:spPr>
          <a:xfrm>
            <a:off x="1290958" y="2484583"/>
            <a:ext cx="9610084" cy="3042068"/>
          </a:xfrm>
          <a:prstGeom prst="rect">
            <a:avLst/>
          </a:prstGeom>
        </p:spPr>
      </p:pic>
      <p:sp>
        <p:nvSpPr>
          <p:cNvPr id="3" name="文本框 2">
            <a:extLst>
              <a:ext uri="{FF2B5EF4-FFF2-40B4-BE49-F238E27FC236}">
                <a16:creationId xmlns:a16="http://schemas.microsoft.com/office/drawing/2014/main" id="{804113B6-D20D-49EB-8DC6-5289EBE80D8E}"/>
              </a:ext>
            </a:extLst>
          </p:cNvPr>
          <p:cNvSpPr txBox="1"/>
          <p:nvPr/>
        </p:nvSpPr>
        <p:spPr>
          <a:xfrm>
            <a:off x="831273" y="1479208"/>
            <a:ext cx="2521528" cy="461665"/>
          </a:xfrm>
          <a:prstGeom prst="rect">
            <a:avLst/>
          </a:prstGeom>
          <a:noFill/>
        </p:spPr>
        <p:txBody>
          <a:bodyPr wrap="square" rtlCol="0">
            <a:spAutoFit/>
          </a:bodyPr>
          <a:lstStyle/>
          <a:p>
            <a:r>
              <a:rPr lang="zh-CN" altLang="en-US" sz="2400" dirty="0"/>
              <a:t>对应点准确性</a:t>
            </a:r>
          </a:p>
        </p:txBody>
      </p:sp>
    </p:spTree>
    <p:extLst>
      <p:ext uri="{BB962C8B-B14F-4D97-AF65-F5344CB8AC3E}">
        <p14:creationId xmlns:p14="http://schemas.microsoft.com/office/powerpoint/2010/main" val="3151861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2" name="图形 11">
            <a:extLst>
              <a:ext uri="{FF2B5EF4-FFF2-40B4-BE49-F238E27FC236}">
                <a16:creationId xmlns:a16="http://schemas.microsoft.com/office/drawing/2014/main" id="{E0217341-1C9D-4B5E-AFB1-39D27CCBB0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pic>
        <p:nvPicPr>
          <p:cNvPr id="3" name="图片 2">
            <a:extLst>
              <a:ext uri="{FF2B5EF4-FFF2-40B4-BE49-F238E27FC236}">
                <a16:creationId xmlns:a16="http://schemas.microsoft.com/office/drawing/2014/main" id="{4D12087E-F044-4592-B8F1-1E3CEB30DF1C}"/>
              </a:ext>
            </a:extLst>
          </p:cNvPr>
          <p:cNvPicPr/>
          <p:nvPr/>
        </p:nvPicPr>
        <p:blipFill>
          <a:blip r:embed="rId4"/>
          <a:stretch>
            <a:fillRect/>
          </a:stretch>
        </p:blipFill>
        <p:spPr>
          <a:xfrm>
            <a:off x="1335231" y="1709333"/>
            <a:ext cx="3118543" cy="3439333"/>
          </a:xfrm>
          <a:prstGeom prst="rect">
            <a:avLst/>
          </a:prstGeom>
        </p:spPr>
      </p:pic>
      <p:sp>
        <p:nvSpPr>
          <p:cNvPr id="2" name="文本框 1">
            <a:extLst>
              <a:ext uri="{FF2B5EF4-FFF2-40B4-BE49-F238E27FC236}">
                <a16:creationId xmlns:a16="http://schemas.microsoft.com/office/drawing/2014/main" id="{F4801324-DE4C-4FB2-BB83-C093063172AB}"/>
              </a:ext>
            </a:extLst>
          </p:cNvPr>
          <p:cNvSpPr txBox="1"/>
          <p:nvPr/>
        </p:nvSpPr>
        <p:spPr>
          <a:xfrm>
            <a:off x="757959" y="1048409"/>
            <a:ext cx="1524000" cy="461665"/>
          </a:xfrm>
          <a:prstGeom prst="rect">
            <a:avLst/>
          </a:prstGeom>
          <a:noFill/>
        </p:spPr>
        <p:txBody>
          <a:bodyPr wrap="square" rtlCol="0">
            <a:spAutoFit/>
          </a:bodyPr>
          <a:lstStyle/>
          <a:p>
            <a:r>
              <a:rPr lang="zh-CN" altLang="en-US" sz="2400" dirty="0"/>
              <a:t>形状分割</a:t>
            </a:r>
          </a:p>
        </p:txBody>
      </p:sp>
      <p:pic>
        <p:nvPicPr>
          <p:cNvPr id="5" name="图片 4">
            <a:extLst>
              <a:ext uri="{FF2B5EF4-FFF2-40B4-BE49-F238E27FC236}">
                <a16:creationId xmlns:a16="http://schemas.microsoft.com/office/drawing/2014/main" id="{2CD12E42-1876-4869-8410-618AD376420F}"/>
              </a:ext>
            </a:extLst>
          </p:cNvPr>
          <p:cNvPicPr/>
          <p:nvPr/>
        </p:nvPicPr>
        <p:blipFill>
          <a:blip r:embed="rId5"/>
          <a:stretch>
            <a:fillRect/>
          </a:stretch>
        </p:blipFill>
        <p:spPr>
          <a:xfrm>
            <a:off x="5670550" y="1851803"/>
            <a:ext cx="5759450" cy="2908935"/>
          </a:xfrm>
          <a:prstGeom prst="rect">
            <a:avLst/>
          </a:prstGeom>
        </p:spPr>
      </p:pic>
      <p:sp>
        <p:nvSpPr>
          <p:cNvPr id="4" name="文本框 3">
            <a:extLst>
              <a:ext uri="{FF2B5EF4-FFF2-40B4-BE49-F238E27FC236}">
                <a16:creationId xmlns:a16="http://schemas.microsoft.com/office/drawing/2014/main" id="{516291F3-768C-4EA4-8AF6-706038F53B52}"/>
              </a:ext>
            </a:extLst>
          </p:cNvPr>
          <p:cNvSpPr txBox="1"/>
          <p:nvPr/>
        </p:nvSpPr>
        <p:spPr>
          <a:xfrm>
            <a:off x="5451475" y="1048408"/>
            <a:ext cx="2715491" cy="461665"/>
          </a:xfrm>
          <a:prstGeom prst="rect">
            <a:avLst/>
          </a:prstGeom>
          <a:noFill/>
        </p:spPr>
        <p:txBody>
          <a:bodyPr wrap="square" rtlCol="0">
            <a:spAutoFit/>
          </a:bodyPr>
          <a:lstStyle/>
          <a:p>
            <a:r>
              <a:rPr lang="zh-CN" altLang="en-US" sz="2400" dirty="0"/>
              <a:t>预测交互区域</a:t>
            </a:r>
          </a:p>
        </p:txBody>
      </p:sp>
    </p:spTree>
    <p:extLst>
      <p:ext uri="{BB962C8B-B14F-4D97-AF65-F5344CB8AC3E}">
        <p14:creationId xmlns:p14="http://schemas.microsoft.com/office/powerpoint/2010/main" val="26816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2" name="图形 11">
            <a:extLst>
              <a:ext uri="{FF2B5EF4-FFF2-40B4-BE49-F238E27FC236}">
                <a16:creationId xmlns:a16="http://schemas.microsoft.com/office/drawing/2014/main" id="{E0217341-1C9D-4B5E-AFB1-39D27CCBB0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sp>
        <p:nvSpPr>
          <p:cNvPr id="3" name="矩形 2">
            <a:extLst>
              <a:ext uri="{FF2B5EF4-FFF2-40B4-BE49-F238E27FC236}">
                <a16:creationId xmlns:a16="http://schemas.microsoft.com/office/drawing/2014/main" id="{4825CDA3-C5BE-4A76-9B3A-A4157962687D}"/>
              </a:ext>
            </a:extLst>
          </p:cNvPr>
          <p:cNvSpPr/>
          <p:nvPr/>
        </p:nvSpPr>
        <p:spPr>
          <a:xfrm>
            <a:off x="1969766" y="1809596"/>
            <a:ext cx="7632848" cy="2611898"/>
          </a:xfrm>
          <a:prstGeom prst="rect">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D632BDA-E851-407A-8110-804E612F989E}"/>
              </a:ext>
            </a:extLst>
          </p:cNvPr>
          <p:cNvSpPr txBox="1"/>
          <p:nvPr/>
        </p:nvSpPr>
        <p:spPr>
          <a:xfrm>
            <a:off x="3883840" y="2657400"/>
            <a:ext cx="4187441"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总结及展望</a:t>
            </a:r>
          </a:p>
        </p:txBody>
      </p:sp>
      <p:grpSp>
        <p:nvGrpSpPr>
          <p:cNvPr id="5" name="组合 4">
            <a:extLst>
              <a:ext uri="{FF2B5EF4-FFF2-40B4-BE49-F238E27FC236}">
                <a16:creationId xmlns:a16="http://schemas.microsoft.com/office/drawing/2014/main" id="{5BA862CE-B4D6-4F89-9F4B-3115715AAFAB}"/>
              </a:ext>
            </a:extLst>
          </p:cNvPr>
          <p:cNvGrpSpPr/>
          <p:nvPr/>
        </p:nvGrpSpPr>
        <p:grpSpPr>
          <a:xfrm>
            <a:off x="7199684" y="2812636"/>
            <a:ext cx="576064" cy="520526"/>
            <a:chOff x="2099842" y="1975504"/>
            <a:chExt cx="823123" cy="831130"/>
          </a:xfrm>
          <a:solidFill>
            <a:schemeClr val="bg1"/>
          </a:solidFill>
        </p:grpSpPr>
        <p:sp>
          <p:nvSpPr>
            <p:cNvPr id="6" name="等腰三角形 5">
              <a:extLst>
                <a:ext uri="{FF2B5EF4-FFF2-40B4-BE49-F238E27FC236}">
                  <a16:creationId xmlns:a16="http://schemas.microsoft.com/office/drawing/2014/main" id="{01CE9B8E-317E-4614-9A15-E32A3FC3D5F5}"/>
                </a:ext>
              </a:extLst>
            </p:cNvPr>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3D00BFDC-A41D-48D1-A179-5366AB4EB564}"/>
                </a:ext>
              </a:extLst>
            </p:cNvPr>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F53E61AF-F44A-423A-B7F5-57ABFA920B40}"/>
                </a:ext>
              </a:extLst>
            </p:cNvPr>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4873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2" name="图形 11">
            <a:extLst>
              <a:ext uri="{FF2B5EF4-FFF2-40B4-BE49-F238E27FC236}">
                <a16:creationId xmlns:a16="http://schemas.microsoft.com/office/drawing/2014/main" id="{E0217341-1C9D-4B5E-AFB1-39D27CCBB0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sp>
        <p:nvSpPr>
          <p:cNvPr id="3" name="矩形 2">
            <a:extLst>
              <a:ext uri="{FF2B5EF4-FFF2-40B4-BE49-F238E27FC236}">
                <a16:creationId xmlns:a16="http://schemas.microsoft.com/office/drawing/2014/main" id="{14A5573A-0732-4A07-B42A-8282E39E409A}"/>
              </a:ext>
            </a:extLst>
          </p:cNvPr>
          <p:cNvSpPr/>
          <p:nvPr/>
        </p:nvSpPr>
        <p:spPr>
          <a:xfrm>
            <a:off x="2770909" y="2159774"/>
            <a:ext cx="7102764" cy="2538452"/>
          </a:xfrm>
          <a:prstGeom prst="rect">
            <a:avLst/>
          </a:prstGeom>
        </p:spPr>
        <p:txBody>
          <a:bodyPr wrap="square">
            <a:spAutoFit/>
          </a:bodyPr>
          <a:lstStyle/>
          <a:p>
            <a:pPr indent="304800" algn="just">
              <a:lnSpc>
                <a:spcPct val="150000"/>
              </a:lnSpc>
              <a:spcAft>
                <a:spcPts val="0"/>
              </a:spcAft>
            </a:pPr>
            <a:r>
              <a:rPr lang="zh-CN" altLang="zh-CN" kern="100" dirty="0">
                <a:latin typeface="等线" panose="02010600030101010101" pitchFamily="2" charset="-122"/>
                <a:ea typeface="等线" panose="02010600030101010101" pitchFamily="2" charset="-122"/>
                <a:cs typeface="仿宋" panose="02010609060101010101" pitchFamily="49" charset="-122"/>
              </a:rPr>
              <a:t>本论文提出了一种通过在多个尺度中获取形状区域的多个渲染视图并通过学习的深度卷积网络处理它们来计算局部形状描述符。通过视图池化和降维，生成紧凑的局部描述符，可用于各种形状分析应用程序。本论文的结果证实了使用这种基于视图的架构的好处。本论文还提出了一种生成综合训练数据的策略，以自动化学习过程。迭代训练数据生成，学习和非刚性对齐的流程可以进一步提高性能</a:t>
            </a:r>
            <a:r>
              <a:rPr lang="zh-CN" altLang="zh-CN" kern="100" dirty="0">
                <a:latin typeface="仿宋" panose="02010609060101010101" pitchFamily="49" charset="-122"/>
                <a:ea typeface="仿宋" panose="02010609060101010101" pitchFamily="49" charset="-122"/>
                <a:cs typeface="仿宋" panose="02010609060101010101" pitchFamily="49" charset="-122"/>
              </a:rPr>
              <a:t>。</a:t>
            </a:r>
          </a:p>
        </p:txBody>
      </p:sp>
      <p:sp>
        <p:nvSpPr>
          <p:cNvPr id="4" name="文本框 3">
            <a:extLst>
              <a:ext uri="{FF2B5EF4-FFF2-40B4-BE49-F238E27FC236}">
                <a16:creationId xmlns:a16="http://schemas.microsoft.com/office/drawing/2014/main" id="{E9415E70-B6BF-4EE3-AA9D-DC6EEEBEC4F7}"/>
              </a:ext>
            </a:extLst>
          </p:cNvPr>
          <p:cNvSpPr txBox="1"/>
          <p:nvPr/>
        </p:nvSpPr>
        <p:spPr>
          <a:xfrm>
            <a:off x="1865745" y="1279241"/>
            <a:ext cx="2743200" cy="523220"/>
          </a:xfrm>
          <a:prstGeom prst="rect">
            <a:avLst/>
          </a:prstGeom>
          <a:noFill/>
        </p:spPr>
        <p:txBody>
          <a:bodyPr wrap="square" rtlCol="0">
            <a:spAutoFit/>
          </a:bodyPr>
          <a:lstStyle/>
          <a:p>
            <a:r>
              <a:rPr lang="zh-CN" altLang="en-US" sz="2800" dirty="0"/>
              <a:t>总结</a:t>
            </a:r>
            <a:endParaRPr lang="zh-CN" altLang="en-US" sz="2400" dirty="0"/>
          </a:p>
        </p:txBody>
      </p:sp>
    </p:spTree>
    <p:extLst>
      <p:ext uri="{BB962C8B-B14F-4D97-AF65-F5344CB8AC3E}">
        <p14:creationId xmlns:p14="http://schemas.microsoft.com/office/powerpoint/2010/main" val="3450549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图形 8">
            <a:extLst>
              <a:ext uri="{FF2B5EF4-FFF2-40B4-BE49-F238E27FC236}">
                <a16:creationId xmlns:a16="http://schemas.microsoft.com/office/drawing/2014/main" id="{F67755F9-C99F-41AB-BCB9-3D3050B585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sp>
        <p:nvSpPr>
          <p:cNvPr id="16" name="矩形 15">
            <a:extLst>
              <a:ext uri="{FF2B5EF4-FFF2-40B4-BE49-F238E27FC236}">
                <a16:creationId xmlns:a16="http://schemas.microsoft.com/office/drawing/2014/main" id="{95CF37F2-5126-4747-AC09-B21FE8C2D4C6}"/>
              </a:ext>
            </a:extLst>
          </p:cNvPr>
          <p:cNvSpPr/>
          <p:nvPr/>
        </p:nvSpPr>
        <p:spPr>
          <a:xfrm>
            <a:off x="2207490" y="2025860"/>
            <a:ext cx="8174182" cy="2958630"/>
          </a:xfrm>
          <a:prstGeom prst="rect">
            <a:avLst/>
          </a:prstGeom>
        </p:spPr>
        <p:txBody>
          <a:bodyPr wrap="square">
            <a:spAutoFit/>
          </a:bodyPr>
          <a:lstStyle/>
          <a:p>
            <a:pPr indent="304800" algn="just">
              <a:lnSpc>
                <a:spcPct val="150000"/>
              </a:lnSpc>
              <a:spcAft>
                <a:spcPts val="0"/>
              </a:spcAft>
            </a:pPr>
            <a:r>
              <a:rPr lang="zh-CN" altLang="zh-CN" kern="100" dirty="0">
                <a:latin typeface="等线" panose="02010600030101010101" pitchFamily="2" charset="-122"/>
                <a:ea typeface="等线" panose="02010600030101010101" pitchFamily="2" charset="-122"/>
                <a:cs typeface="仿宋" panose="02010609060101010101" pitchFamily="49" charset="-122"/>
              </a:rPr>
              <a:t>不仅仅局限于在三维空间中，本论文提到的创新点比如主动探寻更大数据集的方法等等，在二维的图像处理中也值得借鉴。但是存在很多局限性。目前，本论文提出的方法依赖于基于启发式的配置和渲染过程。我们可以探索相关的优化策略来获得更好性能。并且 依靠透视投影来捕获当地表面信息，也许还有其他更好的方案来获得表面信息。本论文的自动非刚性对齐方法往往会对几何和拓扑变化很大的训练形状部分产生不太准确的训练对应关系。太多错误的训练对应将反过来影响描述符的判别性能。</a:t>
            </a:r>
          </a:p>
        </p:txBody>
      </p:sp>
    </p:spTree>
    <p:extLst>
      <p:ext uri="{BB962C8B-B14F-4D97-AF65-F5344CB8AC3E}">
        <p14:creationId xmlns:p14="http://schemas.microsoft.com/office/powerpoint/2010/main" val="2588063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等腰三角形 8">
            <a:extLst>
              <a:ext uri="{FF2B5EF4-FFF2-40B4-BE49-F238E27FC236}">
                <a16:creationId xmlns:a16="http://schemas.microsoft.com/office/drawing/2014/main" id="{C58FD031-69E4-41B6-AD61-E56BFFB4969C}"/>
              </a:ext>
            </a:extLst>
          </p:cNvPr>
          <p:cNvSpPr/>
          <p:nvPr/>
        </p:nvSpPr>
        <p:spPr>
          <a:xfrm rot="5400000" flipH="1">
            <a:off x="1264811" y="1739440"/>
            <a:ext cx="519388" cy="45211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78136601-9081-490B-A201-A7741DBFF8C0}"/>
              </a:ext>
            </a:extLst>
          </p:cNvPr>
          <p:cNvSpPr txBox="1"/>
          <p:nvPr/>
        </p:nvSpPr>
        <p:spPr>
          <a:xfrm>
            <a:off x="1998360" y="1673112"/>
            <a:ext cx="1932494" cy="584775"/>
          </a:xfrm>
          <a:prstGeom prst="rect">
            <a:avLst/>
          </a:prstGeom>
          <a:noFill/>
        </p:spPr>
        <p:txBody>
          <a:bodyPr wrap="square" rtlCol="0" anchor="ctr">
            <a:spAutoFit/>
          </a:bodyPr>
          <a:lstStyle/>
          <a:p>
            <a:r>
              <a:rPr lang="zh-CN" altLang="en-US" sz="3200" b="1" dirty="0">
                <a:solidFill>
                  <a:srgbClr val="595E64"/>
                </a:solidFill>
                <a:latin typeface="微软雅黑" panose="020B0503020204020204" pitchFamily="34" charset="-122"/>
                <a:ea typeface="微软雅黑" panose="020B0503020204020204" pitchFamily="34" charset="-122"/>
              </a:rPr>
              <a:t>第一部分</a:t>
            </a:r>
          </a:p>
        </p:txBody>
      </p:sp>
      <p:sp>
        <p:nvSpPr>
          <p:cNvPr id="11" name="文本框 10">
            <a:extLst>
              <a:ext uri="{FF2B5EF4-FFF2-40B4-BE49-F238E27FC236}">
                <a16:creationId xmlns:a16="http://schemas.microsoft.com/office/drawing/2014/main" id="{63C535BB-5193-4648-8055-2B17B54795F1}"/>
              </a:ext>
            </a:extLst>
          </p:cNvPr>
          <p:cNvSpPr txBox="1"/>
          <p:nvPr/>
        </p:nvSpPr>
        <p:spPr>
          <a:xfrm>
            <a:off x="3930853" y="1589823"/>
            <a:ext cx="1932494" cy="673005"/>
          </a:xfrm>
          <a:prstGeom prst="rect">
            <a:avLst/>
          </a:prstGeom>
          <a:noFill/>
        </p:spPr>
        <p:txBody>
          <a:bodyPr wrap="square" rtlCol="0">
            <a:spAutoFit/>
          </a:bodyPr>
          <a:lstStyle/>
          <a:p>
            <a:pPr>
              <a:lnSpc>
                <a:spcPct val="150000"/>
              </a:lnSpc>
            </a:pPr>
            <a:r>
              <a:rPr lang="zh-CN" altLang="en-US" sz="2800" dirty="0"/>
              <a:t>背景意义</a:t>
            </a:r>
            <a:endParaRPr lang="en-US" altLang="zh-CN" sz="2800" dirty="0"/>
          </a:p>
        </p:txBody>
      </p:sp>
      <p:sp>
        <p:nvSpPr>
          <p:cNvPr id="12" name="文本框 11">
            <a:extLst>
              <a:ext uri="{FF2B5EF4-FFF2-40B4-BE49-F238E27FC236}">
                <a16:creationId xmlns:a16="http://schemas.microsoft.com/office/drawing/2014/main" id="{59B64D1B-3B85-433F-9A2D-02329042FAEB}"/>
              </a:ext>
            </a:extLst>
          </p:cNvPr>
          <p:cNvSpPr txBox="1"/>
          <p:nvPr/>
        </p:nvSpPr>
        <p:spPr>
          <a:xfrm>
            <a:off x="1998359" y="2763746"/>
            <a:ext cx="1932494" cy="584775"/>
          </a:xfrm>
          <a:prstGeom prst="rect">
            <a:avLst/>
          </a:prstGeom>
          <a:noFill/>
        </p:spPr>
        <p:txBody>
          <a:bodyPr wrap="square" rtlCol="0" anchor="ctr">
            <a:spAutoFit/>
          </a:bodyPr>
          <a:lstStyle/>
          <a:p>
            <a:r>
              <a:rPr lang="zh-CN" altLang="en-US" sz="3200" b="1" dirty="0">
                <a:solidFill>
                  <a:srgbClr val="595E64"/>
                </a:solidFill>
                <a:latin typeface="微软雅黑" panose="020B0503020204020204" pitchFamily="34" charset="-122"/>
                <a:ea typeface="微软雅黑" panose="020B0503020204020204" pitchFamily="34" charset="-122"/>
              </a:rPr>
              <a:t>第二部分</a:t>
            </a:r>
          </a:p>
        </p:txBody>
      </p:sp>
      <p:sp>
        <p:nvSpPr>
          <p:cNvPr id="13" name="文本框 12">
            <a:extLst>
              <a:ext uri="{FF2B5EF4-FFF2-40B4-BE49-F238E27FC236}">
                <a16:creationId xmlns:a16="http://schemas.microsoft.com/office/drawing/2014/main" id="{CDF90B12-7269-4952-9019-958C1E06457E}"/>
              </a:ext>
            </a:extLst>
          </p:cNvPr>
          <p:cNvSpPr txBox="1"/>
          <p:nvPr/>
        </p:nvSpPr>
        <p:spPr>
          <a:xfrm>
            <a:off x="3930851" y="2642823"/>
            <a:ext cx="2821022" cy="673005"/>
          </a:xfrm>
          <a:prstGeom prst="rect">
            <a:avLst/>
          </a:prstGeom>
          <a:noFill/>
        </p:spPr>
        <p:txBody>
          <a:bodyPr wrap="square" rtlCol="0" anchor="ctr">
            <a:spAutoFit/>
          </a:bodyPr>
          <a:lstStyle/>
          <a:p>
            <a:pPr>
              <a:lnSpc>
                <a:spcPct val="150000"/>
              </a:lnSpc>
            </a:pPr>
            <a:r>
              <a:rPr lang="zh-CN" altLang="en-US" sz="2800" dirty="0"/>
              <a:t>设计方案</a:t>
            </a:r>
            <a:endParaRPr lang="en-US" altLang="zh-CN" sz="2800" dirty="0"/>
          </a:p>
        </p:txBody>
      </p:sp>
      <p:sp>
        <p:nvSpPr>
          <p:cNvPr id="14" name="等腰三角形 13">
            <a:extLst>
              <a:ext uri="{FF2B5EF4-FFF2-40B4-BE49-F238E27FC236}">
                <a16:creationId xmlns:a16="http://schemas.microsoft.com/office/drawing/2014/main" id="{8BA1B3C8-4566-46CF-9BF6-E4D972C7A617}"/>
              </a:ext>
            </a:extLst>
          </p:cNvPr>
          <p:cNvSpPr/>
          <p:nvPr/>
        </p:nvSpPr>
        <p:spPr>
          <a:xfrm rot="5400000" flipH="1">
            <a:off x="1264810" y="2830074"/>
            <a:ext cx="519388" cy="45211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4F548C32-B515-4550-87C7-87B1BD4297B4}"/>
              </a:ext>
            </a:extLst>
          </p:cNvPr>
          <p:cNvSpPr txBox="1"/>
          <p:nvPr/>
        </p:nvSpPr>
        <p:spPr>
          <a:xfrm>
            <a:off x="1998358" y="3856169"/>
            <a:ext cx="1932494" cy="584775"/>
          </a:xfrm>
          <a:prstGeom prst="rect">
            <a:avLst/>
          </a:prstGeom>
          <a:noFill/>
        </p:spPr>
        <p:txBody>
          <a:bodyPr wrap="square" rtlCol="0" anchor="ctr">
            <a:spAutoFit/>
          </a:bodyPr>
          <a:lstStyle/>
          <a:p>
            <a:r>
              <a:rPr lang="zh-CN" altLang="en-US" sz="3200" b="1" dirty="0">
                <a:solidFill>
                  <a:srgbClr val="595E64"/>
                </a:solidFill>
                <a:latin typeface="微软雅黑" panose="020B0503020204020204" pitchFamily="34" charset="-122"/>
                <a:ea typeface="微软雅黑" panose="020B0503020204020204" pitchFamily="34" charset="-122"/>
              </a:rPr>
              <a:t>第三部分</a:t>
            </a:r>
          </a:p>
        </p:txBody>
      </p:sp>
      <p:sp>
        <p:nvSpPr>
          <p:cNvPr id="16" name="文本框 15">
            <a:extLst>
              <a:ext uri="{FF2B5EF4-FFF2-40B4-BE49-F238E27FC236}">
                <a16:creationId xmlns:a16="http://schemas.microsoft.com/office/drawing/2014/main" id="{0E78BB58-F784-4CFE-BEDC-2AD0423BC832}"/>
              </a:ext>
            </a:extLst>
          </p:cNvPr>
          <p:cNvSpPr txBox="1"/>
          <p:nvPr/>
        </p:nvSpPr>
        <p:spPr>
          <a:xfrm>
            <a:off x="3930851" y="3770051"/>
            <a:ext cx="2821022" cy="673005"/>
          </a:xfrm>
          <a:prstGeom prst="rect">
            <a:avLst/>
          </a:prstGeom>
          <a:noFill/>
        </p:spPr>
        <p:txBody>
          <a:bodyPr wrap="square" rtlCol="0" anchor="ctr">
            <a:spAutoFit/>
          </a:bodyPr>
          <a:lstStyle/>
          <a:p>
            <a:pPr>
              <a:lnSpc>
                <a:spcPct val="150000"/>
              </a:lnSpc>
            </a:pPr>
            <a:r>
              <a:rPr lang="zh-CN" altLang="en-US" sz="2800" dirty="0"/>
              <a:t>实验及应用</a:t>
            </a:r>
            <a:endParaRPr lang="en-US" altLang="zh-CN" sz="2800" dirty="0"/>
          </a:p>
        </p:txBody>
      </p:sp>
      <p:sp>
        <p:nvSpPr>
          <p:cNvPr id="17" name="等腰三角形 16">
            <a:extLst>
              <a:ext uri="{FF2B5EF4-FFF2-40B4-BE49-F238E27FC236}">
                <a16:creationId xmlns:a16="http://schemas.microsoft.com/office/drawing/2014/main" id="{29E68720-3DA1-4997-9753-C7B63B49F72D}"/>
              </a:ext>
            </a:extLst>
          </p:cNvPr>
          <p:cNvSpPr/>
          <p:nvPr/>
        </p:nvSpPr>
        <p:spPr>
          <a:xfrm rot="5400000" flipH="1">
            <a:off x="1264809" y="3922497"/>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12">
            <a:extLst>
              <a:ext uri="{FF2B5EF4-FFF2-40B4-BE49-F238E27FC236}">
                <a16:creationId xmlns:a16="http://schemas.microsoft.com/office/drawing/2014/main" id="{EAF8EACB-1792-4E77-9A0D-71ADB3CE28D9}"/>
              </a:ext>
            </a:extLst>
          </p:cNvPr>
          <p:cNvSpPr txBox="1">
            <a:spLocks/>
          </p:cNvSpPr>
          <p:nvPr/>
        </p:nvSpPr>
        <p:spPr>
          <a:xfrm>
            <a:off x="1174784" y="204541"/>
            <a:ext cx="8686801" cy="10668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400" dirty="0"/>
              <a:t>目录</a:t>
            </a:r>
            <a:endParaRPr lang="zh-CN" sz="4800" dirty="0"/>
          </a:p>
        </p:txBody>
      </p:sp>
      <p:sp>
        <p:nvSpPr>
          <p:cNvPr id="20" name="文本框 19">
            <a:extLst>
              <a:ext uri="{FF2B5EF4-FFF2-40B4-BE49-F238E27FC236}">
                <a16:creationId xmlns:a16="http://schemas.microsoft.com/office/drawing/2014/main" id="{57D9AFB7-D83B-4471-A084-1369D1738554}"/>
              </a:ext>
            </a:extLst>
          </p:cNvPr>
          <p:cNvSpPr txBox="1"/>
          <p:nvPr/>
        </p:nvSpPr>
        <p:spPr>
          <a:xfrm>
            <a:off x="1998357" y="5071627"/>
            <a:ext cx="1932494" cy="584775"/>
          </a:xfrm>
          <a:prstGeom prst="rect">
            <a:avLst/>
          </a:prstGeom>
          <a:noFill/>
        </p:spPr>
        <p:txBody>
          <a:bodyPr wrap="square" rtlCol="0" anchor="ctr">
            <a:spAutoFit/>
          </a:bodyPr>
          <a:lstStyle/>
          <a:p>
            <a:r>
              <a:rPr lang="zh-CN" altLang="en-US" sz="3200" b="1" dirty="0">
                <a:solidFill>
                  <a:srgbClr val="595E64"/>
                </a:solidFill>
                <a:latin typeface="微软雅黑" panose="020B0503020204020204" pitchFamily="34" charset="-122"/>
                <a:ea typeface="微软雅黑" panose="020B0503020204020204" pitchFamily="34" charset="-122"/>
              </a:rPr>
              <a:t>第四部分</a:t>
            </a:r>
          </a:p>
        </p:txBody>
      </p:sp>
      <p:sp>
        <p:nvSpPr>
          <p:cNvPr id="21" name="文本框 20">
            <a:extLst>
              <a:ext uri="{FF2B5EF4-FFF2-40B4-BE49-F238E27FC236}">
                <a16:creationId xmlns:a16="http://schemas.microsoft.com/office/drawing/2014/main" id="{7DB060BD-0C5C-45CF-B43D-AE783985722F}"/>
              </a:ext>
            </a:extLst>
          </p:cNvPr>
          <p:cNvSpPr txBox="1"/>
          <p:nvPr/>
        </p:nvSpPr>
        <p:spPr>
          <a:xfrm>
            <a:off x="3930851" y="4950704"/>
            <a:ext cx="2821022" cy="673005"/>
          </a:xfrm>
          <a:prstGeom prst="rect">
            <a:avLst/>
          </a:prstGeom>
          <a:noFill/>
        </p:spPr>
        <p:txBody>
          <a:bodyPr wrap="square" rtlCol="0" anchor="ctr">
            <a:spAutoFit/>
          </a:bodyPr>
          <a:lstStyle/>
          <a:p>
            <a:pPr>
              <a:lnSpc>
                <a:spcPct val="150000"/>
              </a:lnSpc>
            </a:pPr>
            <a:r>
              <a:rPr lang="zh-CN" altLang="en-US" sz="2800" dirty="0"/>
              <a:t>总结及展望</a:t>
            </a:r>
            <a:endParaRPr lang="en-US" altLang="zh-CN" sz="2800" dirty="0"/>
          </a:p>
        </p:txBody>
      </p:sp>
      <p:sp>
        <p:nvSpPr>
          <p:cNvPr id="22" name="等腰三角形 21">
            <a:extLst>
              <a:ext uri="{FF2B5EF4-FFF2-40B4-BE49-F238E27FC236}">
                <a16:creationId xmlns:a16="http://schemas.microsoft.com/office/drawing/2014/main" id="{B50E9F59-9B59-4270-8A43-11D70D6279FA}"/>
              </a:ext>
            </a:extLst>
          </p:cNvPr>
          <p:cNvSpPr/>
          <p:nvPr/>
        </p:nvSpPr>
        <p:spPr>
          <a:xfrm rot="5400000" flipH="1">
            <a:off x="1264808" y="5137955"/>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形 22">
            <a:extLst>
              <a:ext uri="{FF2B5EF4-FFF2-40B4-BE49-F238E27FC236}">
                <a16:creationId xmlns:a16="http://schemas.microsoft.com/office/drawing/2014/main" id="{35D24E9E-FDCA-4331-B942-D49DDBEA17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spTree>
    <p:extLst>
      <p:ext uri="{BB962C8B-B14F-4D97-AF65-F5344CB8AC3E}">
        <p14:creationId xmlns:p14="http://schemas.microsoft.com/office/powerpoint/2010/main" val="2346713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6D8E0C9-5AA2-45C1-AB79-328CA5A07B01}"/>
              </a:ext>
            </a:extLst>
          </p:cNvPr>
          <p:cNvSpPr txBox="1"/>
          <p:nvPr/>
        </p:nvSpPr>
        <p:spPr>
          <a:xfrm>
            <a:off x="4525818" y="2336800"/>
            <a:ext cx="6234546" cy="1862048"/>
          </a:xfrm>
          <a:prstGeom prst="rect">
            <a:avLst/>
          </a:prstGeom>
          <a:noFill/>
        </p:spPr>
        <p:txBody>
          <a:bodyPr wrap="square" rtlCol="0">
            <a:spAutoFit/>
          </a:bodyPr>
          <a:lstStyle/>
          <a:p>
            <a:r>
              <a:rPr lang="zh-CN" altLang="en-US" sz="11500" dirty="0"/>
              <a:t>谢谢</a:t>
            </a:r>
            <a:endParaRPr lang="zh-CN" altLang="en-US" dirty="0"/>
          </a:p>
        </p:txBody>
      </p:sp>
      <p:pic>
        <p:nvPicPr>
          <p:cNvPr id="3" name="图形 2">
            <a:extLst>
              <a:ext uri="{FF2B5EF4-FFF2-40B4-BE49-F238E27FC236}">
                <a16:creationId xmlns:a16="http://schemas.microsoft.com/office/drawing/2014/main" id="{F172645B-355D-4CB3-B2CA-6A8BC88EBD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spTree>
    <p:extLst>
      <p:ext uri="{BB962C8B-B14F-4D97-AF65-F5344CB8AC3E}">
        <p14:creationId xmlns:p14="http://schemas.microsoft.com/office/powerpoint/2010/main" val="302301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4EBA96F-CDB9-4E12-AA93-A494433303C0}"/>
              </a:ext>
            </a:extLst>
          </p:cNvPr>
          <p:cNvSpPr/>
          <p:nvPr/>
        </p:nvSpPr>
        <p:spPr>
          <a:xfrm>
            <a:off x="2065016" y="2088325"/>
            <a:ext cx="7632848" cy="2611898"/>
          </a:xfrm>
          <a:prstGeom prst="rect">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A95D8D5-6352-49F1-BF59-192981289C5F}"/>
              </a:ext>
            </a:extLst>
          </p:cNvPr>
          <p:cNvSpPr txBox="1"/>
          <p:nvPr/>
        </p:nvSpPr>
        <p:spPr>
          <a:xfrm>
            <a:off x="4116769" y="3007205"/>
            <a:ext cx="4187441"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背景意义</a:t>
            </a:r>
          </a:p>
        </p:txBody>
      </p:sp>
      <p:grpSp>
        <p:nvGrpSpPr>
          <p:cNvPr id="12" name="组合 11">
            <a:extLst>
              <a:ext uri="{FF2B5EF4-FFF2-40B4-BE49-F238E27FC236}">
                <a16:creationId xmlns:a16="http://schemas.microsoft.com/office/drawing/2014/main" id="{4884F841-ADD7-401C-9AA1-90D194784DF4}"/>
              </a:ext>
            </a:extLst>
          </p:cNvPr>
          <p:cNvGrpSpPr/>
          <p:nvPr/>
        </p:nvGrpSpPr>
        <p:grpSpPr>
          <a:xfrm>
            <a:off x="6980609" y="3162440"/>
            <a:ext cx="576064" cy="520526"/>
            <a:chOff x="2099842" y="1975504"/>
            <a:chExt cx="823123" cy="831130"/>
          </a:xfrm>
          <a:solidFill>
            <a:schemeClr val="bg1"/>
          </a:solidFill>
        </p:grpSpPr>
        <p:sp>
          <p:nvSpPr>
            <p:cNvPr id="13" name="等腰三角形 12">
              <a:extLst>
                <a:ext uri="{FF2B5EF4-FFF2-40B4-BE49-F238E27FC236}">
                  <a16:creationId xmlns:a16="http://schemas.microsoft.com/office/drawing/2014/main" id="{52D70289-954A-4843-AC92-1E14B04F00F8}"/>
                </a:ext>
              </a:extLst>
            </p:cNvPr>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52F3A964-1B3A-4372-A197-80A23F650E36}"/>
                </a:ext>
              </a:extLst>
            </p:cNvPr>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A4E9E8A0-419A-43A6-9627-1CB9E04092CD}"/>
                </a:ext>
              </a:extLst>
            </p:cNvPr>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形 8">
            <a:extLst>
              <a:ext uri="{FF2B5EF4-FFF2-40B4-BE49-F238E27FC236}">
                <a16:creationId xmlns:a16="http://schemas.microsoft.com/office/drawing/2014/main" id="{C1C3A8A6-E295-43D9-8B4E-A42CDAC638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spTree>
    <p:extLst>
      <p:ext uri="{BB962C8B-B14F-4D97-AF65-F5344CB8AC3E}">
        <p14:creationId xmlns:p14="http://schemas.microsoft.com/office/powerpoint/2010/main" val="113669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图形 8">
            <a:extLst>
              <a:ext uri="{FF2B5EF4-FFF2-40B4-BE49-F238E27FC236}">
                <a16:creationId xmlns:a16="http://schemas.microsoft.com/office/drawing/2014/main" id="{C1C3A8A6-E295-43D9-8B4E-A42CDAC638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pic>
        <p:nvPicPr>
          <p:cNvPr id="16" name="图片 15">
            <a:extLst>
              <a:ext uri="{FF2B5EF4-FFF2-40B4-BE49-F238E27FC236}">
                <a16:creationId xmlns:a16="http://schemas.microsoft.com/office/drawing/2014/main" id="{09806A51-0775-443F-9E13-E6EA267800CC}"/>
              </a:ext>
            </a:extLst>
          </p:cNvPr>
          <p:cNvPicPr/>
          <p:nvPr/>
        </p:nvPicPr>
        <p:blipFill>
          <a:blip r:embed="rId4"/>
          <a:stretch>
            <a:fillRect/>
          </a:stretch>
        </p:blipFill>
        <p:spPr>
          <a:xfrm>
            <a:off x="858803" y="2905760"/>
            <a:ext cx="9938505" cy="2857731"/>
          </a:xfrm>
          <a:prstGeom prst="rect">
            <a:avLst/>
          </a:prstGeom>
        </p:spPr>
      </p:pic>
      <p:sp>
        <p:nvSpPr>
          <p:cNvPr id="17" name="矩形 16">
            <a:extLst>
              <a:ext uri="{FF2B5EF4-FFF2-40B4-BE49-F238E27FC236}">
                <a16:creationId xmlns:a16="http://schemas.microsoft.com/office/drawing/2014/main" id="{52A1DCAD-9B3E-432A-AD19-6F5ABFEE86A9}"/>
              </a:ext>
            </a:extLst>
          </p:cNvPr>
          <p:cNvSpPr/>
          <p:nvPr/>
        </p:nvSpPr>
        <p:spPr>
          <a:xfrm>
            <a:off x="2780055" y="1307679"/>
            <a:ext cx="6096000" cy="1291957"/>
          </a:xfrm>
          <a:prstGeom prst="rect">
            <a:avLst/>
          </a:prstGeom>
        </p:spPr>
        <p:txBody>
          <a:bodyPr>
            <a:spAutoFit/>
          </a:bodyPr>
          <a:lstStyle/>
          <a:p>
            <a:pPr>
              <a:lnSpc>
                <a:spcPct val="150000"/>
              </a:lnSpc>
            </a:pPr>
            <a:r>
              <a:rPr lang="en-US" altLang="zh-CN" dirty="0">
                <a:ea typeface="仿宋" panose="02010609060101010101" pitchFamily="49" charset="-122"/>
                <a:cs typeface="仿宋" panose="02010609060101010101" pitchFamily="49" charset="-122"/>
              </a:rPr>
              <a:t>       </a:t>
            </a:r>
            <a:r>
              <a:rPr lang="zh-CN" altLang="zh-CN" dirty="0">
                <a:latin typeface="+mn-ea"/>
                <a:cs typeface="仿宋" panose="02010609060101010101" pitchFamily="49" charset="-122"/>
              </a:rPr>
              <a:t>在各种</a:t>
            </a:r>
            <a:r>
              <a:rPr lang="en-US" altLang="zh-CN" dirty="0">
                <a:latin typeface="+mn-ea"/>
                <a:cs typeface="仿宋" panose="02010609060101010101" pitchFamily="49" charset="-122"/>
              </a:rPr>
              <a:t>3D</a:t>
            </a:r>
            <a:r>
              <a:rPr lang="zh-CN" altLang="zh-CN" dirty="0">
                <a:latin typeface="+mn-ea"/>
                <a:cs typeface="仿宋" panose="02010609060101010101" pitchFamily="49" charset="-122"/>
              </a:rPr>
              <a:t>形状分析问题中，表面点的局部描述符是很核心的部分，可以应用在关键点检测，形状对应，语义分割，区域标记和三维重建等场景中</a:t>
            </a:r>
            <a:r>
              <a:rPr lang="zh-CN" altLang="en-US" dirty="0">
                <a:ea typeface="仿宋" panose="02010609060101010101" pitchFamily="49" charset="-122"/>
                <a:cs typeface="仿宋" panose="02010609060101010101" pitchFamily="49" charset="-122"/>
              </a:rPr>
              <a:t>。</a:t>
            </a:r>
            <a:endParaRPr lang="zh-CN" altLang="en-US" dirty="0"/>
          </a:p>
        </p:txBody>
      </p:sp>
    </p:spTree>
    <p:extLst>
      <p:ext uri="{BB962C8B-B14F-4D97-AF65-F5344CB8AC3E}">
        <p14:creationId xmlns:p14="http://schemas.microsoft.com/office/powerpoint/2010/main" val="793205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图形 8">
            <a:extLst>
              <a:ext uri="{FF2B5EF4-FFF2-40B4-BE49-F238E27FC236}">
                <a16:creationId xmlns:a16="http://schemas.microsoft.com/office/drawing/2014/main" id="{C1C3A8A6-E295-43D9-8B4E-A42CDAC638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sp>
        <p:nvSpPr>
          <p:cNvPr id="2" name="矩形 1">
            <a:extLst>
              <a:ext uri="{FF2B5EF4-FFF2-40B4-BE49-F238E27FC236}">
                <a16:creationId xmlns:a16="http://schemas.microsoft.com/office/drawing/2014/main" id="{9FB5BE59-F6BC-45B2-8188-9776982F1446}"/>
              </a:ext>
            </a:extLst>
          </p:cNvPr>
          <p:cNvSpPr/>
          <p:nvPr/>
        </p:nvSpPr>
        <p:spPr>
          <a:xfrm>
            <a:off x="3150399" y="1655310"/>
            <a:ext cx="6206038" cy="881139"/>
          </a:xfrm>
          <a:prstGeom prst="rect">
            <a:avLst/>
          </a:prstGeom>
        </p:spPr>
        <p:txBody>
          <a:bodyPr wrap="square">
            <a:spAutoFit/>
          </a:bodyPr>
          <a:lstStyle/>
          <a:p>
            <a:pPr>
              <a:lnSpc>
                <a:spcPct val="150000"/>
              </a:lnSpc>
            </a:pPr>
            <a:r>
              <a:rPr lang="zh-CN" altLang="zh-CN" dirty="0">
                <a:latin typeface="+mn-ea"/>
              </a:rPr>
              <a:t>由于很难先验地确定形状几何的哪些方面与点相似性或多或少的相关，采用深度学习的方法来学习局部描述符</a:t>
            </a:r>
            <a:endParaRPr lang="zh-CN" altLang="en-US" dirty="0">
              <a:latin typeface="+mn-ea"/>
            </a:endParaRPr>
          </a:p>
        </p:txBody>
      </p:sp>
      <p:sp>
        <p:nvSpPr>
          <p:cNvPr id="3" name="矩形 2">
            <a:extLst>
              <a:ext uri="{FF2B5EF4-FFF2-40B4-BE49-F238E27FC236}">
                <a16:creationId xmlns:a16="http://schemas.microsoft.com/office/drawing/2014/main" id="{092B5B6A-F451-4202-95D1-AEB906F4159B}"/>
              </a:ext>
            </a:extLst>
          </p:cNvPr>
          <p:cNvSpPr/>
          <p:nvPr/>
        </p:nvSpPr>
        <p:spPr>
          <a:xfrm>
            <a:off x="3555999" y="3581841"/>
            <a:ext cx="6096000" cy="1296637"/>
          </a:xfrm>
          <a:prstGeom prst="rect">
            <a:avLst/>
          </a:prstGeom>
        </p:spPr>
        <p:txBody>
          <a:bodyPr>
            <a:spAutoFit/>
          </a:bodyPr>
          <a:lstStyle/>
          <a:p>
            <a:pPr marL="285750" indent="-285750" algn="just">
              <a:lnSpc>
                <a:spcPct val="150000"/>
              </a:lnSpc>
              <a:spcAft>
                <a:spcPts val="0"/>
              </a:spcAft>
              <a:buFont typeface="Arial" panose="020B0604020202020204" pitchFamily="34" charset="0"/>
              <a:buChar char="•"/>
            </a:pPr>
            <a:r>
              <a:rPr lang="zh-CN" altLang="zh-CN" dirty="0">
                <a:latin typeface="+mn-ea"/>
              </a:rPr>
              <a:t>依赖于源自小规模形状数据库的有限训练数据</a:t>
            </a:r>
            <a:endParaRPr lang="en-US" altLang="zh-CN" dirty="0">
              <a:latin typeface="+mn-ea"/>
            </a:endParaRPr>
          </a:p>
          <a:p>
            <a:pPr marL="285750" indent="-285750" algn="just">
              <a:lnSpc>
                <a:spcPct val="150000"/>
              </a:lnSpc>
              <a:spcAft>
                <a:spcPts val="0"/>
              </a:spcAft>
              <a:buFont typeface="Arial" panose="020B0604020202020204" pitchFamily="34" charset="0"/>
              <a:buChar char="•"/>
            </a:pPr>
            <a:r>
              <a:rPr lang="zh-CN" altLang="zh-CN" dirty="0">
                <a:latin typeface="+mn-ea"/>
              </a:rPr>
              <a:t>在低空间分辨率下计算导致细节灵敏度的损失</a:t>
            </a:r>
            <a:endParaRPr lang="en-US" altLang="zh-CN" dirty="0">
              <a:latin typeface="+mn-ea"/>
            </a:endParaRPr>
          </a:p>
          <a:p>
            <a:pPr marL="285750" indent="-285750" algn="just">
              <a:lnSpc>
                <a:spcPct val="150000"/>
              </a:lnSpc>
              <a:spcAft>
                <a:spcPts val="0"/>
              </a:spcAft>
              <a:buFont typeface="Arial" panose="020B0604020202020204" pitchFamily="34" charset="0"/>
              <a:buChar char="•"/>
            </a:pPr>
            <a:r>
              <a:rPr lang="zh-CN" altLang="zh-CN" dirty="0">
                <a:latin typeface="+mn-ea"/>
              </a:rPr>
              <a:t>被设计为操作特定形状类，例如可变形的形状。</a:t>
            </a:r>
          </a:p>
        </p:txBody>
      </p:sp>
      <p:sp>
        <p:nvSpPr>
          <p:cNvPr id="4" name="文本框 3">
            <a:extLst>
              <a:ext uri="{FF2B5EF4-FFF2-40B4-BE49-F238E27FC236}">
                <a16:creationId xmlns:a16="http://schemas.microsoft.com/office/drawing/2014/main" id="{E4F72E1E-5EFD-4FFE-9841-5EDC211CE19F}"/>
              </a:ext>
            </a:extLst>
          </p:cNvPr>
          <p:cNvSpPr txBox="1"/>
          <p:nvPr/>
        </p:nvSpPr>
        <p:spPr>
          <a:xfrm>
            <a:off x="2087418" y="3045326"/>
            <a:ext cx="5080001" cy="461665"/>
          </a:xfrm>
          <a:prstGeom prst="rect">
            <a:avLst/>
          </a:prstGeom>
          <a:noFill/>
        </p:spPr>
        <p:txBody>
          <a:bodyPr wrap="square" rtlCol="0">
            <a:spAutoFit/>
          </a:bodyPr>
          <a:lstStyle/>
          <a:p>
            <a:r>
              <a:rPr lang="zh-CN" altLang="en-US" sz="2400" dirty="0"/>
              <a:t>目前基于学习得到的</a:t>
            </a:r>
            <a:r>
              <a:rPr lang="en-US" altLang="zh-CN" sz="2400" dirty="0"/>
              <a:t>3D</a:t>
            </a:r>
            <a:r>
              <a:rPr lang="zh-CN" altLang="en-US" sz="2400" dirty="0"/>
              <a:t>描述符缺陷：</a:t>
            </a:r>
          </a:p>
        </p:txBody>
      </p:sp>
    </p:spTree>
    <p:extLst>
      <p:ext uri="{BB962C8B-B14F-4D97-AF65-F5344CB8AC3E}">
        <p14:creationId xmlns:p14="http://schemas.microsoft.com/office/powerpoint/2010/main" val="280179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4EBA96F-CDB9-4E12-AA93-A494433303C0}"/>
              </a:ext>
            </a:extLst>
          </p:cNvPr>
          <p:cNvSpPr/>
          <p:nvPr/>
        </p:nvSpPr>
        <p:spPr>
          <a:xfrm>
            <a:off x="2141216" y="2123051"/>
            <a:ext cx="7632848" cy="2611898"/>
          </a:xfrm>
          <a:prstGeom prst="rect">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A95D8D5-6352-49F1-BF59-192981289C5F}"/>
              </a:ext>
            </a:extLst>
          </p:cNvPr>
          <p:cNvSpPr txBox="1"/>
          <p:nvPr/>
        </p:nvSpPr>
        <p:spPr>
          <a:xfrm>
            <a:off x="4064816" y="3013501"/>
            <a:ext cx="3315905"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设计方案</a:t>
            </a:r>
          </a:p>
        </p:txBody>
      </p:sp>
      <p:grpSp>
        <p:nvGrpSpPr>
          <p:cNvPr id="12" name="组合 11">
            <a:extLst>
              <a:ext uri="{FF2B5EF4-FFF2-40B4-BE49-F238E27FC236}">
                <a16:creationId xmlns:a16="http://schemas.microsoft.com/office/drawing/2014/main" id="{4884F841-ADD7-401C-9AA1-90D194784DF4}"/>
              </a:ext>
            </a:extLst>
          </p:cNvPr>
          <p:cNvGrpSpPr/>
          <p:nvPr/>
        </p:nvGrpSpPr>
        <p:grpSpPr>
          <a:xfrm>
            <a:off x="7509969" y="3126091"/>
            <a:ext cx="576064" cy="520526"/>
            <a:chOff x="2099842" y="1975504"/>
            <a:chExt cx="823123" cy="831130"/>
          </a:xfrm>
          <a:solidFill>
            <a:schemeClr val="bg1"/>
          </a:solidFill>
        </p:grpSpPr>
        <p:sp>
          <p:nvSpPr>
            <p:cNvPr id="13" name="等腰三角形 12">
              <a:extLst>
                <a:ext uri="{FF2B5EF4-FFF2-40B4-BE49-F238E27FC236}">
                  <a16:creationId xmlns:a16="http://schemas.microsoft.com/office/drawing/2014/main" id="{52D70289-954A-4843-AC92-1E14B04F00F8}"/>
                </a:ext>
              </a:extLst>
            </p:cNvPr>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52F3A964-1B3A-4372-A197-80A23F650E36}"/>
                </a:ext>
              </a:extLst>
            </p:cNvPr>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A4E9E8A0-419A-43A6-9627-1CB9E04092CD}"/>
                </a:ext>
              </a:extLst>
            </p:cNvPr>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形 8">
            <a:extLst>
              <a:ext uri="{FF2B5EF4-FFF2-40B4-BE49-F238E27FC236}">
                <a16:creationId xmlns:a16="http://schemas.microsoft.com/office/drawing/2014/main" id="{FA2F73FB-EA0D-4AE2-A82F-D6D119B65E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spTree>
    <p:extLst>
      <p:ext uri="{BB962C8B-B14F-4D97-AF65-F5344CB8AC3E}">
        <p14:creationId xmlns:p14="http://schemas.microsoft.com/office/powerpoint/2010/main" val="64826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图形 8">
            <a:extLst>
              <a:ext uri="{FF2B5EF4-FFF2-40B4-BE49-F238E27FC236}">
                <a16:creationId xmlns:a16="http://schemas.microsoft.com/office/drawing/2014/main" id="{FA2F73FB-EA0D-4AE2-A82F-D6D119B65E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pic>
        <p:nvPicPr>
          <p:cNvPr id="16" name="图片 15">
            <a:extLst>
              <a:ext uri="{FF2B5EF4-FFF2-40B4-BE49-F238E27FC236}">
                <a16:creationId xmlns:a16="http://schemas.microsoft.com/office/drawing/2014/main" id="{7E3AC281-7DC9-468B-A864-4AA660B80D20}"/>
              </a:ext>
            </a:extLst>
          </p:cNvPr>
          <p:cNvPicPr/>
          <p:nvPr/>
        </p:nvPicPr>
        <p:blipFill>
          <a:blip r:embed="rId4" cstate="print"/>
          <a:srcRect/>
          <a:stretch/>
        </p:blipFill>
        <p:spPr>
          <a:xfrm>
            <a:off x="1040054" y="2337173"/>
            <a:ext cx="9465348" cy="3315481"/>
          </a:xfrm>
          <a:prstGeom prst="rect">
            <a:avLst/>
          </a:prstGeom>
        </p:spPr>
      </p:pic>
      <p:sp>
        <p:nvSpPr>
          <p:cNvPr id="2" name="文本框 1">
            <a:extLst>
              <a:ext uri="{FF2B5EF4-FFF2-40B4-BE49-F238E27FC236}">
                <a16:creationId xmlns:a16="http://schemas.microsoft.com/office/drawing/2014/main" id="{3851EDD8-1086-47FE-8625-4B10845B49F6}"/>
              </a:ext>
            </a:extLst>
          </p:cNvPr>
          <p:cNvSpPr txBox="1"/>
          <p:nvPr/>
        </p:nvSpPr>
        <p:spPr>
          <a:xfrm>
            <a:off x="618836" y="1579494"/>
            <a:ext cx="1856509" cy="461665"/>
          </a:xfrm>
          <a:prstGeom prst="rect">
            <a:avLst/>
          </a:prstGeom>
          <a:noFill/>
        </p:spPr>
        <p:txBody>
          <a:bodyPr wrap="square" rtlCol="0">
            <a:spAutoFit/>
          </a:bodyPr>
          <a:lstStyle/>
          <a:p>
            <a:r>
              <a:rPr lang="zh-CN" altLang="en-US" sz="2400" dirty="0"/>
              <a:t>网络结构</a:t>
            </a:r>
          </a:p>
        </p:txBody>
      </p:sp>
    </p:spTree>
    <p:extLst>
      <p:ext uri="{BB962C8B-B14F-4D97-AF65-F5344CB8AC3E}">
        <p14:creationId xmlns:p14="http://schemas.microsoft.com/office/powerpoint/2010/main" val="342705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图形 8">
            <a:extLst>
              <a:ext uri="{FF2B5EF4-FFF2-40B4-BE49-F238E27FC236}">
                <a16:creationId xmlns:a16="http://schemas.microsoft.com/office/drawing/2014/main" id="{FA2F73FB-EA0D-4AE2-A82F-D6D119B65E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pic>
        <p:nvPicPr>
          <p:cNvPr id="5" name="图片 4">
            <a:extLst>
              <a:ext uri="{FF2B5EF4-FFF2-40B4-BE49-F238E27FC236}">
                <a16:creationId xmlns:a16="http://schemas.microsoft.com/office/drawing/2014/main" id="{C2A1AAA5-778A-4AD6-9248-3D70C6D14C6B}"/>
              </a:ext>
            </a:extLst>
          </p:cNvPr>
          <p:cNvPicPr/>
          <p:nvPr/>
        </p:nvPicPr>
        <p:blipFill>
          <a:blip r:embed="rId4"/>
          <a:stretch>
            <a:fillRect/>
          </a:stretch>
        </p:blipFill>
        <p:spPr>
          <a:xfrm>
            <a:off x="2194646" y="2704754"/>
            <a:ext cx="7802707" cy="1937342"/>
          </a:xfrm>
          <a:prstGeom prst="rect">
            <a:avLst/>
          </a:prstGeom>
        </p:spPr>
      </p:pic>
      <p:sp>
        <p:nvSpPr>
          <p:cNvPr id="3" name="文本框 2">
            <a:extLst>
              <a:ext uri="{FF2B5EF4-FFF2-40B4-BE49-F238E27FC236}">
                <a16:creationId xmlns:a16="http://schemas.microsoft.com/office/drawing/2014/main" id="{780ECA66-B182-44BF-8AE9-E643F0C4CF80}"/>
              </a:ext>
            </a:extLst>
          </p:cNvPr>
          <p:cNvSpPr txBox="1"/>
          <p:nvPr/>
        </p:nvSpPr>
        <p:spPr>
          <a:xfrm>
            <a:off x="674254" y="1838037"/>
            <a:ext cx="3315855" cy="461665"/>
          </a:xfrm>
          <a:prstGeom prst="rect">
            <a:avLst/>
          </a:prstGeom>
          <a:noFill/>
        </p:spPr>
        <p:txBody>
          <a:bodyPr wrap="square" rtlCol="0">
            <a:spAutoFit/>
          </a:bodyPr>
          <a:lstStyle/>
          <a:p>
            <a:r>
              <a:rPr lang="zh-CN" altLang="en-US" sz="2400" dirty="0"/>
              <a:t>代表性视图方向</a:t>
            </a:r>
          </a:p>
        </p:txBody>
      </p:sp>
    </p:spTree>
    <p:extLst>
      <p:ext uri="{BB962C8B-B14F-4D97-AF65-F5344CB8AC3E}">
        <p14:creationId xmlns:p14="http://schemas.microsoft.com/office/powerpoint/2010/main" val="3369812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图形 8">
            <a:extLst>
              <a:ext uri="{FF2B5EF4-FFF2-40B4-BE49-F238E27FC236}">
                <a16:creationId xmlns:a16="http://schemas.microsoft.com/office/drawing/2014/main" id="{FA2F73FB-EA0D-4AE2-A82F-D6D119B65E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8000" y="-13926"/>
            <a:ext cx="1524000" cy="1524000"/>
          </a:xfrm>
          <a:prstGeom prst="rect">
            <a:avLst/>
          </a:prstGeom>
        </p:spPr>
      </p:pic>
      <p:sp>
        <p:nvSpPr>
          <p:cNvPr id="3" name="文本框 2">
            <a:extLst>
              <a:ext uri="{FF2B5EF4-FFF2-40B4-BE49-F238E27FC236}">
                <a16:creationId xmlns:a16="http://schemas.microsoft.com/office/drawing/2014/main" id="{656DE57B-B10B-43E1-8D82-245F104C8543}"/>
              </a:ext>
            </a:extLst>
          </p:cNvPr>
          <p:cNvSpPr txBox="1"/>
          <p:nvPr/>
        </p:nvSpPr>
        <p:spPr>
          <a:xfrm>
            <a:off x="2438400" y="2041236"/>
            <a:ext cx="6770255" cy="2127634"/>
          </a:xfrm>
          <a:prstGeom prst="rect">
            <a:avLst/>
          </a:prstGeom>
          <a:noFill/>
        </p:spPr>
        <p:txBody>
          <a:bodyPr wrap="square" rtlCol="0">
            <a:spAutoFit/>
          </a:bodyPr>
          <a:lstStyle/>
          <a:p>
            <a:pPr>
              <a:lnSpc>
                <a:spcPct val="150000"/>
              </a:lnSpc>
            </a:pPr>
            <a:r>
              <a:rPr lang="en-US" altLang="zh-CN" dirty="0"/>
              <a:t>       ShapeNetCore</a:t>
            </a:r>
            <a:r>
              <a:rPr lang="zh-CN" altLang="zh-CN" dirty="0"/>
              <a:t>数据集</a:t>
            </a:r>
            <a:r>
              <a:rPr lang="zh-CN" altLang="en-US" dirty="0"/>
              <a:t>（</a:t>
            </a:r>
            <a:r>
              <a:rPr lang="zh-CN" altLang="zh-CN" dirty="0"/>
              <a:t>包括分为</a:t>
            </a:r>
            <a:r>
              <a:rPr lang="en-US" altLang="zh-CN" dirty="0"/>
              <a:t>16</a:t>
            </a:r>
            <a:r>
              <a:rPr lang="zh-CN" altLang="zh-CN" dirty="0"/>
              <a:t>个类别的</a:t>
            </a:r>
            <a:r>
              <a:rPr lang="en-US" altLang="zh-CN" dirty="0"/>
              <a:t>17K</a:t>
            </a:r>
            <a:r>
              <a:rPr lang="zh-CN" altLang="zh-CN" dirty="0"/>
              <a:t>人造形状</a:t>
            </a:r>
            <a:r>
              <a:rPr lang="zh-CN" altLang="en-US" dirty="0"/>
              <a:t>）</a:t>
            </a:r>
            <a:r>
              <a:rPr lang="zh-CN" altLang="zh-CN" dirty="0"/>
              <a:t>。通过观察发现，虽然这些人造形状在其零件的数量和排列方面存在显着差异，但具有相同标签的单个零件通常通过简单的变形来关联。通过在具有相同标签的成对部件上执行的非刚性配准来计算这些变形，可以获得训练点对应的大型数据集。</a:t>
            </a:r>
            <a:endParaRPr lang="zh-CN" altLang="en-US" dirty="0"/>
          </a:p>
        </p:txBody>
      </p:sp>
      <p:sp>
        <p:nvSpPr>
          <p:cNvPr id="4" name="文本框 3">
            <a:extLst>
              <a:ext uri="{FF2B5EF4-FFF2-40B4-BE49-F238E27FC236}">
                <a16:creationId xmlns:a16="http://schemas.microsoft.com/office/drawing/2014/main" id="{D84C6FA6-FA0F-4B18-B60B-C86AB07FF9FC}"/>
              </a:ext>
            </a:extLst>
          </p:cNvPr>
          <p:cNvSpPr txBox="1"/>
          <p:nvPr/>
        </p:nvSpPr>
        <p:spPr>
          <a:xfrm>
            <a:off x="1089891" y="1413163"/>
            <a:ext cx="2429164" cy="738664"/>
          </a:xfrm>
          <a:prstGeom prst="rect">
            <a:avLst/>
          </a:prstGeom>
          <a:noFill/>
        </p:spPr>
        <p:txBody>
          <a:bodyPr wrap="square" rtlCol="0">
            <a:spAutoFit/>
          </a:bodyPr>
          <a:lstStyle/>
          <a:p>
            <a:r>
              <a:rPr lang="zh-CN" altLang="en-US" sz="2400" dirty="0"/>
              <a:t>数据增强方案</a:t>
            </a:r>
            <a:endParaRPr lang="en-US" altLang="zh-CN" sz="2400" dirty="0"/>
          </a:p>
          <a:p>
            <a:endParaRPr lang="zh-CN" altLang="en-US" dirty="0"/>
          </a:p>
        </p:txBody>
      </p:sp>
    </p:spTree>
    <p:extLst>
      <p:ext uri="{BB962C8B-B14F-4D97-AF65-F5344CB8AC3E}">
        <p14:creationId xmlns:p14="http://schemas.microsoft.com/office/powerpoint/2010/main" val="31049599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627</Words>
  <Application>Microsoft Office PowerPoint</Application>
  <PresentationFormat>宽屏</PresentationFormat>
  <Paragraphs>40</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等线 Light</vt:lpstr>
      <vt:lpstr>仿宋</vt:lpstr>
      <vt:lpstr>微软雅黑</vt:lpstr>
      <vt:lpstr>Arial</vt:lpstr>
      <vt:lpstr>Cambria Math</vt:lpstr>
      <vt:lpstr>Office 主题​​</vt:lpstr>
      <vt:lpstr>利用多视图卷积网络从部件对应中学习局部形状描述符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面向无人驾驶的场景结构网格地图重建技术</dc:title>
  <dc:creator>SPengL</dc:creator>
  <cp:lastModifiedBy>SPengL</cp:lastModifiedBy>
  <cp:revision>128</cp:revision>
  <dcterms:created xsi:type="dcterms:W3CDTF">2018-11-29T15:55:20Z</dcterms:created>
  <dcterms:modified xsi:type="dcterms:W3CDTF">2018-12-25T13:49:08Z</dcterms:modified>
</cp:coreProperties>
</file>