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1522" y="-125"/>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D8BD707-D9CF-40AE-B4C6-C98DA3205C09}" type="datetimeFigureOut">
              <a:rPr lang="en-US" smtClean="0"/>
              <a:pPr/>
              <a:t>12/25/2018</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8BD707-D9CF-40AE-B4C6-C98DA3205C09}" type="datetimeFigureOut">
              <a:rPr lang="en-US" smtClean="0"/>
              <a:pPr/>
              <a:t>12/25/2018</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8BD707-D9CF-40AE-B4C6-C98DA3205C09}" type="datetimeFigureOut">
              <a:rPr lang="en-US" smtClean="0"/>
              <a:pPr/>
              <a:t>12/25/2018</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8BD707-D9CF-40AE-B4C6-C98DA3205C09}" type="datetimeFigureOut">
              <a:rPr lang="en-US" smtClean="0"/>
              <a:pPr/>
              <a:t>12/25/2018</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D8BD707-D9CF-40AE-B4C6-C98DA3205C09}" type="datetimeFigureOut">
              <a:rPr lang="en-US" smtClean="0"/>
              <a:pPr/>
              <a:t>12/25/2018</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D8BD707-D9CF-40AE-B4C6-C98DA3205C09}" type="datetimeFigureOut">
              <a:rPr lang="en-US" smtClean="0"/>
              <a:pPr/>
              <a:t>12/25/2018</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D8BD707-D9CF-40AE-B4C6-C98DA3205C09}" type="datetimeFigureOut">
              <a:rPr lang="en-US" smtClean="0"/>
              <a:pPr/>
              <a:t>12/25/2018</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D8BD707-D9CF-40AE-B4C6-C98DA3205C09}" type="datetimeFigureOut">
              <a:rPr lang="en-US" smtClean="0"/>
              <a:pPr/>
              <a:t>12/25/2018</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8BD707-D9CF-40AE-B4C6-C98DA3205C09}" type="datetimeFigureOut">
              <a:rPr lang="en-US" smtClean="0"/>
              <a:pPr/>
              <a:t>12/25/2018</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D8BD707-D9CF-40AE-B4C6-C98DA3205C09}" type="datetimeFigureOut">
              <a:rPr lang="en-US" smtClean="0"/>
              <a:pPr/>
              <a:t>12/25/2018</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D8BD707-D9CF-40AE-B4C6-C98DA3205C09}" type="datetimeFigureOut">
              <a:rPr lang="en-US" smtClean="0"/>
              <a:pPr/>
              <a:t>12/25/2018</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25000" r="-25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12/25/2018</a:t>
            </a:fld>
            <a:endParaRPr 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5000" r="-25000"/>
          </a:stretch>
        </a:blipFill>
        <a:effectLst/>
      </p:bgPr>
    </p:bg>
    <p:spTree>
      <p:nvGrpSpPr>
        <p:cNvPr id="1" name=""/>
        <p:cNvGrpSpPr/>
        <p:nvPr/>
      </p:nvGrpSpPr>
      <p:grpSpPr>
        <a:xfrm>
          <a:off x="0" y="0"/>
          <a:ext cx="0" cy="0"/>
          <a:chOff x="0" y="0"/>
          <a:chExt cx="0" cy="0"/>
        </a:xfrm>
      </p:grpSpPr>
      <p:sp>
        <p:nvSpPr>
          <p:cNvPr id="6" name="Rectangle 4"/>
          <p:cNvSpPr>
            <a:spLocks noGrp="1" noChangeArrowheads="1"/>
          </p:cNvSpPr>
          <p:nvPr>
            <p:ph type="ctrTitle"/>
          </p:nvPr>
        </p:nvSpPr>
        <p:spPr>
          <a:xfrm>
            <a:off x="609600" y="2362200"/>
            <a:ext cx="8139113" cy="1419225"/>
          </a:xfrm>
        </p:spPr>
        <p:txBody>
          <a:bodyPr>
            <a:normAutofit fontScale="90000"/>
          </a:bodyPr>
          <a:lstStyle/>
          <a:p>
            <a:r>
              <a:rPr lang="en-US" altLang="zh-CN" dirty="0" smtClean="0">
                <a:ea typeface="宋体" pitchFamily="2" charset="-122"/>
                <a:cs typeface="Arial" pitchFamily="34" charset="0"/>
              </a:rPr>
              <a:t>Manga Stylized Rendering in VR</a:t>
            </a:r>
            <a:br>
              <a:rPr lang="en-US" altLang="zh-CN" dirty="0" smtClean="0">
                <a:ea typeface="宋体" pitchFamily="2" charset="-122"/>
                <a:cs typeface="Arial" pitchFamily="34" charset="0"/>
              </a:rPr>
            </a:br>
            <a:r>
              <a:rPr lang="en-US" altLang="zh-CN" sz="2200" dirty="0" smtClean="0">
                <a:ea typeface="宋体" pitchFamily="2" charset="-122"/>
                <a:cs typeface="Arial" pitchFamily="34" charset="0"/>
              </a:rPr>
              <a:t>Julien Guertault, Élie Setbon, Pavel MartishevskySquare Enix Co., Ltd.</a:t>
            </a:r>
            <a:br>
              <a:rPr lang="en-US" altLang="zh-CN" sz="2200" dirty="0" smtClean="0">
                <a:ea typeface="宋体" pitchFamily="2" charset="-122"/>
                <a:cs typeface="Arial" pitchFamily="34" charset="0"/>
              </a:rPr>
            </a:br>
            <a:r>
              <a:rPr lang="en-US" altLang="zh-CN" sz="2200" dirty="0" smtClean="0">
                <a:ea typeface="宋体" pitchFamily="2" charset="-122"/>
                <a:cs typeface="Arial" pitchFamily="34" charset="0"/>
              </a:rPr>
              <a:t/>
            </a:r>
            <a:br>
              <a:rPr lang="en-US" altLang="zh-CN" sz="2200" dirty="0" smtClean="0">
                <a:ea typeface="宋体" pitchFamily="2" charset="-122"/>
                <a:cs typeface="Arial" pitchFamily="34" charset="0"/>
              </a:rPr>
            </a:br>
            <a:r>
              <a:rPr lang="en-US" altLang="zh-CN" sz="2200" dirty="0" smtClean="0">
                <a:ea typeface="宋体" pitchFamily="2" charset="-122"/>
                <a:cs typeface="Arial" pitchFamily="34" charset="0"/>
              </a:rPr>
              <a:t/>
            </a:r>
            <a:br>
              <a:rPr lang="en-US" altLang="zh-CN" sz="2200" dirty="0" smtClean="0">
                <a:ea typeface="宋体" pitchFamily="2" charset="-122"/>
                <a:cs typeface="Arial" pitchFamily="34" charset="0"/>
              </a:rPr>
            </a:br>
            <a:r>
              <a:rPr lang="zh-CN" altLang="zh-CN" dirty="0" smtClean="0"/>
              <a:t>基于漫画风格的</a:t>
            </a:r>
            <a:r>
              <a:rPr lang="en-US" altLang="zh-CN" dirty="0" smtClean="0"/>
              <a:t>VR</a:t>
            </a:r>
            <a:r>
              <a:rPr lang="zh-CN" altLang="zh-CN" dirty="0" smtClean="0"/>
              <a:t>场景渲染</a:t>
            </a:r>
            <a:r>
              <a:rPr lang="en-US" altLang="zh-CN" dirty="0" smtClean="0">
                <a:solidFill>
                  <a:schemeClr val="tx1"/>
                </a:solidFill>
                <a:ea typeface="宋体" pitchFamily="2" charset="-122"/>
                <a:cs typeface="Arial" pitchFamily="34" charset="0"/>
              </a:rPr>
              <a:t/>
            </a:r>
            <a:br>
              <a:rPr lang="en-US" altLang="zh-CN" dirty="0" smtClean="0">
                <a:solidFill>
                  <a:schemeClr val="tx1"/>
                </a:solidFill>
                <a:ea typeface="宋体" pitchFamily="2" charset="-122"/>
                <a:cs typeface="Arial" pitchFamily="34" charset="0"/>
              </a:rPr>
            </a:br>
            <a:r>
              <a:rPr lang="en-US" altLang="zh-CN" dirty="0" smtClean="0">
                <a:solidFill>
                  <a:schemeClr val="tx1"/>
                </a:solidFill>
                <a:ea typeface="宋体" pitchFamily="2" charset="-122"/>
                <a:cs typeface="Arial" pitchFamily="34" charset="0"/>
              </a:rPr>
              <a:t/>
            </a:r>
            <a:br>
              <a:rPr lang="en-US" altLang="zh-CN" dirty="0" smtClean="0">
                <a:solidFill>
                  <a:schemeClr val="tx1"/>
                </a:solidFill>
                <a:ea typeface="宋体" pitchFamily="2" charset="-122"/>
                <a:cs typeface="Arial" pitchFamily="34" charset="0"/>
              </a:rPr>
            </a:br>
            <a:endParaRPr lang="en-US" altLang="zh-CN" dirty="0" smtClean="0">
              <a:solidFill>
                <a:schemeClr val="tx1"/>
              </a:solidFill>
              <a:latin typeface="宋体" pitchFamily="2" charset="-122"/>
              <a:ea typeface="宋体" pitchFamily="2" charset="-122"/>
              <a:cs typeface="Arial" pitchFamily="34" charset="0"/>
            </a:endParaRPr>
          </a:p>
        </p:txBody>
      </p:sp>
      <p:sp>
        <p:nvSpPr>
          <p:cNvPr id="7" name="Rectangle 5"/>
          <p:cNvSpPr>
            <a:spLocks noGrp="1" noChangeArrowheads="1"/>
          </p:cNvSpPr>
          <p:nvPr>
            <p:ph type="subTitle" idx="1"/>
          </p:nvPr>
        </p:nvSpPr>
        <p:spPr>
          <a:xfrm>
            <a:off x="4876800" y="4800600"/>
            <a:ext cx="3316288" cy="1331913"/>
          </a:xfrm>
        </p:spPr>
        <p:txBody>
          <a:bodyPr/>
          <a:lstStyle/>
          <a:p>
            <a:pPr eaLnBrk="1" hangingPunct="1">
              <a:lnSpc>
                <a:spcPct val="130000"/>
              </a:lnSpc>
            </a:pPr>
            <a:r>
              <a:rPr lang="en-US" altLang="zh-CN" sz="1600" dirty="0" smtClean="0">
                <a:solidFill>
                  <a:schemeClr val="tx1"/>
                </a:solidFill>
                <a:ea typeface="宋体" pitchFamily="2" charset="-122"/>
                <a:cs typeface="Arial" pitchFamily="34" charset="0"/>
              </a:rPr>
              <a:t>By:    	</a:t>
            </a:r>
            <a:r>
              <a:rPr lang="zh-CN" altLang="en-US" sz="1600" dirty="0" smtClean="0">
                <a:solidFill>
                  <a:schemeClr val="tx1"/>
                </a:solidFill>
                <a:ea typeface="宋体" pitchFamily="2" charset="-122"/>
                <a:cs typeface="Arial" pitchFamily="34" charset="0"/>
              </a:rPr>
              <a:t>倪晟 </a:t>
            </a:r>
            <a:r>
              <a:rPr lang="en-US" altLang="zh-CN" sz="1600" dirty="0" smtClean="0">
                <a:solidFill>
                  <a:schemeClr val="tx1"/>
                </a:solidFill>
                <a:ea typeface="宋体" pitchFamily="2" charset="-122"/>
                <a:cs typeface="Arial" pitchFamily="34" charset="0"/>
              </a:rPr>
              <a:t>21851426</a:t>
            </a:r>
            <a:endParaRPr lang="zh-CN" altLang="en-US" sz="1600" dirty="0" smtClean="0">
              <a:solidFill>
                <a:schemeClr val="tx1"/>
              </a:solidFill>
              <a:ea typeface="宋体" pitchFamily="2" charset="-122"/>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7"/>
          <p:cNvSpPr>
            <a:spLocks noChangeShapeType="1"/>
          </p:cNvSpPr>
          <p:nvPr/>
        </p:nvSpPr>
        <p:spPr bwMode="auto">
          <a:xfrm>
            <a:off x="0" y="1219200"/>
            <a:ext cx="9144000" cy="0"/>
          </a:xfrm>
          <a:prstGeom prst="line">
            <a:avLst/>
          </a:prstGeom>
          <a:noFill/>
          <a:ln w="19050">
            <a:solidFill>
              <a:schemeClr val="tx1"/>
            </a:solidFill>
            <a:round/>
            <a:headEnd/>
            <a:tailEnd/>
          </a:ln>
        </p:spPr>
        <p:txBody>
          <a:bodyPr/>
          <a:lstStyle/>
          <a:p>
            <a:endParaRPr lang="zh-CN" altLang="en-US"/>
          </a:p>
        </p:txBody>
      </p:sp>
      <p:sp>
        <p:nvSpPr>
          <p:cNvPr id="4" name="标题 3"/>
          <p:cNvSpPr>
            <a:spLocks noGrp="1"/>
          </p:cNvSpPr>
          <p:nvPr>
            <p:ph type="title" idx="4294967295"/>
          </p:nvPr>
        </p:nvSpPr>
        <p:spPr>
          <a:xfrm>
            <a:off x="228600" y="304800"/>
            <a:ext cx="8229600" cy="1143000"/>
          </a:xfrm>
        </p:spPr>
        <p:txBody>
          <a:bodyPr>
            <a:normAutofit/>
          </a:bodyPr>
          <a:lstStyle/>
          <a:p>
            <a:pPr lvl="0" algn="l" fontAlgn="base">
              <a:lnSpc>
                <a:spcPct val="90000"/>
              </a:lnSpc>
              <a:spcAft>
                <a:spcPct val="0"/>
              </a:spcAft>
            </a:pPr>
            <a:r>
              <a:rPr lang="zh-CN" altLang="en-US" sz="2800" b="1" dirty="0">
                <a:solidFill>
                  <a:srgbClr val="000000"/>
                </a:solidFill>
                <a:latin typeface="Arial" pitchFamily="34" charset="0"/>
                <a:ea typeface="宋体" pitchFamily="2" charset="-122"/>
                <a:cs typeface="+mn-cs"/>
              </a:rPr>
              <a:t>艺术部</a:t>
            </a:r>
            <a:r>
              <a:rPr lang="zh-CN" altLang="en-US" sz="2800" b="1" dirty="0" smtClean="0">
                <a:solidFill>
                  <a:srgbClr val="000000"/>
                </a:solidFill>
                <a:latin typeface="Arial" pitchFamily="34" charset="0"/>
                <a:ea typeface="宋体" pitchFamily="2" charset="-122"/>
                <a:cs typeface="+mn-cs"/>
              </a:rPr>
              <a:t>分   </a:t>
            </a:r>
            <a:r>
              <a:rPr lang="zh-CN" altLang="en-US" sz="1800" dirty="0" smtClean="0">
                <a:solidFill>
                  <a:srgbClr val="000066"/>
                </a:solidFill>
                <a:latin typeface="Arial" pitchFamily="34" charset="0"/>
                <a:ea typeface="新細明體" pitchFamily="18" charset="-120"/>
                <a:cs typeface="+mn-cs"/>
              </a:rPr>
              <a:t>线条</a:t>
            </a:r>
            <a:endParaRPr lang="en-US" altLang="zh-TW" sz="1800" dirty="0">
              <a:solidFill>
                <a:srgbClr val="000066"/>
              </a:solidFill>
              <a:latin typeface="Arial" pitchFamily="34" charset="0"/>
              <a:ea typeface="新細明體" pitchFamily="18" charset="-120"/>
              <a:cs typeface="+mn-cs"/>
            </a:endParaRPr>
          </a:p>
        </p:txBody>
      </p:sp>
      <p:sp>
        <p:nvSpPr>
          <p:cNvPr id="11" name="矩形 10"/>
          <p:cNvSpPr/>
          <p:nvPr/>
        </p:nvSpPr>
        <p:spPr>
          <a:xfrm>
            <a:off x="685800" y="1447800"/>
            <a:ext cx="5791200" cy="369332"/>
          </a:xfrm>
          <a:prstGeom prst="rect">
            <a:avLst/>
          </a:prstGeom>
        </p:spPr>
        <p:txBody>
          <a:bodyPr wrap="square">
            <a:spAutoFit/>
          </a:bodyPr>
          <a:lstStyle/>
          <a:p>
            <a:r>
              <a:rPr lang="zh-CN" altLang="en-US" dirty="0" smtClean="0"/>
              <a:t>用</a:t>
            </a:r>
            <a:r>
              <a:rPr lang="en-US" altLang="zh-CN" dirty="0" smtClean="0"/>
              <a:t>UV</a:t>
            </a:r>
            <a:r>
              <a:rPr lang="zh-CN" altLang="en-US" dirty="0" smtClean="0"/>
              <a:t>贴图解决持久线条的缺失问题。</a:t>
            </a:r>
            <a:endParaRPr lang="zh-CN" altLang="en-US" dirty="0"/>
          </a:p>
        </p:txBody>
      </p:sp>
      <p:sp>
        <p:nvSpPr>
          <p:cNvPr id="12" name="矩形 11"/>
          <p:cNvSpPr/>
          <p:nvPr/>
        </p:nvSpPr>
        <p:spPr>
          <a:xfrm>
            <a:off x="838200" y="4876800"/>
            <a:ext cx="1524000" cy="523220"/>
          </a:xfrm>
          <a:prstGeom prst="rect">
            <a:avLst/>
          </a:prstGeom>
        </p:spPr>
        <p:txBody>
          <a:bodyPr wrap="square">
            <a:spAutoFit/>
          </a:bodyPr>
          <a:lstStyle/>
          <a:p>
            <a:r>
              <a:rPr lang="en-US" altLang="zh-CN" sz="1400" dirty="0" smtClean="0"/>
              <a:t>Figure1.</a:t>
            </a:r>
          </a:p>
          <a:p>
            <a:r>
              <a:rPr lang="zh-CN" altLang="en-US" sz="1400" dirty="0" smtClean="0"/>
              <a:t>缺失的永久线条</a:t>
            </a:r>
            <a:endParaRPr lang="zh-CN" altLang="en-US" sz="1400" dirty="0"/>
          </a:p>
        </p:txBody>
      </p:sp>
      <p:pic>
        <p:nvPicPr>
          <p:cNvPr id="23554" name="Picture 2"/>
          <p:cNvPicPr>
            <a:picLocks noChangeAspect="1" noChangeArrowheads="1"/>
          </p:cNvPicPr>
          <p:nvPr/>
        </p:nvPicPr>
        <p:blipFill>
          <a:blip r:embed="rId2" cstate="print"/>
          <a:srcRect/>
          <a:stretch>
            <a:fillRect/>
          </a:stretch>
        </p:blipFill>
        <p:spPr bwMode="auto">
          <a:xfrm>
            <a:off x="914400" y="2362200"/>
            <a:ext cx="1447800" cy="2382838"/>
          </a:xfrm>
          <a:prstGeom prst="rect">
            <a:avLst/>
          </a:prstGeom>
          <a:noFill/>
          <a:ln w="9525">
            <a:noFill/>
            <a:miter lim="800000"/>
            <a:headEnd/>
            <a:tailEnd/>
          </a:ln>
        </p:spPr>
      </p:pic>
      <p:pic>
        <p:nvPicPr>
          <p:cNvPr id="23555" name="Picture 3"/>
          <p:cNvPicPr>
            <a:picLocks noChangeAspect="1" noChangeArrowheads="1"/>
          </p:cNvPicPr>
          <p:nvPr/>
        </p:nvPicPr>
        <p:blipFill>
          <a:blip r:embed="rId3" cstate="print"/>
          <a:srcRect/>
          <a:stretch>
            <a:fillRect/>
          </a:stretch>
        </p:blipFill>
        <p:spPr bwMode="auto">
          <a:xfrm>
            <a:off x="3200400" y="2362200"/>
            <a:ext cx="2352675" cy="2343150"/>
          </a:xfrm>
          <a:prstGeom prst="rect">
            <a:avLst/>
          </a:prstGeom>
          <a:noFill/>
          <a:ln w="9525">
            <a:noFill/>
            <a:miter lim="800000"/>
            <a:headEnd/>
            <a:tailEnd/>
          </a:ln>
        </p:spPr>
      </p:pic>
      <p:sp>
        <p:nvSpPr>
          <p:cNvPr id="14" name="矩形 13"/>
          <p:cNvSpPr/>
          <p:nvPr/>
        </p:nvSpPr>
        <p:spPr>
          <a:xfrm>
            <a:off x="3200400" y="4876800"/>
            <a:ext cx="1524000" cy="523220"/>
          </a:xfrm>
          <a:prstGeom prst="rect">
            <a:avLst/>
          </a:prstGeom>
        </p:spPr>
        <p:txBody>
          <a:bodyPr wrap="square">
            <a:spAutoFit/>
          </a:bodyPr>
          <a:lstStyle/>
          <a:p>
            <a:r>
              <a:rPr lang="en-US" altLang="zh-CN" sz="1400" dirty="0" smtClean="0"/>
              <a:t>Figure2.</a:t>
            </a:r>
          </a:p>
          <a:p>
            <a:r>
              <a:rPr lang="zh-CN" altLang="en-US" sz="1400" dirty="0" smtClean="0"/>
              <a:t>简单的线条纹理</a:t>
            </a:r>
            <a:endParaRPr lang="zh-CN" altLang="en-US" sz="1400" dirty="0"/>
          </a:p>
        </p:txBody>
      </p:sp>
      <p:pic>
        <p:nvPicPr>
          <p:cNvPr id="23556" name="Picture 4"/>
          <p:cNvPicPr>
            <a:picLocks noChangeAspect="1" noChangeArrowheads="1"/>
          </p:cNvPicPr>
          <p:nvPr/>
        </p:nvPicPr>
        <p:blipFill>
          <a:blip r:embed="rId4" cstate="print"/>
          <a:srcRect/>
          <a:stretch>
            <a:fillRect/>
          </a:stretch>
        </p:blipFill>
        <p:spPr bwMode="auto">
          <a:xfrm>
            <a:off x="6400800" y="1828800"/>
            <a:ext cx="1733550" cy="2933700"/>
          </a:xfrm>
          <a:prstGeom prst="rect">
            <a:avLst/>
          </a:prstGeom>
          <a:noFill/>
          <a:ln w="9525">
            <a:noFill/>
            <a:miter lim="800000"/>
            <a:headEnd/>
            <a:tailEnd/>
          </a:ln>
        </p:spPr>
      </p:pic>
      <p:sp>
        <p:nvSpPr>
          <p:cNvPr id="15" name="矩形 14"/>
          <p:cNvSpPr/>
          <p:nvPr/>
        </p:nvSpPr>
        <p:spPr>
          <a:xfrm>
            <a:off x="6553200" y="4876800"/>
            <a:ext cx="1524000" cy="523220"/>
          </a:xfrm>
          <a:prstGeom prst="rect">
            <a:avLst/>
          </a:prstGeom>
        </p:spPr>
        <p:txBody>
          <a:bodyPr wrap="square">
            <a:spAutoFit/>
          </a:bodyPr>
          <a:lstStyle/>
          <a:p>
            <a:r>
              <a:rPr lang="en-US" altLang="zh-CN" sz="1400" dirty="0" smtClean="0"/>
              <a:t>Figure3.</a:t>
            </a:r>
          </a:p>
          <a:p>
            <a:r>
              <a:rPr lang="zh-CN" altLang="en-US" sz="1400" dirty="0" smtClean="0"/>
              <a:t>处理后的结果</a:t>
            </a:r>
            <a:endParaRPr lang="zh-CN" altLang="en-U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7"/>
          <p:cNvSpPr>
            <a:spLocks noChangeShapeType="1"/>
          </p:cNvSpPr>
          <p:nvPr/>
        </p:nvSpPr>
        <p:spPr bwMode="auto">
          <a:xfrm>
            <a:off x="0" y="1219200"/>
            <a:ext cx="9144000" cy="0"/>
          </a:xfrm>
          <a:prstGeom prst="line">
            <a:avLst/>
          </a:prstGeom>
          <a:noFill/>
          <a:ln w="19050">
            <a:solidFill>
              <a:schemeClr val="tx1"/>
            </a:solidFill>
            <a:round/>
            <a:headEnd/>
            <a:tailEnd/>
          </a:ln>
        </p:spPr>
        <p:txBody>
          <a:bodyPr/>
          <a:lstStyle/>
          <a:p>
            <a:endParaRPr lang="zh-CN" altLang="en-US"/>
          </a:p>
        </p:txBody>
      </p:sp>
      <p:sp>
        <p:nvSpPr>
          <p:cNvPr id="4" name="标题 3"/>
          <p:cNvSpPr>
            <a:spLocks noGrp="1"/>
          </p:cNvSpPr>
          <p:nvPr>
            <p:ph type="title" idx="4294967295"/>
          </p:nvPr>
        </p:nvSpPr>
        <p:spPr>
          <a:xfrm>
            <a:off x="228600" y="304800"/>
            <a:ext cx="8229600" cy="1143000"/>
          </a:xfrm>
        </p:spPr>
        <p:txBody>
          <a:bodyPr>
            <a:normAutofit/>
          </a:bodyPr>
          <a:lstStyle/>
          <a:p>
            <a:pPr lvl="0" algn="l" fontAlgn="base">
              <a:lnSpc>
                <a:spcPct val="90000"/>
              </a:lnSpc>
              <a:spcAft>
                <a:spcPct val="0"/>
              </a:spcAft>
            </a:pPr>
            <a:r>
              <a:rPr lang="zh-CN" altLang="en-US" sz="2800" b="1" dirty="0">
                <a:solidFill>
                  <a:srgbClr val="000000"/>
                </a:solidFill>
                <a:latin typeface="Arial" pitchFamily="34" charset="0"/>
                <a:ea typeface="宋体" pitchFamily="2" charset="-122"/>
                <a:cs typeface="+mn-cs"/>
              </a:rPr>
              <a:t>艺术部</a:t>
            </a:r>
            <a:r>
              <a:rPr lang="zh-CN" altLang="en-US" sz="2800" b="1" dirty="0" smtClean="0">
                <a:solidFill>
                  <a:srgbClr val="000000"/>
                </a:solidFill>
                <a:latin typeface="Arial" pitchFamily="34" charset="0"/>
                <a:ea typeface="宋体" pitchFamily="2" charset="-122"/>
                <a:cs typeface="+mn-cs"/>
              </a:rPr>
              <a:t>分   </a:t>
            </a:r>
            <a:r>
              <a:rPr lang="zh-CN" altLang="en-US" sz="1800" dirty="0" smtClean="0">
                <a:solidFill>
                  <a:srgbClr val="000066"/>
                </a:solidFill>
                <a:latin typeface="Arial" pitchFamily="34" charset="0"/>
                <a:ea typeface="新細明體" pitchFamily="18" charset="-120"/>
                <a:cs typeface="+mn-cs"/>
              </a:rPr>
              <a:t>线条</a:t>
            </a:r>
            <a:endParaRPr lang="en-US" altLang="zh-TW" sz="1800" dirty="0">
              <a:solidFill>
                <a:srgbClr val="000066"/>
              </a:solidFill>
              <a:latin typeface="Arial" pitchFamily="34" charset="0"/>
              <a:ea typeface="新細明體" pitchFamily="18" charset="-120"/>
              <a:cs typeface="+mn-cs"/>
            </a:endParaRPr>
          </a:p>
        </p:txBody>
      </p:sp>
      <p:sp>
        <p:nvSpPr>
          <p:cNvPr id="11" name="矩形 10"/>
          <p:cNvSpPr/>
          <p:nvPr/>
        </p:nvSpPr>
        <p:spPr>
          <a:xfrm>
            <a:off x="685800" y="1447800"/>
            <a:ext cx="5791200" cy="369332"/>
          </a:xfrm>
          <a:prstGeom prst="rect">
            <a:avLst/>
          </a:prstGeom>
        </p:spPr>
        <p:txBody>
          <a:bodyPr wrap="square">
            <a:spAutoFit/>
          </a:bodyPr>
          <a:lstStyle/>
          <a:p>
            <a:r>
              <a:rPr lang="zh-CN" altLang="en-US" dirty="0" smtClean="0"/>
              <a:t>用线条侦测纹理解决视角依赖线条的缺失问题。</a:t>
            </a:r>
            <a:endParaRPr lang="zh-CN" altLang="en-US" dirty="0"/>
          </a:p>
        </p:txBody>
      </p:sp>
      <p:sp>
        <p:nvSpPr>
          <p:cNvPr id="12" name="矩形 11"/>
          <p:cNvSpPr/>
          <p:nvPr/>
        </p:nvSpPr>
        <p:spPr>
          <a:xfrm>
            <a:off x="2743200" y="3883223"/>
            <a:ext cx="3657600" cy="307777"/>
          </a:xfrm>
          <a:prstGeom prst="rect">
            <a:avLst/>
          </a:prstGeom>
        </p:spPr>
        <p:txBody>
          <a:bodyPr wrap="square">
            <a:spAutoFit/>
          </a:bodyPr>
          <a:lstStyle/>
          <a:p>
            <a:r>
              <a:rPr lang="en-US" altLang="zh-CN" sz="1400" dirty="0" smtClean="0"/>
              <a:t>Figure1.</a:t>
            </a:r>
            <a:r>
              <a:rPr lang="zh-CN" altLang="en-US" sz="1400" dirty="0" smtClean="0"/>
              <a:t>在一般漫画中视角依赖线条的现象</a:t>
            </a:r>
            <a:endParaRPr lang="zh-CN" altLang="en-US" sz="1400" dirty="0"/>
          </a:p>
        </p:txBody>
      </p:sp>
      <p:sp>
        <p:nvSpPr>
          <p:cNvPr id="14" name="矩形 13"/>
          <p:cNvSpPr/>
          <p:nvPr/>
        </p:nvSpPr>
        <p:spPr>
          <a:xfrm>
            <a:off x="1295400" y="6334780"/>
            <a:ext cx="2743200" cy="307777"/>
          </a:xfrm>
          <a:prstGeom prst="rect">
            <a:avLst/>
          </a:prstGeom>
        </p:spPr>
        <p:txBody>
          <a:bodyPr wrap="square">
            <a:spAutoFit/>
          </a:bodyPr>
          <a:lstStyle/>
          <a:p>
            <a:r>
              <a:rPr lang="en-US" altLang="zh-CN" sz="1400" dirty="0" smtClean="0"/>
              <a:t>Figure2.</a:t>
            </a:r>
            <a:r>
              <a:rPr lang="zh-CN" altLang="en-US" sz="1400" dirty="0" smtClean="0"/>
              <a:t>增加线条侦测网格</a:t>
            </a:r>
            <a:endParaRPr lang="zh-CN" altLang="en-US" sz="1400" dirty="0"/>
          </a:p>
        </p:txBody>
      </p:sp>
      <p:sp>
        <p:nvSpPr>
          <p:cNvPr id="15" name="矩形 14"/>
          <p:cNvSpPr/>
          <p:nvPr/>
        </p:nvSpPr>
        <p:spPr>
          <a:xfrm>
            <a:off x="5257800" y="6324600"/>
            <a:ext cx="2362200" cy="523220"/>
          </a:xfrm>
          <a:prstGeom prst="rect">
            <a:avLst/>
          </a:prstGeom>
        </p:spPr>
        <p:txBody>
          <a:bodyPr wrap="square">
            <a:spAutoFit/>
          </a:bodyPr>
          <a:lstStyle/>
          <a:p>
            <a:r>
              <a:rPr lang="en-US" altLang="zh-CN" sz="1400" dirty="0" smtClean="0"/>
              <a:t>Figure3.</a:t>
            </a:r>
            <a:r>
              <a:rPr lang="zh-CN" altLang="en-US" sz="1400" dirty="0" smtClean="0"/>
              <a:t>侦测网格附上纹理处理后的结果</a:t>
            </a:r>
            <a:endParaRPr lang="zh-CN" altLang="en-US" sz="1400" dirty="0"/>
          </a:p>
        </p:txBody>
      </p:sp>
      <p:pic>
        <p:nvPicPr>
          <p:cNvPr id="24578" name="Picture 2"/>
          <p:cNvPicPr>
            <a:picLocks noChangeAspect="1" noChangeArrowheads="1"/>
          </p:cNvPicPr>
          <p:nvPr/>
        </p:nvPicPr>
        <p:blipFill>
          <a:blip r:embed="rId2" cstate="print"/>
          <a:srcRect/>
          <a:stretch>
            <a:fillRect/>
          </a:stretch>
        </p:blipFill>
        <p:spPr bwMode="auto">
          <a:xfrm>
            <a:off x="2514600" y="1905000"/>
            <a:ext cx="3752850" cy="1838325"/>
          </a:xfrm>
          <a:prstGeom prst="rect">
            <a:avLst/>
          </a:prstGeom>
          <a:noFill/>
          <a:ln w="9525">
            <a:noFill/>
            <a:miter lim="800000"/>
            <a:headEnd/>
            <a:tailEnd/>
          </a:ln>
        </p:spPr>
      </p:pic>
      <p:pic>
        <p:nvPicPr>
          <p:cNvPr id="24579" name="Picture 3"/>
          <p:cNvPicPr>
            <a:picLocks noChangeAspect="1" noChangeArrowheads="1"/>
          </p:cNvPicPr>
          <p:nvPr/>
        </p:nvPicPr>
        <p:blipFill>
          <a:blip r:embed="rId3" cstate="print"/>
          <a:srcRect/>
          <a:stretch>
            <a:fillRect/>
          </a:stretch>
        </p:blipFill>
        <p:spPr bwMode="auto">
          <a:xfrm>
            <a:off x="1295400" y="4246489"/>
            <a:ext cx="2133600" cy="1925711"/>
          </a:xfrm>
          <a:prstGeom prst="rect">
            <a:avLst/>
          </a:prstGeom>
          <a:noFill/>
          <a:ln w="9525">
            <a:noFill/>
            <a:miter lim="800000"/>
            <a:headEnd/>
            <a:tailEnd/>
          </a:ln>
        </p:spPr>
      </p:pic>
      <p:pic>
        <p:nvPicPr>
          <p:cNvPr id="24580" name="Picture 4"/>
          <p:cNvPicPr>
            <a:picLocks noChangeAspect="1" noChangeArrowheads="1"/>
          </p:cNvPicPr>
          <p:nvPr/>
        </p:nvPicPr>
        <p:blipFill>
          <a:blip r:embed="rId4" cstate="print"/>
          <a:srcRect/>
          <a:stretch>
            <a:fillRect/>
          </a:stretch>
        </p:blipFill>
        <p:spPr bwMode="auto">
          <a:xfrm>
            <a:off x="5257800" y="4191000"/>
            <a:ext cx="2362200" cy="213321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7"/>
          <p:cNvSpPr>
            <a:spLocks noChangeShapeType="1"/>
          </p:cNvSpPr>
          <p:nvPr/>
        </p:nvSpPr>
        <p:spPr bwMode="auto">
          <a:xfrm>
            <a:off x="0" y="1219200"/>
            <a:ext cx="9144000" cy="0"/>
          </a:xfrm>
          <a:prstGeom prst="line">
            <a:avLst/>
          </a:prstGeom>
          <a:noFill/>
          <a:ln w="19050">
            <a:solidFill>
              <a:schemeClr val="tx1"/>
            </a:solidFill>
            <a:round/>
            <a:headEnd/>
            <a:tailEnd/>
          </a:ln>
        </p:spPr>
        <p:txBody>
          <a:bodyPr/>
          <a:lstStyle/>
          <a:p>
            <a:endParaRPr lang="zh-CN" altLang="en-US"/>
          </a:p>
        </p:txBody>
      </p:sp>
      <p:sp>
        <p:nvSpPr>
          <p:cNvPr id="4" name="标题 3"/>
          <p:cNvSpPr>
            <a:spLocks noGrp="1"/>
          </p:cNvSpPr>
          <p:nvPr>
            <p:ph type="title" idx="4294967295"/>
          </p:nvPr>
        </p:nvSpPr>
        <p:spPr>
          <a:xfrm>
            <a:off x="228600" y="304800"/>
            <a:ext cx="8229600" cy="1143000"/>
          </a:xfrm>
        </p:spPr>
        <p:txBody>
          <a:bodyPr>
            <a:normAutofit/>
          </a:bodyPr>
          <a:lstStyle/>
          <a:p>
            <a:pPr lvl="0" algn="l" fontAlgn="base">
              <a:lnSpc>
                <a:spcPct val="90000"/>
              </a:lnSpc>
              <a:spcAft>
                <a:spcPct val="0"/>
              </a:spcAft>
            </a:pPr>
            <a:r>
              <a:rPr lang="zh-CN" altLang="en-US" sz="2800" b="1" dirty="0">
                <a:solidFill>
                  <a:srgbClr val="000000"/>
                </a:solidFill>
                <a:latin typeface="Arial" pitchFamily="34" charset="0"/>
                <a:ea typeface="宋体" pitchFamily="2" charset="-122"/>
                <a:cs typeface="+mn-cs"/>
              </a:rPr>
              <a:t>艺术部</a:t>
            </a:r>
            <a:r>
              <a:rPr lang="zh-CN" altLang="en-US" sz="2800" b="1" dirty="0" smtClean="0">
                <a:solidFill>
                  <a:srgbClr val="000000"/>
                </a:solidFill>
                <a:latin typeface="Arial" pitchFamily="34" charset="0"/>
                <a:ea typeface="宋体" pitchFamily="2" charset="-122"/>
                <a:cs typeface="+mn-cs"/>
              </a:rPr>
              <a:t>分   </a:t>
            </a:r>
            <a:r>
              <a:rPr lang="zh-CN" altLang="en-US" sz="1800" dirty="0" smtClean="0">
                <a:solidFill>
                  <a:srgbClr val="000066"/>
                </a:solidFill>
                <a:latin typeface="Arial" pitchFamily="34" charset="0"/>
                <a:ea typeface="新細明體" pitchFamily="18" charset="-120"/>
                <a:cs typeface="+mn-cs"/>
              </a:rPr>
              <a:t>线条</a:t>
            </a:r>
            <a:endParaRPr lang="en-US" altLang="zh-TW" sz="1800" dirty="0">
              <a:solidFill>
                <a:srgbClr val="000066"/>
              </a:solidFill>
              <a:latin typeface="Arial" pitchFamily="34" charset="0"/>
              <a:ea typeface="新細明體" pitchFamily="18" charset="-120"/>
              <a:cs typeface="+mn-cs"/>
            </a:endParaRPr>
          </a:p>
        </p:txBody>
      </p:sp>
      <p:sp>
        <p:nvSpPr>
          <p:cNvPr id="11" name="矩形 10"/>
          <p:cNvSpPr/>
          <p:nvPr/>
        </p:nvSpPr>
        <p:spPr>
          <a:xfrm>
            <a:off x="685800" y="1371600"/>
            <a:ext cx="5791200" cy="369332"/>
          </a:xfrm>
          <a:prstGeom prst="rect">
            <a:avLst/>
          </a:prstGeom>
        </p:spPr>
        <p:txBody>
          <a:bodyPr wrap="square">
            <a:spAutoFit/>
          </a:bodyPr>
          <a:lstStyle/>
          <a:p>
            <a:r>
              <a:rPr lang="zh-CN" altLang="en-US" dirty="0" smtClean="0"/>
              <a:t>使用特定的纹理控制线条的粗细。</a:t>
            </a:r>
            <a:endParaRPr lang="zh-CN" altLang="en-US" dirty="0"/>
          </a:p>
        </p:txBody>
      </p:sp>
      <p:sp>
        <p:nvSpPr>
          <p:cNvPr id="12" name="矩形 11"/>
          <p:cNvSpPr/>
          <p:nvPr/>
        </p:nvSpPr>
        <p:spPr>
          <a:xfrm>
            <a:off x="685800" y="3962400"/>
            <a:ext cx="5791200" cy="369332"/>
          </a:xfrm>
          <a:prstGeom prst="rect">
            <a:avLst/>
          </a:prstGeom>
        </p:spPr>
        <p:txBody>
          <a:bodyPr wrap="square">
            <a:spAutoFit/>
          </a:bodyPr>
          <a:lstStyle/>
          <a:p>
            <a:r>
              <a:rPr lang="en-US" altLang="zh-CN" dirty="0" smtClean="0"/>
              <a:t>Figure1.</a:t>
            </a:r>
            <a:r>
              <a:rPr lang="zh-CN" altLang="en-US" dirty="0" smtClean="0"/>
              <a:t>需要处理的线条以及理想效果</a:t>
            </a:r>
            <a:endParaRPr lang="zh-CN" altLang="en-US" dirty="0"/>
          </a:p>
        </p:txBody>
      </p:sp>
      <p:sp>
        <p:nvSpPr>
          <p:cNvPr id="13" name="矩形 12"/>
          <p:cNvSpPr/>
          <p:nvPr/>
        </p:nvSpPr>
        <p:spPr>
          <a:xfrm>
            <a:off x="609600" y="6336268"/>
            <a:ext cx="2438400" cy="369332"/>
          </a:xfrm>
          <a:prstGeom prst="rect">
            <a:avLst/>
          </a:prstGeom>
        </p:spPr>
        <p:txBody>
          <a:bodyPr wrap="square">
            <a:spAutoFit/>
          </a:bodyPr>
          <a:lstStyle/>
          <a:p>
            <a:r>
              <a:rPr lang="en-US" altLang="zh-CN" dirty="0" smtClean="0"/>
              <a:t>Figure2.</a:t>
            </a:r>
            <a:r>
              <a:rPr lang="zh-CN" altLang="en-US" dirty="0" smtClean="0"/>
              <a:t>厚度控制纹理</a:t>
            </a:r>
            <a:endParaRPr lang="zh-CN" altLang="en-US" dirty="0"/>
          </a:p>
        </p:txBody>
      </p:sp>
      <p:pic>
        <p:nvPicPr>
          <p:cNvPr id="25602" name="Picture 2"/>
          <p:cNvPicPr>
            <a:picLocks noChangeAspect="1" noChangeArrowheads="1"/>
          </p:cNvPicPr>
          <p:nvPr/>
        </p:nvPicPr>
        <p:blipFill>
          <a:blip r:embed="rId2" cstate="print"/>
          <a:srcRect/>
          <a:stretch>
            <a:fillRect/>
          </a:stretch>
        </p:blipFill>
        <p:spPr bwMode="auto">
          <a:xfrm>
            <a:off x="742950" y="1828800"/>
            <a:ext cx="3752850" cy="2095500"/>
          </a:xfrm>
          <a:prstGeom prst="rect">
            <a:avLst/>
          </a:prstGeom>
          <a:noFill/>
          <a:ln w="9525">
            <a:noFill/>
            <a:miter lim="800000"/>
            <a:headEnd/>
            <a:tailEnd/>
          </a:ln>
        </p:spPr>
      </p:pic>
      <p:pic>
        <p:nvPicPr>
          <p:cNvPr id="25603" name="Picture 3"/>
          <p:cNvPicPr>
            <a:picLocks noChangeAspect="1" noChangeArrowheads="1"/>
          </p:cNvPicPr>
          <p:nvPr/>
        </p:nvPicPr>
        <p:blipFill>
          <a:blip r:embed="rId3" cstate="print"/>
          <a:srcRect/>
          <a:stretch>
            <a:fillRect/>
          </a:stretch>
        </p:blipFill>
        <p:spPr bwMode="auto">
          <a:xfrm>
            <a:off x="762000" y="4343400"/>
            <a:ext cx="1924050" cy="1933575"/>
          </a:xfrm>
          <a:prstGeom prst="rect">
            <a:avLst/>
          </a:prstGeom>
          <a:noFill/>
          <a:ln w="9525">
            <a:noFill/>
            <a:miter lim="800000"/>
            <a:headEnd/>
            <a:tailEnd/>
          </a:ln>
        </p:spPr>
      </p:pic>
      <p:pic>
        <p:nvPicPr>
          <p:cNvPr id="25604" name="Picture 4"/>
          <p:cNvPicPr>
            <a:picLocks noChangeAspect="1" noChangeArrowheads="1"/>
          </p:cNvPicPr>
          <p:nvPr/>
        </p:nvPicPr>
        <p:blipFill>
          <a:blip r:embed="rId4" cstate="print"/>
          <a:srcRect/>
          <a:stretch>
            <a:fillRect/>
          </a:stretch>
        </p:blipFill>
        <p:spPr bwMode="auto">
          <a:xfrm>
            <a:off x="3581400" y="4314825"/>
            <a:ext cx="2571750" cy="1933575"/>
          </a:xfrm>
          <a:prstGeom prst="rect">
            <a:avLst/>
          </a:prstGeom>
          <a:noFill/>
          <a:ln w="9525">
            <a:noFill/>
            <a:miter lim="800000"/>
            <a:headEnd/>
            <a:tailEnd/>
          </a:ln>
        </p:spPr>
      </p:pic>
      <p:sp>
        <p:nvSpPr>
          <p:cNvPr id="14" name="矩形 13"/>
          <p:cNvSpPr/>
          <p:nvPr/>
        </p:nvSpPr>
        <p:spPr>
          <a:xfrm>
            <a:off x="3581400" y="6324600"/>
            <a:ext cx="2895600" cy="369332"/>
          </a:xfrm>
          <a:prstGeom prst="rect">
            <a:avLst/>
          </a:prstGeom>
        </p:spPr>
        <p:txBody>
          <a:bodyPr wrap="square">
            <a:spAutoFit/>
          </a:bodyPr>
          <a:lstStyle/>
          <a:p>
            <a:r>
              <a:rPr lang="en-US" altLang="zh-CN" dirty="0" smtClean="0"/>
              <a:t>Figure3.</a:t>
            </a:r>
            <a:r>
              <a:rPr lang="zh-CN" altLang="en-US" dirty="0" smtClean="0"/>
              <a:t>厚度控制纹理效果</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7"/>
          <p:cNvSpPr>
            <a:spLocks noChangeShapeType="1"/>
          </p:cNvSpPr>
          <p:nvPr/>
        </p:nvSpPr>
        <p:spPr bwMode="auto">
          <a:xfrm>
            <a:off x="0" y="1219200"/>
            <a:ext cx="9144000" cy="0"/>
          </a:xfrm>
          <a:prstGeom prst="line">
            <a:avLst/>
          </a:prstGeom>
          <a:noFill/>
          <a:ln w="19050">
            <a:solidFill>
              <a:schemeClr val="tx1"/>
            </a:solidFill>
            <a:round/>
            <a:headEnd/>
            <a:tailEnd/>
          </a:ln>
        </p:spPr>
        <p:txBody>
          <a:bodyPr/>
          <a:lstStyle/>
          <a:p>
            <a:endParaRPr lang="zh-CN" altLang="en-US"/>
          </a:p>
        </p:txBody>
      </p:sp>
      <p:sp>
        <p:nvSpPr>
          <p:cNvPr id="4" name="标题 3"/>
          <p:cNvSpPr>
            <a:spLocks noGrp="1"/>
          </p:cNvSpPr>
          <p:nvPr>
            <p:ph type="title" idx="4294967295"/>
          </p:nvPr>
        </p:nvSpPr>
        <p:spPr>
          <a:xfrm>
            <a:off x="228600" y="304800"/>
            <a:ext cx="8229600" cy="1143000"/>
          </a:xfrm>
        </p:spPr>
        <p:txBody>
          <a:bodyPr>
            <a:normAutofit/>
          </a:bodyPr>
          <a:lstStyle/>
          <a:p>
            <a:pPr lvl="0" algn="l" fontAlgn="base">
              <a:lnSpc>
                <a:spcPct val="90000"/>
              </a:lnSpc>
              <a:spcAft>
                <a:spcPct val="0"/>
              </a:spcAft>
            </a:pPr>
            <a:r>
              <a:rPr lang="zh-CN" altLang="en-US" sz="2800" b="1" dirty="0">
                <a:solidFill>
                  <a:srgbClr val="000000"/>
                </a:solidFill>
                <a:latin typeface="Arial" pitchFamily="34" charset="0"/>
                <a:ea typeface="宋体" pitchFamily="2" charset="-122"/>
                <a:cs typeface="+mn-cs"/>
              </a:rPr>
              <a:t>艺术部</a:t>
            </a:r>
            <a:r>
              <a:rPr lang="zh-CN" altLang="en-US" sz="2800" b="1" dirty="0" smtClean="0">
                <a:solidFill>
                  <a:srgbClr val="000000"/>
                </a:solidFill>
                <a:latin typeface="Arial" pitchFamily="34" charset="0"/>
                <a:ea typeface="宋体" pitchFamily="2" charset="-122"/>
                <a:cs typeface="+mn-cs"/>
              </a:rPr>
              <a:t>分   </a:t>
            </a:r>
            <a:r>
              <a:rPr lang="zh-CN" altLang="en-US" sz="1800" dirty="0" smtClean="0">
                <a:solidFill>
                  <a:srgbClr val="000066"/>
                </a:solidFill>
                <a:latin typeface="Arial" pitchFamily="34" charset="0"/>
                <a:ea typeface="新細明體" pitchFamily="18" charset="-120"/>
                <a:cs typeface="+mn-cs"/>
              </a:rPr>
              <a:t>线条</a:t>
            </a:r>
            <a:endParaRPr lang="en-US" altLang="zh-TW" sz="1800" dirty="0">
              <a:solidFill>
                <a:srgbClr val="000066"/>
              </a:solidFill>
              <a:latin typeface="Arial" pitchFamily="34" charset="0"/>
              <a:ea typeface="新細明體" pitchFamily="18" charset="-120"/>
              <a:cs typeface="+mn-cs"/>
            </a:endParaRPr>
          </a:p>
        </p:txBody>
      </p:sp>
      <p:sp>
        <p:nvSpPr>
          <p:cNvPr id="11" name="矩形 10"/>
          <p:cNvSpPr/>
          <p:nvPr/>
        </p:nvSpPr>
        <p:spPr>
          <a:xfrm>
            <a:off x="685800" y="1371600"/>
            <a:ext cx="5791200" cy="369332"/>
          </a:xfrm>
          <a:prstGeom prst="rect">
            <a:avLst/>
          </a:prstGeom>
        </p:spPr>
        <p:txBody>
          <a:bodyPr wrap="square">
            <a:spAutoFit/>
          </a:bodyPr>
          <a:lstStyle/>
          <a:p>
            <a:r>
              <a:rPr lang="zh-CN" altLang="en-US" dirty="0" smtClean="0"/>
              <a:t>使用特定的纹理控制线条的粗细。</a:t>
            </a:r>
            <a:endParaRPr lang="zh-CN" altLang="en-US" dirty="0"/>
          </a:p>
        </p:txBody>
      </p:sp>
      <p:sp>
        <p:nvSpPr>
          <p:cNvPr id="12" name="矩形 11"/>
          <p:cNvSpPr/>
          <p:nvPr/>
        </p:nvSpPr>
        <p:spPr>
          <a:xfrm>
            <a:off x="1828800" y="6248400"/>
            <a:ext cx="5791200" cy="369332"/>
          </a:xfrm>
          <a:prstGeom prst="rect">
            <a:avLst/>
          </a:prstGeom>
        </p:spPr>
        <p:txBody>
          <a:bodyPr wrap="square">
            <a:spAutoFit/>
          </a:bodyPr>
          <a:lstStyle/>
          <a:p>
            <a:r>
              <a:rPr lang="en-US" altLang="zh-CN" dirty="0" smtClean="0"/>
              <a:t>Figure1.</a:t>
            </a:r>
            <a:r>
              <a:rPr lang="zh-CN" altLang="en-US" dirty="0" smtClean="0"/>
              <a:t>需要处理的线条以及处理后的效果</a:t>
            </a:r>
            <a:endParaRPr lang="zh-CN" altLang="en-US" dirty="0"/>
          </a:p>
        </p:txBody>
      </p:sp>
      <p:pic>
        <p:nvPicPr>
          <p:cNvPr id="26626" name="Picture 2"/>
          <p:cNvPicPr>
            <a:picLocks noChangeAspect="1" noChangeArrowheads="1"/>
          </p:cNvPicPr>
          <p:nvPr/>
        </p:nvPicPr>
        <p:blipFill>
          <a:blip r:embed="rId2" cstate="print"/>
          <a:srcRect/>
          <a:stretch>
            <a:fillRect/>
          </a:stretch>
        </p:blipFill>
        <p:spPr bwMode="auto">
          <a:xfrm>
            <a:off x="1828800" y="1905000"/>
            <a:ext cx="4728186" cy="2057400"/>
          </a:xfrm>
          <a:prstGeom prst="rect">
            <a:avLst/>
          </a:prstGeom>
          <a:noFill/>
          <a:ln w="9525">
            <a:noFill/>
            <a:miter lim="800000"/>
            <a:headEnd/>
            <a:tailEnd/>
          </a:ln>
        </p:spPr>
      </p:pic>
      <p:pic>
        <p:nvPicPr>
          <p:cNvPr id="26627" name="Picture 3"/>
          <p:cNvPicPr>
            <a:picLocks noChangeAspect="1" noChangeArrowheads="1"/>
          </p:cNvPicPr>
          <p:nvPr/>
        </p:nvPicPr>
        <p:blipFill>
          <a:blip r:embed="rId3" cstate="print"/>
          <a:srcRect/>
          <a:stretch>
            <a:fillRect/>
          </a:stretch>
        </p:blipFill>
        <p:spPr bwMode="auto">
          <a:xfrm>
            <a:off x="1828800" y="3962400"/>
            <a:ext cx="4724400" cy="21531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7"/>
          <p:cNvSpPr>
            <a:spLocks noChangeShapeType="1"/>
          </p:cNvSpPr>
          <p:nvPr/>
        </p:nvSpPr>
        <p:spPr bwMode="auto">
          <a:xfrm>
            <a:off x="0" y="1219200"/>
            <a:ext cx="9144000" cy="0"/>
          </a:xfrm>
          <a:prstGeom prst="line">
            <a:avLst/>
          </a:prstGeom>
          <a:noFill/>
          <a:ln w="19050">
            <a:solidFill>
              <a:schemeClr val="tx1"/>
            </a:solidFill>
            <a:round/>
            <a:headEnd/>
            <a:tailEnd/>
          </a:ln>
        </p:spPr>
        <p:txBody>
          <a:bodyPr/>
          <a:lstStyle/>
          <a:p>
            <a:endParaRPr lang="zh-CN" altLang="en-US"/>
          </a:p>
        </p:txBody>
      </p:sp>
      <p:sp>
        <p:nvSpPr>
          <p:cNvPr id="4" name="标题 3"/>
          <p:cNvSpPr>
            <a:spLocks noGrp="1"/>
          </p:cNvSpPr>
          <p:nvPr>
            <p:ph type="title" idx="4294967295"/>
          </p:nvPr>
        </p:nvSpPr>
        <p:spPr>
          <a:xfrm>
            <a:off x="228600" y="304800"/>
            <a:ext cx="8229600" cy="1143000"/>
          </a:xfrm>
        </p:spPr>
        <p:txBody>
          <a:bodyPr>
            <a:normAutofit/>
          </a:bodyPr>
          <a:lstStyle/>
          <a:p>
            <a:pPr lvl="0" algn="l" fontAlgn="base">
              <a:lnSpc>
                <a:spcPct val="90000"/>
              </a:lnSpc>
              <a:spcAft>
                <a:spcPct val="0"/>
              </a:spcAft>
            </a:pPr>
            <a:r>
              <a:rPr lang="zh-CN" altLang="en-US" sz="2800" b="1" dirty="0">
                <a:solidFill>
                  <a:srgbClr val="000000"/>
                </a:solidFill>
                <a:latin typeface="Arial" pitchFamily="34" charset="0"/>
                <a:ea typeface="宋体" pitchFamily="2" charset="-122"/>
                <a:cs typeface="+mn-cs"/>
              </a:rPr>
              <a:t>艺术部</a:t>
            </a:r>
            <a:r>
              <a:rPr lang="zh-CN" altLang="en-US" sz="2800" b="1" dirty="0" smtClean="0">
                <a:solidFill>
                  <a:srgbClr val="000000"/>
                </a:solidFill>
                <a:latin typeface="Arial" pitchFamily="34" charset="0"/>
                <a:ea typeface="宋体" pitchFamily="2" charset="-122"/>
                <a:cs typeface="+mn-cs"/>
              </a:rPr>
              <a:t>分   </a:t>
            </a:r>
            <a:r>
              <a:rPr lang="zh-CN" altLang="en-US" sz="1800" dirty="0" smtClean="0">
                <a:solidFill>
                  <a:srgbClr val="000066"/>
                </a:solidFill>
                <a:latin typeface="Arial" pitchFamily="34" charset="0"/>
                <a:ea typeface="新細明體" pitchFamily="18" charset="-120"/>
                <a:cs typeface="+mn-cs"/>
              </a:rPr>
              <a:t>纹理管理</a:t>
            </a:r>
            <a:endParaRPr lang="en-US" altLang="zh-TW" sz="1800" dirty="0">
              <a:solidFill>
                <a:srgbClr val="000066"/>
              </a:solidFill>
              <a:latin typeface="Arial" pitchFamily="34" charset="0"/>
              <a:ea typeface="新細明體" pitchFamily="18" charset="-120"/>
              <a:cs typeface="+mn-cs"/>
            </a:endParaRPr>
          </a:p>
        </p:txBody>
      </p:sp>
      <p:sp>
        <p:nvSpPr>
          <p:cNvPr id="10" name="矩形 9"/>
          <p:cNvSpPr/>
          <p:nvPr/>
        </p:nvSpPr>
        <p:spPr>
          <a:xfrm>
            <a:off x="533400" y="2602468"/>
            <a:ext cx="4572000" cy="923330"/>
          </a:xfrm>
          <a:prstGeom prst="rect">
            <a:avLst/>
          </a:prstGeom>
        </p:spPr>
        <p:txBody>
          <a:bodyPr>
            <a:spAutoFit/>
          </a:bodyPr>
          <a:lstStyle/>
          <a:p>
            <a:r>
              <a:rPr lang="en-US" altLang="zh-CN" dirty="0" smtClean="0"/>
              <a:t>-&gt;</a:t>
            </a:r>
            <a:r>
              <a:rPr lang="zh-CN" altLang="zh-CN" dirty="0" smtClean="0"/>
              <a:t>经过特定</a:t>
            </a:r>
            <a:r>
              <a:rPr lang="zh-CN" altLang="en-US" dirty="0" smtClean="0"/>
              <a:t>的处理</a:t>
            </a:r>
            <a:r>
              <a:rPr lang="zh-CN" altLang="zh-CN" dirty="0" smtClean="0"/>
              <a:t>，可以组织形成可复用并调节参数的纹理，减少项目的实施成本与开销</a:t>
            </a:r>
            <a:endParaRPr lang="zh-CN" altLang="en-US" dirty="0"/>
          </a:p>
        </p:txBody>
      </p:sp>
      <p:sp>
        <p:nvSpPr>
          <p:cNvPr id="11" name="矩形 10"/>
          <p:cNvSpPr/>
          <p:nvPr/>
        </p:nvSpPr>
        <p:spPr>
          <a:xfrm>
            <a:off x="533400" y="1905000"/>
            <a:ext cx="5791200" cy="369332"/>
          </a:xfrm>
          <a:prstGeom prst="rect">
            <a:avLst/>
          </a:prstGeom>
        </p:spPr>
        <p:txBody>
          <a:bodyPr wrap="square">
            <a:spAutoFit/>
          </a:bodyPr>
          <a:lstStyle/>
          <a:p>
            <a:r>
              <a:rPr lang="en-US" altLang="zh-CN" dirty="0" smtClean="0"/>
              <a:t>-&gt;</a:t>
            </a:r>
            <a:r>
              <a:rPr lang="zh-CN" altLang="zh-CN" dirty="0" smtClean="0"/>
              <a:t>经过实践发现，有些纹理可以在许多方面复用</a:t>
            </a:r>
            <a:endParaRPr lang="zh-CN" altLang="en-US" dirty="0"/>
          </a:p>
        </p:txBody>
      </p:sp>
      <p:pic>
        <p:nvPicPr>
          <p:cNvPr id="27650" name="Picture 2"/>
          <p:cNvPicPr>
            <a:picLocks noChangeAspect="1" noChangeArrowheads="1"/>
          </p:cNvPicPr>
          <p:nvPr/>
        </p:nvPicPr>
        <p:blipFill>
          <a:blip r:embed="rId2" cstate="print"/>
          <a:srcRect/>
          <a:stretch>
            <a:fillRect/>
          </a:stretch>
        </p:blipFill>
        <p:spPr bwMode="auto">
          <a:xfrm>
            <a:off x="1905000" y="3505200"/>
            <a:ext cx="4695825" cy="2562225"/>
          </a:xfrm>
          <a:prstGeom prst="rect">
            <a:avLst/>
          </a:prstGeom>
          <a:noFill/>
          <a:ln w="9525">
            <a:noFill/>
            <a:miter lim="800000"/>
            <a:headEnd/>
            <a:tailEnd/>
          </a:ln>
        </p:spPr>
      </p:pic>
      <p:sp>
        <p:nvSpPr>
          <p:cNvPr id="12" name="矩形 11"/>
          <p:cNvSpPr/>
          <p:nvPr/>
        </p:nvSpPr>
        <p:spPr>
          <a:xfrm>
            <a:off x="2286000" y="6248400"/>
            <a:ext cx="5791200" cy="369332"/>
          </a:xfrm>
          <a:prstGeom prst="rect">
            <a:avLst/>
          </a:prstGeom>
        </p:spPr>
        <p:txBody>
          <a:bodyPr wrap="square">
            <a:spAutoFit/>
          </a:bodyPr>
          <a:lstStyle/>
          <a:p>
            <a:r>
              <a:rPr lang="en-US" altLang="zh-CN" dirty="0" smtClean="0"/>
              <a:t>Figure1.</a:t>
            </a:r>
            <a:r>
              <a:rPr lang="zh-CN" altLang="en-US" dirty="0" smtClean="0"/>
              <a:t>项目中使用虚幻</a:t>
            </a:r>
            <a:r>
              <a:rPr lang="en-US" altLang="zh-CN" dirty="0" smtClean="0"/>
              <a:t>4</a:t>
            </a:r>
            <a:r>
              <a:rPr lang="zh-CN" altLang="en-US" dirty="0" smtClean="0"/>
              <a:t>进行纹理管理</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7"/>
          <p:cNvSpPr>
            <a:spLocks noChangeShapeType="1"/>
          </p:cNvSpPr>
          <p:nvPr/>
        </p:nvSpPr>
        <p:spPr bwMode="auto">
          <a:xfrm>
            <a:off x="0" y="1219200"/>
            <a:ext cx="9144000" cy="0"/>
          </a:xfrm>
          <a:prstGeom prst="line">
            <a:avLst/>
          </a:prstGeom>
          <a:noFill/>
          <a:ln w="19050">
            <a:solidFill>
              <a:schemeClr val="tx1"/>
            </a:solidFill>
            <a:round/>
            <a:headEnd/>
            <a:tailEnd/>
          </a:ln>
        </p:spPr>
        <p:txBody>
          <a:bodyPr/>
          <a:lstStyle/>
          <a:p>
            <a:endParaRPr lang="zh-CN" altLang="en-US"/>
          </a:p>
        </p:txBody>
      </p:sp>
      <p:sp>
        <p:nvSpPr>
          <p:cNvPr id="4" name="标题 3"/>
          <p:cNvSpPr>
            <a:spLocks noGrp="1"/>
          </p:cNvSpPr>
          <p:nvPr>
            <p:ph type="title" idx="4294967295"/>
          </p:nvPr>
        </p:nvSpPr>
        <p:spPr>
          <a:xfrm>
            <a:off x="228600" y="304800"/>
            <a:ext cx="8229600" cy="1143000"/>
          </a:xfrm>
        </p:spPr>
        <p:txBody>
          <a:bodyPr>
            <a:normAutofit/>
          </a:bodyPr>
          <a:lstStyle/>
          <a:p>
            <a:pPr lvl="0" algn="l" fontAlgn="base">
              <a:lnSpc>
                <a:spcPct val="90000"/>
              </a:lnSpc>
              <a:spcAft>
                <a:spcPct val="0"/>
              </a:spcAft>
            </a:pPr>
            <a:r>
              <a:rPr lang="zh-CN" altLang="en-US" sz="2800" b="1" dirty="0" smtClean="0">
                <a:solidFill>
                  <a:srgbClr val="000000"/>
                </a:solidFill>
                <a:latin typeface="Arial" pitchFamily="34" charset="0"/>
                <a:ea typeface="宋体" pitchFamily="2" charset="-122"/>
                <a:cs typeface="+mn-cs"/>
              </a:rPr>
              <a:t>工程部分   </a:t>
            </a:r>
            <a:r>
              <a:rPr lang="zh-CN" altLang="en-US" sz="1800" dirty="0" smtClean="0">
                <a:solidFill>
                  <a:srgbClr val="000066"/>
                </a:solidFill>
                <a:latin typeface="Arial" pitchFamily="34" charset="0"/>
                <a:ea typeface="新細明體" pitchFamily="18" charset="-120"/>
                <a:cs typeface="+mn-cs"/>
              </a:rPr>
              <a:t>综述</a:t>
            </a:r>
            <a:endParaRPr lang="en-US" altLang="zh-TW" sz="1800" dirty="0">
              <a:solidFill>
                <a:srgbClr val="000066"/>
              </a:solidFill>
              <a:latin typeface="Arial" pitchFamily="34" charset="0"/>
              <a:ea typeface="新細明體" pitchFamily="18" charset="-120"/>
              <a:cs typeface="+mn-cs"/>
            </a:endParaRPr>
          </a:p>
        </p:txBody>
      </p:sp>
      <p:sp>
        <p:nvSpPr>
          <p:cNvPr id="10" name="矩形 9"/>
          <p:cNvSpPr/>
          <p:nvPr/>
        </p:nvSpPr>
        <p:spPr>
          <a:xfrm>
            <a:off x="533400" y="2743200"/>
            <a:ext cx="4572000" cy="1200329"/>
          </a:xfrm>
          <a:prstGeom prst="rect">
            <a:avLst/>
          </a:prstGeom>
        </p:spPr>
        <p:txBody>
          <a:bodyPr>
            <a:spAutoFit/>
          </a:bodyPr>
          <a:lstStyle/>
          <a:p>
            <a:r>
              <a:rPr lang="en-US" altLang="zh-CN" dirty="0" smtClean="0"/>
              <a:t>-&gt;</a:t>
            </a:r>
            <a:r>
              <a:rPr lang="zh-CN" altLang="en-US" dirty="0" smtClean="0"/>
              <a:t>线条检测：</a:t>
            </a:r>
            <a:endParaRPr lang="en-US" altLang="zh-CN" dirty="0" smtClean="0"/>
          </a:p>
          <a:p>
            <a:r>
              <a:rPr lang="en-US" altLang="zh-CN" dirty="0" smtClean="0"/>
              <a:t>    a) .</a:t>
            </a:r>
            <a:r>
              <a:rPr lang="zh-CN" altLang="en-US" dirty="0" smtClean="0"/>
              <a:t>基于深度的线条</a:t>
            </a:r>
            <a:endParaRPr lang="en-US" altLang="zh-CN" dirty="0" smtClean="0"/>
          </a:p>
          <a:p>
            <a:r>
              <a:rPr lang="en-US" altLang="zh-CN" dirty="0" smtClean="0"/>
              <a:t>    b). </a:t>
            </a:r>
            <a:r>
              <a:rPr lang="zh-CN" altLang="en-US" dirty="0" smtClean="0"/>
              <a:t>基于法线的线条 </a:t>
            </a:r>
            <a:endParaRPr lang="en-US" altLang="zh-CN" dirty="0" smtClean="0"/>
          </a:p>
          <a:p>
            <a:r>
              <a:rPr lang="en-US" altLang="zh-CN" dirty="0" smtClean="0"/>
              <a:t>    c). </a:t>
            </a:r>
            <a:r>
              <a:rPr lang="zh-CN" altLang="en-US" dirty="0" smtClean="0"/>
              <a:t>基于纹理的线条</a:t>
            </a:r>
            <a:endParaRPr lang="zh-CN" altLang="en-US" dirty="0"/>
          </a:p>
        </p:txBody>
      </p:sp>
      <p:sp>
        <p:nvSpPr>
          <p:cNvPr id="11" name="矩形 10"/>
          <p:cNvSpPr/>
          <p:nvPr/>
        </p:nvSpPr>
        <p:spPr>
          <a:xfrm>
            <a:off x="533400" y="2297668"/>
            <a:ext cx="5791200" cy="369332"/>
          </a:xfrm>
          <a:prstGeom prst="rect">
            <a:avLst/>
          </a:prstGeom>
        </p:spPr>
        <p:txBody>
          <a:bodyPr wrap="square">
            <a:spAutoFit/>
          </a:bodyPr>
          <a:lstStyle/>
          <a:p>
            <a:r>
              <a:rPr lang="en-US" altLang="zh-CN" dirty="0" smtClean="0"/>
              <a:t>-&gt;</a:t>
            </a:r>
            <a:r>
              <a:rPr lang="zh-CN" altLang="en-US" dirty="0" smtClean="0"/>
              <a:t>可配置着色器</a:t>
            </a:r>
            <a:endParaRPr lang="zh-CN" altLang="en-US" dirty="0"/>
          </a:p>
        </p:txBody>
      </p:sp>
      <p:sp>
        <p:nvSpPr>
          <p:cNvPr id="8" name="矩形 7"/>
          <p:cNvSpPr/>
          <p:nvPr/>
        </p:nvSpPr>
        <p:spPr>
          <a:xfrm>
            <a:off x="533400" y="4038600"/>
            <a:ext cx="5791200" cy="369332"/>
          </a:xfrm>
          <a:prstGeom prst="rect">
            <a:avLst/>
          </a:prstGeom>
        </p:spPr>
        <p:txBody>
          <a:bodyPr wrap="square">
            <a:spAutoFit/>
          </a:bodyPr>
          <a:lstStyle/>
          <a:p>
            <a:r>
              <a:rPr lang="en-US" altLang="zh-CN" dirty="0" smtClean="0"/>
              <a:t>-&gt;</a:t>
            </a:r>
            <a:r>
              <a:rPr lang="zh-CN" altLang="en-US" dirty="0" smtClean="0"/>
              <a:t>线透明度</a:t>
            </a:r>
            <a:endParaRPr lang="zh-CN" altLang="en-US" dirty="0"/>
          </a:p>
        </p:txBody>
      </p:sp>
      <p:sp>
        <p:nvSpPr>
          <p:cNvPr id="12" name="矩形 11"/>
          <p:cNvSpPr/>
          <p:nvPr/>
        </p:nvSpPr>
        <p:spPr>
          <a:xfrm>
            <a:off x="533400" y="1676400"/>
            <a:ext cx="6324600" cy="369332"/>
          </a:xfrm>
          <a:prstGeom prst="rect">
            <a:avLst/>
          </a:prstGeom>
        </p:spPr>
        <p:txBody>
          <a:bodyPr wrap="square">
            <a:spAutoFit/>
          </a:bodyPr>
          <a:lstStyle/>
          <a:p>
            <a:r>
              <a:rPr lang="en-US" altLang="zh-CN" dirty="0" smtClean="0"/>
              <a:t>    </a:t>
            </a:r>
            <a:r>
              <a:rPr lang="zh-CN" altLang="en-US" dirty="0" smtClean="0"/>
              <a:t>工程方面的实施措施可以分为以下几个方面：</a:t>
            </a:r>
            <a:endParaRPr lang="zh-CN" altLang="zh-CN" dirty="0"/>
          </a:p>
        </p:txBody>
      </p:sp>
      <p:sp>
        <p:nvSpPr>
          <p:cNvPr id="9" name="矩形 8"/>
          <p:cNvSpPr/>
          <p:nvPr/>
        </p:nvSpPr>
        <p:spPr>
          <a:xfrm>
            <a:off x="533400" y="4572000"/>
            <a:ext cx="5791200" cy="369332"/>
          </a:xfrm>
          <a:prstGeom prst="rect">
            <a:avLst/>
          </a:prstGeom>
        </p:spPr>
        <p:txBody>
          <a:bodyPr wrap="square">
            <a:spAutoFit/>
          </a:bodyPr>
          <a:lstStyle/>
          <a:p>
            <a:r>
              <a:rPr lang="en-US" altLang="zh-CN" dirty="0" smtClean="0"/>
              <a:t>-&gt;</a:t>
            </a:r>
            <a:r>
              <a:rPr lang="zh-CN" altLang="en-US" dirty="0" smtClean="0"/>
              <a:t>镶嵌画法</a:t>
            </a:r>
            <a:endParaRPr lang="zh-CN" altLang="en-US" dirty="0"/>
          </a:p>
        </p:txBody>
      </p:sp>
      <p:sp>
        <p:nvSpPr>
          <p:cNvPr id="13" name="矩形 12"/>
          <p:cNvSpPr/>
          <p:nvPr/>
        </p:nvSpPr>
        <p:spPr>
          <a:xfrm>
            <a:off x="533400" y="5040868"/>
            <a:ext cx="5791200" cy="369332"/>
          </a:xfrm>
          <a:prstGeom prst="rect">
            <a:avLst/>
          </a:prstGeom>
        </p:spPr>
        <p:txBody>
          <a:bodyPr wrap="square">
            <a:spAutoFit/>
          </a:bodyPr>
          <a:lstStyle/>
          <a:p>
            <a:r>
              <a:rPr lang="en-US" altLang="zh-CN" dirty="0" smtClean="0"/>
              <a:t>-&gt;</a:t>
            </a:r>
            <a:r>
              <a:rPr lang="zh-CN" altLang="en-US" dirty="0" smtClean="0"/>
              <a:t>沉浸式体验</a:t>
            </a:r>
            <a:endParaRPr lang="zh-CN" altLang="en-US" dirty="0"/>
          </a:p>
        </p:txBody>
      </p:sp>
      <p:sp>
        <p:nvSpPr>
          <p:cNvPr id="14" name="矩形 13"/>
          <p:cNvSpPr/>
          <p:nvPr/>
        </p:nvSpPr>
        <p:spPr>
          <a:xfrm>
            <a:off x="533400" y="5574268"/>
            <a:ext cx="5791200" cy="369332"/>
          </a:xfrm>
          <a:prstGeom prst="rect">
            <a:avLst/>
          </a:prstGeom>
        </p:spPr>
        <p:txBody>
          <a:bodyPr wrap="square">
            <a:spAutoFit/>
          </a:bodyPr>
          <a:lstStyle/>
          <a:p>
            <a:r>
              <a:rPr lang="en-US" altLang="zh-CN" dirty="0" smtClean="0"/>
              <a:t>-&gt;</a:t>
            </a:r>
            <a:r>
              <a:rPr lang="zh-CN" altLang="en-US" dirty="0" smtClean="0"/>
              <a:t>戏剧化效果</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7"/>
          <p:cNvSpPr>
            <a:spLocks noChangeShapeType="1"/>
          </p:cNvSpPr>
          <p:nvPr/>
        </p:nvSpPr>
        <p:spPr bwMode="auto">
          <a:xfrm>
            <a:off x="0" y="1219200"/>
            <a:ext cx="9144000" cy="0"/>
          </a:xfrm>
          <a:prstGeom prst="line">
            <a:avLst/>
          </a:prstGeom>
          <a:noFill/>
          <a:ln w="19050">
            <a:solidFill>
              <a:schemeClr val="tx1"/>
            </a:solidFill>
            <a:round/>
            <a:headEnd/>
            <a:tailEnd/>
          </a:ln>
        </p:spPr>
        <p:txBody>
          <a:bodyPr/>
          <a:lstStyle/>
          <a:p>
            <a:endParaRPr lang="zh-CN" altLang="en-US"/>
          </a:p>
        </p:txBody>
      </p:sp>
      <p:sp>
        <p:nvSpPr>
          <p:cNvPr id="4" name="标题 3"/>
          <p:cNvSpPr>
            <a:spLocks noGrp="1"/>
          </p:cNvSpPr>
          <p:nvPr>
            <p:ph type="title" idx="4294967295"/>
          </p:nvPr>
        </p:nvSpPr>
        <p:spPr>
          <a:xfrm>
            <a:off x="228600" y="304800"/>
            <a:ext cx="8229600" cy="1143000"/>
          </a:xfrm>
        </p:spPr>
        <p:txBody>
          <a:bodyPr>
            <a:normAutofit/>
          </a:bodyPr>
          <a:lstStyle/>
          <a:p>
            <a:pPr lvl="0" algn="l" fontAlgn="base">
              <a:lnSpc>
                <a:spcPct val="90000"/>
              </a:lnSpc>
              <a:spcAft>
                <a:spcPct val="0"/>
              </a:spcAft>
            </a:pPr>
            <a:r>
              <a:rPr lang="zh-CN" altLang="en-US" sz="2800" b="1" dirty="0" smtClean="0">
                <a:solidFill>
                  <a:srgbClr val="000000"/>
                </a:solidFill>
                <a:latin typeface="Arial" pitchFamily="34" charset="0"/>
                <a:ea typeface="宋体" pitchFamily="2" charset="-122"/>
                <a:cs typeface="+mn-cs"/>
              </a:rPr>
              <a:t>工程部分   </a:t>
            </a:r>
            <a:r>
              <a:rPr lang="zh-CN" altLang="en-US" sz="1800" dirty="0" smtClean="0">
                <a:solidFill>
                  <a:srgbClr val="000066"/>
                </a:solidFill>
                <a:latin typeface="Arial" pitchFamily="34" charset="0"/>
                <a:ea typeface="新細明體" pitchFamily="18" charset="-120"/>
                <a:cs typeface="+mn-cs"/>
              </a:rPr>
              <a:t>着</a:t>
            </a:r>
            <a:r>
              <a:rPr lang="zh-CN" altLang="en-US" sz="1800" dirty="0">
                <a:solidFill>
                  <a:srgbClr val="000066"/>
                </a:solidFill>
                <a:latin typeface="Arial" pitchFamily="34" charset="0"/>
                <a:ea typeface="新細明體" pitchFamily="18" charset="-120"/>
                <a:cs typeface="+mn-cs"/>
              </a:rPr>
              <a:t>色器</a:t>
            </a:r>
            <a:endParaRPr lang="en-US" altLang="zh-TW" sz="1800" dirty="0">
              <a:solidFill>
                <a:srgbClr val="000066"/>
              </a:solidFill>
              <a:latin typeface="Arial" pitchFamily="34" charset="0"/>
              <a:ea typeface="新細明體" pitchFamily="18" charset="-120"/>
              <a:cs typeface="+mn-cs"/>
            </a:endParaRPr>
          </a:p>
        </p:txBody>
      </p:sp>
      <p:sp>
        <p:nvSpPr>
          <p:cNvPr id="11" name="矩形 10"/>
          <p:cNvSpPr/>
          <p:nvPr/>
        </p:nvSpPr>
        <p:spPr>
          <a:xfrm>
            <a:off x="685800" y="1743670"/>
            <a:ext cx="6858000" cy="923330"/>
          </a:xfrm>
          <a:prstGeom prst="rect">
            <a:avLst/>
          </a:prstGeom>
        </p:spPr>
        <p:txBody>
          <a:bodyPr wrap="square">
            <a:spAutoFit/>
          </a:bodyPr>
          <a:lstStyle/>
          <a:p>
            <a:r>
              <a:rPr lang="en-US" altLang="zh-CN" dirty="0" smtClean="0"/>
              <a:t>    </a:t>
            </a:r>
            <a:r>
              <a:rPr lang="zh-CN" altLang="zh-CN" dirty="0" smtClean="0"/>
              <a:t>研发人员根据需求最终定制了一个可以让漫画艺术家设定参数的着色器。它是一种灰度着色器，可以根据参数配置生成不同的漫画风格控制以及细节控制</a:t>
            </a:r>
            <a:r>
              <a:rPr lang="zh-CN" altLang="en-US" dirty="0" smtClean="0"/>
              <a:t>。</a:t>
            </a:r>
            <a:endParaRPr lang="zh-CN" altLang="en-US" dirty="0"/>
          </a:p>
        </p:txBody>
      </p:sp>
      <p:sp>
        <p:nvSpPr>
          <p:cNvPr id="9" name="矩形 8"/>
          <p:cNvSpPr/>
          <p:nvPr/>
        </p:nvSpPr>
        <p:spPr>
          <a:xfrm>
            <a:off x="914400" y="6172200"/>
            <a:ext cx="3429000" cy="307777"/>
          </a:xfrm>
          <a:prstGeom prst="rect">
            <a:avLst/>
          </a:prstGeom>
        </p:spPr>
        <p:txBody>
          <a:bodyPr wrap="square">
            <a:spAutoFit/>
          </a:bodyPr>
          <a:lstStyle/>
          <a:p>
            <a:r>
              <a:rPr lang="en-US" altLang="zh-CN" sz="1400" dirty="0" smtClean="0"/>
              <a:t>Figure1.</a:t>
            </a:r>
            <a:r>
              <a:rPr lang="zh-CN" altLang="en-US" sz="1400" dirty="0" smtClean="0"/>
              <a:t>可配置参数列表</a:t>
            </a:r>
            <a:endParaRPr lang="zh-CN" altLang="en-US" sz="1400" dirty="0"/>
          </a:p>
        </p:txBody>
      </p:sp>
      <p:pic>
        <p:nvPicPr>
          <p:cNvPr id="1026" name="Picture 2"/>
          <p:cNvPicPr>
            <a:picLocks noChangeAspect="1" noChangeArrowheads="1"/>
          </p:cNvPicPr>
          <p:nvPr/>
        </p:nvPicPr>
        <p:blipFill>
          <a:blip r:embed="rId2" cstate="print"/>
          <a:srcRect/>
          <a:stretch>
            <a:fillRect/>
          </a:stretch>
        </p:blipFill>
        <p:spPr bwMode="auto">
          <a:xfrm>
            <a:off x="838200" y="2819400"/>
            <a:ext cx="2590800" cy="3222703"/>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419600" y="3048000"/>
            <a:ext cx="3886200" cy="2061102"/>
          </a:xfrm>
          <a:prstGeom prst="rect">
            <a:avLst/>
          </a:prstGeom>
          <a:noFill/>
          <a:ln w="9525">
            <a:noFill/>
            <a:miter lim="800000"/>
            <a:headEnd/>
            <a:tailEnd/>
          </a:ln>
        </p:spPr>
      </p:pic>
      <p:sp>
        <p:nvSpPr>
          <p:cNvPr id="12" name="矩形 11"/>
          <p:cNvSpPr/>
          <p:nvPr/>
        </p:nvSpPr>
        <p:spPr>
          <a:xfrm>
            <a:off x="4419600" y="5257800"/>
            <a:ext cx="3429000" cy="307777"/>
          </a:xfrm>
          <a:prstGeom prst="rect">
            <a:avLst/>
          </a:prstGeom>
        </p:spPr>
        <p:txBody>
          <a:bodyPr wrap="square">
            <a:spAutoFit/>
          </a:bodyPr>
          <a:lstStyle/>
          <a:p>
            <a:r>
              <a:rPr lang="en-US" altLang="zh-CN" sz="1400" dirty="0" smtClean="0"/>
              <a:t>Figure2.</a:t>
            </a:r>
            <a:r>
              <a:rPr lang="zh-CN" altLang="en-US" sz="1400" dirty="0" smtClean="0"/>
              <a:t>根据配置参数生成的特定着色器</a:t>
            </a:r>
            <a:endParaRPr lang="zh-CN" altLang="en-US" sz="1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7"/>
          <p:cNvSpPr>
            <a:spLocks noChangeShapeType="1"/>
          </p:cNvSpPr>
          <p:nvPr/>
        </p:nvSpPr>
        <p:spPr bwMode="auto">
          <a:xfrm>
            <a:off x="0" y="1219200"/>
            <a:ext cx="9144000" cy="0"/>
          </a:xfrm>
          <a:prstGeom prst="line">
            <a:avLst/>
          </a:prstGeom>
          <a:noFill/>
          <a:ln w="19050">
            <a:solidFill>
              <a:schemeClr val="tx1"/>
            </a:solidFill>
            <a:round/>
            <a:headEnd/>
            <a:tailEnd/>
          </a:ln>
        </p:spPr>
        <p:txBody>
          <a:bodyPr/>
          <a:lstStyle/>
          <a:p>
            <a:endParaRPr lang="zh-CN" altLang="en-US"/>
          </a:p>
        </p:txBody>
      </p:sp>
      <p:sp>
        <p:nvSpPr>
          <p:cNvPr id="4" name="标题 3"/>
          <p:cNvSpPr>
            <a:spLocks noGrp="1"/>
          </p:cNvSpPr>
          <p:nvPr>
            <p:ph type="title" idx="4294967295"/>
          </p:nvPr>
        </p:nvSpPr>
        <p:spPr>
          <a:xfrm>
            <a:off x="228600" y="304800"/>
            <a:ext cx="8229600" cy="1143000"/>
          </a:xfrm>
        </p:spPr>
        <p:txBody>
          <a:bodyPr>
            <a:normAutofit/>
          </a:bodyPr>
          <a:lstStyle/>
          <a:p>
            <a:pPr lvl="0" algn="l" fontAlgn="base">
              <a:lnSpc>
                <a:spcPct val="90000"/>
              </a:lnSpc>
              <a:spcAft>
                <a:spcPct val="0"/>
              </a:spcAft>
            </a:pPr>
            <a:r>
              <a:rPr lang="zh-CN" altLang="en-US" sz="2800" b="1" dirty="0" smtClean="0">
                <a:solidFill>
                  <a:srgbClr val="000000"/>
                </a:solidFill>
                <a:latin typeface="Arial" pitchFamily="34" charset="0"/>
                <a:ea typeface="宋体" pitchFamily="2" charset="-122"/>
                <a:cs typeface="+mn-cs"/>
              </a:rPr>
              <a:t>工程部分   </a:t>
            </a:r>
            <a:r>
              <a:rPr lang="zh-CN" altLang="en-US" sz="1800" dirty="0" smtClean="0">
                <a:solidFill>
                  <a:srgbClr val="000066"/>
                </a:solidFill>
                <a:latin typeface="Arial" pitchFamily="34" charset="0"/>
                <a:ea typeface="新細明體" pitchFamily="18" charset="-120"/>
                <a:cs typeface="+mn-cs"/>
              </a:rPr>
              <a:t>线条检测</a:t>
            </a:r>
            <a:endParaRPr lang="en-US" altLang="zh-TW" sz="1800" dirty="0">
              <a:solidFill>
                <a:srgbClr val="000066"/>
              </a:solidFill>
              <a:latin typeface="Arial" pitchFamily="34" charset="0"/>
              <a:ea typeface="新細明體" pitchFamily="18" charset="-120"/>
              <a:cs typeface="+mn-cs"/>
            </a:endParaRPr>
          </a:p>
        </p:txBody>
      </p:sp>
      <p:sp>
        <p:nvSpPr>
          <p:cNvPr id="11" name="矩形 10"/>
          <p:cNvSpPr/>
          <p:nvPr/>
        </p:nvSpPr>
        <p:spPr>
          <a:xfrm>
            <a:off x="838200" y="1676400"/>
            <a:ext cx="6858000" cy="923330"/>
          </a:xfrm>
          <a:prstGeom prst="rect">
            <a:avLst/>
          </a:prstGeom>
        </p:spPr>
        <p:txBody>
          <a:bodyPr wrap="square">
            <a:spAutoFit/>
          </a:bodyPr>
          <a:lstStyle/>
          <a:p>
            <a:r>
              <a:rPr lang="zh-CN" altLang="en-US" dirty="0" smtClean="0"/>
              <a:t>         基于深度的线条：</a:t>
            </a:r>
            <a:r>
              <a:rPr lang="zh-CN" altLang="zh-CN" dirty="0" smtClean="0"/>
              <a:t>通过距离缩小渐变程度，保留近处细节同时保留远处的大幅度变化，并通过曲面法处理掉一些不想留下的细节</a:t>
            </a:r>
            <a:r>
              <a:rPr lang="zh-CN" altLang="en-US" dirty="0" smtClean="0"/>
              <a:t>，最后调整线条的厚度。</a:t>
            </a:r>
            <a:endParaRPr lang="zh-CN" altLang="en-US" dirty="0"/>
          </a:p>
        </p:txBody>
      </p:sp>
      <p:sp>
        <p:nvSpPr>
          <p:cNvPr id="9" name="矩形 8"/>
          <p:cNvSpPr/>
          <p:nvPr/>
        </p:nvSpPr>
        <p:spPr>
          <a:xfrm>
            <a:off x="2971800" y="5943600"/>
            <a:ext cx="3429000" cy="307777"/>
          </a:xfrm>
          <a:prstGeom prst="rect">
            <a:avLst/>
          </a:prstGeom>
        </p:spPr>
        <p:txBody>
          <a:bodyPr wrap="square">
            <a:spAutoFit/>
          </a:bodyPr>
          <a:lstStyle/>
          <a:p>
            <a:r>
              <a:rPr lang="en-US" altLang="zh-CN" sz="1400" dirty="0" smtClean="0"/>
              <a:t>Figure1.</a:t>
            </a:r>
            <a:r>
              <a:rPr lang="zh-CN" altLang="en-US" sz="1400" dirty="0" smtClean="0"/>
              <a:t>深度线条的获取结果</a:t>
            </a:r>
            <a:endParaRPr lang="zh-CN" altLang="en-US" sz="1400" dirty="0"/>
          </a:p>
        </p:txBody>
      </p:sp>
      <p:pic>
        <p:nvPicPr>
          <p:cNvPr id="2050" name="Picture 2"/>
          <p:cNvPicPr>
            <a:picLocks noChangeAspect="1" noChangeArrowheads="1"/>
          </p:cNvPicPr>
          <p:nvPr/>
        </p:nvPicPr>
        <p:blipFill>
          <a:blip r:embed="rId2" cstate="print"/>
          <a:srcRect/>
          <a:stretch>
            <a:fillRect/>
          </a:stretch>
        </p:blipFill>
        <p:spPr bwMode="auto">
          <a:xfrm>
            <a:off x="1066800" y="2743200"/>
            <a:ext cx="6705600" cy="30087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7"/>
          <p:cNvSpPr>
            <a:spLocks noChangeShapeType="1"/>
          </p:cNvSpPr>
          <p:nvPr/>
        </p:nvSpPr>
        <p:spPr bwMode="auto">
          <a:xfrm>
            <a:off x="0" y="1219200"/>
            <a:ext cx="9144000" cy="0"/>
          </a:xfrm>
          <a:prstGeom prst="line">
            <a:avLst/>
          </a:prstGeom>
          <a:noFill/>
          <a:ln w="19050">
            <a:solidFill>
              <a:schemeClr val="tx1"/>
            </a:solidFill>
            <a:round/>
            <a:headEnd/>
            <a:tailEnd/>
          </a:ln>
        </p:spPr>
        <p:txBody>
          <a:bodyPr/>
          <a:lstStyle/>
          <a:p>
            <a:endParaRPr lang="zh-CN" altLang="en-US"/>
          </a:p>
        </p:txBody>
      </p:sp>
      <p:sp>
        <p:nvSpPr>
          <p:cNvPr id="4" name="标题 3"/>
          <p:cNvSpPr>
            <a:spLocks noGrp="1"/>
          </p:cNvSpPr>
          <p:nvPr>
            <p:ph type="title" idx="4294967295"/>
          </p:nvPr>
        </p:nvSpPr>
        <p:spPr>
          <a:xfrm>
            <a:off x="228600" y="304800"/>
            <a:ext cx="8229600" cy="1143000"/>
          </a:xfrm>
        </p:spPr>
        <p:txBody>
          <a:bodyPr>
            <a:normAutofit/>
          </a:bodyPr>
          <a:lstStyle/>
          <a:p>
            <a:pPr lvl="0" algn="l" fontAlgn="base">
              <a:lnSpc>
                <a:spcPct val="90000"/>
              </a:lnSpc>
              <a:spcAft>
                <a:spcPct val="0"/>
              </a:spcAft>
            </a:pPr>
            <a:r>
              <a:rPr lang="zh-CN" altLang="en-US" sz="2800" b="1" dirty="0" smtClean="0">
                <a:solidFill>
                  <a:srgbClr val="000000"/>
                </a:solidFill>
                <a:latin typeface="Arial" pitchFamily="34" charset="0"/>
                <a:ea typeface="宋体" pitchFamily="2" charset="-122"/>
                <a:cs typeface="+mn-cs"/>
              </a:rPr>
              <a:t>工程部分   </a:t>
            </a:r>
            <a:r>
              <a:rPr lang="zh-CN" altLang="en-US" sz="1800" dirty="0" smtClean="0">
                <a:solidFill>
                  <a:srgbClr val="000066"/>
                </a:solidFill>
                <a:latin typeface="Arial" pitchFamily="34" charset="0"/>
                <a:ea typeface="新細明體" pitchFamily="18" charset="-120"/>
                <a:cs typeface="+mn-cs"/>
              </a:rPr>
              <a:t>线条检测</a:t>
            </a:r>
            <a:endParaRPr lang="en-US" altLang="zh-TW" sz="1800" dirty="0">
              <a:solidFill>
                <a:srgbClr val="000066"/>
              </a:solidFill>
              <a:latin typeface="Arial" pitchFamily="34" charset="0"/>
              <a:ea typeface="新細明體" pitchFamily="18" charset="-120"/>
              <a:cs typeface="+mn-cs"/>
            </a:endParaRPr>
          </a:p>
        </p:txBody>
      </p:sp>
      <p:sp>
        <p:nvSpPr>
          <p:cNvPr id="11" name="矩形 10"/>
          <p:cNvSpPr/>
          <p:nvPr/>
        </p:nvSpPr>
        <p:spPr>
          <a:xfrm>
            <a:off x="838200" y="1676400"/>
            <a:ext cx="6858000" cy="1200329"/>
          </a:xfrm>
          <a:prstGeom prst="rect">
            <a:avLst/>
          </a:prstGeom>
        </p:spPr>
        <p:txBody>
          <a:bodyPr wrap="square">
            <a:spAutoFit/>
          </a:bodyPr>
          <a:lstStyle/>
          <a:p>
            <a:r>
              <a:rPr lang="zh-CN" altLang="en-US" dirty="0" smtClean="0"/>
              <a:t>         基于深度的线条：</a:t>
            </a:r>
            <a:r>
              <a:rPr lang="zh-CN" altLang="zh-CN" dirty="0" smtClean="0"/>
              <a:t>于深度的处理只突出了轮廓，缺少一些细节特征，比如折痕这类的元素。为此需要表面法线的梯度来检测这些线条通过添加两个颜色缓冲通道来实现，最后同样对获得的线条设置厚度参数</a:t>
            </a:r>
            <a:r>
              <a:rPr lang="zh-CN" altLang="en-US" dirty="0" smtClean="0"/>
              <a:t>。</a:t>
            </a:r>
            <a:endParaRPr lang="zh-CN" altLang="en-US" dirty="0"/>
          </a:p>
        </p:txBody>
      </p:sp>
      <p:sp>
        <p:nvSpPr>
          <p:cNvPr id="9" name="矩形 8"/>
          <p:cNvSpPr/>
          <p:nvPr/>
        </p:nvSpPr>
        <p:spPr>
          <a:xfrm>
            <a:off x="2743200" y="6169223"/>
            <a:ext cx="3429000" cy="307777"/>
          </a:xfrm>
          <a:prstGeom prst="rect">
            <a:avLst/>
          </a:prstGeom>
        </p:spPr>
        <p:txBody>
          <a:bodyPr wrap="square">
            <a:spAutoFit/>
          </a:bodyPr>
          <a:lstStyle/>
          <a:p>
            <a:r>
              <a:rPr lang="en-US" altLang="zh-CN" sz="1400" dirty="0" smtClean="0"/>
              <a:t>Figure1.</a:t>
            </a:r>
            <a:r>
              <a:rPr lang="zh-CN" altLang="en-US" sz="1400" dirty="0" smtClean="0"/>
              <a:t>深度线条及法线线条的获取结果</a:t>
            </a:r>
            <a:endParaRPr lang="zh-CN" altLang="en-US" sz="1400" dirty="0"/>
          </a:p>
        </p:txBody>
      </p:sp>
      <p:pic>
        <p:nvPicPr>
          <p:cNvPr id="3074" name="Picture 2"/>
          <p:cNvPicPr>
            <a:picLocks noChangeAspect="1" noChangeArrowheads="1"/>
          </p:cNvPicPr>
          <p:nvPr/>
        </p:nvPicPr>
        <p:blipFill>
          <a:blip r:embed="rId2" cstate="print"/>
          <a:srcRect/>
          <a:stretch>
            <a:fillRect/>
          </a:stretch>
        </p:blipFill>
        <p:spPr bwMode="auto">
          <a:xfrm>
            <a:off x="990600" y="2971800"/>
            <a:ext cx="6705600" cy="30087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7"/>
          <p:cNvSpPr>
            <a:spLocks noChangeShapeType="1"/>
          </p:cNvSpPr>
          <p:nvPr/>
        </p:nvSpPr>
        <p:spPr bwMode="auto">
          <a:xfrm>
            <a:off x="0" y="1219200"/>
            <a:ext cx="9144000" cy="0"/>
          </a:xfrm>
          <a:prstGeom prst="line">
            <a:avLst/>
          </a:prstGeom>
          <a:noFill/>
          <a:ln w="19050">
            <a:solidFill>
              <a:schemeClr val="tx1"/>
            </a:solidFill>
            <a:round/>
            <a:headEnd/>
            <a:tailEnd/>
          </a:ln>
        </p:spPr>
        <p:txBody>
          <a:bodyPr/>
          <a:lstStyle/>
          <a:p>
            <a:endParaRPr lang="zh-CN" altLang="en-US"/>
          </a:p>
        </p:txBody>
      </p:sp>
      <p:sp>
        <p:nvSpPr>
          <p:cNvPr id="4" name="标题 3"/>
          <p:cNvSpPr>
            <a:spLocks noGrp="1"/>
          </p:cNvSpPr>
          <p:nvPr>
            <p:ph type="title" idx="4294967295"/>
          </p:nvPr>
        </p:nvSpPr>
        <p:spPr>
          <a:xfrm>
            <a:off x="228600" y="304800"/>
            <a:ext cx="8229600" cy="1143000"/>
          </a:xfrm>
        </p:spPr>
        <p:txBody>
          <a:bodyPr>
            <a:normAutofit/>
          </a:bodyPr>
          <a:lstStyle/>
          <a:p>
            <a:pPr lvl="0" algn="l" fontAlgn="base">
              <a:lnSpc>
                <a:spcPct val="90000"/>
              </a:lnSpc>
              <a:spcAft>
                <a:spcPct val="0"/>
              </a:spcAft>
            </a:pPr>
            <a:r>
              <a:rPr lang="zh-CN" altLang="en-US" sz="2800" b="1" dirty="0" smtClean="0">
                <a:solidFill>
                  <a:srgbClr val="000000"/>
                </a:solidFill>
                <a:latin typeface="Arial" pitchFamily="34" charset="0"/>
                <a:ea typeface="宋体" pitchFamily="2" charset="-122"/>
                <a:cs typeface="+mn-cs"/>
              </a:rPr>
              <a:t>工程部分   </a:t>
            </a:r>
            <a:r>
              <a:rPr lang="zh-CN" altLang="en-US" sz="1800" dirty="0" smtClean="0">
                <a:solidFill>
                  <a:srgbClr val="000066"/>
                </a:solidFill>
                <a:latin typeface="Arial" pitchFamily="34" charset="0"/>
                <a:ea typeface="新細明體" pitchFamily="18" charset="-120"/>
                <a:cs typeface="+mn-cs"/>
              </a:rPr>
              <a:t>线条检测</a:t>
            </a:r>
            <a:endParaRPr lang="en-US" altLang="zh-TW" sz="1800" dirty="0">
              <a:solidFill>
                <a:srgbClr val="000066"/>
              </a:solidFill>
              <a:latin typeface="Arial" pitchFamily="34" charset="0"/>
              <a:ea typeface="新細明體" pitchFamily="18" charset="-120"/>
              <a:cs typeface="+mn-cs"/>
            </a:endParaRPr>
          </a:p>
        </p:txBody>
      </p:sp>
      <p:sp>
        <p:nvSpPr>
          <p:cNvPr id="11" name="矩形 10"/>
          <p:cNvSpPr/>
          <p:nvPr/>
        </p:nvSpPr>
        <p:spPr>
          <a:xfrm>
            <a:off x="838200" y="1676400"/>
            <a:ext cx="6858000" cy="923330"/>
          </a:xfrm>
          <a:prstGeom prst="rect">
            <a:avLst/>
          </a:prstGeom>
        </p:spPr>
        <p:txBody>
          <a:bodyPr wrap="square">
            <a:spAutoFit/>
          </a:bodyPr>
          <a:lstStyle/>
          <a:p>
            <a:r>
              <a:rPr lang="en-US" altLang="zh-CN" dirty="0" smtClean="0"/>
              <a:t>      </a:t>
            </a:r>
            <a:r>
              <a:rPr lang="zh-CN" altLang="zh-CN" dirty="0" smtClean="0"/>
              <a:t>基于纹理的线条：最后对于深度和法线都无法检测到的线条，通过纹理来添加。通过</a:t>
            </a:r>
            <a:r>
              <a:rPr lang="en-US" altLang="zh-CN" dirty="0" smtClean="0"/>
              <a:t>UV</a:t>
            </a:r>
            <a:r>
              <a:rPr lang="zh-CN" altLang="zh-CN" dirty="0" smtClean="0"/>
              <a:t>贴图以及线条侦测纹理在需要的地方添加线条，可以帮助对最后生成结果的有效控制</a:t>
            </a:r>
            <a:r>
              <a:rPr lang="zh-CN" altLang="en-US" dirty="0" smtClean="0"/>
              <a:t>。</a:t>
            </a:r>
            <a:endParaRPr lang="zh-CN" altLang="en-US" dirty="0"/>
          </a:p>
        </p:txBody>
      </p:sp>
      <p:sp>
        <p:nvSpPr>
          <p:cNvPr id="9" name="矩形 8"/>
          <p:cNvSpPr/>
          <p:nvPr/>
        </p:nvSpPr>
        <p:spPr>
          <a:xfrm>
            <a:off x="2743200" y="5940623"/>
            <a:ext cx="3429000" cy="307777"/>
          </a:xfrm>
          <a:prstGeom prst="rect">
            <a:avLst/>
          </a:prstGeom>
        </p:spPr>
        <p:txBody>
          <a:bodyPr wrap="square">
            <a:spAutoFit/>
          </a:bodyPr>
          <a:lstStyle/>
          <a:p>
            <a:r>
              <a:rPr lang="en-US" altLang="zh-CN" sz="1400" dirty="0" smtClean="0"/>
              <a:t>Figure1.</a:t>
            </a:r>
            <a:r>
              <a:rPr lang="zh-CN" altLang="en-US" sz="1400" dirty="0" smtClean="0"/>
              <a:t>线条检测的最后结果</a:t>
            </a:r>
            <a:endParaRPr lang="zh-CN" altLang="en-US" sz="1400" dirty="0"/>
          </a:p>
        </p:txBody>
      </p:sp>
      <p:pic>
        <p:nvPicPr>
          <p:cNvPr id="4098" name="Picture 2"/>
          <p:cNvPicPr>
            <a:picLocks noChangeAspect="1" noChangeArrowheads="1"/>
          </p:cNvPicPr>
          <p:nvPr/>
        </p:nvPicPr>
        <p:blipFill>
          <a:blip r:embed="rId2" cstate="print"/>
          <a:srcRect/>
          <a:stretch>
            <a:fillRect/>
          </a:stretch>
        </p:blipFill>
        <p:spPr bwMode="auto">
          <a:xfrm>
            <a:off x="914400" y="2743200"/>
            <a:ext cx="6629400" cy="29745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81000" y="1524000"/>
            <a:ext cx="6324600" cy="3539430"/>
          </a:xfrm>
          <a:prstGeom prst="rect">
            <a:avLst/>
          </a:prstGeom>
        </p:spPr>
        <p:txBody>
          <a:bodyPr wrap="square">
            <a:spAutoFit/>
          </a:bodyPr>
          <a:lstStyle/>
          <a:p>
            <a:r>
              <a:rPr lang="zh-CN" altLang="en-US" sz="3200" u="sng" dirty="0" smtClean="0">
                <a:ea typeface="新細明體" pitchFamily="18" charset="-120"/>
              </a:rPr>
              <a:t>汇报大纲</a:t>
            </a:r>
            <a:r>
              <a:rPr lang="en-US" altLang="zh-CN" sz="3200" u="sng" dirty="0" smtClean="0">
                <a:ea typeface="新細明體" pitchFamily="18" charset="-120"/>
              </a:rPr>
              <a:t/>
            </a:r>
            <a:br>
              <a:rPr lang="en-US" altLang="zh-CN" sz="3200" u="sng" dirty="0" smtClean="0">
                <a:ea typeface="新細明體" pitchFamily="18" charset="-120"/>
              </a:rPr>
            </a:br>
            <a:r>
              <a:rPr lang="en-US" altLang="zh-CN" sz="3200" dirty="0" smtClean="0">
                <a:ea typeface="新細明體" pitchFamily="18" charset="-120"/>
              </a:rPr>
              <a:t/>
            </a:r>
            <a:br>
              <a:rPr lang="en-US" altLang="zh-CN" sz="3200" dirty="0" smtClean="0">
                <a:ea typeface="新細明體" pitchFamily="18" charset="-120"/>
              </a:rPr>
            </a:br>
            <a:r>
              <a:rPr lang="en-US" altLang="zh-CN" sz="3200" dirty="0" smtClean="0">
                <a:ea typeface="新細明體" pitchFamily="18" charset="-120"/>
              </a:rPr>
              <a:t>Section 1: </a:t>
            </a:r>
            <a:r>
              <a:rPr lang="zh-CN" altLang="en-US" sz="3200" dirty="0" smtClean="0">
                <a:ea typeface="宋体" pitchFamily="2" charset="-122"/>
                <a:cs typeface="Times New Roman" pitchFamily="18" charset="0"/>
              </a:rPr>
              <a:t>引言</a:t>
            </a:r>
            <a:endParaRPr lang="en-US" altLang="zh-CN" sz="3200" dirty="0" smtClean="0">
              <a:ea typeface="宋体" pitchFamily="2" charset="-122"/>
              <a:cs typeface="Times New Roman" pitchFamily="18" charset="0"/>
            </a:endParaRPr>
          </a:p>
          <a:p>
            <a:r>
              <a:rPr lang="en-US" altLang="zh-CN" sz="3200" dirty="0" smtClean="0">
                <a:ea typeface="宋体" pitchFamily="2" charset="-122"/>
                <a:cs typeface="Times New Roman" pitchFamily="18" charset="0"/>
              </a:rPr>
              <a:t>Section 2: </a:t>
            </a:r>
            <a:r>
              <a:rPr lang="zh-CN" altLang="en-US" sz="3200" dirty="0" smtClean="0">
                <a:ea typeface="宋体" pitchFamily="2" charset="-122"/>
                <a:cs typeface="Times New Roman" pitchFamily="18" charset="0"/>
              </a:rPr>
              <a:t>艺术部分</a:t>
            </a:r>
            <a:r>
              <a:rPr lang="en-US" altLang="zh-CN" sz="3200" dirty="0" smtClean="0">
                <a:ea typeface="宋体" pitchFamily="2" charset="-122"/>
                <a:cs typeface="Times New Roman" pitchFamily="18" charset="0"/>
              </a:rPr>
              <a:t>			</a:t>
            </a:r>
            <a:br>
              <a:rPr lang="en-US" altLang="zh-CN" sz="3200" dirty="0" smtClean="0">
                <a:ea typeface="宋体" pitchFamily="2" charset="-122"/>
                <a:cs typeface="Times New Roman" pitchFamily="18" charset="0"/>
              </a:rPr>
            </a:br>
            <a:r>
              <a:rPr lang="en-US" altLang="zh-CN" sz="3200" dirty="0" smtClean="0">
                <a:ea typeface="宋体" pitchFamily="2" charset="-122"/>
                <a:cs typeface="Times New Roman" pitchFamily="18" charset="0"/>
              </a:rPr>
              <a:t>Section 3: </a:t>
            </a:r>
            <a:r>
              <a:rPr lang="zh-CN" altLang="en-US" sz="3200" dirty="0" smtClean="0">
                <a:ea typeface="宋体" pitchFamily="2" charset="-122"/>
                <a:cs typeface="Times New Roman" pitchFamily="18" charset="0"/>
              </a:rPr>
              <a:t>工程部分</a:t>
            </a:r>
            <a:r>
              <a:rPr lang="en-US" altLang="zh-CN" sz="3200" dirty="0" smtClean="0">
                <a:ea typeface="宋体" pitchFamily="2" charset="-122"/>
                <a:cs typeface="Times New Roman" pitchFamily="18" charset="0"/>
              </a:rPr>
              <a:t>		</a:t>
            </a:r>
            <a:br>
              <a:rPr lang="en-US" altLang="zh-CN" sz="3200" dirty="0" smtClean="0">
                <a:ea typeface="宋体" pitchFamily="2" charset="-122"/>
                <a:cs typeface="Times New Roman" pitchFamily="18" charset="0"/>
              </a:rPr>
            </a:br>
            <a:r>
              <a:rPr lang="en-US" altLang="zh-CN" sz="3200" dirty="0" smtClean="0">
                <a:ea typeface="宋体" pitchFamily="2" charset="-122"/>
                <a:cs typeface="Times New Roman" pitchFamily="18" charset="0"/>
              </a:rPr>
              <a:t>Section 4: GPU</a:t>
            </a:r>
            <a:r>
              <a:rPr lang="zh-CN" altLang="en-US" sz="3200" dirty="0" smtClean="0">
                <a:ea typeface="宋体" pitchFamily="2" charset="-122"/>
                <a:cs typeface="Times New Roman" pitchFamily="18" charset="0"/>
              </a:rPr>
              <a:t>优化</a:t>
            </a:r>
            <a:r>
              <a:rPr lang="en-US" altLang="zh-CN" sz="3200" dirty="0" smtClean="0">
                <a:ea typeface="宋体" pitchFamily="2" charset="-122"/>
                <a:cs typeface="Times New Roman" pitchFamily="18" charset="0"/>
              </a:rPr>
              <a:t/>
            </a:r>
            <a:br>
              <a:rPr lang="en-US" altLang="zh-CN" sz="3200" dirty="0" smtClean="0">
                <a:ea typeface="宋体" pitchFamily="2" charset="-122"/>
                <a:cs typeface="Times New Roman" pitchFamily="18" charset="0"/>
              </a:rPr>
            </a:br>
            <a:r>
              <a:rPr lang="en-US" altLang="zh-CN" sz="3200" dirty="0" smtClean="0">
                <a:ea typeface="宋体" pitchFamily="2" charset="-122"/>
                <a:cs typeface="Times New Roman" pitchFamily="18" charset="0"/>
              </a:rPr>
              <a:t>Section 5: </a:t>
            </a:r>
            <a:r>
              <a:rPr lang="zh-CN" altLang="en-US" sz="3200" dirty="0" smtClean="0">
                <a:ea typeface="宋体" pitchFamily="2" charset="-122"/>
                <a:cs typeface="Times New Roman" pitchFamily="18" charset="0"/>
              </a:rPr>
              <a:t>小结</a:t>
            </a:r>
            <a:r>
              <a:rPr lang="en-US" altLang="zh-CN" sz="3200" dirty="0" smtClean="0">
                <a:ea typeface="宋体" pitchFamily="2" charset="-122"/>
                <a:cs typeface="Times New Roman" pitchFamily="18" charset="0"/>
              </a:rPr>
              <a:t>	</a:t>
            </a:r>
            <a:endParaRPr lang="zh-CN" altLang="en-US" sz="3200" dirty="0"/>
          </a:p>
        </p:txBody>
      </p:sp>
      <p:pic>
        <p:nvPicPr>
          <p:cNvPr id="2050" name="Picture 2"/>
          <p:cNvPicPr>
            <a:picLocks noChangeAspect="1" noChangeArrowheads="1"/>
          </p:cNvPicPr>
          <p:nvPr/>
        </p:nvPicPr>
        <p:blipFill>
          <a:blip r:embed="rId2" cstate="print"/>
          <a:srcRect/>
          <a:stretch>
            <a:fillRect/>
          </a:stretch>
        </p:blipFill>
        <p:spPr bwMode="auto">
          <a:xfrm>
            <a:off x="5029200" y="1998357"/>
            <a:ext cx="3754092" cy="2802243"/>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7"/>
          <p:cNvSpPr>
            <a:spLocks noChangeShapeType="1"/>
          </p:cNvSpPr>
          <p:nvPr/>
        </p:nvSpPr>
        <p:spPr bwMode="auto">
          <a:xfrm>
            <a:off x="0" y="1219200"/>
            <a:ext cx="9144000" cy="0"/>
          </a:xfrm>
          <a:prstGeom prst="line">
            <a:avLst/>
          </a:prstGeom>
          <a:noFill/>
          <a:ln w="19050">
            <a:solidFill>
              <a:schemeClr val="tx1"/>
            </a:solidFill>
            <a:round/>
            <a:headEnd/>
            <a:tailEnd/>
          </a:ln>
        </p:spPr>
        <p:txBody>
          <a:bodyPr/>
          <a:lstStyle/>
          <a:p>
            <a:endParaRPr lang="zh-CN" altLang="en-US"/>
          </a:p>
        </p:txBody>
      </p:sp>
      <p:sp>
        <p:nvSpPr>
          <p:cNvPr id="4" name="标题 3"/>
          <p:cNvSpPr>
            <a:spLocks noGrp="1"/>
          </p:cNvSpPr>
          <p:nvPr>
            <p:ph type="title" idx="4294967295"/>
          </p:nvPr>
        </p:nvSpPr>
        <p:spPr>
          <a:xfrm>
            <a:off x="228600" y="304800"/>
            <a:ext cx="8229600" cy="1143000"/>
          </a:xfrm>
        </p:spPr>
        <p:txBody>
          <a:bodyPr>
            <a:normAutofit/>
          </a:bodyPr>
          <a:lstStyle/>
          <a:p>
            <a:pPr lvl="0" algn="l" fontAlgn="base">
              <a:lnSpc>
                <a:spcPct val="90000"/>
              </a:lnSpc>
              <a:spcAft>
                <a:spcPct val="0"/>
              </a:spcAft>
            </a:pPr>
            <a:r>
              <a:rPr lang="zh-CN" altLang="en-US" sz="2800" b="1" dirty="0" smtClean="0">
                <a:solidFill>
                  <a:srgbClr val="000000"/>
                </a:solidFill>
                <a:latin typeface="Arial" pitchFamily="34" charset="0"/>
                <a:ea typeface="宋体" pitchFamily="2" charset="-122"/>
                <a:cs typeface="+mn-cs"/>
              </a:rPr>
              <a:t>工程部分   </a:t>
            </a:r>
            <a:r>
              <a:rPr lang="zh-CN" altLang="en-US" sz="1800" dirty="0" smtClean="0">
                <a:solidFill>
                  <a:srgbClr val="000066"/>
                </a:solidFill>
                <a:latin typeface="Arial" pitchFamily="34" charset="0"/>
                <a:ea typeface="新細明體" pitchFamily="18" charset="-120"/>
                <a:cs typeface="+mn-cs"/>
              </a:rPr>
              <a:t>线透明度</a:t>
            </a:r>
            <a:endParaRPr lang="en-US" altLang="zh-TW" sz="1800" dirty="0">
              <a:solidFill>
                <a:srgbClr val="000066"/>
              </a:solidFill>
              <a:latin typeface="Arial" pitchFamily="34" charset="0"/>
              <a:ea typeface="新細明體" pitchFamily="18" charset="-120"/>
              <a:cs typeface="+mn-cs"/>
            </a:endParaRPr>
          </a:p>
        </p:txBody>
      </p:sp>
      <p:sp>
        <p:nvSpPr>
          <p:cNvPr id="11" name="矩形 10"/>
          <p:cNvSpPr/>
          <p:nvPr/>
        </p:nvSpPr>
        <p:spPr>
          <a:xfrm>
            <a:off x="838200" y="1676400"/>
            <a:ext cx="6858000" cy="923330"/>
          </a:xfrm>
          <a:prstGeom prst="rect">
            <a:avLst/>
          </a:prstGeom>
        </p:spPr>
        <p:txBody>
          <a:bodyPr wrap="square">
            <a:spAutoFit/>
          </a:bodyPr>
          <a:lstStyle/>
          <a:p>
            <a:r>
              <a:rPr lang="en-US" altLang="zh-CN" dirty="0" smtClean="0"/>
              <a:t>      </a:t>
            </a:r>
            <a:r>
              <a:rPr lang="zh-CN" altLang="zh-CN" dirty="0" smtClean="0"/>
              <a:t>线透明度：漫画中人物面孔的一个共同特征是眉毛和头发的重叠，传达了头发的某种半透明性。 要在</a:t>
            </a:r>
            <a:r>
              <a:rPr lang="en-US" altLang="zh-CN" dirty="0" smtClean="0"/>
              <a:t>VR</a:t>
            </a:r>
            <a:r>
              <a:rPr lang="zh-CN" altLang="zh-CN" dirty="0" smtClean="0"/>
              <a:t>中重现此效果，可以使用简单的材质函数将眉毛略微移向相机，从而抵消顶点。</a:t>
            </a:r>
            <a:endParaRPr lang="zh-CN" altLang="en-US" dirty="0"/>
          </a:p>
        </p:txBody>
      </p:sp>
      <p:sp>
        <p:nvSpPr>
          <p:cNvPr id="9" name="矩形 8"/>
          <p:cNvSpPr/>
          <p:nvPr/>
        </p:nvSpPr>
        <p:spPr>
          <a:xfrm>
            <a:off x="1143000" y="5410200"/>
            <a:ext cx="3429000" cy="307777"/>
          </a:xfrm>
          <a:prstGeom prst="rect">
            <a:avLst/>
          </a:prstGeom>
        </p:spPr>
        <p:txBody>
          <a:bodyPr wrap="square">
            <a:spAutoFit/>
          </a:bodyPr>
          <a:lstStyle/>
          <a:p>
            <a:r>
              <a:rPr lang="en-US" altLang="zh-CN" sz="1400" dirty="0" smtClean="0"/>
              <a:t>Figure1.</a:t>
            </a:r>
            <a:r>
              <a:rPr lang="zh-CN" altLang="en-US" sz="1400" dirty="0" smtClean="0"/>
              <a:t>未处理图像</a:t>
            </a:r>
            <a:endParaRPr lang="zh-CN" altLang="en-US" sz="1400" dirty="0"/>
          </a:p>
        </p:txBody>
      </p:sp>
      <p:pic>
        <p:nvPicPr>
          <p:cNvPr id="5122" name="Picture 2"/>
          <p:cNvPicPr>
            <a:picLocks noChangeAspect="1" noChangeArrowheads="1"/>
          </p:cNvPicPr>
          <p:nvPr/>
        </p:nvPicPr>
        <p:blipFill>
          <a:blip r:embed="rId2" cstate="print"/>
          <a:srcRect/>
          <a:stretch>
            <a:fillRect/>
          </a:stretch>
        </p:blipFill>
        <p:spPr bwMode="auto">
          <a:xfrm>
            <a:off x="914400" y="2819400"/>
            <a:ext cx="3276600" cy="2391032"/>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4571999" y="2819399"/>
            <a:ext cx="3276601" cy="2391033"/>
          </a:xfrm>
          <a:prstGeom prst="rect">
            <a:avLst/>
          </a:prstGeom>
          <a:noFill/>
          <a:ln w="9525">
            <a:noFill/>
            <a:miter lim="800000"/>
            <a:headEnd/>
            <a:tailEnd/>
          </a:ln>
        </p:spPr>
      </p:pic>
      <p:sp>
        <p:nvSpPr>
          <p:cNvPr id="10" name="矩形 9"/>
          <p:cNvSpPr/>
          <p:nvPr/>
        </p:nvSpPr>
        <p:spPr>
          <a:xfrm>
            <a:off x="5105400" y="5407223"/>
            <a:ext cx="3429000" cy="307777"/>
          </a:xfrm>
          <a:prstGeom prst="rect">
            <a:avLst/>
          </a:prstGeom>
        </p:spPr>
        <p:txBody>
          <a:bodyPr wrap="square">
            <a:spAutoFit/>
          </a:bodyPr>
          <a:lstStyle/>
          <a:p>
            <a:r>
              <a:rPr lang="en-US" altLang="zh-CN" sz="1400" dirty="0" smtClean="0"/>
              <a:t>Figure2.</a:t>
            </a:r>
            <a:r>
              <a:rPr lang="zh-CN" altLang="en-US" sz="1400" dirty="0" smtClean="0"/>
              <a:t>处理后图像</a:t>
            </a:r>
            <a:endParaRPr lang="zh-CN" altLang="en-US" sz="1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7"/>
          <p:cNvSpPr>
            <a:spLocks noChangeShapeType="1"/>
          </p:cNvSpPr>
          <p:nvPr/>
        </p:nvSpPr>
        <p:spPr bwMode="auto">
          <a:xfrm>
            <a:off x="0" y="1219200"/>
            <a:ext cx="9144000" cy="0"/>
          </a:xfrm>
          <a:prstGeom prst="line">
            <a:avLst/>
          </a:prstGeom>
          <a:noFill/>
          <a:ln w="19050">
            <a:solidFill>
              <a:schemeClr val="tx1"/>
            </a:solidFill>
            <a:round/>
            <a:headEnd/>
            <a:tailEnd/>
          </a:ln>
        </p:spPr>
        <p:txBody>
          <a:bodyPr/>
          <a:lstStyle/>
          <a:p>
            <a:endParaRPr lang="zh-CN" altLang="en-US"/>
          </a:p>
        </p:txBody>
      </p:sp>
      <p:sp>
        <p:nvSpPr>
          <p:cNvPr id="4" name="标题 3"/>
          <p:cNvSpPr>
            <a:spLocks noGrp="1"/>
          </p:cNvSpPr>
          <p:nvPr>
            <p:ph type="title" idx="4294967295"/>
          </p:nvPr>
        </p:nvSpPr>
        <p:spPr>
          <a:xfrm>
            <a:off x="228600" y="304800"/>
            <a:ext cx="8229600" cy="1143000"/>
          </a:xfrm>
        </p:spPr>
        <p:txBody>
          <a:bodyPr>
            <a:normAutofit/>
          </a:bodyPr>
          <a:lstStyle/>
          <a:p>
            <a:pPr lvl="0" algn="l" fontAlgn="base">
              <a:lnSpc>
                <a:spcPct val="90000"/>
              </a:lnSpc>
              <a:spcAft>
                <a:spcPct val="0"/>
              </a:spcAft>
            </a:pPr>
            <a:r>
              <a:rPr lang="zh-CN" altLang="en-US" sz="2800" b="1" dirty="0" smtClean="0">
                <a:solidFill>
                  <a:srgbClr val="000000"/>
                </a:solidFill>
                <a:latin typeface="Arial" pitchFamily="34" charset="0"/>
                <a:ea typeface="宋体" pitchFamily="2" charset="-122"/>
                <a:cs typeface="+mn-cs"/>
              </a:rPr>
              <a:t>工程部分   </a:t>
            </a:r>
            <a:r>
              <a:rPr lang="zh-CN" altLang="en-US" sz="1800" dirty="0" smtClean="0">
                <a:solidFill>
                  <a:srgbClr val="000066"/>
                </a:solidFill>
                <a:latin typeface="Arial" pitchFamily="34" charset="0"/>
                <a:ea typeface="新細明體" pitchFamily="18" charset="-120"/>
                <a:cs typeface="+mn-cs"/>
              </a:rPr>
              <a:t>镶嵌画法</a:t>
            </a:r>
            <a:endParaRPr lang="en-US" altLang="zh-TW" sz="1800" dirty="0">
              <a:solidFill>
                <a:srgbClr val="000066"/>
              </a:solidFill>
              <a:latin typeface="Arial" pitchFamily="34" charset="0"/>
              <a:ea typeface="新細明體" pitchFamily="18" charset="-120"/>
              <a:cs typeface="+mn-cs"/>
            </a:endParaRPr>
          </a:p>
        </p:txBody>
      </p:sp>
      <p:sp>
        <p:nvSpPr>
          <p:cNvPr id="11" name="矩形 10"/>
          <p:cNvSpPr/>
          <p:nvPr/>
        </p:nvSpPr>
        <p:spPr>
          <a:xfrm>
            <a:off x="838200" y="1676400"/>
            <a:ext cx="6858000" cy="646331"/>
          </a:xfrm>
          <a:prstGeom prst="rect">
            <a:avLst/>
          </a:prstGeom>
        </p:spPr>
        <p:txBody>
          <a:bodyPr wrap="square">
            <a:spAutoFit/>
          </a:bodyPr>
          <a:lstStyle/>
          <a:p>
            <a:r>
              <a:rPr lang="en-US" altLang="zh-CN" dirty="0" smtClean="0"/>
              <a:t>     </a:t>
            </a:r>
            <a:r>
              <a:rPr lang="zh-CN" altLang="en-US" dirty="0" smtClean="0"/>
              <a:t>一般</a:t>
            </a:r>
            <a:r>
              <a:rPr lang="zh-CN" altLang="zh-CN" dirty="0" smtClean="0"/>
              <a:t>的镶嵌画法</a:t>
            </a:r>
            <a:r>
              <a:rPr lang="zh-CN" altLang="en-US" dirty="0" smtClean="0"/>
              <a:t>是可行的</a:t>
            </a:r>
            <a:r>
              <a:rPr lang="zh-CN" altLang="zh-CN" dirty="0" smtClean="0"/>
              <a:t>。 因为坐标是静态的，所以纹理在空间和时间上是稳定的，环境艺术外观也得以保持。</a:t>
            </a:r>
            <a:endParaRPr lang="zh-CN" altLang="en-US" dirty="0"/>
          </a:p>
        </p:txBody>
      </p:sp>
      <p:sp>
        <p:nvSpPr>
          <p:cNvPr id="10" name="矩形 9"/>
          <p:cNvSpPr/>
          <p:nvPr/>
        </p:nvSpPr>
        <p:spPr>
          <a:xfrm>
            <a:off x="3200400" y="6096000"/>
            <a:ext cx="3429000" cy="307777"/>
          </a:xfrm>
          <a:prstGeom prst="rect">
            <a:avLst/>
          </a:prstGeom>
        </p:spPr>
        <p:txBody>
          <a:bodyPr wrap="square">
            <a:spAutoFit/>
          </a:bodyPr>
          <a:lstStyle/>
          <a:p>
            <a:r>
              <a:rPr lang="en-US" altLang="zh-CN" sz="1400" dirty="0" smtClean="0"/>
              <a:t>Figure1.</a:t>
            </a:r>
            <a:r>
              <a:rPr lang="zh-CN" altLang="en-US" sz="1400" dirty="0" smtClean="0"/>
              <a:t>对环境应用镶嵌画法</a:t>
            </a:r>
            <a:endParaRPr lang="zh-CN" altLang="en-US" sz="1400" dirty="0"/>
          </a:p>
        </p:txBody>
      </p:sp>
      <p:pic>
        <p:nvPicPr>
          <p:cNvPr id="6146" name="Picture 2"/>
          <p:cNvPicPr>
            <a:picLocks noChangeAspect="1" noChangeArrowheads="1"/>
          </p:cNvPicPr>
          <p:nvPr/>
        </p:nvPicPr>
        <p:blipFill>
          <a:blip r:embed="rId2" cstate="print"/>
          <a:srcRect/>
          <a:stretch>
            <a:fillRect/>
          </a:stretch>
        </p:blipFill>
        <p:spPr bwMode="auto">
          <a:xfrm>
            <a:off x="990600" y="2371657"/>
            <a:ext cx="6477000" cy="364814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7"/>
          <p:cNvSpPr>
            <a:spLocks noChangeShapeType="1"/>
          </p:cNvSpPr>
          <p:nvPr/>
        </p:nvSpPr>
        <p:spPr bwMode="auto">
          <a:xfrm>
            <a:off x="0" y="1219200"/>
            <a:ext cx="9144000" cy="0"/>
          </a:xfrm>
          <a:prstGeom prst="line">
            <a:avLst/>
          </a:prstGeom>
          <a:noFill/>
          <a:ln w="19050">
            <a:solidFill>
              <a:schemeClr val="tx1"/>
            </a:solidFill>
            <a:round/>
            <a:headEnd/>
            <a:tailEnd/>
          </a:ln>
        </p:spPr>
        <p:txBody>
          <a:bodyPr/>
          <a:lstStyle/>
          <a:p>
            <a:endParaRPr lang="zh-CN" altLang="en-US"/>
          </a:p>
        </p:txBody>
      </p:sp>
      <p:sp>
        <p:nvSpPr>
          <p:cNvPr id="4" name="标题 3"/>
          <p:cNvSpPr>
            <a:spLocks noGrp="1"/>
          </p:cNvSpPr>
          <p:nvPr>
            <p:ph type="title" idx="4294967295"/>
          </p:nvPr>
        </p:nvSpPr>
        <p:spPr>
          <a:xfrm>
            <a:off x="228600" y="304800"/>
            <a:ext cx="8229600" cy="1143000"/>
          </a:xfrm>
        </p:spPr>
        <p:txBody>
          <a:bodyPr>
            <a:normAutofit/>
          </a:bodyPr>
          <a:lstStyle/>
          <a:p>
            <a:pPr lvl="0" algn="l" fontAlgn="base">
              <a:lnSpc>
                <a:spcPct val="90000"/>
              </a:lnSpc>
              <a:spcAft>
                <a:spcPct val="0"/>
              </a:spcAft>
            </a:pPr>
            <a:r>
              <a:rPr lang="zh-CN" altLang="en-US" sz="2800" b="1" dirty="0" smtClean="0">
                <a:solidFill>
                  <a:srgbClr val="000000"/>
                </a:solidFill>
                <a:latin typeface="Arial" pitchFamily="34" charset="0"/>
                <a:ea typeface="宋体" pitchFamily="2" charset="-122"/>
                <a:cs typeface="+mn-cs"/>
              </a:rPr>
              <a:t>工程部分   </a:t>
            </a:r>
            <a:r>
              <a:rPr lang="zh-CN" altLang="en-US" sz="1800" dirty="0" smtClean="0">
                <a:solidFill>
                  <a:srgbClr val="000066"/>
                </a:solidFill>
                <a:latin typeface="Arial" pitchFamily="34" charset="0"/>
                <a:ea typeface="新細明體" pitchFamily="18" charset="-120"/>
                <a:cs typeface="+mn-cs"/>
              </a:rPr>
              <a:t>镶嵌画法</a:t>
            </a:r>
            <a:endParaRPr lang="en-US" altLang="zh-TW" sz="1800" dirty="0">
              <a:solidFill>
                <a:srgbClr val="000066"/>
              </a:solidFill>
              <a:latin typeface="Arial" pitchFamily="34" charset="0"/>
              <a:ea typeface="新細明體" pitchFamily="18" charset="-120"/>
              <a:cs typeface="+mn-cs"/>
            </a:endParaRPr>
          </a:p>
        </p:txBody>
      </p:sp>
      <p:sp>
        <p:nvSpPr>
          <p:cNvPr id="11" name="矩形 10"/>
          <p:cNvSpPr/>
          <p:nvPr/>
        </p:nvSpPr>
        <p:spPr>
          <a:xfrm>
            <a:off x="838200" y="1676400"/>
            <a:ext cx="6858000" cy="1200329"/>
          </a:xfrm>
          <a:prstGeom prst="rect">
            <a:avLst/>
          </a:prstGeom>
        </p:spPr>
        <p:txBody>
          <a:bodyPr wrap="square">
            <a:spAutoFit/>
          </a:bodyPr>
          <a:lstStyle/>
          <a:p>
            <a:r>
              <a:rPr lang="en-US" altLang="zh-CN" dirty="0" smtClean="0"/>
              <a:t>    !!PROBLEM:</a:t>
            </a:r>
            <a:r>
              <a:rPr lang="zh-CN" altLang="zh-CN" dirty="0" smtClean="0"/>
              <a:t>在</a:t>
            </a:r>
            <a:r>
              <a:rPr lang="en-US" altLang="zh-CN" dirty="0" smtClean="0"/>
              <a:t>VR</a:t>
            </a:r>
            <a:r>
              <a:rPr lang="zh-CN" altLang="zh-CN" dirty="0" smtClean="0"/>
              <a:t>的半色调镶嵌画法问题则不像</a:t>
            </a:r>
            <a:r>
              <a:rPr lang="zh-CN" altLang="en-US" dirty="0" smtClean="0"/>
              <a:t>一般</a:t>
            </a:r>
            <a:r>
              <a:rPr lang="zh-CN" altLang="zh-CN" dirty="0" smtClean="0"/>
              <a:t>镶嵌那样好解决，最主要的问题还是</a:t>
            </a:r>
            <a:r>
              <a:rPr lang="en-US" altLang="zh-CN" dirty="0" smtClean="0"/>
              <a:t>VR</a:t>
            </a:r>
            <a:r>
              <a:rPr lang="zh-CN" altLang="zh-CN" dirty="0" smtClean="0"/>
              <a:t>坐标系。若采用球面坐标会出现“玻璃门”效果，使得均匀颜色的表面看起来像透明的，然而若采用</a:t>
            </a:r>
            <a:r>
              <a:rPr lang="en-US" altLang="zh-CN" dirty="0" smtClean="0"/>
              <a:t>3D</a:t>
            </a:r>
            <a:r>
              <a:rPr lang="zh-CN" altLang="zh-CN" dirty="0" smtClean="0"/>
              <a:t>坐标，可以解决“玻璃门”效果，然而在曲面上则会产生糟糕的效果。</a:t>
            </a:r>
            <a:endParaRPr lang="zh-CN" altLang="en-US" dirty="0"/>
          </a:p>
        </p:txBody>
      </p:sp>
      <p:sp>
        <p:nvSpPr>
          <p:cNvPr id="10" name="矩形 9"/>
          <p:cNvSpPr/>
          <p:nvPr/>
        </p:nvSpPr>
        <p:spPr>
          <a:xfrm>
            <a:off x="2057400" y="6172200"/>
            <a:ext cx="4648200" cy="523220"/>
          </a:xfrm>
          <a:prstGeom prst="rect">
            <a:avLst/>
          </a:prstGeom>
        </p:spPr>
        <p:txBody>
          <a:bodyPr wrap="square">
            <a:spAutoFit/>
          </a:bodyPr>
          <a:lstStyle/>
          <a:p>
            <a:r>
              <a:rPr lang="en-US" altLang="zh-CN" sz="1400" dirty="0" smtClean="0"/>
              <a:t>Figure1.</a:t>
            </a:r>
            <a:r>
              <a:rPr lang="zh-CN" altLang="en-US" sz="1400" dirty="0" smtClean="0"/>
              <a:t>采用半色调镶嵌画法后，椅子扶手由于玻璃门效果，看起来像是透明的。</a:t>
            </a:r>
            <a:endParaRPr lang="zh-CN" altLang="en-US" sz="1400" dirty="0"/>
          </a:p>
        </p:txBody>
      </p:sp>
      <p:pic>
        <p:nvPicPr>
          <p:cNvPr id="7170" name="Picture 2"/>
          <p:cNvPicPr>
            <a:picLocks noChangeAspect="1" noChangeArrowheads="1"/>
          </p:cNvPicPr>
          <p:nvPr/>
        </p:nvPicPr>
        <p:blipFill>
          <a:blip r:embed="rId2" cstate="print"/>
          <a:srcRect/>
          <a:stretch>
            <a:fillRect/>
          </a:stretch>
        </p:blipFill>
        <p:spPr bwMode="auto">
          <a:xfrm>
            <a:off x="1828800" y="2971800"/>
            <a:ext cx="5029200" cy="30487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7"/>
          <p:cNvSpPr>
            <a:spLocks noChangeShapeType="1"/>
          </p:cNvSpPr>
          <p:nvPr/>
        </p:nvSpPr>
        <p:spPr bwMode="auto">
          <a:xfrm>
            <a:off x="0" y="1219200"/>
            <a:ext cx="9144000" cy="0"/>
          </a:xfrm>
          <a:prstGeom prst="line">
            <a:avLst/>
          </a:prstGeom>
          <a:noFill/>
          <a:ln w="19050">
            <a:solidFill>
              <a:schemeClr val="tx1"/>
            </a:solidFill>
            <a:round/>
            <a:headEnd/>
            <a:tailEnd/>
          </a:ln>
        </p:spPr>
        <p:txBody>
          <a:bodyPr/>
          <a:lstStyle/>
          <a:p>
            <a:endParaRPr lang="zh-CN" altLang="en-US"/>
          </a:p>
        </p:txBody>
      </p:sp>
      <p:sp>
        <p:nvSpPr>
          <p:cNvPr id="4" name="标题 3"/>
          <p:cNvSpPr>
            <a:spLocks noGrp="1"/>
          </p:cNvSpPr>
          <p:nvPr>
            <p:ph type="title" idx="4294967295"/>
          </p:nvPr>
        </p:nvSpPr>
        <p:spPr>
          <a:xfrm>
            <a:off x="228600" y="304800"/>
            <a:ext cx="8229600" cy="1143000"/>
          </a:xfrm>
        </p:spPr>
        <p:txBody>
          <a:bodyPr>
            <a:normAutofit/>
          </a:bodyPr>
          <a:lstStyle/>
          <a:p>
            <a:pPr lvl="0" algn="l" fontAlgn="base">
              <a:lnSpc>
                <a:spcPct val="90000"/>
              </a:lnSpc>
              <a:spcAft>
                <a:spcPct val="0"/>
              </a:spcAft>
            </a:pPr>
            <a:r>
              <a:rPr lang="zh-CN" altLang="en-US" sz="2800" b="1" dirty="0" smtClean="0">
                <a:solidFill>
                  <a:srgbClr val="000000"/>
                </a:solidFill>
                <a:latin typeface="Arial" pitchFamily="34" charset="0"/>
                <a:ea typeface="宋体" pitchFamily="2" charset="-122"/>
                <a:cs typeface="+mn-cs"/>
              </a:rPr>
              <a:t>工程部分   </a:t>
            </a:r>
            <a:r>
              <a:rPr lang="zh-CN" altLang="en-US" sz="1800" dirty="0" smtClean="0">
                <a:solidFill>
                  <a:srgbClr val="000066"/>
                </a:solidFill>
                <a:latin typeface="Arial" pitchFamily="34" charset="0"/>
                <a:ea typeface="新細明體" pitchFamily="18" charset="-120"/>
                <a:cs typeface="+mn-cs"/>
              </a:rPr>
              <a:t>沉浸式体验</a:t>
            </a:r>
            <a:endParaRPr lang="en-US" altLang="zh-TW" sz="1800" dirty="0">
              <a:solidFill>
                <a:srgbClr val="000066"/>
              </a:solidFill>
              <a:latin typeface="Arial" pitchFamily="34" charset="0"/>
              <a:ea typeface="新細明體" pitchFamily="18" charset="-120"/>
              <a:cs typeface="+mn-cs"/>
            </a:endParaRPr>
          </a:p>
        </p:txBody>
      </p:sp>
      <p:sp>
        <p:nvSpPr>
          <p:cNvPr id="11" name="矩形 10"/>
          <p:cNvSpPr/>
          <p:nvPr/>
        </p:nvSpPr>
        <p:spPr>
          <a:xfrm>
            <a:off x="838200" y="1676400"/>
            <a:ext cx="6858000" cy="1200329"/>
          </a:xfrm>
          <a:prstGeom prst="rect">
            <a:avLst/>
          </a:prstGeom>
        </p:spPr>
        <p:txBody>
          <a:bodyPr wrap="square">
            <a:spAutoFit/>
          </a:bodyPr>
          <a:lstStyle/>
          <a:p>
            <a:r>
              <a:rPr lang="en-US" altLang="zh-CN" dirty="0" smtClean="0"/>
              <a:t>       </a:t>
            </a:r>
            <a:r>
              <a:rPr lang="zh-CN" altLang="en-US" dirty="0" smtClean="0"/>
              <a:t>项目</a:t>
            </a:r>
            <a:r>
              <a:rPr lang="zh-CN" altLang="zh-CN" dirty="0" smtClean="0"/>
              <a:t>通过一种</a:t>
            </a:r>
            <a:r>
              <a:rPr lang="en-US" altLang="zh-CN" dirty="0" smtClean="0"/>
              <a:t>Live Windows</a:t>
            </a:r>
            <a:r>
              <a:rPr lang="zh-CN" altLang="zh-CN" dirty="0" smtClean="0"/>
              <a:t>的方法来使得</a:t>
            </a:r>
            <a:r>
              <a:rPr lang="en-US" altLang="zh-CN" dirty="0" smtClean="0"/>
              <a:t>VR</a:t>
            </a:r>
            <a:r>
              <a:rPr lang="zh-CN" altLang="zh-CN" dirty="0" smtClean="0"/>
              <a:t>用户获得专注的沉浸体验，让用户专注与艺术家想要表达的内容而降低其对周围环境的注意力。</a:t>
            </a:r>
            <a:r>
              <a:rPr lang="en-US" altLang="zh-CN" dirty="0" smtClean="0"/>
              <a:t>Live Windows</a:t>
            </a:r>
            <a:r>
              <a:rPr lang="zh-CN" altLang="zh-CN" dirty="0" smtClean="0"/>
              <a:t>的主要目标是在</a:t>
            </a:r>
            <a:r>
              <a:rPr lang="en-US" altLang="zh-CN" dirty="0" smtClean="0"/>
              <a:t>VR</a:t>
            </a:r>
            <a:r>
              <a:rPr lang="zh-CN" altLang="zh-CN" dirty="0" smtClean="0"/>
              <a:t>空间中表示漫画框架，在不同的帧中显示单独的</a:t>
            </a:r>
            <a:r>
              <a:rPr lang="en-US" altLang="zh-CN" dirty="0" smtClean="0"/>
              <a:t>3D</a:t>
            </a:r>
            <a:r>
              <a:rPr lang="zh-CN" altLang="zh-CN" dirty="0" smtClean="0"/>
              <a:t>场景。</a:t>
            </a:r>
            <a:endParaRPr lang="zh-CN" altLang="en-US" dirty="0"/>
          </a:p>
        </p:txBody>
      </p:sp>
      <p:sp>
        <p:nvSpPr>
          <p:cNvPr id="10" name="矩形 9"/>
          <p:cNvSpPr/>
          <p:nvPr/>
        </p:nvSpPr>
        <p:spPr>
          <a:xfrm>
            <a:off x="3200400" y="6172200"/>
            <a:ext cx="4648200" cy="307777"/>
          </a:xfrm>
          <a:prstGeom prst="rect">
            <a:avLst/>
          </a:prstGeom>
        </p:spPr>
        <p:txBody>
          <a:bodyPr wrap="square">
            <a:spAutoFit/>
          </a:bodyPr>
          <a:lstStyle/>
          <a:p>
            <a:r>
              <a:rPr lang="en-US" altLang="zh-CN" sz="1400" dirty="0" smtClean="0"/>
              <a:t>Figure1.Live Windows</a:t>
            </a:r>
            <a:r>
              <a:rPr lang="zh-CN" altLang="en-US" sz="1400" dirty="0" smtClean="0"/>
              <a:t>效果</a:t>
            </a:r>
            <a:endParaRPr lang="zh-CN" altLang="en-US" sz="1400" dirty="0"/>
          </a:p>
        </p:txBody>
      </p:sp>
      <p:pic>
        <p:nvPicPr>
          <p:cNvPr id="8194" name="Picture 2"/>
          <p:cNvPicPr>
            <a:picLocks noChangeAspect="1" noChangeArrowheads="1"/>
          </p:cNvPicPr>
          <p:nvPr/>
        </p:nvPicPr>
        <p:blipFill>
          <a:blip r:embed="rId2" cstate="print"/>
          <a:srcRect/>
          <a:stretch>
            <a:fillRect/>
          </a:stretch>
        </p:blipFill>
        <p:spPr bwMode="auto">
          <a:xfrm>
            <a:off x="990600" y="2971800"/>
            <a:ext cx="6629400" cy="311278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7"/>
          <p:cNvSpPr>
            <a:spLocks noChangeShapeType="1"/>
          </p:cNvSpPr>
          <p:nvPr/>
        </p:nvSpPr>
        <p:spPr bwMode="auto">
          <a:xfrm>
            <a:off x="0" y="1219200"/>
            <a:ext cx="9144000" cy="0"/>
          </a:xfrm>
          <a:prstGeom prst="line">
            <a:avLst/>
          </a:prstGeom>
          <a:noFill/>
          <a:ln w="19050">
            <a:solidFill>
              <a:schemeClr val="tx1"/>
            </a:solidFill>
            <a:round/>
            <a:headEnd/>
            <a:tailEnd/>
          </a:ln>
        </p:spPr>
        <p:txBody>
          <a:bodyPr/>
          <a:lstStyle/>
          <a:p>
            <a:endParaRPr lang="zh-CN" altLang="en-US"/>
          </a:p>
        </p:txBody>
      </p:sp>
      <p:sp>
        <p:nvSpPr>
          <p:cNvPr id="4" name="标题 3"/>
          <p:cNvSpPr>
            <a:spLocks noGrp="1"/>
          </p:cNvSpPr>
          <p:nvPr>
            <p:ph type="title" idx="4294967295"/>
          </p:nvPr>
        </p:nvSpPr>
        <p:spPr>
          <a:xfrm>
            <a:off x="228600" y="304800"/>
            <a:ext cx="8229600" cy="1143000"/>
          </a:xfrm>
        </p:spPr>
        <p:txBody>
          <a:bodyPr>
            <a:normAutofit/>
          </a:bodyPr>
          <a:lstStyle/>
          <a:p>
            <a:pPr lvl="0" algn="l" fontAlgn="base">
              <a:lnSpc>
                <a:spcPct val="90000"/>
              </a:lnSpc>
              <a:spcAft>
                <a:spcPct val="0"/>
              </a:spcAft>
            </a:pPr>
            <a:r>
              <a:rPr lang="zh-CN" altLang="en-US" sz="2800" b="1" dirty="0" smtClean="0">
                <a:solidFill>
                  <a:srgbClr val="000000"/>
                </a:solidFill>
                <a:latin typeface="Arial" pitchFamily="34" charset="0"/>
                <a:ea typeface="宋体" pitchFamily="2" charset="-122"/>
                <a:cs typeface="+mn-cs"/>
              </a:rPr>
              <a:t>工程部分   </a:t>
            </a:r>
            <a:r>
              <a:rPr lang="zh-CN" altLang="en-US" sz="1800" dirty="0" smtClean="0">
                <a:solidFill>
                  <a:srgbClr val="000066"/>
                </a:solidFill>
                <a:latin typeface="Arial" pitchFamily="34" charset="0"/>
                <a:ea typeface="新細明體" pitchFamily="18" charset="-120"/>
                <a:cs typeface="+mn-cs"/>
              </a:rPr>
              <a:t>戏剧化效果</a:t>
            </a:r>
            <a:endParaRPr lang="en-US" altLang="zh-TW" sz="1800" dirty="0">
              <a:solidFill>
                <a:srgbClr val="000066"/>
              </a:solidFill>
              <a:latin typeface="Arial" pitchFamily="34" charset="0"/>
              <a:ea typeface="新細明體" pitchFamily="18" charset="-120"/>
              <a:cs typeface="+mn-cs"/>
            </a:endParaRPr>
          </a:p>
        </p:txBody>
      </p:sp>
      <p:sp>
        <p:nvSpPr>
          <p:cNvPr id="11" name="矩形 10"/>
          <p:cNvSpPr/>
          <p:nvPr/>
        </p:nvSpPr>
        <p:spPr>
          <a:xfrm>
            <a:off x="838200" y="1676400"/>
            <a:ext cx="6858000" cy="1200329"/>
          </a:xfrm>
          <a:prstGeom prst="rect">
            <a:avLst/>
          </a:prstGeom>
        </p:spPr>
        <p:txBody>
          <a:bodyPr wrap="square">
            <a:spAutoFit/>
          </a:bodyPr>
          <a:lstStyle/>
          <a:p>
            <a:r>
              <a:rPr lang="zh-CN" altLang="en-US" dirty="0" smtClean="0"/>
              <a:t>        在</a:t>
            </a:r>
            <a:r>
              <a:rPr lang="en-US" altLang="zh-CN" dirty="0" smtClean="0"/>
              <a:t>VR</a:t>
            </a:r>
            <a:r>
              <a:rPr lang="zh-CN" altLang="en-US" dirty="0" smtClean="0"/>
              <a:t>场景中将</a:t>
            </a:r>
            <a:r>
              <a:rPr lang="zh-CN" altLang="zh-CN" dirty="0" smtClean="0"/>
              <a:t>部分变成均匀的白色，那么它们看起来就像是不存在的一样，因此可以决定超出一定距离的像素将被屏蔽掉。这种简单的技术在</a:t>
            </a:r>
            <a:r>
              <a:rPr lang="en-US" altLang="zh-CN" dirty="0" smtClean="0"/>
              <a:t>VR</a:t>
            </a:r>
            <a:r>
              <a:rPr lang="zh-CN" altLang="zh-CN" dirty="0" smtClean="0"/>
              <a:t>中非常有效，它以一种视觉上令人愉悦的方式隔离了兴趣点，并吸引了观众的注意力。</a:t>
            </a:r>
            <a:endParaRPr lang="zh-CN" altLang="en-US" dirty="0"/>
          </a:p>
        </p:txBody>
      </p:sp>
      <p:sp>
        <p:nvSpPr>
          <p:cNvPr id="10" name="矩形 9"/>
          <p:cNvSpPr/>
          <p:nvPr/>
        </p:nvSpPr>
        <p:spPr>
          <a:xfrm>
            <a:off x="1371600" y="5257800"/>
            <a:ext cx="4648200" cy="307777"/>
          </a:xfrm>
          <a:prstGeom prst="rect">
            <a:avLst/>
          </a:prstGeom>
        </p:spPr>
        <p:txBody>
          <a:bodyPr wrap="square">
            <a:spAutoFit/>
          </a:bodyPr>
          <a:lstStyle/>
          <a:p>
            <a:r>
              <a:rPr lang="en-US" altLang="zh-CN" sz="1400" dirty="0" smtClean="0"/>
              <a:t>Figure1.</a:t>
            </a:r>
            <a:r>
              <a:rPr lang="zh-CN" altLang="en-US" sz="1400" dirty="0" smtClean="0"/>
              <a:t>处理前</a:t>
            </a:r>
            <a:endParaRPr lang="zh-CN" altLang="en-US" sz="1400" dirty="0"/>
          </a:p>
        </p:txBody>
      </p:sp>
      <p:pic>
        <p:nvPicPr>
          <p:cNvPr id="9218" name="Picture 2"/>
          <p:cNvPicPr>
            <a:picLocks noChangeAspect="1" noChangeArrowheads="1"/>
          </p:cNvPicPr>
          <p:nvPr/>
        </p:nvPicPr>
        <p:blipFill>
          <a:blip r:embed="rId2" cstate="print"/>
          <a:srcRect/>
          <a:stretch>
            <a:fillRect/>
          </a:stretch>
        </p:blipFill>
        <p:spPr bwMode="auto">
          <a:xfrm>
            <a:off x="381000" y="3276600"/>
            <a:ext cx="3990975" cy="1866900"/>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4648200" y="3238500"/>
            <a:ext cx="3990975" cy="1866900"/>
          </a:xfrm>
          <a:prstGeom prst="rect">
            <a:avLst/>
          </a:prstGeom>
          <a:noFill/>
          <a:ln w="9525">
            <a:noFill/>
            <a:miter lim="800000"/>
            <a:headEnd/>
            <a:tailEnd/>
          </a:ln>
        </p:spPr>
      </p:pic>
      <p:sp>
        <p:nvSpPr>
          <p:cNvPr id="9" name="矩形 8"/>
          <p:cNvSpPr/>
          <p:nvPr/>
        </p:nvSpPr>
        <p:spPr>
          <a:xfrm>
            <a:off x="5943600" y="5181600"/>
            <a:ext cx="4648200" cy="307777"/>
          </a:xfrm>
          <a:prstGeom prst="rect">
            <a:avLst/>
          </a:prstGeom>
        </p:spPr>
        <p:txBody>
          <a:bodyPr wrap="square">
            <a:spAutoFit/>
          </a:bodyPr>
          <a:lstStyle/>
          <a:p>
            <a:r>
              <a:rPr lang="en-US" altLang="zh-CN" sz="1400" dirty="0" smtClean="0"/>
              <a:t>Figure2.</a:t>
            </a:r>
            <a:r>
              <a:rPr lang="zh-CN" altLang="en-US" sz="1400" dirty="0" smtClean="0"/>
              <a:t>处理后</a:t>
            </a:r>
            <a:endParaRPr lang="zh-CN" altLang="en-US" sz="1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7"/>
          <p:cNvSpPr>
            <a:spLocks noChangeShapeType="1"/>
          </p:cNvSpPr>
          <p:nvPr/>
        </p:nvSpPr>
        <p:spPr bwMode="auto">
          <a:xfrm>
            <a:off x="0" y="1219200"/>
            <a:ext cx="9144000" cy="0"/>
          </a:xfrm>
          <a:prstGeom prst="line">
            <a:avLst/>
          </a:prstGeom>
          <a:noFill/>
          <a:ln w="19050">
            <a:solidFill>
              <a:schemeClr val="tx1"/>
            </a:solidFill>
            <a:round/>
            <a:headEnd/>
            <a:tailEnd/>
          </a:ln>
        </p:spPr>
        <p:txBody>
          <a:bodyPr/>
          <a:lstStyle/>
          <a:p>
            <a:endParaRPr lang="zh-CN" altLang="en-US"/>
          </a:p>
        </p:txBody>
      </p:sp>
      <p:sp>
        <p:nvSpPr>
          <p:cNvPr id="4" name="标题 3"/>
          <p:cNvSpPr>
            <a:spLocks noGrp="1"/>
          </p:cNvSpPr>
          <p:nvPr>
            <p:ph type="title" idx="4294967295"/>
          </p:nvPr>
        </p:nvSpPr>
        <p:spPr>
          <a:xfrm>
            <a:off x="228600" y="304800"/>
            <a:ext cx="8229600" cy="1143000"/>
          </a:xfrm>
        </p:spPr>
        <p:txBody>
          <a:bodyPr>
            <a:normAutofit/>
          </a:bodyPr>
          <a:lstStyle/>
          <a:p>
            <a:pPr lvl="0" algn="l" fontAlgn="base">
              <a:lnSpc>
                <a:spcPct val="90000"/>
              </a:lnSpc>
              <a:spcAft>
                <a:spcPct val="0"/>
              </a:spcAft>
            </a:pPr>
            <a:r>
              <a:rPr lang="en-US" altLang="zh-CN" sz="2800" b="1" dirty="0" smtClean="0">
                <a:solidFill>
                  <a:srgbClr val="000000"/>
                </a:solidFill>
                <a:latin typeface="Arial" pitchFamily="34" charset="0"/>
                <a:ea typeface="宋体" pitchFamily="2" charset="-122"/>
                <a:cs typeface="+mn-cs"/>
              </a:rPr>
              <a:t>GPU</a:t>
            </a:r>
            <a:r>
              <a:rPr lang="zh-CN" altLang="en-US" sz="2800" b="1" dirty="0" smtClean="0">
                <a:solidFill>
                  <a:srgbClr val="000000"/>
                </a:solidFill>
                <a:latin typeface="Arial" pitchFamily="34" charset="0"/>
                <a:ea typeface="宋体" pitchFamily="2" charset="-122"/>
                <a:cs typeface="+mn-cs"/>
              </a:rPr>
              <a:t>优化   </a:t>
            </a:r>
            <a:r>
              <a:rPr lang="zh-CN" altLang="en-US" sz="1800" dirty="0" smtClean="0">
                <a:solidFill>
                  <a:srgbClr val="000066"/>
                </a:solidFill>
                <a:latin typeface="Arial" pitchFamily="34" charset="0"/>
                <a:ea typeface="新細明體" pitchFamily="18" charset="-120"/>
                <a:cs typeface="+mn-cs"/>
              </a:rPr>
              <a:t>综述</a:t>
            </a:r>
            <a:endParaRPr lang="en-US" altLang="zh-TW" sz="1800" dirty="0">
              <a:solidFill>
                <a:srgbClr val="000066"/>
              </a:solidFill>
              <a:latin typeface="Arial" pitchFamily="34" charset="0"/>
              <a:ea typeface="新細明體" pitchFamily="18" charset="-120"/>
              <a:cs typeface="+mn-cs"/>
            </a:endParaRPr>
          </a:p>
        </p:txBody>
      </p:sp>
      <p:sp>
        <p:nvSpPr>
          <p:cNvPr id="8" name="矩形 7"/>
          <p:cNvSpPr/>
          <p:nvPr/>
        </p:nvSpPr>
        <p:spPr>
          <a:xfrm>
            <a:off x="914400" y="4050268"/>
            <a:ext cx="5791200" cy="369332"/>
          </a:xfrm>
          <a:prstGeom prst="rect">
            <a:avLst/>
          </a:prstGeom>
        </p:spPr>
        <p:txBody>
          <a:bodyPr wrap="square">
            <a:spAutoFit/>
          </a:bodyPr>
          <a:lstStyle/>
          <a:p>
            <a:r>
              <a:rPr lang="en-US" altLang="zh-CN" dirty="0" smtClean="0"/>
              <a:t>-&gt;</a:t>
            </a:r>
            <a:r>
              <a:rPr lang="zh-CN" altLang="zh-CN" dirty="0" smtClean="0"/>
              <a:t>强制执行早期的深度测试</a:t>
            </a:r>
            <a:endParaRPr lang="zh-CN" altLang="en-US" dirty="0"/>
          </a:p>
        </p:txBody>
      </p:sp>
      <p:sp>
        <p:nvSpPr>
          <p:cNvPr id="12" name="矩形 11"/>
          <p:cNvSpPr/>
          <p:nvPr/>
        </p:nvSpPr>
        <p:spPr>
          <a:xfrm>
            <a:off x="914400" y="1676400"/>
            <a:ext cx="6324600" cy="2308324"/>
          </a:xfrm>
          <a:prstGeom prst="rect">
            <a:avLst/>
          </a:prstGeom>
        </p:spPr>
        <p:txBody>
          <a:bodyPr wrap="square">
            <a:spAutoFit/>
          </a:bodyPr>
          <a:lstStyle/>
          <a:p>
            <a:r>
              <a:rPr lang="en-US" altLang="zh-CN" dirty="0" smtClean="0"/>
              <a:t>       VR</a:t>
            </a:r>
            <a:r>
              <a:rPr lang="zh-CN" altLang="zh-CN" dirty="0" smtClean="0"/>
              <a:t>项目有两个主要的性能限制。 第一个是</a:t>
            </a:r>
            <a:r>
              <a:rPr lang="en-US" altLang="zh-CN" dirty="0" smtClean="0"/>
              <a:t>VR</a:t>
            </a:r>
            <a:r>
              <a:rPr lang="zh-CN" altLang="zh-CN" dirty="0" smtClean="0"/>
              <a:t>头戴式显示器（</a:t>
            </a:r>
            <a:r>
              <a:rPr lang="en-US" altLang="zh-CN" dirty="0" smtClean="0"/>
              <a:t>HMD</a:t>
            </a:r>
            <a:r>
              <a:rPr lang="zh-CN" altLang="zh-CN" dirty="0" smtClean="0"/>
              <a:t>）的高刷新率，即</a:t>
            </a:r>
            <a:r>
              <a:rPr lang="en-US" altLang="zh-CN" dirty="0" smtClean="0"/>
              <a:t>90 Hz</a:t>
            </a:r>
            <a:r>
              <a:rPr lang="zh-CN" altLang="zh-CN" dirty="0" smtClean="0"/>
              <a:t>。，这意味着必须在</a:t>
            </a:r>
            <a:r>
              <a:rPr lang="en-US" altLang="zh-CN" dirty="0" smtClean="0"/>
              <a:t>11.1ms</a:t>
            </a:r>
            <a:r>
              <a:rPr lang="zh-CN" altLang="zh-CN" dirty="0" smtClean="0"/>
              <a:t>内渲染一个帧。 第二个是高渲染分辨率。 该设备的分辨率为</a:t>
            </a:r>
            <a:r>
              <a:rPr lang="en-US" altLang="zh-CN" dirty="0" smtClean="0"/>
              <a:t>2160</a:t>
            </a:r>
            <a:r>
              <a:rPr lang="zh-CN" altLang="zh-CN" dirty="0" smtClean="0"/>
              <a:t>×</a:t>
            </a:r>
            <a:r>
              <a:rPr lang="en-US" altLang="zh-CN" dirty="0" smtClean="0"/>
              <a:t>1200</a:t>
            </a:r>
            <a:r>
              <a:rPr lang="zh-CN" altLang="zh-CN" dirty="0" smtClean="0"/>
              <a:t>，但由于镜头失真，屏幕外渲染目标的分辨率更高，在具有</a:t>
            </a:r>
            <a:r>
              <a:rPr lang="en-US" altLang="zh-CN" dirty="0" smtClean="0"/>
              <a:t>1.3</a:t>
            </a:r>
            <a:r>
              <a:rPr lang="zh-CN" altLang="zh-CN" dirty="0" smtClean="0"/>
              <a:t>纹理比例的</a:t>
            </a:r>
            <a:r>
              <a:rPr lang="en-US" altLang="zh-CN" dirty="0" smtClean="0"/>
              <a:t>OculusRift®</a:t>
            </a:r>
            <a:r>
              <a:rPr lang="zh-CN" altLang="zh-CN" dirty="0" smtClean="0"/>
              <a:t>上，最终获得了</a:t>
            </a:r>
            <a:r>
              <a:rPr lang="en-US" altLang="zh-CN" dirty="0" smtClean="0"/>
              <a:t>3536</a:t>
            </a:r>
            <a:r>
              <a:rPr lang="zh-CN" altLang="zh-CN" dirty="0" smtClean="0"/>
              <a:t>×</a:t>
            </a:r>
            <a:r>
              <a:rPr lang="en-US" altLang="zh-CN" dirty="0" smtClean="0"/>
              <a:t>2064</a:t>
            </a:r>
            <a:r>
              <a:rPr lang="zh-CN" altLang="zh-CN" dirty="0" smtClean="0"/>
              <a:t>，即</a:t>
            </a:r>
            <a:r>
              <a:rPr lang="en-US" altLang="zh-CN" dirty="0" smtClean="0"/>
              <a:t>7,298,304</a:t>
            </a:r>
            <a:r>
              <a:rPr lang="zh-CN" altLang="zh-CN" dirty="0" smtClean="0"/>
              <a:t>像素。 这对于图形处理单元（</a:t>
            </a:r>
            <a:r>
              <a:rPr lang="en-US" altLang="zh-CN" dirty="0" smtClean="0"/>
              <a:t>GPU</a:t>
            </a:r>
            <a:r>
              <a:rPr lang="zh-CN" altLang="zh-CN" dirty="0" smtClean="0"/>
              <a:t>）和大量内存流量来说是一项巨大的工作。</a:t>
            </a:r>
            <a:r>
              <a:rPr lang="zh-CN" altLang="en-US" dirty="0" smtClean="0"/>
              <a:t>文章提出了三个简单的优化方案：</a:t>
            </a:r>
            <a:endParaRPr lang="zh-CN" altLang="zh-CN" dirty="0"/>
          </a:p>
        </p:txBody>
      </p:sp>
      <p:sp>
        <p:nvSpPr>
          <p:cNvPr id="9" name="矩形 8"/>
          <p:cNvSpPr/>
          <p:nvPr/>
        </p:nvSpPr>
        <p:spPr>
          <a:xfrm>
            <a:off x="914400" y="4572000"/>
            <a:ext cx="5791200" cy="369332"/>
          </a:xfrm>
          <a:prstGeom prst="rect">
            <a:avLst/>
          </a:prstGeom>
        </p:spPr>
        <p:txBody>
          <a:bodyPr wrap="square">
            <a:spAutoFit/>
          </a:bodyPr>
          <a:lstStyle/>
          <a:p>
            <a:r>
              <a:rPr lang="en-US" altLang="zh-CN" dirty="0" smtClean="0"/>
              <a:t>-&gt;</a:t>
            </a:r>
            <a:r>
              <a:rPr lang="zh-CN" altLang="zh-CN" dirty="0" smtClean="0"/>
              <a:t>优化光线提取和计算</a:t>
            </a:r>
            <a:endParaRPr lang="zh-CN" altLang="en-US" dirty="0"/>
          </a:p>
        </p:txBody>
      </p:sp>
      <p:sp>
        <p:nvSpPr>
          <p:cNvPr id="13" name="矩形 12"/>
          <p:cNvSpPr/>
          <p:nvPr/>
        </p:nvSpPr>
        <p:spPr>
          <a:xfrm>
            <a:off x="914400" y="5105400"/>
            <a:ext cx="5791200" cy="369332"/>
          </a:xfrm>
          <a:prstGeom prst="rect">
            <a:avLst/>
          </a:prstGeom>
        </p:spPr>
        <p:txBody>
          <a:bodyPr wrap="square">
            <a:spAutoFit/>
          </a:bodyPr>
          <a:lstStyle/>
          <a:p>
            <a:r>
              <a:rPr lang="en-US" altLang="zh-CN" dirty="0" smtClean="0"/>
              <a:t>-&gt;</a:t>
            </a:r>
            <a:r>
              <a:rPr lang="zh-CN" altLang="zh-CN" dirty="0" smtClean="0"/>
              <a:t>优化着色器占用率</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7"/>
          <p:cNvSpPr>
            <a:spLocks noChangeShapeType="1"/>
          </p:cNvSpPr>
          <p:nvPr/>
        </p:nvSpPr>
        <p:spPr bwMode="auto">
          <a:xfrm>
            <a:off x="0" y="1219200"/>
            <a:ext cx="9144000" cy="0"/>
          </a:xfrm>
          <a:prstGeom prst="line">
            <a:avLst/>
          </a:prstGeom>
          <a:noFill/>
          <a:ln w="19050">
            <a:solidFill>
              <a:schemeClr val="tx1"/>
            </a:solidFill>
            <a:round/>
            <a:headEnd/>
            <a:tailEnd/>
          </a:ln>
        </p:spPr>
        <p:txBody>
          <a:bodyPr/>
          <a:lstStyle/>
          <a:p>
            <a:endParaRPr lang="zh-CN" altLang="en-US"/>
          </a:p>
        </p:txBody>
      </p:sp>
      <p:sp>
        <p:nvSpPr>
          <p:cNvPr id="4" name="标题 3"/>
          <p:cNvSpPr>
            <a:spLocks noGrp="1"/>
          </p:cNvSpPr>
          <p:nvPr>
            <p:ph type="title" idx="4294967295"/>
          </p:nvPr>
        </p:nvSpPr>
        <p:spPr>
          <a:xfrm>
            <a:off x="228600" y="304800"/>
            <a:ext cx="8229600" cy="1143000"/>
          </a:xfrm>
        </p:spPr>
        <p:txBody>
          <a:bodyPr>
            <a:normAutofit/>
          </a:bodyPr>
          <a:lstStyle/>
          <a:p>
            <a:pPr lvl="0" algn="l" fontAlgn="base">
              <a:lnSpc>
                <a:spcPct val="90000"/>
              </a:lnSpc>
              <a:spcAft>
                <a:spcPct val="0"/>
              </a:spcAft>
            </a:pPr>
            <a:r>
              <a:rPr lang="en-US" altLang="zh-CN" sz="2800" b="1" dirty="0" smtClean="0">
                <a:solidFill>
                  <a:srgbClr val="000000"/>
                </a:solidFill>
                <a:latin typeface="Arial" pitchFamily="34" charset="0"/>
                <a:ea typeface="宋体" pitchFamily="2" charset="-122"/>
                <a:cs typeface="+mn-cs"/>
              </a:rPr>
              <a:t>GPU</a:t>
            </a:r>
            <a:r>
              <a:rPr lang="zh-CN" altLang="en-US" sz="2800" b="1" dirty="0" smtClean="0">
                <a:solidFill>
                  <a:srgbClr val="000000"/>
                </a:solidFill>
                <a:latin typeface="Arial" pitchFamily="34" charset="0"/>
                <a:ea typeface="宋体" pitchFamily="2" charset="-122"/>
                <a:cs typeface="+mn-cs"/>
              </a:rPr>
              <a:t>优化   </a:t>
            </a:r>
            <a:r>
              <a:rPr lang="zh-CN" altLang="en-US" sz="1800" dirty="0" smtClean="0">
                <a:solidFill>
                  <a:srgbClr val="000066"/>
                </a:solidFill>
                <a:latin typeface="Arial" pitchFamily="34" charset="0"/>
                <a:ea typeface="新細明體" pitchFamily="18" charset="-120"/>
                <a:cs typeface="+mn-cs"/>
              </a:rPr>
              <a:t>强制执</a:t>
            </a:r>
            <a:r>
              <a:rPr lang="zh-CN" altLang="en-US" sz="1800" dirty="0" smtClean="0">
                <a:solidFill>
                  <a:srgbClr val="000066"/>
                </a:solidFill>
                <a:latin typeface="Arial" pitchFamily="34" charset="0"/>
                <a:ea typeface="新細明體" pitchFamily="18" charset="-120"/>
                <a:cs typeface="+mn-cs"/>
              </a:rPr>
              <a:t>行提前深</a:t>
            </a:r>
            <a:r>
              <a:rPr lang="zh-CN" altLang="en-US" sz="1800" dirty="0" smtClean="0">
                <a:solidFill>
                  <a:srgbClr val="000066"/>
                </a:solidFill>
                <a:latin typeface="Arial" pitchFamily="34" charset="0"/>
                <a:ea typeface="新細明體" pitchFamily="18" charset="-120"/>
                <a:cs typeface="+mn-cs"/>
              </a:rPr>
              <a:t>度测试</a:t>
            </a:r>
            <a:endParaRPr lang="en-US" altLang="zh-TW" sz="1800" dirty="0">
              <a:solidFill>
                <a:srgbClr val="000066"/>
              </a:solidFill>
              <a:latin typeface="Arial" pitchFamily="34" charset="0"/>
              <a:ea typeface="新細明體" pitchFamily="18" charset="-120"/>
              <a:cs typeface="+mn-cs"/>
            </a:endParaRPr>
          </a:p>
        </p:txBody>
      </p:sp>
      <p:sp>
        <p:nvSpPr>
          <p:cNvPr id="12" name="矩形 11"/>
          <p:cNvSpPr/>
          <p:nvPr/>
        </p:nvSpPr>
        <p:spPr>
          <a:xfrm>
            <a:off x="1143000" y="2256472"/>
            <a:ext cx="6324600" cy="1477328"/>
          </a:xfrm>
          <a:prstGeom prst="rect">
            <a:avLst/>
          </a:prstGeom>
        </p:spPr>
        <p:txBody>
          <a:bodyPr wrap="square">
            <a:spAutoFit/>
          </a:bodyPr>
          <a:lstStyle/>
          <a:p>
            <a:r>
              <a:rPr lang="en-US" altLang="zh-CN" dirty="0" smtClean="0"/>
              <a:t>      </a:t>
            </a:r>
            <a:r>
              <a:rPr lang="zh-CN" altLang="zh-CN" dirty="0" smtClean="0"/>
              <a:t>项目组注意</a:t>
            </a:r>
            <a:r>
              <a:rPr lang="zh-CN" altLang="zh-CN" dirty="0" smtClean="0"/>
              <a:t>到</a:t>
            </a:r>
            <a:r>
              <a:rPr lang="zh-CN" altLang="en-US" dirty="0" smtClean="0"/>
              <a:t>提前</a:t>
            </a:r>
            <a:r>
              <a:rPr lang="zh-CN" altLang="zh-CN" dirty="0" smtClean="0"/>
              <a:t>深</a:t>
            </a:r>
            <a:r>
              <a:rPr lang="zh-CN" altLang="zh-CN" dirty="0" smtClean="0"/>
              <a:t>度测试不适用于经过</a:t>
            </a:r>
            <a:r>
              <a:rPr lang="en-US" altLang="zh-CN" dirty="0" smtClean="0"/>
              <a:t>alpha</a:t>
            </a:r>
            <a:r>
              <a:rPr lang="zh-CN" altLang="zh-CN" dirty="0" smtClean="0"/>
              <a:t>测试的材质，于是通过使用“</a:t>
            </a:r>
            <a:r>
              <a:rPr lang="en-US" altLang="zh-CN" dirty="0" smtClean="0"/>
              <a:t>earlydepthstencil</a:t>
            </a:r>
            <a:r>
              <a:rPr lang="zh-CN" altLang="zh-CN" dirty="0" smtClean="0"/>
              <a:t>”关键字注释入口点，该关键字强制进</a:t>
            </a:r>
            <a:r>
              <a:rPr lang="zh-CN" altLang="zh-CN" dirty="0" smtClean="0"/>
              <a:t>行</a:t>
            </a:r>
            <a:r>
              <a:rPr lang="zh-CN" altLang="en-US" dirty="0" smtClean="0"/>
              <a:t>提前</a:t>
            </a:r>
            <a:r>
              <a:rPr lang="zh-CN" altLang="zh-CN" dirty="0" smtClean="0"/>
              <a:t>深</a:t>
            </a:r>
            <a:r>
              <a:rPr lang="zh-CN" altLang="zh-CN" dirty="0" smtClean="0"/>
              <a:t>度测试。再次测量性能</a:t>
            </a:r>
            <a:r>
              <a:rPr lang="zh-CN" altLang="zh-CN" dirty="0" smtClean="0"/>
              <a:t>后</a:t>
            </a:r>
            <a:r>
              <a:rPr lang="zh-CN" altLang="en-US" dirty="0" smtClean="0"/>
              <a:t>发现</a:t>
            </a:r>
            <a:r>
              <a:rPr lang="zh-CN" altLang="zh-CN" dirty="0" smtClean="0"/>
              <a:t>，</a:t>
            </a:r>
            <a:r>
              <a:rPr lang="zh-CN" altLang="zh-CN" dirty="0" smtClean="0"/>
              <a:t>这个相对较小的变化帮助项目降低一些以树叶几何为主的场景的基本成本。</a:t>
            </a:r>
            <a:endParaRPr lang="zh-CN" altLang="zh-C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7"/>
          <p:cNvSpPr>
            <a:spLocks noChangeShapeType="1"/>
          </p:cNvSpPr>
          <p:nvPr/>
        </p:nvSpPr>
        <p:spPr bwMode="auto">
          <a:xfrm>
            <a:off x="0" y="1219200"/>
            <a:ext cx="9144000" cy="0"/>
          </a:xfrm>
          <a:prstGeom prst="line">
            <a:avLst/>
          </a:prstGeom>
          <a:noFill/>
          <a:ln w="19050">
            <a:solidFill>
              <a:schemeClr val="tx1"/>
            </a:solidFill>
            <a:round/>
            <a:headEnd/>
            <a:tailEnd/>
          </a:ln>
        </p:spPr>
        <p:txBody>
          <a:bodyPr/>
          <a:lstStyle/>
          <a:p>
            <a:endParaRPr lang="zh-CN" altLang="en-US"/>
          </a:p>
        </p:txBody>
      </p:sp>
      <p:sp>
        <p:nvSpPr>
          <p:cNvPr id="4" name="标题 3"/>
          <p:cNvSpPr>
            <a:spLocks noGrp="1"/>
          </p:cNvSpPr>
          <p:nvPr>
            <p:ph type="title" idx="4294967295"/>
          </p:nvPr>
        </p:nvSpPr>
        <p:spPr>
          <a:xfrm>
            <a:off x="228600" y="304800"/>
            <a:ext cx="8229600" cy="1143000"/>
          </a:xfrm>
        </p:spPr>
        <p:txBody>
          <a:bodyPr>
            <a:normAutofit/>
          </a:bodyPr>
          <a:lstStyle/>
          <a:p>
            <a:pPr lvl="0" algn="l" fontAlgn="base">
              <a:lnSpc>
                <a:spcPct val="90000"/>
              </a:lnSpc>
              <a:spcAft>
                <a:spcPct val="0"/>
              </a:spcAft>
            </a:pPr>
            <a:r>
              <a:rPr lang="en-US" altLang="zh-CN" sz="2800" b="1" dirty="0" smtClean="0">
                <a:solidFill>
                  <a:srgbClr val="000000"/>
                </a:solidFill>
                <a:latin typeface="Arial" pitchFamily="34" charset="0"/>
                <a:ea typeface="宋体" pitchFamily="2" charset="-122"/>
                <a:cs typeface="+mn-cs"/>
              </a:rPr>
              <a:t>GPU</a:t>
            </a:r>
            <a:r>
              <a:rPr lang="zh-CN" altLang="en-US" sz="2800" b="1" dirty="0" smtClean="0">
                <a:solidFill>
                  <a:srgbClr val="000000"/>
                </a:solidFill>
                <a:latin typeface="Arial" pitchFamily="34" charset="0"/>
                <a:ea typeface="宋体" pitchFamily="2" charset="-122"/>
                <a:cs typeface="+mn-cs"/>
              </a:rPr>
              <a:t>优化   </a:t>
            </a:r>
            <a:r>
              <a:rPr lang="zh-CN" altLang="en-US" sz="1800" dirty="0" smtClean="0">
                <a:solidFill>
                  <a:srgbClr val="000066"/>
                </a:solidFill>
                <a:latin typeface="Arial" pitchFamily="34" charset="0"/>
                <a:ea typeface="新細明體" pitchFamily="18" charset="-120"/>
                <a:cs typeface="+mn-cs"/>
              </a:rPr>
              <a:t>优化光线提取和计算</a:t>
            </a:r>
            <a:endParaRPr lang="en-US" altLang="zh-TW" sz="1800" dirty="0">
              <a:solidFill>
                <a:srgbClr val="000066"/>
              </a:solidFill>
              <a:latin typeface="Arial" pitchFamily="34" charset="0"/>
              <a:ea typeface="新細明體" pitchFamily="18" charset="-120"/>
              <a:cs typeface="+mn-cs"/>
            </a:endParaRPr>
          </a:p>
        </p:txBody>
      </p:sp>
      <p:sp>
        <p:nvSpPr>
          <p:cNvPr id="11" name="矩形 10"/>
          <p:cNvSpPr/>
          <p:nvPr/>
        </p:nvSpPr>
        <p:spPr>
          <a:xfrm>
            <a:off x="838200" y="1676400"/>
            <a:ext cx="6858000" cy="1200329"/>
          </a:xfrm>
          <a:prstGeom prst="rect">
            <a:avLst/>
          </a:prstGeom>
        </p:spPr>
        <p:txBody>
          <a:bodyPr wrap="square">
            <a:spAutoFit/>
          </a:bodyPr>
          <a:lstStyle/>
          <a:p>
            <a:r>
              <a:rPr lang="en-US" altLang="zh-CN" dirty="0" smtClean="0"/>
              <a:t>      </a:t>
            </a:r>
            <a:r>
              <a:rPr lang="zh-CN" altLang="zh-CN" dirty="0" smtClean="0"/>
              <a:t>因为在主视图中使用截头体素网格来存储来自多个光窗的光，这意味着对于所有视图，在光循环中处理了一些假阳光，如何消除这些冗余是需要解决的问题。项目组并没有花太多时间重新设计每个实时窗口存储灯光的方式，相反只是小心地消除了不必要的灯光</a:t>
            </a:r>
            <a:r>
              <a:rPr lang="zh-CN" altLang="en-US" dirty="0" smtClean="0"/>
              <a:t>。</a:t>
            </a:r>
            <a:endParaRPr lang="zh-CN" altLang="en-US" dirty="0"/>
          </a:p>
        </p:txBody>
      </p:sp>
      <p:sp>
        <p:nvSpPr>
          <p:cNvPr id="10" name="矩形 9"/>
          <p:cNvSpPr/>
          <p:nvPr/>
        </p:nvSpPr>
        <p:spPr>
          <a:xfrm>
            <a:off x="3200400" y="6172200"/>
            <a:ext cx="4648200" cy="307777"/>
          </a:xfrm>
          <a:prstGeom prst="rect">
            <a:avLst/>
          </a:prstGeom>
        </p:spPr>
        <p:txBody>
          <a:bodyPr wrap="square">
            <a:spAutoFit/>
          </a:bodyPr>
          <a:lstStyle/>
          <a:p>
            <a:r>
              <a:rPr lang="en-US" altLang="zh-CN" sz="1400" dirty="0" smtClean="0"/>
              <a:t>Figure1.</a:t>
            </a:r>
            <a:r>
              <a:rPr lang="zh-CN" altLang="en-US" sz="1400" dirty="0" smtClean="0"/>
              <a:t>冗余光消除样例</a:t>
            </a:r>
            <a:endParaRPr lang="zh-CN" altLang="en-US" sz="1400" dirty="0"/>
          </a:p>
        </p:txBody>
      </p:sp>
      <p:pic>
        <p:nvPicPr>
          <p:cNvPr id="10242" name="Picture 2"/>
          <p:cNvPicPr>
            <a:picLocks noChangeAspect="1" noChangeArrowheads="1"/>
          </p:cNvPicPr>
          <p:nvPr/>
        </p:nvPicPr>
        <p:blipFill>
          <a:blip r:embed="rId2" cstate="print"/>
          <a:srcRect/>
          <a:stretch>
            <a:fillRect/>
          </a:stretch>
        </p:blipFill>
        <p:spPr bwMode="auto">
          <a:xfrm>
            <a:off x="1905000" y="2971800"/>
            <a:ext cx="4800600" cy="302169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7"/>
          <p:cNvSpPr>
            <a:spLocks noChangeShapeType="1"/>
          </p:cNvSpPr>
          <p:nvPr/>
        </p:nvSpPr>
        <p:spPr bwMode="auto">
          <a:xfrm>
            <a:off x="0" y="1219200"/>
            <a:ext cx="9144000" cy="0"/>
          </a:xfrm>
          <a:prstGeom prst="line">
            <a:avLst/>
          </a:prstGeom>
          <a:noFill/>
          <a:ln w="19050">
            <a:solidFill>
              <a:schemeClr val="tx1"/>
            </a:solidFill>
            <a:round/>
            <a:headEnd/>
            <a:tailEnd/>
          </a:ln>
        </p:spPr>
        <p:txBody>
          <a:bodyPr/>
          <a:lstStyle/>
          <a:p>
            <a:endParaRPr lang="zh-CN" altLang="en-US"/>
          </a:p>
        </p:txBody>
      </p:sp>
      <p:sp>
        <p:nvSpPr>
          <p:cNvPr id="4" name="标题 3"/>
          <p:cNvSpPr>
            <a:spLocks noGrp="1"/>
          </p:cNvSpPr>
          <p:nvPr>
            <p:ph type="title" idx="4294967295"/>
          </p:nvPr>
        </p:nvSpPr>
        <p:spPr>
          <a:xfrm>
            <a:off x="228600" y="304800"/>
            <a:ext cx="8229600" cy="1143000"/>
          </a:xfrm>
        </p:spPr>
        <p:txBody>
          <a:bodyPr>
            <a:normAutofit/>
          </a:bodyPr>
          <a:lstStyle/>
          <a:p>
            <a:pPr lvl="0" algn="l" fontAlgn="base">
              <a:lnSpc>
                <a:spcPct val="90000"/>
              </a:lnSpc>
              <a:spcAft>
                <a:spcPct val="0"/>
              </a:spcAft>
            </a:pPr>
            <a:r>
              <a:rPr lang="en-US" altLang="zh-CN" sz="2800" b="1" dirty="0" smtClean="0">
                <a:solidFill>
                  <a:srgbClr val="000000"/>
                </a:solidFill>
                <a:latin typeface="Arial" pitchFamily="34" charset="0"/>
                <a:ea typeface="宋体" pitchFamily="2" charset="-122"/>
                <a:cs typeface="+mn-cs"/>
              </a:rPr>
              <a:t>GPU</a:t>
            </a:r>
            <a:r>
              <a:rPr lang="zh-CN" altLang="en-US" sz="2800" b="1" dirty="0" smtClean="0">
                <a:solidFill>
                  <a:srgbClr val="000000"/>
                </a:solidFill>
                <a:latin typeface="Arial" pitchFamily="34" charset="0"/>
                <a:ea typeface="宋体" pitchFamily="2" charset="-122"/>
                <a:cs typeface="+mn-cs"/>
              </a:rPr>
              <a:t>优化   </a:t>
            </a:r>
            <a:r>
              <a:rPr lang="zh-CN" altLang="en-US" sz="1800" dirty="0" smtClean="0">
                <a:solidFill>
                  <a:srgbClr val="000066"/>
                </a:solidFill>
                <a:latin typeface="Arial" pitchFamily="34" charset="0"/>
                <a:ea typeface="新細明體" pitchFamily="18" charset="-120"/>
                <a:cs typeface="+mn-cs"/>
              </a:rPr>
              <a:t>优化着色器占用率</a:t>
            </a:r>
            <a:endParaRPr lang="en-US" altLang="zh-TW" sz="1800" dirty="0">
              <a:solidFill>
                <a:srgbClr val="000066"/>
              </a:solidFill>
              <a:latin typeface="Arial" pitchFamily="34" charset="0"/>
              <a:ea typeface="新細明體" pitchFamily="18" charset="-120"/>
              <a:cs typeface="+mn-cs"/>
            </a:endParaRPr>
          </a:p>
        </p:txBody>
      </p:sp>
      <p:sp>
        <p:nvSpPr>
          <p:cNvPr id="11" name="矩形 10"/>
          <p:cNvSpPr/>
          <p:nvPr/>
        </p:nvSpPr>
        <p:spPr>
          <a:xfrm>
            <a:off x="838200" y="1676400"/>
            <a:ext cx="6858000" cy="1200329"/>
          </a:xfrm>
          <a:prstGeom prst="rect">
            <a:avLst/>
          </a:prstGeom>
        </p:spPr>
        <p:txBody>
          <a:bodyPr wrap="square">
            <a:spAutoFit/>
          </a:bodyPr>
          <a:lstStyle/>
          <a:p>
            <a:r>
              <a:rPr lang="en-US" altLang="zh-CN" dirty="0" smtClean="0"/>
              <a:t>     </a:t>
            </a:r>
            <a:r>
              <a:rPr lang="zh-CN" altLang="zh-CN" dirty="0" smtClean="0"/>
              <a:t>在大多数现代</a:t>
            </a:r>
            <a:r>
              <a:rPr lang="en-US" altLang="zh-CN" dirty="0" smtClean="0"/>
              <a:t>GPU</a:t>
            </a:r>
            <a:r>
              <a:rPr lang="zh-CN" altLang="zh-CN" dirty="0" smtClean="0"/>
              <a:t>中，着色器资源的使用增加导致占用率降低，因为着色器单元保持未充分利用，特别是如果没有异步执行其他工作负载，这意味着</a:t>
            </a:r>
            <a:r>
              <a:rPr lang="en-US" altLang="zh-CN" dirty="0" smtClean="0"/>
              <a:t>GPU</a:t>
            </a:r>
            <a:r>
              <a:rPr lang="zh-CN" altLang="zh-CN" dirty="0" smtClean="0"/>
              <a:t>为项目不需要的东西产生了开销。通过仔细编制几个功能进行了几次实验，项目组设法将平均占用率提高</a:t>
            </a:r>
            <a:r>
              <a:rPr lang="zh-CN" altLang="en-US" dirty="0" smtClean="0"/>
              <a:t>。</a:t>
            </a:r>
            <a:endParaRPr lang="zh-CN" altLang="en-US" dirty="0"/>
          </a:p>
        </p:txBody>
      </p:sp>
      <p:sp>
        <p:nvSpPr>
          <p:cNvPr id="10" name="矩形 9"/>
          <p:cNvSpPr/>
          <p:nvPr/>
        </p:nvSpPr>
        <p:spPr>
          <a:xfrm>
            <a:off x="2895600" y="5029200"/>
            <a:ext cx="4648200" cy="307777"/>
          </a:xfrm>
          <a:prstGeom prst="rect">
            <a:avLst/>
          </a:prstGeom>
        </p:spPr>
        <p:txBody>
          <a:bodyPr wrap="square">
            <a:spAutoFit/>
          </a:bodyPr>
          <a:lstStyle/>
          <a:p>
            <a:r>
              <a:rPr lang="en-US" altLang="zh-CN" sz="1400" dirty="0" smtClean="0"/>
              <a:t>Figure1.GPU</a:t>
            </a:r>
            <a:r>
              <a:rPr lang="zh-CN" altLang="en-US" sz="1400" dirty="0" smtClean="0"/>
              <a:t>占用率优化前后对比</a:t>
            </a:r>
            <a:endParaRPr lang="zh-CN" altLang="en-US" sz="1400" dirty="0"/>
          </a:p>
        </p:txBody>
      </p:sp>
      <p:pic>
        <p:nvPicPr>
          <p:cNvPr id="11266" name="Picture 2"/>
          <p:cNvPicPr>
            <a:picLocks noChangeAspect="1" noChangeArrowheads="1"/>
          </p:cNvPicPr>
          <p:nvPr/>
        </p:nvPicPr>
        <p:blipFill>
          <a:blip r:embed="rId2" cstate="print"/>
          <a:srcRect/>
          <a:stretch>
            <a:fillRect/>
          </a:stretch>
        </p:blipFill>
        <p:spPr bwMode="auto">
          <a:xfrm>
            <a:off x="990600" y="3352800"/>
            <a:ext cx="3246783" cy="1524000"/>
          </a:xfrm>
          <a:prstGeom prst="rect">
            <a:avLst/>
          </a:prstGeom>
          <a:noFill/>
          <a:ln w="9525">
            <a:noFill/>
            <a:miter lim="800000"/>
            <a:headEnd/>
            <a:tailEnd/>
          </a:ln>
        </p:spPr>
      </p:pic>
      <p:pic>
        <p:nvPicPr>
          <p:cNvPr id="11267" name="Picture 3"/>
          <p:cNvPicPr>
            <a:picLocks noChangeAspect="1" noChangeArrowheads="1"/>
          </p:cNvPicPr>
          <p:nvPr/>
        </p:nvPicPr>
        <p:blipFill>
          <a:blip r:embed="rId3" cstate="print"/>
          <a:srcRect/>
          <a:stretch>
            <a:fillRect/>
          </a:stretch>
        </p:blipFill>
        <p:spPr bwMode="auto">
          <a:xfrm>
            <a:off x="4419599" y="3352800"/>
            <a:ext cx="3657601"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7"/>
          <p:cNvSpPr>
            <a:spLocks noChangeShapeType="1"/>
          </p:cNvSpPr>
          <p:nvPr/>
        </p:nvSpPr>
        <p:spPr bwMode="auto">
          <a:xfrm>
            <a:off x="0" y="1219200"/>
            <a:ext cx="9144000" cy="0"/>
          </a:xfrm>
          <a:prstGeom prst="line">
            <a:avLst/>
          </a:prstGeom>
          <a:noFill/>
          <a:ln w="19050">
            <a:solidFill>
              <a:schemeClr val="tx1"/>
            </a:solidFill>
            <a:round/>
            <a:headEnd/>
            <a:tailEnd/>
          </a:ln>
        </p:spPr>
        <p:txBody>
          <a:bodyPr/>
          <a:lstStyle/>
          <a:p>
            <a:endParaRPr lang="zh-CN" altLang="en-US"/>
          </a:p>
        </p:txBody>
      </p:sp>
      <p:sp>
        <p:nvSpPr>
          <p:cNvPr id="4" name="标题 3"/>
          <p:cNvSpPr>
            <a:spLocks noGrp="1"/>
          </p:cNvSpPr>
          <p:nvPr>
            <p:ph type="title" idx="4294967295"/>
          </p:nvPr>
        </p:nvSpPr>
        <p:spPr>
          <a:xfrm>
            <a:off x="228600" y="304800"/>
            <a:ext cx="8229600" cy="1143000"/>
          </a:xfrm>
        </p:spPr>
        <p:txBody>
          <a:bodyPr>
            <a:normAutofit/>
          </a:bodyPr>
          <a:lstStyle/>
          <a:p>
            <a:pPr lvl="0" algn="l" fontAlgn="base">
              <a:lnSpc>
                <a:spcPct val="90000"/>
              </a:lnSpc>
              <a:spcAft>
                <a:spcPct val="0"/>
              </a:spcAft>
            </a:pPr>
            <a:r>
              <a:rPr lang="zh-CN" altLang="en-US" sz="2800" b="1" dirty="0" smtClean="0">
                <a:solidFill>
                  <a:srgbClr val="000000"/>
                </a:solidFill>
                <a:latin typeface="Arial" pitchFamily="34" charset="0"/>
                <a:ea typeface="宋体" pitchFamily="2" charset="-122"/>
                <a:cs typeface="+mn-cs"/>
              </a:rPr>
              <a:t>小结   </a:t>
            </a:r>
            <a:r>
              <a:rPr lang="zh-CN" altLang="en-US" sz="1800" dirty="0" smtClean="0">
                <a:solidFill>
                  <a:srgbClr val="000066"/>
                </a:solidFill>
                <a:latin typeface="Arial" pitchFamily="34" charset="0"/>
                <a:ea typeface="新細明體" pitchFamily="18" charset="-120"/>
                <a:cs typeface="+mn-cs"/>
              </a:rPr>
              <a:t>综述</a:t>
            </a:r>
            <a:endParaRPr lang="en-US" altLang="zh-TW" sz="1800" dirty="0">
              <a:solidFill>
                <a:srgbClr val="000066"/>
              </a:solidFill>
              <a:latin typeface="Arial" pitchFamily="34" charset="0"/>
              <a:ea typeface="新細明體" pitchFamily="18" charset="-120"/>
              <a:cs typeface="+mn-cs"/>
            </a:endParaRPr>
          </a:p>
        </p:txBody>
      </p:sp>
      <p:sp>
        <p:nvSpPr>
          <p:cNvPr id="10" name="矩形 9"/>
          <p:cNvSpPr/>
          <p:nvPr/>
        </p:nvSpPr>
        <p:spPr>
          <a:xfrm>
            <a:off x="533400" y="3669268"/>
            <a:ext cx="4572000" cy="369332"/>
          </a:xfrm>
          <a:prstGeom prst="rect">
            <a:avLst/>
          </a:prstGeom>
        </p:spPr>
        <p:txBody>
          <a:bodyPr>
            <a:spAutoFit/>
          </a:bodyPr>
          <a:lstStyle/>
          <a:p>
            <a:r>
              <a:rPr lang="en-US" altLang="zh-CN" dirty="0" smtClean="0"/>
              <a:t>-&gt;</a:t>
            </a:r>
            <a:r>
              <a:rPr lang="zh-CN" altLang="zh-CN" dirty="0" smtClean="0"/>
              <a:t>线条检测</a:t>
            </a:r>
            <a:endParaRPr lang="zh-CN" altLang="en-US" dirty="0"/>
          </a:p>
        </p:txBody>
      </p:sp>
      <p:sp>
        <p:nvSpPr>
          <p:cNvPr id="11" name="矩形 10"/>
          <p:cNvSpPr/>
          <p:nvPr/>
        </p:nvSpPr>
        <p:spPr>
          <a:xfrm>
            <a:off x="533400" y="3059668"/>
            <a:ext cx="5791200" cy="369332"/>
          </a:xfrm>
          <a:prstGeom prst="rect">
            <a:avLst/>
          </a:prstGeom>
        </p:spPr>
        <p:txBody>
          <a:bodyPr wrap="square">
            <a:spAutoFit/>
          </a:bodyPr>
          <a:lstStyle/>
          <a:p>
            <a:r>
              <a:rPr lang="en-US" altLang="zh-CN" dirty="0" smtClean="0"/>
              <a:t>-&gt;</a:t>
            </a:r>
            <a:r>
              <a:rPr lang="zh-CN" altLang="zh-CN" dirty="0" smtClean="0"/>
              <a:t>漫画风格的着色</a:t>
            </a:r>
            <a:endParaRPr lang="zh-CN" altLang="en-US" dirty="0"/>
          </a:p>
        </p:txBody>
      </p:sp>
      <p:sp>
        <p:nvSpPr>
          <p:cNvPr id="8" name="矩形 7"/>
          <p:cNvSpPr/>
          <p:nvPr/>
        </p:nvSpPr>
        <p:spPr>
          <a:xfrm>
            <a:off x="533400" y="4267200"/>
            <a:ext cx="5791200" cy="369332"/>
          </a:xfrm>
          <a:prstGeom prst="rect">
            <a:avLst/>
          </a:prstGeom>
        </p:spPr>
        <p:txBody>
          <a:bodyPr wrap="square">
            <a:spAutoFit/>
          </a:bodyPr>
          <a:lstStyle/>
          <a:p>
            <a:r>
              <a:rPr lang="en-US" altLang="zh-CN" dirty="0" smtClean="0"/>
              <a:t>-&gt;</a:t>
            </a:r>
            <a:r>
              <a:rPr lang="zh-CN" altLang="zh-CN" dirty="0" smtClean="0"/>
              <a:t>漫画风格在</a:t>
            </a:r>
            <a:r>
              <a:rPr lang="en-US" altLang="zh-CN" dirty="0" smtClean="0"/>
              <a:t>VR</a:t>
            </a:r>
            <a:r>
              <a:rPr lang="zh-CN" altLang="zh-CN" dirty="0" smtClean="0"/>
              <a:t>中的展现</a:t>
            </a:r>
            <a:endParaRPr lang="zh-CN" altLang="en-US" dirty="0"/>
          </a:p>
        </p:txBody>
      </p:sp>
      <p:sp>
        <p:nvSpPr>
          <p:cNvPr id="12" name="矩形 11"/>
          <p:cNvSpPr/>
          <p:nvPr/>
        </p:nvSpPr>
        <p:spPr>
          <a:xfrm>
            <a:off x="533400" y="1676400"/>
            <a:ext cx="6324600" cy="1200329"/>
          </a:xfrm>
          <a:prstGeom prst="rect">
            <a:avLst/>
          </a:prstGeom>
        </p:spPr>
        <p:txBody>
          <a:bodyPr wrap="square">
            <a:spAutoFit/>
          </a:bodyPr>
          <a:lstStyle/>
          <a:p>
            <a:r>
              <a:rPr lang="en-US" altLang="zh-CN" dirty="0" smtClean="0"/>
              <a:t>     </a:t>
            </a:r>
            <a:r>
              <a:rPr lang="zh-CN" altLang="zh-CN" dirty="0" smtClean="0"/>
              <a:t>这篇文章回顾了项目组在</a:t>
            </a:r>
            <a:r>
              <a:rPr lang="en-US" altLang="zh-CN" dirty="0" smtClean="0"/>
              <a:t>VR</a:t>
            </a:r>
            <a:r>
              <a:rPr lang="zh-CN" altLang="zh-CN" dirty="0" smtClean="0"/>
              <a:t>项目中复制漫画的视觉风格过程中学到的一些东西，旨在抛砖引玉，希望它将有助于读者进一步探索或尝试其他方向。文章的主要内容包括</a:t>
            </a:r>
            <a:r>
              <a:rPr lang="zh-CN" altLang="en-US" dirty="0" smtClean="0"/>
              <a:t>以下四个方面：</a:t>
            </a:r>
            <a:endParaRPr lang="zh-CN" altLang="zh-CN" dirty="0"/>
          </a:p>
        </p:txBody>
      </p:sp>
      <p:sp>
        <p:nvSpPr>
          <p:cNvPr id="9" name="矩形 8"/>
          <p:cNvSpPr/>
          <p:nvPr/>
        </p:nvSpPr>
        <p:spPr>
          <a:xfrm>
            <a:off x="533400" y="4953000"/>
            <a:ext cx="5791200" cy="369332"/>
          </a:xfrm>
          <a:prstGeom prst="rect">
            <a:avLst/>
          </a:prstGeom>
        </p:spPr>
        <p:txBody>
          <a:bodyPr wrap="square">
            <a:spAutoFit/>
          </a:bodyPr>
          <a:lstStyle/>
          <a:p>
            <a:r>
              <a:rPr lang="en-US" altLang="zh-CN" dirty="0" smtClean="0"/>
              <a:t>-&gt;</a:t>
            </a:r>
            <a:r>
              <a:rPr lang="zh-CN" altLang="zh-CN" dirty="0" smtClean="0"/>
              <a:t>简单的</a:t>
            </a:r>
            <a:r>
              <a:rPr lang="en-US" altLang="zh-CN" dirty="0" smtClean="0"/>
              <a:t>GPU</a:t>
            </a:r>
            <a:r>
              <a:rPr lang="zh-CN" altLang="zh-CN" dirty="0" smtClean="0"/>
              <a:t>优化</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7"/>
          <p:cNvSpPr>
            <a:spLocks noChangeShapeType="1"/>
          </p:cNvSpPr>
          <p:nvPr/>
        </p:nvSpPr>
        <p:spPr bwMode="auto">
          <a:xfrm>
            <a:off x="0" y="1219200"/>
            <a:ext cx="9144000" cy="0"/>
          </a:xfrm>
          <a:prstGeom prst="line">
            <a:avLst/>
          </a:prstGeom>
          <a:noFill/>
          <a:ln w="19050">
            <a:solidFill>
              <a:schemeClr val="tx1"/>
            </a:solidFill>
            <a:round/>
            <a:headEnd/>
            <a:tailEnd/>
          </a:ln>
        </p:spPr>
        <p:txBody>
          <a:bodyPr/>
          <a:lstStyle/>
          <a:p>
            <a:endParaRPr lang="zh-CN" altLang="en-US"/>
          </a:p>
        </p:txBody>
      </p:sp>
      <p:sp>
        <p:nvSpPr>
          <p:cNvPr id="4" name="标题 3"/>
          <p:cNvSpPr>
            <a:spLocks noGrp="1"/>
          </p:cNvSpPr>
          <p:nvPr>
            <p:ph type="title" idx="4294967295"/>
          </p:nvPr>
        </p:nvSpPr>
        <p:spPr>
          <a:xfrm>
            <a:off x="228600" y="304800"/>
            <a:ext cx="8229600" cy="1143000"/>
          </a:xfrm>
        </p:spPr>
        <p:txBody>
          <a:bodyPr>
            <a:normAutofit/>
          </a:bodyPr>
          <a:lstStyle/>
          <a:p>
            <a:pPr lvl="0" algn="l" fontAlgn="base">
              <a:lnSpc>
                <a:spcPct val="90000"/>
              </a:lnSpc>
              <a:spcAft>
                <a:spcPct val="0"/>
              </a:spcAft>
            </a:pPr>
            <a:r>
              <a:rPr lang="zh-CN" altLang="en-US" sz="2800" b="1" dirty="0" smtClean="0">
                <a:solidFill>
                  <a:srgbClr val="000000"/>
                </a:solidFill>
                <a:latin typeface="Arial" pitchFamily="34" charset="0"/>
                <a:ea typeface="宋体" pitchFamily="2" charset="-122"/>
                <a:cs typeface="+mn-cs"/>
              </a:rPr>
              <a:t>引言   </a:t>
            </a:r>
            <a:r>
              <a:rPr lang="zh-CN" altLang="en-US" sz="1800" dirty="0" smtClean="0">
                <a:solidFill>
                  <a:srgbClr val="000066"/>
                </a:solidFill>
                <a:latin typeface="Arial" pitchFamily="34" charset="0"/>
                <a:ea typeface="新細明體" pitchFamily="18" charset="-120"/>
                <a:cs typeface="+mn-cs"/>
              </a:rPr>
              <a:t>综述</a:t>
            </a:r>
            <a:endParaRPr lang="en-US" altLang="zh-TW" sz="1800" dirty="0">
              <a:solidFill>
                <a:srgbClr val="000066"/>
              </a:solidFill>
              <a:latin typeface="Arial" pitchFamily="34" charset="0"/>
              <a:ea typeface="新細明體" pitchFamily="18" charset="-120"/>
              <a:cs typeface="+mn-cs"/>
            </a:endParaRPr>
          </a:p>
        </p:txBody>
      </p:sp>
      <p:sp>
        <p:nvSpPr>
          <p:cNvPr id="9" name="矩形 8"/>
          <p:cNvSpPr/>
          <p:nvPr/>
        </p:nvSpPr>
        <p:spPr>
          <a:xfrm>
            <a:off x="381000" y="1981200"/>
            <a:ext cx="5791200" cy="646331"/>
          </a:xfrm>
          <a:prstGeom prst="rect">
            <a:avLst/>
          </a:prstGeom>
        </p:spPr>
        <p:txBody>
          <a:bodyPr wrap="square">
            <a:spAutoFit/>
          </a:bodyPr>
          <a:lstStyle/>
          <a:p>
            <a:r>
              <a:rPr lang="en-US" altLang="zh-CN" dirty="0" smtClean="0"/>
              <a:t>-&gt;</a:t>
            </a:r>
            <a:r>
              <a:rPr lang="zh-CN" altLang="zh-CN" dirty="0" smtClean="0"/>
              <a:t>漫画，是用简单而夸张的手法来描叙事的图画，其具有独特的视觉美感。</a:t>
            </a:r>
            <a:endParaRPr lang="zh-CN" altLang="en-US" dirty="0"/>
          </a:p>
        </p:txBody>
      </p:sp>
      <p:sp>
        <p:nvSpPr>
          <p:cNvPr id="10" name="矩形 9"/>
          <p:cNvSpPr/>
          <p:nvPr/>
        </p:nvSpPr>
        <p:spPr>
          <a:xfrm>
            <a:off x="381000" y="2895600"/>
            <a:ext cx="4572000" cy="369332"/>
          </a:xfrm>
          <a:prstGeom prst="rect">
            <a:avLst/>
          </a:prstGeom>
        </p:spPr>
        <p:txBody>
          <a:bodyPr>
            <a:spAutoFit/>
          </a:bodyPr>
          <a:lstStyle/>
          <a:p>
            <a:r>
              <a:rPr lang="en-US" altLang="zh-CN" dirty="0" smtClean="0"/>
              <a:t>-&gt;</a:t>
            </a:r>
            <a:r>
              <a:rPr lang="zh-CN" altLang="en-US" dirty="0" smtClean="0"/>
              <a:t>当漫画遇到</a:t>
            </a:r>
            <a:r>
              <a:rPr lang="en-US" altLang="zh-CN" dirty="0" smtClean="0"/>
              <a:t>VR?</a:t>
            </a:r>
            <a:endParaRPr lang="zh-CN" altLang="en-US" dirty="0"/>
          </a:p>
        </p:txBody>
      </p:sp>
      <p:sp>
        <p:nvSpPr>
          <p:cNvPr id="11" name="矩形 10"/>
          <p:cNvSpPr/>
          <p:nvPr/>
        </p:nvSpPr>
        <p:spPr>
          <a:xfrm>
            <a:off x="381000" y="3669268"/>
            <a:ext cx="5791200" cy="369332"/>
          </a:xfrm>
          <a:prstGeom prst="rect">
            <a:avLst/>
          </a:prstGeom>
        </p:spPr>
        <p:txBody>
          <a:bodyPr wrap="square">
            <a:spAutoFit/>
          </a:bodyPr>
          <a:lstStyle/>
          <a:p>
            <a:r>
              <a:rPr lang="en-US" altLang="zh-CN" dirty="0" smtClean="0"/>
              <a:t>-&gt;</a:t>
            </a:r>
            <a:r>
              <a:rPr lang="zh-CN" altLang="en-US" dirty="0" smtClean="0"/>
              <a:t>人在漫画的世界中的视觉感官是怎么样的？</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4572000" y="4191000"/>
            <a:ext cx="4010025" cy="254591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7"/>
          <p:cNvSpPr>
            <a:spLocks noChangeShapeType="1"/>
          </p:cNvSpPr>
          <p:nvPr/>
        </p:nvSpPr>
        <p:spPr bwMode="auto">
          <a:xfrm>
            <a:off x="0" y="1219200"/>
            <a:ext cx="9144000" cy="0"/>
          </a:xfrm>
          <a:prstGeom prst="line">
            <a:avLst/>
          </a:prstGeom>
          <a:noFill/>
          <a:ln w="19050">
            <a:solidFill>
              <a:schemeClr val="tx1"/>
            </a:solidFill>
            <a:round/>
            <a:headEnd/>
            <a:tailEnd/>
          </a:ln>
        </p:spPr>
        <p:txBody>
          <a:bodyPr/>
          <a:lstStyle/>
          <a:p>
            <a:endParaRPr lang="zh-CN" altLang="en-US"/>
          </a:p>
        </p:txBody>
      </p:sp>
      <p:sp>
        <p:nvSpPr>
          <p:cNvPr id="4" name="标题 3"/>
          <p:cNvSpPr>
            <a:spLocks noGrp="1"/>
          </p:cNvSpPr>
          <p:nvPr>
            <p:ph type="title" idx="4294967295"/>
          </p:nvPr>
        </p:nvSpPr>
        <p:spPr>
          <a:xfrm>
            <a:off x="228600" y="304800"/>
            <a:ext cx="8229600" cy="1143000"/>
          </a:xfrm>
        </p:spPr>
        <p:txBody>
          <a:bodyPr>
            <a:normAutofit/>
          </a:bodyPr>
          <a:lstStyle/>
          <a:p>
            <a:pPr lvl="0" algn="l" fontAlgn="base">
              <a:lnSpc>
                <a:spcPct val="90000"/>
              </a:lnSpc>
              <a:spcAft>
                <a:spcPct val="0"/>
              </a:spcAft>
            </a:pPr>
            <a:r>
              <a:rPr lang="zh-CN" altLang="en-US" sz="2800" b="1" dirty="0" smtClean="0">
                <a:solidFill>
                  <a:srgbClr val="000000"/>
                </a:solidFill>
                <a:latin typeface="Arial" pitchFamily="34" charset="0"/>
                <a:ea typeface="宋体" pitchFamily="2" charset="-122"/>
                <a:cs typeface="+mn-cs"/>
              </a:rPr>
              <a:t>小结   </a:t>
            </a:r>
            <a:r>
              <a:rPr lang="zh-CN" altLang="en-US" sz="1800" dirty="0" smtClean="0">
                <a:solidFill>
                  <a:srgbClr val="000066"/>
                </a:solidFill>
                <a:latin typeface="Arial" pitchFamily="34" charset="0"/>
                <a:ea typeface="新細明體" pitchFamily="18" charset="-120"/>
                <a:cs typeface="+mn-cs"/>
              </a:rPr>
              <a:t>有待探索的问题</a:t>
            </a:r>
            <a:endParaRPr lang="en-US" altLang="zh-TW" sz="1800" dirty="0">
              <a:solidFill>
                <a:srgbClr val="000066"/>
              </a:solidFill>
              <a:latin typeface="Arial" pitchFamily="34" charset="0"/>
              <a:ea typeface="新細明體" pitchFamily="18" charset="-120"/>
              <a:cs typeface="+mn-cs"/>
            </a:endParaRPr>
          </a:p>
        </p:txBody>
      </p:sp>
      <p:sp>
        <p:nvSpPr>
          <p:cNvPr id="10" name="矩形 9"/>
          <p:cNvSpPr/>
          <p:nvPr/>
        </p:nvSpPr>
        <p:spPr>
          <a:xfrm>
            <a:off x="533400" y="2590800"/>
            <a:ext cx="4572000" cy="369332"/>
          </a:xfrm>
          <a:prstGeom prst="rect">
            <a:avLst/>
          </a:prstGeom>
        </p:spPr>
        <p:txBody>
          <a:bodyPr>
            <a:spAutoFit/>
          </a:bodyPr>
          <a:lstStyle/>
          <a:p>
            <a:r>
              <a:rPr lang="en-US" altLang="zh-CN" dirty="0" smtClean="0"/>
              <a:t>-&gt; VR</a:t>
            </a:r>
            <a:r>
              <a:rPr lang="zh-CN" altLang="zh-CN" dirty="0" smtClean="0"/>
              <a:t>中的半色调镶嵌画法</a:t>
            </a:r>
            <a:r>
              <a:rPr lang="zh-CN" altLang="en-US" dirty="0" smtClean="0"/>
              <a:t>实现</a:t>
            </a:r>
            <a:endParaRPr lang="zh-CN" altLang="en-US" dirty="0"/>
          </a:p>
        </p:txBody>
      </p:sp>
      <p:sp>
        <p:nvSpPr>
          <p:cNvPr id="11" name="矩形 10"/>
          <p:cNvSpPr/>
          <p:nvPr/>
        </p:nvSpPr>
        <p:spPr>
          <a:xfrm>
            <a:off x="533400" y="1905000"/>
            <a:ext cx="5791200" cy="369332"/>
          </a:xfrm>
          <a:prstGeom prst="rect">
            <a:avLst/>
          </a:prstGeom>
        </p:spPr>
        <p:txBody>
          <a:bodyPr wrap="square">
            <a:spAutoFit/>
          </a:bodyPr>
          <a:lstStyle/>
          <a:p>
            <a:r>
              <a:rPr lang="en-US" altLang="zh-CN" dirty="0" smtClean="0"/>
              <a:t>-&gt;</a:t>
            </a:r>
            <a:r>
              <a:rPr lang="zh-CN" altLang="zh-CN" dirty="0" smtClean="0"/>
              <a:t>提高渲染质量和工具效率</a:t>
            </a:r>
            <a:endParaRPr lang="zh-CN" altLang="en-US" dirty="0"/>
          </a:p>
        </p:txBody>
      </p:sp>
      <p:sp>
        <p:nvSpPr>
          <p:cNvPr id="8" name="矩形 7"/>
          <p:cNvSpPr/>
          <p:nvPr/>
        </p:nvSpPr>
        <p:spPr>
          <a:xfrm>
            <a:off x="533400" y="3212068"/>
            <a:ext cx="5791200" cy="369332"/>
          </a:xfrm>
          <a:prstGeom prst="rect">
            <a:avLst/>
          </a:prstGeom>
        </p:spPr>
        <p:txBody>
          <a:bodyPr wrap="square">
            <a:spAutoFit/>
          </a:bodyPr>
          <a:lstStyle/>
          <a:p>
            <a:r>
              <a:rPr lang="en-US" altLang="zh-CN" dirty="0" smtClean="0"/>
              <a:t>-&gt;</a:t>
            </a:r>
            <a:r>
              <a:rPr lang="zh-CN" altLang="zh-CN" dirty="0" smtClean="0"/>
              <a:t>远距离特殊视觉效果</a:t>
            </a:r>
            <a:endParaRPr lang="zh-CN" altLang="en-US" dirty="0"/>
          </a:p>
        </p:txBody>
      </p:sp>
      <p:sp>
        <p:nvSpPr>
          <p:cNvPr id="9" name="矩形 8"/>
          <p:cNvSpPr/>
          <p:nvPr/>
        </p:nvSpPr>
        <p:spPr>
          <a:xfrm>
            <a:off x="533400" y="3897868"/>
            <a:ext cx="5791200" cy="369332"/>
          </a:xfrm>
          <a:prstGeom prst="rect">
            <a:avLst/>
          </a:prstGeom>
        </p:spPr>
        <p:txBody>
          <a:bodyPr wrap="square">
            <a:spAutoFit/>
          </a:bodyPr>
          <a:lstStyle/>
          <a:p>
            <a:r>
              <a:rPr lang="en-US" altLang="zh-CN" dirty="0" smtClean="0"/>
              <a:t>-&gt;</a:t>
            </a:r>
            <a:r>
              <a:rPr lang="zh-CN" altLang="zh-CN" dirty="0" smtClean="0"/>
              <a:t>漫画角色的</a:t>
            </a:r>
            <a:r>
              <a:rPr lang="en-US" altLang="zh-CN" dirty="0" smtClean="0"/>
              <a:t>SD</a:t>
            </a:r>
            <a:r>
              <a:rPr lang="zh-CN" altLang="zh-CN" dirty="0" smtClean="0"/>
              <a:t>呈现</a:t>
            </a:r>
            <a:endParaRPr lang="zh-CN" altLang="en-US" dirty="0"/>
          </a:p>
        </p:txBody>
      </p:sp>
      <p:pic>
        <p:nvPicPr>
          <p:cNvPr id="12290" name="Picture 2"/>
          <p:cNvPicPr>
            <a:picLocks noChangeAspect="1" noChangeArrowheads="1"/>
          </p:cNvPicPr>
          <p:nvPr/>
        </p:nvPicPr>
        <p:blipFill>
          <a:blip r:embed="rId2" cstate="print"/>
          <a:srcRect/>
          <a:stretch>
            <a:fillRect/>
          </a:stretch>
        </p:blipFill>
        <p:spPr bwMode="auto">
          <a:xfrm>
            <a:off x="4267200" y="1933575"/>
            <a:ext cx="4219575" cy="1571625"/>
          </a:xfrm>
          <a:prstGeom prst="rect">
            <a:avLst/>
          </a:prstGeom>
          <a:noFill/>
          <a:ln w="9525">
            <a:noFill/>
            <a:miter lim="800000"/>
            <a:headEnd/>
            <a:tailEnd/>
          </a:ln>
        </p:spPr>
      </p:pic>
      <p:sp>
        <p:nvSpPr>
          <p:cNvPr id="13" name="矩形 12"/>
          <p:cNvSpPr/>
          <p:nvPr/>
        </p:nvSpPr>
        <p:spPr>
          <a:xfrm>
            <a:off x="4800600" y="3654623"/>
            <a:ext cx="4648200" cy="307777"/>
          </a:xfrm>
          <a:prstGeom prst="rect">
            <a:avLst/>
          </a:prstGeom>
        </p:spPr>
        <p:txBody>
          <a:bodyPr wrap="square">
            <a:spAutoFit/>
          </a:bodyPr>
          <a:lstStyle/>
          <a:p>
            <a:r>
              <a:rPr lang="en-US" altLang="zh-CN" sz="1400" dirty="0" smtClean="0"/>
              <a:t>Figure1.</a:t>
            </a:r>
            <a:r>
              <a:rPr lang="zh-CN" altLang="en-US" sz="1400" dirty="0" smtClean="0"/>
              <a:t>漫画中的远距离特殊视觉效果</a:t>
            </a:r>
            <a:endParaRPr lang="zh-CN" altLang="en-US" sz="1400" dirty="0"/>
          </a:p>
        </p:txBody>
      </p:sp>
      <p:pic>
        <p:nvPicPr>
          <p:cNvPr id="12291" name="Picture 3"/>
          <p:cNvPicPr>
            <a:picLocks noChangeAspect="1" noChangeArrowheads="1"/>
          </p:cNvPicPr>
          <p:nvPr/>
        </p:nvPicPr>
        <p:blipFill>
          <a:blip r:embed="rId3" cstate="print"/>
          <a:srcRect/>
          <a:stretch>
            <a:fillRect/>
          </a:stretch>
        </p:blipFill>
        <p:spPr bwMode="auto">
          <a:xfrm>
            <a:off x="3200400" y="4419600"/>
            <a:ext cx="4219575" cy="1419225"/>
          </a:xfrm>
          <a:prstGeom prst="rect">
            <a:avLst/>
          </a:prstGeom>
          <a:noFill/>
          <a:ln w="9525">
            <a:noFill/>
            <a:miter lim="800000"/>
            <a:headEnd/>
            <a:tailEnd/>
          </a:ln>
        </p:spPr>
      </p:pic>
      <p:sp>
        <p:nvSpPr>
          <p:cNvPr id="14" name="矩形 13"/>
          <p:cNvSpPr/>
          <p:nvPr/>
        </p:nvSpPr>
        <p:spPr>
          <a:xfrm>
            <a:off x="4114800" y="6019800"/>
            <a:ext cx="4648200" cy="307777"/>
          </a:xfrm>
          <a:prstGeom prst="rect">
            <a:avLst/>
          </a:prstGeom>
        </p:spPr>
        <p:txBody>
          <a:bodyPr wrap="square">
            <a:spAutoFit/>
          </a:bodyPr>
          <a:lstStyle/>
          <a:p>
            <a:r>
              <a:rPr lang="en-US" altLang="zh-CN" sz="1400" dirty="0" smtClean="0"/>
              <a:t>Figure2.</a:t>
            </a:r>
            <a:r>
              <a:rPr lang="zh-CN" altLang="en-US" sz="1400" dirty="0" smtClean="0"/>
              <a:t>漫画中</a:t>
            </a:r>
            <a:r>
              <a:rPr lang="en-US" altLang="zh-CN" sz="1400" dirty="0" smtClean="0"/>
              <a:t>SD</a:t>
            </a:r>
            <a:r>
              <a:rPr lang="zh-CN" altLang="en-US" sz="1400" dirty="0" smtClean="0"/>
              <a:t>角色呈现</a:t>
            </a:r>
            <a:endParaRPr lang="zh-CN" altLang="en-US" sz="1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7"/>
          <p:cNvSpPr>
            <a:spLocks noChangeShapeType="1"/>
          </p:cNvSpPr>
          <p:nvPr/>
        </p:nvSpPr>
        <p:spPr bwMode="auto">
          <a:xfrm>
            <a:off x="0" y="1219200"/>
            <a:ext cx="9144000" cy="0"/>
          </a:xfrm>
          <a:prstGeom prst="line">
            <a:avLst/>
          </a:prstGeom>
          <a:noFill/>
          <a:ln w="19050">
            <a:solidFill>
              <a:schemeClr val="tx1"/>
            </a:solidFill>
            <a:round/>
            <a:headEnd/>
            <a:tailEnd/>
          </a:ln>
        </p:spPr>
        <p:txBody>
          <a:bodyPr/>
          <a:lstStyle/>
          <a:p>
            <a:endParaRPr lang="zh-CN" altLang="en-US"/>
          </a:p>
        </p:txBody>
      </p:sp>
      <p:sp>
        <p:nvSpPr>
          <p:cNvPr id="4" name="标题 3"/>
          <p:cNvSpPr>
            <a:spLocks noGrp="1"/>
          </p:cNvSpPr>
          <p:nvPr>
            <p:ph type="title" idx="4294967295"/>
          </p:nvPr>
        </p:nvSpPr>
        <p:spPr>
          <a:xfrm>
            <a:off x="228600" y="304800"/>
            <a:ext cx="8229600" cy="1143000"/>
          </a:xfrm>
        </p:spPr>
        <p:txBody>
          <a:bodyPr>
            <a:normAutofit/>
          </a:bodyPr>
          <a:lstStyle/>
          <a:p>
            <a:pPr lvl="0" algn="l" fontAlgn="base">
              <a:lnSpc>
                <a:spcPct val="90000"/>
              </a:lnSpc>
              <a:spcAft>
                <a:spcPct val="0"/>
              </a:spcAft>
            </a:pPr>
            <a:r>
              <a:rPr lang="zh-CN" altLang="en-US" sz="2800" b="1" dirty="0" smtClean="0">
                <a:solidFill>
                  <a:srgbClr val="000000"/>
                </a:solidFill>
                <a:latin typeface="Arial" pitchFamily="34" charset="0"/>
                <a:ea typeface="宋体" pitchFamily="2" charset="-122"/>
                <a:cs typeface="+mn-cs"/>
              </a:rPr>
              <a:t>引言   </a:t>
            </a:r>
            <a:r>
              <a:rPr lang="zh-CN" altLang="en-US" sz="1800" dirty="0" smtClean="0">
                <a:solidFill>
                  <a:srgbClr val="000066"/>
                </a:solidFill>
                <a:latin typeface="Arial" pitchFamily="34" charset="0"/>
                <a:ea typeface="新細明體" pitchFamily="18" charset="-120"/>
                <a:cs typeface="+mn-cs"/>
              </a:rPr>
              <a:t>漫画风格在</a:t>
            </a:r>
            <a:r>
              <a:rPr lang="en-US" altLang="zh-CN" sz="1800" dirty="0" smtClean="0">
                <a:solidFill>
                  <a:srgbClr val="000066"/>
                </a:solidFill>
                <a:latin typeface="Arial" pitchFamily="34" charset="0"/>
                <a:ea typeface="新細明體" pitchFamily="18" charset="-120"/>
                <a:cs typeface="+mn-cs"/>
              </a:rPr>
              <a:t>VR</a:t>
            </a:r>
            <a:r>
              <a:rPr lang="zh-CN" altLang="en-US" sz="1800" dirty="0" smtClean="0">
                <a:solidFill>
                  <a:srgbClr val="000066"/>
                </a:solidFill>
                <a:latin typeface="Arial" pitchFamily="34" charset="0"/>
                <a:ea typeface="新細明體" pitchFamily="18" charset="-120"/>
                <a:cs typeface="+mn-cs"/>
              </a:rPr>
              <a:t>中遇到的问题</a:t>
            </a:r>
            <a:endParaRPr lang="en-US" altLang="zh-TW" sz="1800" dirty="0">
              <a:solidFill>
                <a:srgbClr val="000066"/>
              </a:solidFill>
              <a:latin typeface="Arial" pitchFamily="34" charset="0"/>
              <a:ea typeface="新細明體" pitchFamily="18" charset="-120"/>
              <a:cs typeface="+mn-cs"/>
            </a:endParaRPr>
          </a:p>
        </p:txBody>
      </p:sp>
      <p:sp>
        <p:nvSpPr>
          <p:cNvPr id="9" name="矩形 8"/>
          <p:cNvSpPr/>
          <p:nvPr/>
        </p:nvSpPr>
        <p:spPr>
          <a:xfrm>
            <a:off x="381000" y="1992868"/>
            <a:ext cx="5791200" cy="369332"/>
          </a:xfrm>
          <a:prstGeom prst="rect">
            <a:avLst/>
          </a:prstGeom>
        </p:spPr>
        <p:txBody>
          <a:bodyPr wrap="square">
            <a:spAutoFit/>
          </a:bodyPr>
          <a:lstStyle/>
          <a:p>
            <a:r>
              <a:rPr lang="en-US" altLang="zh-CN" dirty="0" smtClean="0"/>
              <a:t>-&gt;</a:t>
            </a:r>
            <a:r>
              <a:rPr lang="zh-CN" altLang="zh-CN" dirty="0" smtClean="0"/>
              <a:t>漫画风格依然在虚拟现实中适用吗？</a:t>
            </a:r>
            <a:endParaRPr lang="zh-CN" altLang="en-US" dirty="0"/>
          </a:p>
        </p:txBody>
      </p:sp>
      <p:sp>
        <p:nvSpPr>
          <p:cNvPr id="10" name="矩形 9"/>
          <p:cNvSpPr/>
          <p:nvPr/>
        </p:nvSpPr>
        <p:spPr>
          <a:xfrm>
            <a:off x="381000" y="3288268"/>
            <a:ext cx="4572000" cy="369332"/>
          </a:xfrm>
          <a:prstGeom prst="rect">
            <a:avLst/>
          </a:prstGeom>
        </p:spPr>
        <p:txBody>
          <a:bodyPr>
            <a:spAutoFit/>
          </a:bodyPr>
          <a:lstStyle/>
          <a:p>
            <a:r>
              <a:rPr lang="en-US" altLang="zh-CN" dirty="0" smtClean="0"/>
              <a:t>-&gt;</a:t>
            </a:r>
            <a:r>
              <a:rPr lang="zh-CN" altLang="zh-CN" dirty="0" smtClean="0"/>
              <a:t>如何把一页页的</a:t>
            </a:r>
            <a:r>
              <a:rPr lang="en-US" altLang="zh-CN" dirty="0" smtClean="0"/>
              <a:t>2D</a:t>
            </a:r>
            <a:r>
              <a:rPr lang="zh-CN" altLang="zh-CN" dirty="0" smtClean="0"/>
              <a:t>漫画转变成</a:t>
            </a:r>
            <a:r>
              <a:rPr lang="en-US" altLang="zh-CN" dirty="0" smtClean="0"/>
              <a:t>3D</a:t>
            </a:r>
            <a:r>
              <a:rPr lang="zh-CN" altLang="zh-CN" dirty="0" smtClean="0"/>
              <a:t>场景？</a:t>
            </a:r>
            <a:endParaRPr lang="zh-CN" altLang="en-US" dirty="0"/>
          </a:p>
        </p:txBody>
      </p:sp>
      <p:sp>
        <p:nvSpPr>
          <p:cNvPr id="11" name="矩形 10"/>
          <p:cNvSpPr/>
          <p:nvPr/>
        </p:nvSpPr>
        <p:spPr>
          <a:xfrm>
            <a:off x="381000" y="2602468"/>
            <a:ext cx="5791200" cy="369332"/>
          </a:xfrm>
          <a:prstGeom prst="rect">
            <a:avLst/>
          </a:prstGeom>
        </p:spPr>
        <p:txBody>
          <a:bodyPr wrap="square">
            <a:spAutoFit/>
          </a:bodyPr>
          <a:lstStyle/>
          <a:p>
            <a:r>
              <a:rPr lang="en-US" altLang="zh-CN" dirty="0" smtClean="0"/>
              <a:t>-&gt;</a:t>
            </a:r>
            <a:r>
              <a:rPr lang="zh-CN" altLang="zh-CN" dirty="0" smtClean="0"/>
              <a:t>漫画的轮廓线在</a:t>
            </a:r>
            <a:r>
              <a:rPr lang="en-US" altLang="zh-CN" dirty="0" smtClean="0"/>
              <a:t>3D</a:t>
            </a:r>
            <a:r>
              <a:rPr lang="zh-CN" altLang="zh-CN" dirty="0" smtClean="0"/>
              <a:t>中看起来还正常吗？</a:t>
            </a:r>
            <a:endParaRPr lang="zh-CN" altLang="en-US" dirty="0"/>
          </a:p>
        </p:txBody>
      </p:sp>
      <p:sp>
        <p:nvSpPr>
          <p:cNvPr id="8" name="矩形 7"/>
          <p:cNvSpPr/>
          <p:nvPr/>
        </p:nvSpPr>
        <p:spPr>
          <a:xfrm>
            <a:off x="381000" y="4001869"/>
            <a:ext cx="5791200" cy="646331"/>
          </a:xfrm>
          <a:prstGeom prst="rect">
            <a:avLst/>
          </a:prstGeom>
        </p:spPr>
        <p:txBody>
          <a:bodyPr wrap="square">
            <a:spAutoFit/>
          </a:bodyPr>
          <a:lstStyle/>
          <a:p>
            <a:r>
              <a:rPr lang="en-US" altLang="zh-CN" dirty="0" smtClean="0"/>
              <a:t>-&gt;</a:t>
            </a:r>
            <a:r>
              <a:rPr lang="zh-CN" altLang="zh-CN" dirty="0" smtClean="0"/>
              <a:t>在目前</a:t>
            </a:r>
            <a:r>
              <a:rPr lang="en-US" altLang="zh-CN" dirty="0" smtClean="0"/>
              <a:t>VR</a:t>
            </a:r>
            <a:r>
              <a:rPr lang="zh-CN" altLang="zh-CN" dirty="0" smtClean="0"/>
              <a:t>头戴设备的像素密度条件下漫画风格是否合适？</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7"/>
          <p:cNvSpPr>
            <a:spLocks noChangeShapeType="1"/>
          </p:cNvSpPr>
          <p:nvPr/>
        </p:nvSpPr>
        <p:spPr bwMode="auto">
          <a:xfrm>
            <a:off x="0" y="1219200"/>
            <a:ext cx="9144000" cy="0"/>
          </a:xfrm>
          <a:prstGeom prst="line">
            <a:avLst/>
          </a:prstGeom>
          <a:noFill/>
          <a:ln w="19050">
            <a:solidFill>
              <a:schemeClr val="tx1"/>
            </a:solidFill>
            <a:round/>
            <a:headEnd/>
            <a:tailEnd/>
          </a:ln>
        </p:spPr>
        <p:txBody>
          <a:bodyPr/>
          <a:lstStyle/>
          <a:p>
            <a:endParaRPr lang="zh-CN" altLang="en-US"/>
          </a:p>
        </p:txBody>
      </p:sp>
      <p:sp>
        <p:nvSpPr>
          <p:cNvPr id="4" name="标题 3"/>
          <p:cNvSpPr>
            <a:spLocks noGrp="1"/>
          </p:cNvSpPr>
          <p:nvPr>
            <p:ph type="title" idx="4294967295"/>
          </p:nvPr>
        </p:nvSpPr>
        <p:spPr>
          <a:xfrm>
            <a:off x="228600" y="304800"/>
            <a:ext cx="8229600" cy="1143000"/>
          </a:xfrm>
        </p:spPr>
        <p:txBody>
          <a:bodyPr>
            <a:normAutofit/>
          </a:bodyPr>
          <a:lstStyle/>
          <a:p>
            <a:pPr lvl="0" algn="l" fontAlgn="base">
              <a:lnSpc>
                <a:spcPct val="90000"/>
              </a:lnSpc>
              <a:spcAft>
                <a:spcPct val="0"/>
              </a:spcAft>
            </a:pPr>
            <a:r>
              <a:rPr lang="zh-CN" altLang="en-US" sz="2800" b="1" dirty="0">
                <a:solidFill>
                  <a:srgbClr val="000000"/>
                </a:solidFill>
                <a:latin typeface="Arial" pitchFamily="34" charset="0"/>
                <a:ea typeface="宋体" pitchFamily="2" charset="-122"/>
                <a:cs typeface="+mn-cs"/>
              </a:rPr>
              <a:t>艺术部</a:t>
            </a:r>
            <a:r>
              <a:rPr lang="zh-CN" altLang="en-US" sz="2800" b="1" dirty="0" smtClean="0">
                <a:solidFill>
                  <a:srgbClr val="000000"/>
                </a:solidFill>
                <a:latin typeface="Arial" pitchFamily="34" charset="0"/>
                <a:ea typeface="宋体" pitchFamily="2" charset="-122"/>
                <a:cs typeface="+mn-cs"/>
              </a:rPr>
              <a:t>分   </a:t>
            </a:r>
            <a:r>
              <a:rPr lang="zh-CN" altLang="en-US" sz="1800" dirty="0" smtClean="0">
                <a:solidFill>
                  <a:srgbClr val="000066"/>
                </a:solidFill>
                <a:latin typeface="Arial" pitchFamily="34" charset="0"/>
                <a:ea typeface="新細明體" pitchFamily="18" charset="-120"/>
                <a:cs typeface="+mn-cs"/>
              </a:rPr>
              <a:t>综述</a:t>
            </a:r>
            <a:endParaRPr lang="en-US" altLang="zh-TW" sz="1800" dirty="0">
              <a:solidFill>
                <a:srgbClr val="000066"/>
              </a:solidFill>
              <a:latin typeface="Arial" pitchFamily="34" charset="0"/>
              <a:ea typeface="新細明體" pitchFamily="18" charset="-120"/>
              <a:cs typeface="+mn-cs"/>
            </a:endParaRPr>
          </a:p>
        </p:txBody>
      </p:sp>
      <p:sp>
        <p:nvSpPr>
          <p:cNvPr id="10" name="矩形 9"/>
          <p:cNvSpPr/>
          <p:nvPr/>
        </p:nvSpPr>
        <p:spPr>
          <a:xfrm>
            <a:off x="533400" y="3429000"/>
            <a:ext cx="4572000" cy="369332"/>
          </a:xfrm>
          <a:prstGeom prst="rect">
            <a:avLst/>
          </a:prstGeom>
        </p:spPr>
        <p:txBody>
          <a:bodyPr>
            <a:spAutoFit/>
          </a:bodyPr>
          <a:lstStyle/>
          <a:p>
            <a:r>
              <a:rPr lang="en-US" altLang="zh-CN" dirty="0" smtClean="0"/>
              <a:t>-&gt;</a:t>
            </a:r>
            <a:r>
              <a:rPr lang="zh-CN" altLang="en-US" dirty="0" smtClean="0"/>
              <a:t>线条</a:t>
            </a:r>
            <a:endParaRPr lang="zh-CN" altLang="en-US" dirty="0"/>
          </a:p>
        </p:txBody>
      </p:sp>
      <p:sp>
        <p:nvSpPr>
          <p:cNvPr id="11" name="矩形 10"/>
          <p:cNvSpPr/>
          <p:nvPr/>
        </p:nvSpPr>
        <p:spPr>
          <a:xfrm>
            <a:off x="533400" y="2819400"/>
            <a:ext cx="5791200" cy="369332"/>
          </a:xfrm>
          <a:prstGeom prst="rect">
            <a:avLst/>
          </a:prstGeom>
        </p:spPr>
        <p:txBody>
          <a:bodyPr wrap="square">
            <a:spAutoFit/>
          </a:bodyPr>
          <a:lstStyle/>
          <a:p>
            <a:r>
              <a:rPr lang="en-US" altLang="zh-CN" dirty="0" smtClean="0"/>
              <a:t>-&gt;</a:t>
            </a:r>
            <a:r>
              <a:rPr lang="zh-CN" altLang="en-US" dirty="0" smtClean="0"/>
              <a:t>着色器</a:t>
            </a:r>
            <a:endParaRPr lang="zh-CN" altLang="en-US" dirty="0"/>
          </a:p>
        </p:txBody>
      </p:sp>
      <p:sp>
        <p:nvSpPr>
          <p:cNvPr id="8" name="矩形 7"/>
          <p:cNvSpPr/>
          <p:nvPr/>
        </p:nvSpPr>
        <p:spPr>
          <a:xfrm>
            <a:off x="533400" y="4038600"/>
            <a:ext cx="5791200" cy="369332"/>
          </a:xfrm>
          <a:prstGeom prst="rect">
            <a:avLst/>
          </a:prstGeom>
        </p:spPr>
        <p:txBody>
          <a:bodyPr wrap="square">
            <a:spAutoFit/>
          </a:bodyPr>
          <a:lstStyle/>
          <a:p>
            <a:r>
              <a:rPr lang="en-US" altLang="zh-CN" dirty="0" smtClean="0"/>
              <a:t>-&gt;</a:t>
            </a:r>
            <a:r>
              <a:rPr lang="zh-CN" altLang="en-US" dirty="0" smtClean="0"/>
              <a:t>纹理管理</a:t>
            </a:r>
            <a:endParaRPr lang="zh-CN" altLang="en-US" dirty="0"/>
          </a:p>
        </p:txBody>
      </p:sp>
      <p:sp>
        <p:nvSpPr>
          <p:cNvPr id="12" name="矩形 11"/>
          <p:cNvSpPr/>
          <p:nvPr/>
        </p:nvSpPr>
        <p:spPr>
          <a:xfrm>
            <a:off x="533400" y="1676400"/>
            <a:ext cx="6324600" cy="923330"/>
          </a:xfrm>
          <a:prstGeom prst="rect">
            <a:avLst/>
          </a:prstGeom>
        </p:spPr>
        <p:txBody>
          <a:bodyPr wrap="square">
            <a:spAutoFit/>
          </a:bodyPr>
          <a:lstStyle/>
          <a:p>
            <a:r>
              <a:rPr lang="en-US" altLang="zh-CN" dirty="0" smtClean="0"/>
              <a:t>    </a:t>
            </a:r>
            <a:r>
              <a:rPr lang="zh-CN" altLang="zh-CN" dirty="0" smtClean="0"/>
              <a:t>由于漫画的着色风格</a:t>
            </a:r>
            <a:r>
              <a:rPr lang="zh-CN" altLang="en-US" dirty="0" smtClean="0"/>
              <a:t>有很</a:t>
            </a:r>
            <a:r>
              <a:rPr lang="zh-CN" altLang="zh-CN" dirty="0" smtClean="0"/>
              <a:t>明显的有非写实感，所以相应的渲染模型中也采用了一种自定义的非照相写实风格的渲染模型</a:t>
            </a:r>
            <a:r>
              <a:rPr lang="zh-CN" altLang="en-US" dirty="0" smtClean="0"/>
              <a:t>（</a:t>
            </a:r>
            <a:r>
              <a:rPr lang="en-US" altLang="zh-CN" dirty="0" smtClean="0"/>
              <a:t>NPR</a:t>
            </a:r>
            <a:r>
              <a:rPr lang="zh-CN" altLang="en-US" dirty="0" smtClean="0"/>
              <a:t>）</a:t>
            </a:r>
            <a:r>
              <a:rPr lang="zh-CN" altLang="zh-CN" dirty="0" smtClean="0"/>
              <a:t>。</a:t>
            </a:r>
            <a:r>
              <a:rPr lang="zh-CN" altLang="en-US" dirty="0" smtClean="0"/>
              <a:t>项目中的渲染模型主要考虑了以下三个方面：</a:t>
            </a:r>
            <a:endParaRPr lang="zh-CN" alt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7"/>
          <p:cNvSpPr>
            <a:spLocks noChangeShapeType="1"/>
          </p:cNvSpPr>
          <p:nvPr/>
        </p:nvSpPr>
        <p:spPr bwMode="auto">
          <a:xfrm>
            <a:off x="0" y="1219200"/>
            <a:ext cx="9144000" cy="0"/>
          </a:xfrm>
          <a:prstGeom prst="line">
            <a:avLst/>
          </a:prstGeom>
          <a:noFill/>
          <a:ln w="19050">
            <a:solidFill>
              <a:schemeClr val="tx1"/>
            </a:solidFill>
            <a:round/>
            <a:headEnd/>
            <a:tailEnd/>
          </a:ln>
        </p:spPr>
        <p:txBody>
          <a:bodyPr/>
          <a:lstStyle/>
          <a:p>
            <a:endParaRPr lang="zh-CN" altLang="en-US"/>
          </a:p>
        </p:txBody>
      </p:sp>
      <p:sp>
        <p:nvSpPr>
          <p:cNvPr id="4" name="标题 3"/>
          <p:cNvSpPr>
            <a:spLocks noGrp="1"/>
          </p:cNvSpPr>
          <p:nvPr>
            <p:ph type="title" idx="4294967295"/>
          </p:nvPr>
        </p:nvSpPr>
        <p:spPr>
          <a:xfrm>
            <a:off x="228600" y="304800"/>
            <a:ext cx="8229600" cy="1143000"/>
          </a:xfrm>
        </p:spPr>
        <p:txBody>
          <a:bodyPr>
            <a:normAutofit/>
          </a:bodyPr>
          <a:lstStyle/>
          <a:p>
            <a:pPr lvl="0" algn="l" fontAlgn="base">
              <a:lnSpc>
                <a:spcPct val="90000"/>
              </a:lnSpc>
              <a:spcAft>
                <a:spcPct val="0"/>
              </a:spcAft>
            </a:pPr>
            <a:r>
              <a:rPr lang="zh-CN" altLang="en-US" sz="2800" b="1" dirty="0">
                <a:solidFill>
                  <a:srgbClr val="000000"/>
                </a:solidFill>
                <a:latin typeface="Arial" pitchFamily="34" charset="0"/>
                <a:ea typeface="宋体" pitchFamily="2" charset="-122"/>
                <a:cs typeface="+mn-cs"/>
              </a:rPr>
              <a:t>艺术部</a:t>
            </a:r>
            <a:r>
              <a:rPr lang="zh-CN" altLang="en-US" sz="2800" b="1" dirty="0" smtClean="0">
                <a:solidFill>
                  <a:srgbClr val="000000"/>
                </a:solidFill>
                <a:latin typeface="Arial" pitchFamily="34" charset="0"/>
                <a:ea typeface="宋体" pitchFamily="2" charset="-122"/>
                <a:cs typeface="+mn-cs"/>
              </a:rPr>
              <a:t>分   </a:t>
            </a:r>
            <a:r>
              <a:rPr lang="zh-CN" altLang="en-US" sz="1800" dirty="0" smtClean="0">
                <a:solidFill>
                  <a:srgbClr val="000066"/>
                </a:solidFill>
                <a:latin typeface="Arial" pitchFamily="34" charset="0"/>
                <a:ea typeface="新細明體" pitchFamily="18" charset="-120"/>
                <a:cs typeface="+mn-cs"/>
              </a:rPr>
              <a:t>着</a:t>
            </a:r>
            <a:r>
              <a:rPr lang="zh-CN" altLang="en-US" sz="1800" dirty="0">
                <a:solidFill>
                  <a:srgbClr val="000066"/>
                </a:solidFill>
                <a:latin typeface="Arial" pitchFamily="34" charset="0"/>
                <a:ea typeface="新細明體" pitchFamily="18" charset="-120"/>
                <a:cs typeface="+mn-cs"/>
              </a:rPr>
              <a:t>色器</a:t>
            </a:r>
            <a:endParaRPr lang="en-US" altLang="zh-TW" sz="1800" dirty="0">
              <a:solidFill>
                <a:srgbClr val="000066"/>
              </a:solidFill>
              <a:latin typeface="Arial" pitchFamily="34" charset="0"/>
              <a:ea typeface="新細明體" pitchFamily="18" charset="-120"/>
              <a:cs typeface="+mn-cs"/>
            </a:endParaRPr>
          </a:p>
        </p:txBody>
      </p:sp>
      <p:sp>
        <p:nvSpPr>
          <p:cNvPr id="10" name="矩形 9"/>
          <p:cNvSpPr/>
          <p:nvPr/>
        </p:nvSpPr>
        <p:spPr>
          <a:xfrm>
            <a:off x="533400" y="2602468"/>
            <a:ext cx="4572000" cy="369332"/>
          </a:xfrm>
          <a:prstGeom prst="rect">
            <a:avLst/>
          </a:prstGeom>
        </p:spPr>
        <p:txBody>
          <a:bodyPr>
            <a:spAutoFit/>
          </a:bodyPr>
          <a:lstStyle/>
          <a:p>
            <a:r>
              <a:rPr lang="en-US" altLang="zh-CN" dirty="0" smtClean="0"/>
              <a:t>-&gt;</a:t>
            </a:r>
            <a:r>
              <a:rPr lang="zh-CN" altLang="zh-CN" dirty="0" smtClean="0"/>
              <a:t>灰白部分的过渡平缓度</a:t>
            </a:r>
            <a:r>
              <a:rPr lang="zh-CN" altLang="en-US" dirty="0" smtClean="0"/>
              <a:t>可设置调节</a:t>
            </a:r>
            <a:endParaRPr lang="zh-CN" altLang="en-US" dirty="0"/>
          </a:p>
        </p:txBody>
      </p:sp>
      <p:sp>
        <p:nvSpPr>
          <p:cNvPr id="11" name="矩形 10"/>
          <p:cNvSpPr/>
          <p:nvPr/>
        </p:nvSpPr>
        <p:spPr>
          <a:xfrm>
            <a:off x="533400" y="1905000"/>
            <a:ext cx="5791200" cy="369332"/>
          </a:xfrm>
          <a:prstGeom prst="rect">
            <a:avLst/>
          </a:prstGeom>
        </p:spPr>
        <p:txBody>
          <a:bodyPr wrap="square">
            <a:spAutoFit/>
          </a:bodyPr>
          <a:lstStyle/>
          <a:p>
            <a:r>
              <a:rPr lang="en-US" altLang="zh-CN" dirty="0" smtClean="0"/>
              <a:t>-&gt;</a:t>
            </a:r>
            <a:r>
              <a:rPr lang="zh-CN" altLang="zh-CN" dirty="0" smtClean="0"/>
              <a:t>采用了一种依赖光源的灰度渐变着色法</a:t>
            </a:r>
            <a:endParaRPr lang="zh-CN" altLang="en-US" dirty="0"/>
          </a:p>
        </p:txBody>
      </p:sp>
      <p:sp>
        <p:nvSpPr>
          <p:cNvPr id="8" name="矩形 7"/>
          <p:cNvSpPr/>
          <p:nvPr/>
        </p:nvSpPr>
        <p:spPr>
          <a:xfrm>
            <a:off x="533400" y="3239869"/>
            <a:ext cx="5791200" cy="646331"/>
          </a:xfrm>
          <a:prstGeom prst="rect">
            <a:avLst/>
          </a:prstGeom>
        </p:spPr>
        <p:txBody>
          <a:bodyPr wrap="square">
            <a:spAutoFit/>
          </a:bodyPr>
          <a:lstStyle/>
          <a:p>
            <a:r>
              <a:rPr lang="en-US" altLang="zh-CN" dirty="0" smtClean="0"/>
              <a:t>-&gt;</a:t>
            </a:r>
            <a:r>
              <a:rPr lang="zh-CN" altLang="zh-CN" dirty="0" smtClean="0"/>
              <a:t>对于一些需要特殊处理的部分，可以基于基本的灰度着色并通过镶嵌着色或菲涅尔着色处理</a:t>
            </a:r>
            <a:endParaRPr lang="zh-CN" altLang="en-US" dirty="0"/>
          </a:p>
        </p:txBody>
      </p:sp>
      <p:pic>
        <p:nvPicPr>
          <p:cNvPr id="20482" name="Picture 2"/>
          <p:cNvPicPr>
            <a:picLocks noChangeAspect="1" noChangeArrowheads="1"/>
          </p:cNvPicPr>
          <p:nvPr/>
        </p:nvPicPr>
        <p:blipFill>
          <a:blip r:embed="rId2" cstate="print"/>
          <a:srcRect/>
          <a:stretch>
            <a:fillRect/>
          </a:stretch>
        </p:blipFill>
        <p:spPr bwMode="auto">
          <a:xfrm>
            <a:off x="2254045" y="3962400"/>
            <a:ext cx="3613355" cy="2286000"/>
          </a:xfrm>
          <a:prstGeom prst="rect">
            <a:avLst/>
          </a:prstGeom>
          <a:noFill/>
          <a:ln w="9525">
            <a:noFill/>
            <a:miter lim="800000"/>
            <a:headEnd/>
            <a:tailEnd/>
          </a:ln>
        </p:spPr>
      </p:pic>
      <p:sp>
        <p:nvSpPr>
          <p:cNvPr id="9" name="矩形 8"/>
          <p:cNvSpPr/>
          <p:nvPr/>
        </p:nvSpPr>
        <p:spPr>
          <a:xfrm>
            <a:off x="2971800" y="6096000"/>
            <a:ext cx="3429000" cy="307777"/>
          </a:xfrm>
          <a:prstGeom prst="rect">
            <a:avLst/>
          </a:prstGeom>
        </p:spPr>
        <p:txBody>
          <a:bodyPr wrap="square">
            <a:spAutoFit/>
          </a:bodyPr>
          <a:lstStyle/>
          <a:p>
            <a:r>
              <a:rPr lang="en-US" altLang="zh-CN" sz="1400" dirty="0" smtClean="0"/>
              <a:t>Figure.</a:t>
            </a:r>
            <a:r>
              <a:rPr lang="zh-CN" altLang="zh-CN" sz="1400" dirty="0" smtClean="0"/>
              <a:t>依赖光源的</a:t>
            </a:r>
            <a:r>
              <a:rPr lang="zh-CN" altLang="en-US" sz="1400" dirty="0" smtClean="0"/>
              <a:t>基本</a:t>
            </a:r>
            <a:r>
              <a:rPr lang="zh-CN" altLang="zh-CN" sz="1400" dirty="0" smtClean="0"/>
              <a:t>灰度着色</a:t>
            </a:r>
            <a:endParaRPr lang="zh-CN" altLang="en-US" sz="1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7"/>
          <p:cNvSpPr>
            <a:spLocks noChangeShapeType="1"/>
          </p:cNvSpPr>
          <p:nvPr/>
        </p:nvSpPr>
        <p:spPr bwMode="auto">
          <a:xfrm>
            <a:off x="0" y="1219200"/>
            <a:ext cx="9144000" cy="0"/>
          </a:xfrm>
          <a:prstGeom prst="line">
            <a:avLst/>
          </a:prstGeom>
          <a:noFill/>
          <a:ln w="19050">
            <a:solidFill>
              <a:schemeClr val="tx1"/>
            </a:solidFill>
            <a:round/>
            <a:headEnd/>
            <a:tailEnd/>
          </a:ln>
        </p:spPr>
        <p:txBody>
          <a:bodyPr/>
          <a:lstStyle/>
          <a:p>
            <a:endParaRPr lang="zh-CN" altLang="en-US"/>
          </a:p>
        </p:txBody>
      </p:sp>
      <p:sp>
        <p:nvSpPr>
          <p:cNvPr id="4" name="标题 3"/>
          <p:cNvSpPr>
            <a:spLocks noGrp="1"/>
          </p:cNvSpPr>
          <p:nvPr>
            <p:ph type="title" idx="4294967295"/>
          </p:nvPr>
        </p:nvSpPr>
        <p:spPr>
          <a:xfrm>
            <a:off x="228600" y="304800"/>
            <a:ext cx="8229600" cy="1143000"/>
          </a:xfrm>
        </p:spPr>
        <p:txBody>
          <a:bodyPr>
            <a:normAutofit/>
          </a:bodyPr>
          <a:lstStyle/>
          <a:p>
            <a:pPr lvl="0" algn="l" fontAlgn="base">
              <a:lnSpc>
                <a:spcPct val="90000"/>
              </a:lnSpc>
              <a:spcAft>
                <a:spcPct val="0"/>
              </a:spcAft>
            </a:pPr>
            <a:r>
              <a:rPr lang="zh-CN" altLang="en-US" sz="2800" b="1" dirty="0">
                <a:solidFill>
                  <a:srgbClr val="000000"/>
                </a:solidFill>
                <a:latin typeface="Arial" pitchFamily="34" charset="0"/>
                <a:ea typeface="宋体" pitchFamily="2" charset="-122"/>
                <a:cs typeface="+mn-cs"/>
              </a:rPr>
              <a:t>艺术部</a:t>
            </a:r>
            <a:r>
              <a:rPr lang="zh-CN" altLang="en-US" sz="2800" b="1" dirty="0" smtClean="0">
                <a:solidFill>
                  <a:srgbClr val="000000"/>
                </a:solidFill>
                <a:latin typeface="Arial" pitchFamily="34" charset="0"/>
                <a:ea typeface="宋体" pitchFamily="2" charset="-122"/>
                <a:cs typeface="+mn-cs"/>
              </a:rPr>
              <a:t>分   </a:t>
            </a:r>
            <a:r>
              <a:rPr lang="zh-CN" altLang="en-US" sz="1800" dirty="0" smtClean="0">
                <a:solidFill>
                  <a:srgbClr val="000066"/>
                </a:solidFill>
                <a:latin typeface="Arial" pitchFamily="34" charset="0"/>
                <a:ea typeface="新細明體" pitchFamily="18" charset="-120"/>
                <a:cs typeface="+mn-cs"/>
              </a:rPr>
              <a:t>着</a:t>
            </a:r>
            <a:r>
              <a:rPr lang="zh-CN" altLang="en-US" sz="1800" dirty="0">
                <a:solidFill>
                  <a:srgbClr val="000066"/>
                </a:solidFill>
                <a:latin typeface="Arial" pitchFamily="34" charset="0"/>
                <a:ea typeface="新細明體" pitchFamily="18" charset="-120"/>
                <a:cs typeface="+mn-cs"/>
              </a:rPr>
              <a:t>色器</a:t>
            </a:r>
            <a:endParaRPr lang="en-US" altLang="zh-TW" sz="1800" dirty="0">
              <a:solidFill>
                <a:srgbClr val="000066"/>
              </a:solidFill>
              <a:latin typeface="Arial" pitchFamily="34" charset="0"/>
              <a:ea typeface="新細明體" pitchFamily="18" charset="-120"/>
              <a:cs typeface="+mn-cs"/>
            </a:endParaRPr>
          </a:p>
        </p:txBody>
      </p:sp>
      <p:sp>
        <p:nvSpPr>
          <p:cNvPr id="9" name="矩形 8"/>
          <p:cNvSpPr/>
          <p:nvPr/>
        </p:nvSpPr>
        <p:spPr>
          <a:xfrm>
            <a:off x="1524000" y="3657600"/>
            <a:ext cx="3429000" cy="307777"/>
          </a:xfrm>
          <a:prstGeom prst="rect">
            <a:avLst/>
          </a:prstGeom>
        </p:spPr>
        <p:txBody>
          <a:bodyPr wrap="square">
            <a:spAutoFit/>
          </a:bodyPr>
          <a:lstStyle/>
          <a:p>
            <a:r>
              <a:rPr lang="en-US" altLang="zh-CN" sz="1400" dirty="0" smtClean="0"/>
              <a:t>Figure.</a:t>
            </a:r>
            <a:r>
              <a:rPr lang="zh-CN" altLang="en-US" sz="1400" dirty="0" smtClean="0"/>
              <a:t>尖锐渐变</a:t>
            </a:r>
            <a:endParaRPr lang="zh-CN" altLang="en-US" sz="1400" dirty="0"/>
          </a:p>
        </p:txBody>
      </p:sp>
      <p:pic>
        <p:nvPicPr>
          <p:cNvPr id="21506" name="Picture 2"/>
          <p:cNvPicPr>
            <a:picLocks noChangeAspect="1" noChangeArrowheads="1"/>
          </p:cNvPicPr>
          <p:nvPr/>
        </p:nvPicPr>
        <p:blipFill>
          <a:blip r:embed="rId2" cstate="print"/>
          <a:srcRect/>
          <a:stretch>
            <a:fillRect/>
          </a:stretch>
        </p:blipFill>
        <p:spPr bwMode="auto">
          <a:xfrm>
            <a:off x="762000" y="1676399"/>
            <a:ext cx="2895600" cy="1820091"/>
          </a:xfrm>
          <a:prstGeom prst="rect">
            <a:avLst/>
          </a:prstGeom>
          <a:noFill/>
          <a:ln w="9525">
            <a:noFill/>
            <a:miter lim="800000"/>
            <a:headEnd/>
            <a:tailEnd/>
          </a:ln>
        </p:spPr>
      </p:pic>
      <p:pic>
        <p:nvPicPr>
          <p:cNvPr id="21507" name="Picture 3"/>
          <p:cNvPicPr>
            <a:picLocks noChangeAspect="1" noChangeArrowheads="1"/>
          </p:cNvPicPr>
          <p:nvPr/>
        </p:nvPicPr>
        <p:blipFill>
          <a:blip r:embed="rId3" cstate="print"/>
          <a:srcRect/>
          <a:stretch>
            <a:fillRect/>
          </a:stretch>
        </p:blipFill>
        <p:spPr bwMode="auto">
          <a:xfrm>
            <a:off x="5257800" y="1653073"/>
            <a:ext cx="3048000" cy="1928327"/>
          </a:xfrm>
          <a:prstGeom prst="rect">
            <a:avLst/>
          </a:prstGeom>
          <a:noFill/>
          <a:ln w="9525">
            <a:noFill/>
            <a:miter lim="800000"/>
            <a:headEnd/>
            <a:tailEnd/>
          </a:ln>
        </p:spPr>
      </p:pic>
      <p:sp>
        <p:nvSpPr>
          <p:cNvPr id="12" name="矩形 11"/>
          <p:cNvSpPr/>
          <p:nvPr/>
        </p:nvSpPr>
        <p:spPr>
          <a:xfrm>
            <a:off x="6324600" y="3657600"/>
            <a:ext cx="3429000" cy="307777"/>
          </a:xfrm>
          <a:prstGeom prst="rect">
            <a:avLst/>
          </a:prstGeom>
        </p:spPr>
        <p:txBody>
          <a:bodyPr wrap="square">
            <a:spAutoFit/>
          </a:bodyPr>
          <a:lstStyle/>
          <a:p>
            <a:r>
              <a:rPr lang="en-US" altLang="zh-CN" sz="1400" dirty="0" smtClean="0"/>
              <a:t>Figure.</a:t>
            </a:r>
            <a:r>
              <a:rPr lang="zh-CN" altLang="en-US" sz="1400" dirty="0" smtClean="0"/>
              <a:t>平缓渐变</a:t>
            </a:r>
            <a:endParaRPr lang="zh-CN" altLang="en-US" sz="1400" dirty="0"/>
          </a:p>
        </p:txBody>
      </p:sp>
      <p:pic>
        <p:nvPicPr>
          <p:cNvPr id="21508" name="Picture 4"/>
          <p:cNvPicPr>
            <a:picLocks noChangeAspect="1" noChangeArrowheads="1"/>
          </p:cNvPicPr>
          <p:nvPr/>
        </p:nvPicPr>
        <p:blipFill>
          <a:blip r:embed="rId4" cstate="print"/>
          <a:srcRect/>
          <a:stretch>
            <a:fillRect/>
          </a:stretch>
        </p:blipFill>
        <p:spPr bwMode="auto">
          <a:xfrm>
            <a:off x="838200" y="4267200"/>
            <a:ext cx="3011129" cy="1905000"/>
          </a:xfrm>
          <a:prstGeom prst="rect">
            <a:avLst/>
          </a:prstGeom>
          <a:noFill/>
          <a:ln w="9525">
            <a:noFill/>
            <a:miter lim="800000"/>
            <a:headEnd/>
            <a:tailEnd/>
          </a:ln>
        </p:spPr>
      </p:pic>
      <p:sp>
        <p:nvSpPr>
          <p:cNvPr id="13" name="矩形 12"/>
          <p:cNvSpPr/>
          <p:nvPr/>
        </p:nvSpPr>
        <p:spPr>
          <a:xfrm>
            <a:off x="1524000" y="6093023"/>
            <a:ext cx="3429000" cy="307777"/>
          </a:xfrm>
          <a:prstGeom prst="rect">
            <a:avLst/>
          </a:prstGeom>
        </p:spPr>
        <p:txBody>
          <a:bodyPr wrap="square">
            <a:spAutoFit/>
          </a:bodyPr>
          <a:lstStyle/>
          <a:p>
            <a:r>
              <a:rPr lang="en-US" altLang="zh-CN" sz="1400" dirty="0" smtClean="0"/>
              <a:t>Figure.</a:t>
            </a:r>
            <a:r>
              <a:rPr lang="zh-CN" altLang="en-US" sz="1400" dirty="0" smtClean="0"/>
              <a:t>菲涅尔处理</a:t>
            </a:r>
            <a:endParaRPr lang="zh-CN" altLang="en-US" sz="1400" dirty="0"/>
          </a:p>
        </p:txBody>
      </p:sp>
      <p:pic>
        <p:nvPicPr>
          <p:cNvPr id="21509" name="Picture 5"/>
          <p:cNvPicPr>
            <a:picLocks noChangeAspect="1" noChangeArrowheads="1"/>
          </p:cNvPicPr>
          <p:nvPr/>
        </p:nvPicPr>
        <p:blipFill>
          <a:blip r:embed="rId5" cstate="print"/>
          <a:srcRect/>
          <a:stretch>
            <a:fillRect/>
          </a:stretch>
        </p:blipFill>
        <p:spPr bwMode="auto">
          <a:xfrm>
            <a:off x="5410200" y="4267200"/>
            <a:ext cx="2890684" cy="1828800"/>
          </a:xfrm>
          <a:prstGeom prst="rect">
            <a:avLst/>
          </a:prstGeom>
          <a:noFill/>
          <a:ln w="9525">
            <a:noFill/>
            <a:miter lim="800000"/>
            <a:headEnd/>
            <a:tailEnd/>
          </a:ln>
        </p:spPr>
      </p:pic>
      <p:sp>
        <p:nvSpPr>
          <p:cNvPr id="15" name="矩形 14"/>
          <p:cNvSpPr/>
          <p:nvPr/>
        </p:nvSpPr>
        <p:spPr>
          <a:xfrm>
            <a:off x="6324600" y="6093023"/>
            <a:ext cx="3429000" cy="307777"/>
          </a:xfrm>
          <a:prstGeom prst="rect">
            <a:avLst/>
          </a:prstGeom>
        </p:spPr>
        <p:txBody>
          <a:bodyPr wrap="square">
            <a:spAutoFit/>
          </a:bodyPr>
          <a:lstStyle/>
          <a:p>
            <a:r>
              <a:rPr lang="en-US" altLang="zh-CN" sz="1400" dirty="0" smtClean="0"/>
              <a:t>Figure.</a:t>
            </a:r>
            <a:r>
              <a:rPr lang="zh-CN" altLang="en-US" sz="1400" dirty="0" smtClean="0"/>
              <a:t>镶嵌处理</a:t>
            </a:r>
            <a:endParaRPr lang="zh-CN" altLang="en-US" sz="1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7"/>
          <p:cNvSpPr>
            <a:spLocks noChangeShapeType="1"/>
          </p:cNvSpPr>
          <p:nvPr/>
        </p:nvSpPr>
        <p:spPr bwMode="auto">
          <a:xfrm>
            <a:off x="0" y="1219200"/>
            <a:ext cx="9144000" cy="0"/>
          </a:xfrm>
          <a:prstGeom prst="line">
            <a:avLst/>
          </a:prstGeom>
          <a:noFill/>
          <a:ln w="19050">
            <a:solidFill>
              <a:schemeClr val="tx1"/>
            </a:solidFill>
            <a:round/>
            <a:headEnd/>
            <a:tailEnd/>
          </a:ln>
        </p:spPr>
        <p:txBody>
          <a:bodyPr/>
          <a:lstStyle/>
          <a:p>
            <a:endParaRPr lang="zh-CN" altLang="en-US"/>
          </a:p>
        </p:txBody>
      </p:sp>
      <p:sp>
        <p:nvSpPr>
          <p:cNvPr id="4" name="标题 3"/>
          <p:cNvSpPr>
            <a:spLocks noGrp="1"/>
          </p:cNvSpPr>
          <p:nvPr>
            <p:ph type="title" idx="4294967295"/>
          </p:nvPr>
        </p:nvSpPr>
        <p:spPr>
          <a:xfrm>
            <a:off x="228600" y="304800"/>
            <a:ext cx="8229600" cy="1143000"/>
          </a:xfrm>
        </p:spPr>
        <p:txBody>
          <a:bodyPr>
            <a:normAutofit/>
          </a:bodyPr>
          <a:lstStyle/>
          <a:p>
            <a:pPr lvl="0" algn="l" fontAlgn="base">
              <a:lnSpc>
                <a:spcPct val="90000"/>
              </a:lnSpc>
              <a:spcAft>
                <a:spcPct val="0"/>
              </a:spcAft>
            </a:pPr>
            <a:r>
              <a:rPr lang="zh-CN" altLang="en-US" sz="2800" b="1" dirty="0">
                <a:solidFill>
                  <a:srgbClr val="000000"/>
                </a:solidFill>
                <a:latin typeface="Arial" pitchFamily="34" charset="0"/>
                <a:ea typeface="宋体" pitchFamily="2" charset="-122"/>
                <a:cs typeface="+mn-cs"/>
              </a:rPr>
              <a:t>艺术部</a:t>
            </a:r>
            <a:r>
              <a:rPr lang="zh-CN" altLang="en-US" sz="2800" b="1" dirty="0" smtClean="0">
                <a:solidFill>
                  <a:srgbClr val="000000"/>
                </a:solidFill>
                <a:latin typeface="Arial" pitchFamily="34" charset="0"/>
                <a:ea typeface="宋体" pitchFamily="2" charset="-122"/>
                <a:cs typeface="+mn-cs"/>
              </a:rPr>
              <a:t>分   </a:t>
            </a:r>
            <a:r>
              <a:rPr lang="zh-CN" altLang="en-US" sz="1800" dirty="0" smtClean="0">
                <a:solidFill>
                  <a:srgbClr val="000066"/>
                </a:solidFill>
                <a:latin typeface="Arial" pitchFamily="34" charset="0"/>
                <a:ea typeface="新細明體" pitchFamily="18" charset="-120"/>
                <a:cs typeface="+mn-cs"/>
              </a:rPr>
              <a:t>线条</a:t>
            </a:r>
            <a:endParaRPr lang="en-US" altLang="zh-TW" sz="1800" dirty="0">
              <a:solidFill>
                <a:srgbClr val="000066"/>
              </a:solidFill>
              <a:latin typeface="Arial" pitchFamily="34" charset="0"/>
              <a:ea typeface="新細明體" pitchFamily="18" charset="-120"/>
              <a:cs typeface="+mn-cs"/>
            </a:endParaRPr>
          </a:p>
        </p:txBody>
      </p:sp>
      <p:sp>
        <p:nvSpPr>
          <p:cNvPr id="10" name="矩形 9"/>
          <p:cNvSpPr/>
          <p:nvPr/>
        </p:nvSpPr>
        <p:spPr>
          <a:xfrm>
            <a:off x="533400" y="2602468"/>
            <a:ext cx="4572000" cy="923330"/>
          </a:xfrm>
          <a:prstGeom prst="rect">
            <a:avLst/>
          </a:prstGeom>
        </p:spPr>
        <p:txBody>
          <a:bodyPr>
            <a:spAutoFit/>
          </a:bodyPr>
          <a:lstStyle/>
          <a:p>
            <a:r>
              <a:rPr lang="en-US" altLang="zh-CN" dirty="0" smtClean="0"/>
              <a:t>-&gt;</a:t>
            </a:r>
            <a:r>
              <a:rPr lang="zh-CN" altLang="en-US" dirty="0" smtClean="0"/>
              <a:t>处理缺失线条：</a:t>
            </a:r>
            <a:endParaRPr lang="en-US" altLang="zh-CN" dirty="0" smtClean="0"/>
          </a:p>
          <a:p>
            <a:r>
              <a:rPr lang="en-US" altLang="zh-CN" dirty="0" smtClean="0"/>
              <a:t>    1.</a:t>
            </a:r>
            <a:r>
              <a:rPr lang="zh-CN" altLang="en-US" dirty="0" smtClean="0"/>
              <a:t>持久线条</a:t>
            </a:r>
            <a:r>
              <a:rPr lang="en-US" altLang="zh-CN" dirty="0" smtClean="0"/>
              <a:t>----UV</a:t>
            </a:r>
            <a:r>
              <a:rPr lang="zh-CN" altLang="en-US" dirty="0" smtClean="0"/>
              <a:t>贴图</a:t>
            </a:r>
            <a:endParaRPr lang="en-US" altLang="zh-CN" dirty="0" smtClean="0"/>
          </a:p>
          <a:p>
            <a:r>
              <a:rPr lang="en-US" altLang="zh-CN" dirty="0" smtClean="0"/>
              <a:t>    2.</a:t>
            </a:r>
            <a:r>
              <a:rPr lang="zh-CN" altLang="en-US" dirty="0" smtClean="0"/>
              <a:t>视角依赖线条</a:t>
            </a:r>
            <a:r>
              <a:rPr lang="en-US" altLang="zh-CN" dirty="0" smtClean="0"/>
              <a:t>---</a:t>
            </a:r>
            <a:r>
              <a:rPr lang="zh-CN" altLang="en-US" dirty="0" smtClean="0"/>
              <a:t>“线条侦测纹理”</a:t>
            </a:r>
            <a:endParaRPr lang="en-US" altLang="zh-CN" dirty="0" smtClean="0"/>
          </a:p>
        </p:txBody>
      </p:sp>
      <p:sp>
        <p:nvSpPr>
          <p:cNvPr id="11" name="矩形 10"/>
          <p:cNvSpPr/>
          <p:nvPr/>
        </p:nvSpPr>
        <p:spPr>
          <a:xfrm>
            <a:off x="533400" y="1905000"/>
            <a:ext cx="5791200" cy="369332"/>
          </a:xfrm>
          <a:prstGeom prst="rect">
            <a:avLst/>
          </a:prstGeom>
        </p:spPr>
        <p:txBody>
          <a:bodyPr wrap="square">
            <a:spAutoFit/>
          </a:bodyPr>
          <a:lstStyle/>
          <a:p>
            <a:r>
              <a:rPr lang="en-US" altLang="zh-CN" dirty="0" smtClean="0"/>
              <a:t>-&gt;</a:t>
            </a:r>
            <a:r>
              <a:rPr lang="zh-CN" altLang="en-US" dirty="0" smtClean="0"/>
              <a:t>多边形建模控制</a:t>
            </a:r>
            <a:endParaRPr lang="zh-CN" altLang="en-US" dirty="0"/>
          </a:p>
        </p:txBody>
      </p:sp>
      <p:sp>
        <p:nvSpPr>
          <p:cNvPr id="8" name="矩形 7"/>
          <p:cNvSpPr/>
          <p:nvPr/>
        </p:nvSpPr>
        <p:spPr>
          <a:xfrm>
            <a:off x="533400" y="3773269"/>
            <a:ext cx="5791200" cy="369332"/>
          </a:xfrm>
          <a:prstGeom prst="rect">
            <a:avLst/>
          </a:prstGeom>
        </p:spPr>
        <p:txBody>
          <a:bodyPr wrap="square">
            <a:spAutoFit/>
          </a:bodyPr>
          <a:lstStyle/>
          <a:p>
            <a:r>
              <a:rPr lang="en-US" altLang="zh-CN" dirty="0" smtClean="0"/>
              <a:t>-&gt;</a:t>
            </a:r>
            <a:r>
              <a:rPr lang="zh-CN" altLang="en-US" dirty="0" smtClean="0"/>
              <a:t>使用纹理控制线条粗细</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7"/>
          <p:cNvSpPr>
            <a:spLocks noChangeShapeType="1"/>
          </p:cNvSpPr>
          <p:nvPr/>
        </p:nvSpPr>
        <p:spPr bwMode="auto">
          <a:xfrm>
            <a:off x="0" y="1219200"/>
            <a:ext cx="9144000" cy="0"/>
          </a:xfrm>
          <a:prstGeom prst="line">
            <a:avLst/>
          </a:prstGeom>
          <a:noFill/>
          <a:ln w="19050">
            <a:solidFill>
              <a:schemeClr val="tx1"/>
            </a:solidFill>
            <a:round/>
            <a:headEnd/>
            <a:tailEnd/>
          </a:ln>
        </p:spPr>
        <p:txBody>
          <a:bodyPr/>
          <a:lstStyle/>
          <a:p>
            <a:endParaRPr lang="zh-CN" altLang="en-US"/>
          </a:p>
        </p:txBody>
      </p:sp>
      <p:sp>
        <p:nvSpPr>
          <p:cNvPr id="4" name="标题 3"/>
          <p:cNvSpPr>
            <a:spLocks noGrp="1"/>
          </p:cNvSpPr>
          <p:nvPr>
            <p:ph type="title" idx="4294967295"/>
          </p:nvPr>
        </p:nvSpPr>
        <p:spPr>
          <a:xfrm>
            <a:off x="228600" y="304800"/>
            <a:ext cx="8229600" cy="1143000"/>
          </a:xfrm>
        </p:spPr>
        <p:txBody>
          <a:bodyPr>
            <a:normAutofit/>
          </a:bodyPr>
          <a:lstStyle/>
          <a:p>
            <a:pPr lvl="0" algn="l" fontAlgn="base">
              <a:lnSpc>
                <a:spcPct val="90000"/>
              </a:lnSpc>
              <a:spcAft>
                <a:spcPct val="0"/>
              </a:spcAft>
            </a:pPr>
            <a:r>
              <a:rPr lang="zh-CN" altLang="en-US" sz="2800" b="1" dirty="0">
                <a:solidFill>
                  <a:srgbClr val="000000"/>
                </a:solidFill>
                <a:latin typeface="Arial" pitchFamily="34" charset="0"/>
                <a:ea typeface="宋体" pitchFamily="2" charset="-122"/>
                <a:cs typeface="+mn-cs"/>
              </a:rPr>
              <a:t>艺术部</a:t>
            </a:r>
            <a:r>
              <a:rPr lang="zh-CN" altLang="en-US" sz="2800" b="1" dirty="0" smtClean="0">
                <a:solidFill>
                  <a:srgbClr val="000000"/>
                </a:solidFill>
                <a:latin typeface="Arial" pitchFamily="34" charset="0"/>
                <a:ea typeface="宋体" pitchFamily="2" charset="-122"/>
                <a:cs typeface="+mn-cs"/>
              </a:rPr>
              <a:t>分   </a:t>
            </a:r>
            <a:r>
              <a:rPr lang="zh-CN" altLang="en-US" sz="1800" dirty="0" smtClean="0">
                <a:solidFill>
                  <a:srgbClr val="000066"/>
                </a:solidFill>
                <a:latin typeface="Arial" pitchFamily="34" charset="0"/>
                <a:ea typeface="新細明體" pitchFamily="18" charset="-120"/>
                <a:cs typeface="+mn-cs"/>
              </a:rPr>
              <a:t>线条</a:t>
            </a:r>
            <a:endParaRPr lang="en-US" altLang="zh-TW" sz="1800" dirty="0">
              <a:solidFill>
                <a:srgbClr val="000066"/>
              </a:solidFill>
              <a:latin typeface="Arial" pitchFamily="34" charset="0"/>
              <a:ea typeface="新細明體" pitchFamily="18" charset="-120"/>
              <a:cs typeface="+mn-cs"/>
            </a:endParaRPr>
          </a:p>
        </p:txBody>
      </p:sp>
      <p:sp>
        <p:nvSpPr>
          <p:cNvPr id="11" name="矩形 10"/>
          <p:cNvSpPr/>
          <p:nvPr/>
        </p:nvSpPr>
        <p:spPr>
          <a:xfrm>
            <a:off x="685800" y="1447800"/>
            <a:ext cx="5791200" cy="369332"/>
          </a:xfrm>
          <a:prstGeom prst="rect">
            <a:avLst/>
          </a:prstGeom>
        </p:spPr>
        <p:txBody>
          <a:bodyPr wrap="square">
            <a:spAutoFit/>
          </a:bodyPr>
          <a:lstStyle/>
          <a:p>
            <a:r>
              <a:rPr lang="zh-CN" altLang="en-US" dirty="0" smtClean="0"/>
              <a:t>多边形建模控制可以有效控制线条生成结果。</a:t>
            </a:r>
            <a:endParaRPr lang="zh-CN" altLang="en-US" dirty="0"/>
          </a:p>
        </p:txBody>
      </p:sp>
      <p:pic>
        <p:nvPicPr>
          <p:cNvPr id="22530" name="Picture 2"/>
          <p:cNvPicPr>
            <a:picLocks noChangeAspect="1" noChangeArrowheads="1"/>
          </p:cNvPicPr>
          <p:nvPr/>
        </p:nvPicPr>
        <p:blipFill>
          <a:blip r:embed="rId2" cstate="print"/>
          <a:srcRect/>
          <a:stretch>
            <a:fillRect/>
          </a:stretch>
        </p:blipFill>
        <p:spPr bwMode="auto">
          <a:xfrm>
            <a:off x="685800" y="2095500"/>
            <a:ext cx="2286000" cy="1714500"/>
          </a:xfrm>
          <a:prstGeom prst="rect">
            <a:avLst/>
          </a:prstGeom>
          <a:noFill/>
          <a:ln w="9525">
            <a:noFill/>
            <a:miter lim="800000"/>
            <a:headEnd/>
            <a:tailEnd/>
          </a:ln>
        </p:spPr>
      </p:pic>
      <p:pic>
        <p:nvPicPr>
          <p:cNvPr id="22531" name="Picture 3"/>
          <p:cNvPicPr>
            <a:picLocks noChangeAspect="1" noChangeArrowheads="1"/>
          </p:cNvPicPr>
          <p:nvPr/>
        </p:nvPicPr>
        <p:blipFill>
          <a:blip r:embed="rId3" cstate="print"/>
          <a:srcRect/>
          <a:stretch>
            <a:fillRect/>
          </a:stretch>
        </p:blipFill>
        <p:spPr bwMode="auto">
          <a:xfrm>
            <a:off x="3886200" y="2095500"/>
            <a:ext cx="2286000" cy="1714500"/>
          </a:xfrm>
          <a:prstGeom prst="rect">
            <a:avLst/>
          </a:prstGeom>
          <a:noFill/>
          <a:ln w="9525">
            <a:noFill/>
            <a:miter lim="800000"/>
            <a:headEnd/>
            <a:tailEnd/>
          </a:ln>
        </p:spPr>
      </p:pic>
      <p:pic>
        <p:nvPicPr>
          <p:cNvPr id="22532" name="Picture 4"/>
          <p:cNvPicPr>
            <a:picLocks noChangeAspect="1" noChangeArrowheads="1"/>
          </p:cNvPicPr>
          <p:nvPr/>
        </p:nvPicPr>
        <p:blipFill>
          <a:blip r:embed="rId4" cstate="print"/>
          <a:srcRect/>
          <a:stretch>
            <a:fillRect/>
          </a:stretch>
        </p:blipFill>
        <p:spPr bwMode="auto">
          <a:xfrm>
            <a:off x="685800" y="4572000"/>
            <a:ext cx="2286000" cy="1533525"/>
          </a:xfrm>
          <a:prstGeom prst="rect">
            <a:avLst/>
          </a:prstGeom>
          <a:noFill/>
          <a:ln w="9525">
            <a:noFill/>
            <a:miter lim="800000"/>
            <a:headEnd/>
            <a:tailEnd/>
          </a:ln>
        </p:spPr>
      </p:pic>
      <p:pic>
        <p:nvPicPr>
          <p:cNvPr id="22533" name="Picture 5"/>
          <p:cNvPicPr>
            <a:picLocks noChangeAspect="1" noChangeArrowheads="1"/>
          </p:cNvPicPr>
          <p:nvPr/>
        </p:nvPicPr>
        <p:blipFill>
          <a:blip r:embed="rId5" cstate="print"/>
          <a:srcRect/>
          <a:stretch>
            <a:fillRect/>
          </a:stretch>
        </p:blipFill>
        <p:spPr bwMode="auto">
          <a:xfrm>
            <a:off x="3943350" y="4533900"/>
            <a:ext cx="2076450" cy="1562100"/>
          </a:xfrm>
          <a:prstGeom prst="rect">
            <a:avLst/>
          </a:prstGeom>
          <a:noFill/>
          <a:ln w="9525">
            <a:noFill/>
            <a:miter lim="800000"/>
            <a:headEnd/>
            <a:tailEnd/>
          </a:ln>
        </p:spPr>
      </p:pic>
      <p:sp>
        <p:nvSpPr>
          <p:cNvPr id="12" name="矩形 11"/>
          <p:cNvSpPr/>
          <p:nvPr/>
        </p:nvSpPr>
        <p:spPr>
          <a:xfrm>
            <a:off x="685800" y="3962400"/>
            <a:ext cx="5791200" cy="369332"/>
          </a:xfrm>
          <a:prstGeom prst="rect">
            <a:avLst/>
          </a:prstGeom>
        </p:spPr>
        <p:txBody>
          <a:bodyPr wrap="square">
            <a:spAutoFit/>
          </a:bodyPr>
          <a:lstStyle/>
          <a:p>
            <a:r>
              <a:rPr lang="en-US" altLang="zh-CN" dirty="0" smtClean="0"/>
              <a:t>Figure1.</a:t>
            </a:r>
            <a:r>
              <a:rPr lang="zh-CN" altLang="en-US" dirty="0" smtClean="0"/>
              <a:t>通过增加多边形使线条精细。</a:t>
            </a:r>
            <a:endParaRPr lang="zh-CN" altLang="en-US" dirty="0"/>
          </a:p>
        </p:txBody>
      </p:sp>
      <p:sp>
        <p:nvSpPr>
          <p:cNvPr id="13" name="矩形 12"/>
          <p:cNvSpPr/>
          <p:nvPr/>
        </p:nvSpPr>
        <p:spPr>
          <a:xfrm>
            <a:off x="685800" y="6336268"/>
            <a:ext cx="6629400" cy="369332"/>
          </a:xfrm>
          <a:prstGeom prst="rect">
            <a:avLst/>
          </a:prstGeom>
        </p:spPr>
        <p:txBody>
          <a:bodyPr wrap="square">
            <a:spAutoFit/>
          </a:bodyPr>
          <a:lstStyle/>
          <a:p>
            <a:r>
              <a:rPr lang="en-US" altLang="zh-CN" dirty="0" smtClean="0"/>
              <a:t>Figure2.</a:t>
            </a:r>
            <a:r>
              <a:rPr lang="zh-CN" altLang="en-US" dirty="0" smtClean="0"/>
              <a:t>减少多边形后结果并没有多大改变，可以节省渲染开销。</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TotalTime>
  <Words>2649</Words>
  <Application>Microsoft Office PowerPoint</Application>
  <PresentationFormat>全屏显示(4:3)</PresentationFormat>
  <Paragraphs>130</Paragraphs>
  <Slides>31</Slides>
  <Notes>0</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Office 主题</vt:lpstr>
      <vt:lpstr>Manga Stylized Rendering in VR Julien Guertault, Élie Setbon, Pavel MartishevskySquare Enix Co., Ltd.   基于漫画风格的VR场景渲染  </vt:lpstr>
      <vt:lpstr>幻灯片 2</vt:lpstr>
      <vt:lpstr>引言   综述</vt:lpstr>
      <vt:lpstr>引言   漫画风格在VR中遇到的问题</vt:lpstr>
      <vt:lpstr>艺术部分   综述</vt:lpstr>
      <vt:lpstr>艺术部分   着色器</vt:lpstr>
      <vt:lpstr>艺术部分   着色器</vt:lpstr>
      <vt:lpstr>艺术部分   线条</vt:lpstr>
      <vt:lpstr>艺术部分   线条</vt:lpstr>
      <vt:lpstr>艺术部分   线条</vt:lpstr>
      <vt:lpstr>艺术部分   线条</vt:lpstr>
      <vt:lpstr>艺术部分   线条</vt:lpstr>
      <vt:lpstr>艺术部分   线条</vt:lpstr>
      <vt:lpstr>艺术部分   纹理管理</vt:lpstr>
      <vt:lpstr>工程部分   综述</vt:lpstr>
      <vt:lpstr>工程部分   着色器</vt:lpstr>
      <vt:lpstr>工程部分   线条检测</vt:lpstr>
      <vt:lpstr>工程部分   线条检测</vt:lpstr>
      <vt:lpstr>工程部分   线条检测</vt:lpstr>
      <vt:lpstr>工程部分   线透明度</vt:lpstr>
      <vt:lpstr>工程部分   镶嵌画法</vt:lpstr>
      <vt:lpstr>工程部分   镶嵌画法</vt:lpstr>
      <vt:lpstr>工程部分   沉浸式体验</vt:lpstr>
      <vt:lpstr>工程部分   戏剧化效果</vt:lpstr>
      <vt:lpstr>GPU优化   综述</vt:lpstr>
      <vt:lpstr>GPU优化   强制执行提前深度测试</vt:lpstr>
      <vt:lpstr>GPU优化   优化光线提取和计算</vt:lpstr>
      <vt:lpstr>GPU优化   优化着色器占用率</vt:lpstr>
      <vt:lpstr>小结   综述</vt:lpstr>
      <vt:lpstr>小结   有待探索的问题</vt:lpstr>
      <vt:lpstr>幻灯片 31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Manga Stylized Rendering in VR Julien Guertault, Élie Setbon, Pavel MartishevskySquare Enix Co., Ltd.   基于漫画风格的VR场景渲染  </dc:title>
  <dc:creator/>
  <cp:lastModifiedBy>xbany</cp:lastModifiedBy>
  <cp:revision>52</cp:revision>
  <dcterms:created xsi:type="dcterms:W3CDTF">2006-08-16T00:00:00Z</dcterms:created>
  <dcterms:modified xsi:type="dcterms:W3CDTF">2018-12-25T03:01:10Z</dcterms:modified>
</cp:coreProperties>
</file>