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73" r:id="rId2"/>
    <p:sldId id="474" r:id="rId3"/>
    <p:sldId id="519" r:id="rId4"/>
    <p:sldId id="542" r:id="rId5"/>
    <p:sldId id="543" r:id="rId6"/>
    <p:sldId id="539" r:id="rId7"/>
    <p:sldId id="545" r:id="rId8"/>
    <p:sldId id="546" r:id="rId9"/>
    <p:sldId id="570" r:id="rId10"/>
    <p:sldId id="535" r:id="rId11"/>
    <p:sldId id="562" r:id="rId12"/>
    <p:sldId id="571" r:id="rId13"/>
    <p:sldId id="572" r:id="rId14"/>
    <p:sldId id="573" r:id="rId15"/>
    <p:sldId id="534" r:id="rId16"/>
    <p:sldId id="553" r:id="rId17"/>
    <p:sldId id="568" r:id="rId18"/>
    <p:sldId id="540" r:id="rId19"/>
    <p:sldId id="557" r:id="rId20"/>
    <p:sldId id="574" r:id="rId21"/>
    <p:sldId id="53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7015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6" pos="3817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  <p15:guide id="8" orient="horz" pos="493">
          <p15:clr>
            <a:srgbClr val="A4A3A4"/>
          </p15:clr>
        </p15:guide>
        <p15:guide id="9" orient="horz" pos="3889">
          <p15:clr>
            <a:srgbClr val="A4A3A4"/>
          </p15:clr>
        </p15:guide>
        <p15:guide id="10" pos="7247">
          <p15:clr>
            <a:srgbClr val="A4A3A4"/>
          </p15:clr>
        </p15:guide>
        <p15:guide id="11" pos="433">
          <p15:clr>
            <a:srgbClr val="A4A3A4"/>
          </p15:clr>
        </p15:guide>
        <p15:guide id="12" pos="7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549"/>
    <a:srgbClr val="ED7C30"/>
    <a:srgbClr val="41B39C"/>
    <a:srgbClr val="6EA944"/>
    <a:srgbClr val="E09E30"/>
    <a:srgbClr val="3A3B40"/>
    <a:srgbClr val="FA6B45"/>
    <a:srgbClr val="95BA5B"/>
    <a:srgbClr val="BC290C"/>
    <a:srgbClr val="F8A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6485" autoAdjust="0"/>
  </p:normalViewPr>
  <p:slideViewPr>
    <p:cSldViewPr snapToGrid="0">
      <p:cViewPr>
        <p:scale>
          <a:sx n="118" d="100"/>
          <a:sy n="118" d="100"/>
        </p:scale>
        <p:origin x="1288" y="16"/>
      </p:cViewPr>
      <p:guideLst>
        <p:guide orient="horz" pos="572"/>
        <p:guide pos="7015"/>
        <p:guide pos="665"/>
        <p:guide pos="3817"/>
        <p:guide orient="horz" pos="3657"/>
        <p:guide orient="horz" pos="493"/>
        <p:guide orient="horz" pos="3889"/>
        <p:guide pos="7247"/>
        <p:guide pos="433"/>
        <p:guide pos="7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4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6767EC7-6065-40EB-A2FE-579F4E7ABEA3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DD94B65-4C5D-4880-BCE2-0A5F05B6FC5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80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5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8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94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182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66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24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8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83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51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6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5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19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5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65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2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6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EA774-CE40-4423-BA9B-EF5777F47E22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91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78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91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94B65-4C5D-4880-BCE2-0A5F05B6FC5C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63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7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6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59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11288535" y="6343814"/>
            <a:ext cx="209506" cy="209506"/>
            <a:chOff x="10928281" y="6332549"/>
            <a:chExt cx="209506" cy="209506"/>
          </a:xfrm>
        </p:grpSpPr>
        <p:sp>
          <p:nvSpPr>
            <p:cNvPr id="14" name="椭圆 13">
              <a:hlinkClick r:id="" action="ppaction://hlinkshowjump?jump=previousslide"/>
            </p:cNvPr>
            <p:cNvSpPr/>
            <p:nvPr/>
          </p:nvSpPr>
          <p:spPr>
            <a:xfrm>
              <a:off x="10928281" y="6332549"/>
              <a:ext cx="209506" cy="2095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10980282" y="6395625"/>
              <a:ext cx="124687" cy="83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flipH="1">
            <a:off x="11006280" y="6343814"/>
            <a:ext cx="209506" cy="209506"/>
            <a:chOff x="10928281" y="6332549"/>
            <a:chExt cx="209506" cy="209506"/>
          </a:xfrm>
        </p:grpSpPr>
        <p:sp>
          <p:nvSpPr>
            <p:cNvPr id="17" name="椭圆 16">
              <a:hlinkClick r:id="" action="ppaction://hlinkshowjump?jump=previousslide"/>
            </p:cNvPr>
            <p:cNvSpPr/>
            <p:nvPr/>
          </p:nvSpPr>
          <p:spPr>
            <a:xfrm>
              <a:off x="10928281" y="6332549"/>
              <a:ext cx="209506" cy="2095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10980282" y="6395625"/>
              <a:ext cx="124687" cy="8335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4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36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1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>
                <a:ea typeface="微软雅黑" pitchFamily="34" charset="-122"/>
              </a:defRPr>
            </a:lvl1pPr>
            <a:lvl2pPr>
              <a:defRPr sz="2400">
                <a:ea typeface="微软雅黑" pitchFamily="34" charset="-122"/>
              </a:defRPr>
            </a:lvl2pPr>
            <a:lvl3pPr>
              <a:defRPr sz="2000">
                <a:ea typeface="微软雅黑" pitchFamily="34" charset="-122"/>
              </a:defRPr>
            </a:lvl3pPr>
            <a:lvl4pPr>
              <a:defRPr sz="1800">
                <a:ea typeface="微软雅黑" pitchFamily="34" charset="-122"/>
              </a:defRPr>
            </a:lvl4pPr>
            <a:lvl5pPr>
              <a:defRPr sz="1800"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>
                <a:ea typeface="微软雅黑" pitchFamily="34" charset="-122"/>
              </a:defRPr>
            </a:lvl1pPr>
            <a:lvl2pPr>
              <a:defRPr sz="2400">
                <a:ea typeface="微软雅黑" pitchFamily="34" charset="-122"/>
              </a:defRPr>
            </a:lvl2pPr>
            <a:lvl3pPr>
              <a:defRPr sz="2000">
                <a:ea typeface="微软雅黑" pitchFamily="34" charset="-122"/>
              </a:defRPr>
            </a:lvl3pPr>
            <a:lvl4pPr>
              <a:defRPr sz="1800">
                <a:ea typeface="微软雅黑" pitchFamily="34" charset="-122"/>
              </a:defRPr>
            </a:lvl4pPr>
            <a:lvl5pPr>
              <a:defRPr sz="1800"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ea typeface="微软雅黑" pitchFamily="34" charset="-122"/>
              </a:defRPr>
            </a:lvl1pPr>
            <a:lvl2pPr>
              <a:defRPr sz="2000">
                <a:ea typeface="微软雅黑" pitchFamily="34" charset="-122"/>
              </a:defRPr>
            </a:lvl2pPr>
            <a:lvl3pPr>
              <a:defRPr sz="1800">
                <a:ea typeface="微软雅黑" pitchFamily="34" charset="-122"/>
              </a:defRPr>
            </a:lvl3pPr>
            <a:lvl4pPr>
              <a:defRPr sz="1600">
                <a:ea typeface="微软雅黑" pitchFamily="34" charset="-122"/>
              </a:defRPr>
            </a:lvl4pPr>
            <a:lvl5pPr>
              <a:defRPr sz="1600"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>
                <a:ea typeface="微软雅黑" pitchFamily="34" charset="-122"/>
              </a:defRPr>
            </a:lvl1pPr>
            <a:lvl2pPr>
              <a:defRPr sz="2000">
                <a:ea typeface="微软雅黑" pitchFamily="34" charset="-122"/>
              </a:defRPr>
            </a:lvl2pPr>
            <a:lvl3pPr>
              <a:defRPr sz="1800">
                <a:ea typeface="微软雅黑" pitchFamily="34" charset="-122"/>
              </a:defRPr>
            </a:lvl3pPr>
            <a:lvl4pPr>
              <a:defRPr sz="1600">
                <a:ea typeface="微软雅黑" pitchFamily="34" charset="-122"/>
              </a:defRPr>
            </a:lvl4pPr>
            <a:lvl5pPr>
              <a:defRPr sz="1600"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5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>
                <a:ea typeface="微软雅黑" pitchFamily="34" charset="-122"/>
              </a:defRPr>
            </a:lvl1pPr>
            <a:lvl2pPr>
              <a:defRPr sz="2800">
                <a:ea typeface="微软雅黑" pitchFamily="34" charset="-122"/>
              </a:defRPr>
            </a:lvl2pPr>
            <a:lvl3pPr>
              <a:defRPr sz="2400">
                <a:ea typeface="微软雅黑" pitchFamily="34" charset="-122"/>
              </a:defRPr>
            </a:lvl3pPr>
            <a:lvl4pPr>
              <a:defRPr sz="2000">
                <a:ea typeface="微软雅黑" pitchFamily="34" charset="-122"/>
              </a:defRPr>
            </a:lvl4pPr>
            <a:lvl5pPr>
              <a:defRPr sz="2000"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3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2C96B7C7-CE4C-4678-BB56-5D3723A1F57B}" type="datetimeFigureOut">
              <a:rPr lang="zh-CN" altLang="en-US" smtClean="0"/>
              <a:pPr/>
              <a:t>2018/12/25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421BFD0-152C-4C34-AE05-1DD820897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6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6" b="27658"/>
          <a:stretch/>
        </p:blipFill>
        <p:spPr>
          <a:xfrm>
            <a:off x="0" y="1654039"/>
            <a:ext cx="12192000" cy="35211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54040"/>
            <a:ext cx="12192000" cy="3521122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4097" y="2913865"/>
            <a:ext cx="5869501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全自动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模型变形传播算法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373" y="2004917"/>
            <a:ext cx="6073254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三维动画与交互技术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853914" y="4100215"/>
            <a:ext cx="642182" cy="6421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174"/>
          <p:cNvSpPr>
            <a:spLocks/>
          </p:cNvSpPr>
          <p:nvPr/>
        </p:nvSpPr>
        <p:spPr bwMode="auto">
          <a:xfrm>
            <a:off x="4002916" y="4249217"/>
            <a:ext cx="344179" cy="344179"/>
          </a:xfrm>
          <a:custGeom>
            <a:avLst/>
            <a:gdLst>
              <a:gd name="T0" fmla="*/ 128 w 128"/>
              <a:gd name="T1" fmla="*/ 128 h 128"/>
              <a:gd name="T2" fmla="*/ 128 w 128"/>
              <a:gd name="T3" fmla="*/ 115 h 128"/>
              <a:gd name="T4" fmla="*/ 118 w 128"/>
              <a:gd name="T5" fmla="*/ 101 h 128"/>
              <a:gd name="T6" fmla="*/ 118 w 128"/>
              <a:gd name="T7" fmla="*/ 101 h 128"/>
              <a:gd name="T8" fmla="*/ 83 w 128"/>
              <a:gd name="T9" fmla="*/ 84 h 128"/>
              <a:gd name="T10" fmla="*/ 85 w 128"/>
              <a:gd name="T11" fmla="*/ 72 h 128"/>
              <a:gd name="T12" fmla="*/ 88 w 128"/>
              <a:gd name="T13" fmla="*/ 68 h 128"/>
              <a:gd name="T14" fmla="*/ 88 w 128"/>
              <a:gd name="T15" fmla="*/ 68 h 128"/>
              <a:gd name="T16" fmla="*/ 88 w 128"/>
              <a:gd name="T17" fmla="*/ 68 h 128"/>
              <a:gd name="T18" fmla="*/ 97 w 128"/>
              <a:gd name="T19" fmla="*/ 36 h 128"/>
              <a:gd name="T20" fmla="*/ 64 w 128"/>
              <a:gd name="T21" fmla="*/ 0 h 128"/>
              <a:gd name="T22" fmla="*/ 64 w 128"/>
              <a:gd name="T23" fmla="*/ 0 h 128"/>
              <a:gd name="T24" fmla="*/ 64 w 128"/>
              <a:gd name="T25" fmla="*/ 0 h 128"/>
              <a:gd name="T26" fmla="*/ 64 w 128"/>
              <a:gd name="T27" fmla="*/ 0 h 128"/>
              <a:gd name="T28" fmla="*/ 64 w 128"/>
              <a:gd name="T29" fmla="*/ 0 h 128"/>
              <a:gd name="T30" fmla="*/ 31 w 128"/>
              <a:gd name="T31" fmla="*/ 36 h 128"/>
              <a:gd name="T32" fmla="*/ 40 w 128"/>
              <a:gd name="T33" fmla="*/ 68 h 128"/>
              <a:gd name="T34" fmla="*/ 40 w 128"/>
              <a:gd name="T35" fmla="*/ 68 h 128"/>
              <a:gd name="T36" fmla="*/ 40 w 128"/>
              <a:gd name="T37" fmla="*/ 68 h 128"/>
              <a:gd name="T38" fmla="*/ 43 w 128"/>
              <a:gd name="T39" fmla="*/ 72 h 128"/>
              <a:gd name="T40" fmla="*/ 45 w 128"/>
              <a:gd name="T41" fmla="*/ 84 h 128"/>
              <a:gd name="T42" fmla="*/ 10 w 128"/>
              <a:gd name="T43" fmla="*/ 101 h 128"/>
              <a:gd name="T44" fmla="*/ 10 w 128"/>
              <a:gd name="T45" fmla="*/ 101 h 128"/>
              <a:gd name="T46" fmla="*/ 0 w 128"/>
              <a:gd name="T47" fmla="*/ 115 h 128"/>
              <a:gd name="T48" fmla="*/ 0 w 128"/>
              <a:gd name="T49" fmla="*/ 128 h 128"/>
              <a:gd name="T50" fmla="*/ 128 w 128"/>
              <a:gd name="T51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128" y="128"/>
                </a:moveTo>
                <a:cubicBezTo>
                  <a:pt x="128" y="115"/>
                  <a:pt x="128" y="115"/>
                  <a:pt x="128" y="115"/>
                </a:cubicBezTo>
                <a:cubicBezTo>
                  <a:pt x="128" y="108"/>
                  <a:pt x="124" y="103"/>
                  <a:pt x="118" y="101"/>
                </a:cubicBezTo>
                <a:cubicBezTo>
                  <a:pt x="118" y="101"/>
                  <a:pt x="118" y="101"/>
                  <a:pt x="118" y="101"/>
                </a:cubicBezTo>
                <a:cubicBezTo>
                  <a:pt x="117" y="100"/>
                  <a:pt x="87" y="93"/>
                  <a:pt x="83" y="84"/>
                </a:cubicBezTo>
                <a:cubicBezTo>
                  <a:pt x="81" y="80"/>
                  <a:pt x="83" y="75"/>
                  <a:pt x="85" y="72"/>
                </a:cubicBezTo>
                <a:cubicBezTo>
                  <a:pt x="86" y="71"/>
                  <a:pt x="87" y="69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3" y="60"/>
                  <a:pt x="97" y="49"/>
                  <a:pt x="97" y="36"/>
                </a:cubicBezTo>
                <a:cubicBezTo>
                  <a:pt x="98" y="16"/>
                  <a:pt x="8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30" y="16"/>
                  <a:pt x="31" y="36"/>
                </a:cubicBezTo>
                <a:cubicBezTo>
                  <a:pt x="31" y="49"/>
                  <a:pt x="35" y="60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2" y="71"/>
                  <a:pt x="43" y="72"/>
                </a:cubicBezTo>
                <a:cubicBezTo>
                  <a:pt x="45" y="75"/>
                  <a:pt x="47" y="80"/>
                  <a:pt x="45" y="84"/>
                </a:cubicBezTo>
                <a:cubicBezTo>
                  <a:pt x="41" y="93"/>
                  <a:pt x="11" y="100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3"/>
                  <a:pt x="0" y="108"/>
                  <a:pt x="0" y="115"/>
                </a:cubicBezTo>
                <a:cubicBezTo>
                  <a:pt x="0" y="128"/>
                  <a:pt x="0" y="128"/>
                  <a:pt x="0" y="128"/>
                </a:cubicBezTo>
                <a:lnTo>
                  <a:pt x="12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14412" y="4100215"/>
            <a:ext cx="642182" cy="6421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Freeform 47"/>
          <p:cNvSpPr>
            <a:spLocks noEditPoints="1"/>
          </p:cNvSpPr>
          <p:nvPr/>
        </p:nvSpPr>
        <p:spPr bwMode="auto">
          <a:xfrm>
            <a:off x="4963387" y="4249190"/>
            <a:ext cx="344233" cy="344233"/>
          </a:xfrm>
          <a:custGeom>
            <a:avLst/>
            <a:gdLst>
              <a:gd name="T0" fmla="*/ 128 w 128"/>
              <a:gd name="T1" fmla="*/ 74 h 128"/>
              <a:gd name="T2" fmla="*/ 128 w 128"/>
              <a:gd name="T3" fmla="*/ 54 h 128"/>
              <a:gd name="T4" fmla="*/ 128 w 128"/>
              <a:gd name="T5" fmla="*/ 54 h 128"/>
              <a:gd name="T6" fmla="*/ 128 w 128"/>
              <a:gd name="T7" fmla="*/ 54 h 128"/>
              <a:gd name="T8" fmla="*/ 110 w 128"/>
              <a:gd name="T9" fmla="*/ 39 h 128"/>
              <a:gd name="T10" fmla="*/ 116 w 128"/>
              <a:gd name="T11" fmla="*/ 26 h 128"/>
              <a:gd name="T12" fmla="*/ 116 w 128"/>
              <a:gd name="T13" fmla="*/ 26 h 128"/>
              <a:gd name="T14" fmla="*/ 116 w 128"/>
              <a:gd name="T15" fmla="*/ 26 h 128"/>
              <a:gd name="T16" fmla="*/ 102 w 128"/>
              <a:gd name="T17" fmla="*/ 12 h 128"/>
              <a:gd name="T18" fmla="*/ 102 w 128"/>
              <a:gd name="T19" fmla="*/ 12 h 128"/>
              <a:gd name="T20" fmla="*/ 78 w 128"/>
              <a:gd name="T21" fmla="*/ 14 h 128"/>
              <a:gd name="T22" fmla="*/ 74 w 128"/>
              <a:gd name="T23" fmla="*/ 0 h 128"/>
              <a:gd name="T24" fmla="*/ 74 w 128"/>
              <a:gd name="T25" fmla="*/ 0 h 128"/>
              <a:gd name="T26" fmla="*/ 54 w 128"/>
              <a:gd name="T27" fmla="*/ 0 h 128"/>
              <a:gd name="T28" fmla="*/ 54 w 128"/>
              <a:gd name="T29" fmla="*/ 0 h 128"/>
              <a:gd name="T30" fmla="*/ 54 w 128"/>
              <a:gd name="T31" fmla="*/ 0 h 128"/>
              <a:gd name="T32" fmla="*/ 54 w 128"/>
              <a:gd name="T33" fmla="*/ 6 h 128"/>
              <a:gd name="T34" fmla="*/ 30 w 128"/>
              <a:gd name="T35" fmla="*/ 16 h 128"/>
              <a:gd name="T36" fmla="*/ 26 w 128"/>
              <a:gd name="T37" fmla="*/ 12 h 128"/>
              <a:gd name="T38" fmla="*/ 26 w 128"/>
              <a:gd name="T39" fmla="*/ 12 h 128"/>
              <a:gd name="T40" fmla="*/ 12 w 128"/>
              <a:gd name="T41" fmla="*/ 26 h 128"/>
              <a:gd name="T42" fmla="*/ 11 w 128"/>
              <a:gd name="T43" fmla="*/ 26 h 128"/>
              <a:gd name="T44" fmla="*/ 15 w 128"/>
              <a:gd name="T45" fmla="*/ 30 h 128"/>
              <a:gd name="T46" fmla="*/ 6 w 128"/>
              <a:gd name="T47" fmla="*/ 54 h 128"/>
              <a:gd name="T48" fmla="*/ 0 w 128"/>
              <a:gd name="T49" fmla="*/ 54 h 128"/>
              <a:gd name="T50" fmla="*/ 0 w 128"/>
              <a:gd name="T51" fmla="*/ 54 h 128"/>
              <a:gd name="T52" fmla="*/ 0 w 128"/>
              <a:gd name="T53" fmla="*/ 74 h 128"/>
              <a:gd name="T54" fmla="*/ 0 w 128"/>
              <a:gd name="T55" fmla="*/ 74 h 128"/>
              <a:gd name="T56" fmla="*/ 0 w 128"/>
              <a:gd name="T57" fmla="*/ 74 h 128"/>
              <a:gd name="T58" fmla="*/ 18 w 128"/>
              <a:gd name="T59" fmla="*/ 89 h 128"/>
              <a:gd name="T60" fmla="*/ 12 w 128"/>
              <a:gd name="T61" fmla="*/ 102 h 128"/>
              <a:gd name="T62" fmla="*/ 12 w 128"/>
              <a:gd name="T63" fmla="*/ 102 h 128"/>
              <a:gd name="T64" fmla="*/ 12 w 128"/>
              <a:gd name="T65" fmla="*/ 102 h 128"/>
              <a:gd name="T66" fmla="*/ 26 w 128"/>
              <a:gd name="T67" fmla="*/ 116 h 128"/>
              <a:gd name="T68" fmla="*/ 26 w 128"/>
              <a:gd name="T69" fmla="*/ 116 h 128"/>
              <a:gd name="T70" fmla="*/ 50 w 128"/>
              <a:gd name="T71" fmla="*/ 114 h 128"/>
              <a:gd name="T72" fmla="*/ 54 w 128"/>
              <a:gd name="T73" fmla="*/ 128 h 128"/>
              <a:gd name="T74" fmla="*/ 54 w 128"/>
              <a:gd name="T75" fmla="*/ 128 h 128"/>
              <a:gd name="T76" fmla="*/ 74 w 128"/>
              <a:gd name="T77" fmla="*/ 128 h 128"/>
              <a:gd name="T78" fmla="*/ 74 w 128"/>
              <a:gd name="T79" fmla="*/ 128 h 128"/>
              <a:gd name="T80" fmla="*/ 74 w 128"/>
              <a:gd name="T81" fmla="*/ 128 h 128"/>
              <a:gd name="T82" fmla="*/ 74 w 128"/>
              <a:gd name="T83" fmla="*/ 122 h 128"/>
              <a:gd name="T84" fmla="*/ 98 w 128"/>
              <a:gd name="T85" fmla="*/ 112 h 128"/>
              <a:gd name="T86" fmla="*/ 102 w 128"/>
              <a:gd name="T87" fmla="*/ 116 h 128"/>
              <a:gd name="T88" fmla="*/ 102 w 128"/>
              <a:gd name="T89" fmla="*/ 116 h 128"/>
              <a:gd name="T90" fmla="*/ 116 w 128"/>
              <a:gd name="T91" fmla="*/ 102 h 128"/>
              <a:gd name="T92" fmla="*/ 117 w 128"/>
              <a:gd name="T93" fmla="*/ 102 h 128"/>
              <a:gd name="T94" fmla="*/ 113 w 128"/>
              <a:gd name="T95" fmla="*/ 98 h 128"/>
              <a:gd name="T96" fmla="*/ 122 w 128"/>
              <a:gd name="T97" fmla="*/ 74 h 128"/>
              <a:gd name="T98" fmla="*/ 128 w 128"/>
              <a:gd name="T99" fmla="*/ 74 h 128"/>
              <a:gd name="T100" fmla="*/ 39 w 128"/>
              <a:gd name="T101" fmla="*/ 64 h 128"/>
              <a:gd name="T102" fmla="*/ 89 w 128"/>
              <a:gd name="T10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" h="128">
                <a:moveTo>
                  <a:pt x="128" y="74"/>
                </a:moveTo>
                <a:cubicBezTo>
                  <a:pt x="128" y="74"/>
                  <a:pt x="128" y="74"/>
                  <a:pt x="128" y="7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2" y="54"/>
                  <a:pt x="122" y="54"/>
                  <a:pt x="122" y="54"/>
                </a:cubicBezTo>
                <a:cubicBezTo>
                  <a:pt x="115" y="53"/>
                  <a:pt x="110" y="46"/>
                  <a:pt x="110" y="39"/>
                </a:cubicBezTo>
                <a:cubicBezTo>
                  <a:pt x="110" y="36"/>
                  <a:pt x="111" y="33"/>
                  <a:pt x="112" y="30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16" y="26"/>
                  <a:pt x="116" y="26"/>
                  <a:pt x="116" y="26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98" y="15"/>
                  <a:pt x="98" y="15"/>
                  <a:pt x="98" y="15"/>
                </a:cubicBezTo>
                <a:cubicBezTo>
                  <a:pt x="92" y="20"/>
                  <a:pt x="84" y="19"/>
                  <a:pt x="78" y="14"/>
                </a:cubicBezTo>
                <a:cubicBezTo>
                  <a:pt x="76" y="12"/>
                  <a:pt x="75" y="9"/>
                  <a:pt x="74" y="6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13"/>
                  <a:pt x="46" y="18"/>
                  <a:pt x="39" y="18"/>
                </a:cubicBezTo>
                <a:cubicBezTo>
                  <a:pt x="35" y="18"/>
                  <a:pt x="33" y="17"/>
                  <a:pt x="30" y="16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5" y="30"/>
                  <a:pt x="15" y="30"/>
                  <a:pt x="15" y="30"/>
                </a:cubicBezTo>
                <a:cubicBezTo>
                  <a:pt x="20" y="36"/>
                  <a:pt x="19" y="44"/>
                  <a:pt x="14" y="50"/>
                </a:cubicBezTo>
                <a:cubicBezTo>
                  <a:pt x="11" y="52"/>
                  <a:pt x="9" y="53"/>
                  <a:pt x="6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13" y="75"/>
                  <a:pt x="18" y="82"/>
                  <a:pt x="18" y="89"/>
                </a:cubicBezTo>
                <a:cubicBezTo>
                  <a:pt x="18" y="93"/>
                  <a:pt x="17" y="95"/>
                  <a:pt x="16" y="98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26" y="117"/>
                  <a:pt x="26" y="117"/>
                  <a:pt x="26" y="117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6" y="108"/>
                  <a:pt x="44" y="109"/>
                  <a:pt x="50" y="114"/>
                </a:cubicBezTo>
                <a:cubicBezTo>
                  <a:pt x="52" y="117"/>
                  <a:pt x="53" y="119"/>
                  <a:pt x="54" y="122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5" y="115"/>
                  <a:pt x="82" y="110"/>
                  <a:pt x="89" y="110"/>
                </a:cubicBezTo>
                <a:cubicBezTo>
                  <a:pt x="93" y="110"/>
                  <a:pt x="95" y="111"/>
                  <a:pt x="98" y="112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16" y="102"/>
                  <a:pt x="116" y="102"/>
                  <a:pt x="116" y="102"/>
                </a:cubicBezTo>
                <a:cubicBezTo>
                  <a:pt x="113" y="98"/>
                  <a:pt x="113" y="98"/>
                  <a:pt x="113" y="98"/>
                </a:cubicBezTo>
                <a:cubicBezTo>
                  <a:pt x="108" y="92"/>
                  <a:pt x="109" y="84"/>
                  <a:pt x="114" y="78"/>
                </a:cubicBezTo>
                <a:cubicBezTo>
                  <a:pt x="116" y="76"/>
                  <a:pt x="119" y="75"/>
                  <a:pt x="122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lose/>
                <a:moveTo>
                  <a:pt x="64" y="89"/>
                </a:moveTo>
                <a:cubicBezTo>
                  <a:pt x="50" y="89"/>
                  <a:pt x="39" y="78"/>
                  <a:pt x="39" y="64"/>
                </a:cubicBezTo>
                <a:cubicBezTo>
                  <a:pt x="39" y="50"/>
                  <a:pt x="50" y="39"/>
                  <a:pt x="64" y="39"/>
                </a:cubicBezTo>
                <a:cubicBezTo>
                  <a:pt x="78" y="39"/>
                  <a:pt x="89" y="50"/>
                  <a:pt x="89" y="64"/>
                </a:cubicBezTo>
                <a:cubicBezTo>
                  <a:pt x="89" y="78"/>
                  <a:pt x="78" y="89"/>
                  <a:pt x="64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74910" y="4100215"/>
            <a:ext cx="642182" cy="6421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911152" y="4279302"/>
            <a:ext cx="369699" cy="284007"/>
            <a:chOff x="7296150" y="4198938"/>
            <a:chExt cx="479425" cy="368300"/>
          </a:xfrm>
          <a:solidFill>
            <a:schemeClr val="bg1"/>
          </a:solidFill>
        </p:grpSpPr>
        <p:sp>
          <p:nvSpPr>
            <p:cNvPr id="48" name="Rectangle 58"/>
            <p:cNvSpPr>
              <a:spLocks noChangeArrowheads="1"/>
            </p:cNvSpPr>
            <p:nvPr/>
          </p:nvSpPr>
          <p:spPr bwMode="auto">
            <a:xfrm>
              <a:off x="7296150" y="4529138"/>
              <a:ext cx="47942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49" name="Rectangle 59"/>
            <p:cNvSpPr>
              <a:spLocks noChangeArrowheads="1"/>
            </p:cNvSpPr>
            <p:nvPr/>
          </p:nvSpPr>
          <p:spPr bwMode="auto">
            <a:xfrm>
              <a:off x="7478713" y="4198938"/>
              <a:ext cx="112713" cy="2936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7340600" y="4308475"/>
              <a:ext cx="112713" cy="184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7618413" y="4383088"/>
              <a:ext cx="112713" cy="109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6735408" y="4100215"/>
            <a:ext cx="642182" cy="6421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928004" y="4254040"/>
            <a:ext cx="256991" cy="334532"/>
            <a:chOff x="1584325" y="5105400"/>
            <a:chExt cx="368300" cy="479426"/>
          </a:xfrm>
          <a:solidFill>
            <a:schemeClr val="bg1"/>
          </a:solidFill>
        </p:grpSpPr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1641475" y="5105400"/>
              <a:ext cx="255588" cy="184150"/>
            </a:xfrm>
            <a:custGeom>
              <a:avLst/>
              <a:gdLst>
                <a:gd name="T0" fmla="*/ 14 w 68"/>
                <a:gd name="T1" fmla="*/ 49 h 49"/>
                <a:gd name="T2" fmla="*/ 14 w 68"/>
                <a:gd name="T3" fmla="*/ 34 h 49"/>
                <a:gd name="T4" fmla="*/ 20 w 68"/>
                <a:gd name="T5" fmla="*/ 20 h 49"/>
                <a:gd name="T6" fmla="*/ 34 w 68"/>
                <a:gd name="T7" fmla="*/ 15 h 49"/>
                <a:gd name="T8" fmla="*/ 48 w 68"/>
                <a:gd name="T9" fmla="*/ 20 h 49"/>
                <a:gd name="T10" fmla="*/ 54 w 68"/>
                <a:gd name="T11" fmla="*/ 34 h 49"/>
                <a:gd name="T12" fmla="*/ 54 w 68"/>
                <a:gd name="T13" fmla="*/ 49 h 49"/>
                <a:gd name="T14" fmla="*/ 68 w 68"/>
                <a:gd name="T15" fmla="*/ 49 h 49"/>
                <a:gd name="T16" fmla="*/ 68 w 68"/>
                <a:gd name="T17" fmla="*/ 34 h 49"/>
                <a:gd name="T18" fmla="*/ 34 w 68"/>
                <a:gd name="T19" fmla="*/ 0 h 49"/>
                <a:gd name="T20" fmla="*/ 0 w 68"/>
                <a:gd name="T21" fmla="*/ 34 h 49"/>
                <a:gd name="T22" fmla="*/ 0 w 68"/>
                <a:gd name="T23" fmla="*/ 49 h 49"/>
                <a:gd name="T24" fmla="*/ 14 w 68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9">
                  <a:moveTo>
                    <a:pt x="14" y="49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9"/>
                    <a:pt x="16" y="24"/>
                    <a:pt x="20" y="20"/>
                  </a:cubicBezTo>
                  <a:cubicBezTo>
                    <a:pt x="24" y="17"/>
                    <a:pt x="29" y="15"/>
                    <a:pt x="34" y="15"/>
                  </a:cubicBezTo>
                  <a:cubicBezTo>
                    <a:pt x="39" y="15"/>
                    <a:pt x="44" y="17"/>
                    <a:pt x="48" y="20"/>
                  </a:cubicBezTo>
                  <a:cubicBezTo>
                    <a:pt x="52" y="24"/>
                    <a:pt x="54" y="29"/>
                    <a:pt x="54" y="34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6" name="Freeform 45"/>
            <p:cNvSpPr>
              <a:spLocks noEditPoints="1"/>
            </p:cNvSpPr>
            <p:nvPr/>
          </p:nvSpPr>
          <p:spPr bwMode="auto">
            <a:xfrm>
              <a:off x="1584325" y="5326063"/>
              <a:ext cx="368300" cy="258763"/>
            </a:xfrm>
            <a:custGeom>
              <a:avLst/>
              <a:gdLst>
                <a:gd name="T0" fmla="*/ 0 w 98"/>
                <a:gd name="T1" fmla="*/ 0 h 69"/>
                <a:gd name="T2" fmla="*/ 0 w 98"/>
                <a:gd name="T3" fmla="*/ 69 h 69"/>
                <a:gd name="T4" fmla="*/ 98 w 98"/>
                <a:gd name="T5" fmla="*/ 69 h 69"/>
                <a:gd name="T6" fmla="*/ 98 w 98"/>
                <a:gd name="T7" fmla="*/ 0 h 69"/>
                <a:gd name="T8" fmla="*/ 0 w 98"/>
                <a:gd name="T9" fmla="*/ 0 h 69"/>
                <a:gd name="T10" fmla="*/ 54 w 98"/>
                <a:gd name="T11" fmla="*/ 39 h 69"/>
                <a:gd name="T12" fmla="*/ 54 w 98"/>
                <a:gd name="T13" fmla="*/ 52 h 69"/>
                <a:gd name="T14" fmla="*/ 44 w 98"/>
                <a:gd name="T15" fmla="*/ 52 h 69"/>
                <a:gd name="T16" fmla="*/ 44 w 98"/>
                <a:gd name="T17" fmla="*/ 39 h 69"/>
                <a:gd name="T18" fmla="*/ 38 w 98"/>
                <a:gd name="T19" fmla="*/ 29 h 69"/>
                <a:gd name="T20" fmla="*/ 49 w 98"/>
                <a:gd name="T21" fmla="*/ 19 h 69"/>
                <a:gd name="T22" fmla="*/ 59 w 98"/>
                <a:gd name="T23" fmla="*/ 29 h 69"/>
                <a:gd name="T24" fmla="*/ 54 w 98"/>
                <a:gd name="T25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  <a:moveTo>
                    <a:pt x="54" y="39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37"/>
                    <a:pt x="38" y="33"/>
                    <a:pt x="38" y="29"/>
                  </a:cubicBezTo>
                  <a:cubicBezTo>
                    <a:pt x="38" y="24"/>
                    <a:pt x="43" y="19"/>
                    <a:pt x="49" y="19"/>
                  </a:cubicBezTo>
                  <a:cubicBezTo>
                    <a:pt x="55" y="19"/>
                    <a:pt x="59" y="24"/>
                    <a:pt x="59" y="29"/>
                  </a:cubicBezTo>
                  <a:cubicBezTo>
                    <a:pt x="59" y="33"/>
                    <a:pt x="57" y="37"/>
                    <a:pt x="5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58" name="椭圆 57"/>
          <p:cNvSpPr/>
          <p:nvPr/>
        </p:nvSpPr>
        <p:spPr>
          <a:xfrm>
            <a:off x="7695905" y="4100215"/>
            <a:ext cx="642182" cy="6421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81"/>
          <p:cNvSpPr>
            <a:spLocks/>
          </p:cNvSpPr>
          <p:nvPr/>
        </p:nvSpPr>
        <p:spPr bwMode="auto">
          <a:xfrm>
            <a:off x="7836980" y="4271195"/>
            <a:ext cx="360032" cy="300222"/>
          </a:xfrm>
          <a:custGeom>
            <a:avLst/>
            <a:gdLst>
              <a:gd name="T0" fmla="*/ 129 w 130"/>
              <a:gd name="T1" fmla="*/ 34 h 108"/>
              <a:gd name="T2" fmla="*/ 95 w 130"/>
              <a:gd name="T3" fmla="*/ 0 h 108"/>
              <a:gd name="T4" fmla="*/ 65 w 130"/>
              <a:gd name="T5" fmla="*/ 17 h 108"/>
              <a:gd name="T6" fmla="*/ 35 w 130"/>
              <a:gd name="T7" fmla="*/ 0 h 108"/>
              <a:gd name="T8" fmla="*/ 1 w 130"/>
              <a:gd name="T9" fmla="*/ 34 h 108"/>
              <a:gd name="T10" fmla="*/ 65 w 130"/>
              <a:gd name="T11" fmla="*/ 108 h 108"/>
              <a:gd name="T12" fmla="*/ 129 w 130"/>
              <a:gd name="T13" fmla="*/ 3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" h="108">
                <a:moveTo>
                  <a:pt x="129" y="34"/>
                </a:moveTo>
                <a:cubicBezTo>
                  <a:pt x="128" y="15"/>
                  <a:pt x="114" y="0"/>
                  <a:pt x="95" y="0"/>
                </a:cubicBezTo>
                <a:cubicBezTo>
                  <a:pt x="82" y="0"/>
                  <a:pt x="71" y="7"/>
                  <a:pt x="65" y="17"/>
                </a:cubicBezTo>
                <a:cubicBezTo>
                  <a:pt x="59" y="7"/>
                  <a:pt x="48" y="0"/>
                  <a:pt x="35" y="0"/>
                </a:cubicBezTo>
                <a:cubicBezTo>
                  <a:pt x="16" y="0"/>
                  <a:pt x="2" y="15"/>
                  <a:pt x="1" y="34"/>
                </a:cubicBezTo>
                <a:cubicBezTo>
                  <a:pt x="0" y="77"/>
                  <a:pt x="65" y="108"/>
                  <a:pt x="65" y="108"/>
                </a:cubicBezTo>
                <a:cubicBezTo>
                  <a:pt x="65" y="108"/>
                  <a:pt x="130" y="77"/>
                  <a:pt x="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 flipH="1">
            <a:off x="0" y="5175162"/>
            <a:ext cx="12192000" cy="36000"/>
            <a:chOff x="0" y="780277"/>
            <a:chExt cx="11673376" cy="379815"/>
          </a:xfrm>
        </p:grpSpPr>
        <p:sp>
          <p:nvSpPr>
            <p:cNvPr id="63" name="矩形 62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59373" y="5348620"/>
            <a:ext cx="6073254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：李天雨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0" y="1613099"/>
            <a:ext cx="12192000" cy="36000"/>
            <a:chOff x="0" y="780277"/>
            <a:chExt cx="11673376" cy="379815"/>
          </a:xfrm>
        </p:grpSpPr>
        <p:sp>
          <p:nvSpPr>
            <p:cNvPr id="70" name="矩形 69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35" name="TextBox 67"/>
          <p:cNvSpPr txBox="1"/>
          <p:nvPr/>
        </p:nvSpPr>
        <p:spPr>
          <a:xfrm>
            <a:off x="3102220" y="6035934"/>
            <a:ext cx="6073254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指导老师：李启雷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40280" b="4337"/>
          <a:stretch/>
        </p:blipFill>
        <p:spPr>
          <a:xfrm>
            <a:off x="0" y="0"/>
            <a:ext cx="509061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090615" cy="6858000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7701" y="2377547"/>
            <a:ext cx="297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</a:rPr>
              <a:t>第三部分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928" y="3359995"/>
            <a:ext cx="33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PART THREE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5">
            <a:extLst>
              <a:ext uri="{FF2B5EF4-FFF2-40B4-BE49-F238E27FC236}">
                <a16:creationId xmlns="" xmlns:a16="http://schemas.microsoft.com/office/drawing/2014/main" id="{961B4305-B541-4310-A7AF-7D5E28BA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75164"/>
            <a:ext cx="54803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网络结构</a:t>
            </a:r>
            <a:endParaRPr lang="zh-CN" altLang="en-US" sz="6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2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rgbClr val="FFC000"/>
          </a:solidFill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18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/>
              <a:t>网络结构</a:t>
            </a:r>
            <a:endParaRPr lang="zh-CN" altLang="en-US" sz="24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60470" y="1154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70" y="1154430"/>
            <a:ext cx="5283200" cy="29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94050" y="43923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spcAft>
                <a:spcPts val="600"/>
              </a:spcAft>
            </a:pPr>
            <a:r>
              <a:rPr lang="en-US" altLang="zh-CN" dirty="0">
                <a:latin typeface="Times New Roman" charset="0"/>
              </a:rPr>
              <a:t>S</a:t>
            </a:r>
            <a:r>
              <a:rPr lang="zh-CN" altLang="zh-CN" dirty="0">
                <a:latin typeface="Times New Roman" charset="0"/>
              </a:rPr>
              <a:t>和</a:t>
            </a:r>
            <a:r>
              <a:rPr lang="en-US" altLang="zh-CN" dirty="0">
                <a:latin typeface="Times New Roman" charset="0"/>
              </a:rPr>
              <a:t>T</a:t>
            </a:r>
            <a:r>
              <a:rPr lang="zh-CN" altLang="zh-CN" dirty="0">
                <a:latin typeface="Times New Roman" charset="0"/>
              </a:rPr>
              <a:t>是两个形状数据集。</a:t>
            </a:r>
            <a:r>
              <a:rPr lang="en-US" altLang="zh-CN" dirty="0">
                <a:latin typeface="Times New Roman" charset="0"/>
              </a:rPr>
              <a:t> </a:t>
            </a:r>
            <a:r>
              <a:rPr lang="en-US" altLang="zh-CN" dirty="0" err="1">
                <a:latin typeface="Times New Roman" charset="0"/>
              </a:rPr>
              <a:t>EncS</a:t>
            </a:r>
            <a:r>
              <a:rPr lang="zh-CN" altLang="zh-CN" dirty="0">
                <a:latin typeface="Times New Roman" charset="0"/>
              </a:rPr>
              <a:t>和</a:t>
            </a:r>
            <a:r>
              <a:rPr lang="en-US" altLang="zh-CN" dirty="0" err="1">
                <a:latin typeface="Times New Roman" charset="0"/>
              </a:rPr>
              <a:t>DecS</a:t>
            </a:r>
            <a:r>
              <a:rPr lang="zh-CN" altLang="zh-CN" dirty="0">
                <a:latin typeface="Times New Roman" charset="0"/>
              </a:rPr>
              <a:t>是形状集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zh-CN" altLang="zh-CN" dirty="0">
                <a:latin typeface="Times New Roman" charset="0"/>
              </a:rPr>
              <a:t>的卷积变分编码器和解码器，其将形状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zh-CN" altLang="zh-CN" dirty="0">
                <a:latin typeface="Times New Roman" charset="0"/>
              </a:rPr>
              <a:t>编码至潜在空间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zh-CN" altLang="zh-CN" dirty="0">
                <a:latin typeface="Times New Roman" charset="0"/>
              </a:rPr>
              <a:t>中。 类似地，</a:t>
            </a:r>
            <a:r>
              <a:rPr lang="en-US" altLang="zh-CN" dirty="0" err="1">
                <a:latin typeface="Times New Roman" charset="0"/>
              </a:rPr>
              <a:t>EncT</a:t>
            </a:r>
            <a:r>
              <a:rPr lang="zh-CN" altLang="zh-CN" dirty="0">
                <a:latin typeface="Times New Roman" charset="0"/>
              </a:rPr>
              <a:t>和</a:t>
            </a:r>
            <a:r>
              <a:rPr lang="en-US" altLang="zh-CN" dirty="0" err="1">
                <a:latin typeface="Times New Roman" charset="0"/>
              </a:rPr>
              <a:t>DecT</a:t>
            </a:r>
            <a:r>
              <a:rPr lang="zh-CN" altLang="zh-CN" dirty="0">
                <a:latin typeface="Times New Roman" charset="0"/>
              </a:rPr>
              <a:t>是形状集</a:t>
            </a:r>
            <a:r>
              <a:rPr lang="en-US" altLang="zh-CN" dirty="0">
                <a:latin typeface="Times New Roman" charset="0"/>
              </a:rPr>
              <a:t>T</a:t>
            </a:r>
            <a:r>
              <a:rPr lang="zh-CN" altLang="zh-CN" dirty="0">
                <a:latin typeface="Times New Roman" charset="0"/>
              </a:rPr>
              <a:t>的编码器和解码器。而在</a:t>
            </a:r>
            <a:r>
              <a:rPr lang="en-US" altLang="zh-CN" dirty="0" err="1">
                <a:latin typeface="Times New Roman" charset="0"/>
              </a:rPr>
              <a:t>CycleGAN</a:t>
            </a:r>
            <a:r>
              <a:rPr lang="zh-CN" altLang="zh-CN" dirty="0">
                <a:latin typeface="Times New Roman" charset="0"/>
              </a:rPr>
              <a:t>结构中具有将来自潜在空间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zh-CN" altLang="zh-CN" dirty="0">
                <a:latin typeface="Times New Roman" charset="0"/>
              </a:rPr>
              <a:t>的矢量映射到</a:t>
            </a:r>
            <a:r>
              <a:rPr lang="en-US" altLang="zh-CN" dirty="0">
                <a:latin typeface="Times New Roman" charset="0"/>
              </a:rPr>
              <a:t>T</a:t>
            </a:r>
            <a:r>
              <a:rPr lang="zh-CN" altLang="zh-CN" dirty="0">
                <a:latin typeface="Times New Roman" charset="0"/>
              </a:rPr>
              <a:t>的生成器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zh-CN" altLang="zh-CN" dirty="0">
                <a:latin typeface="Times New Roman" charset="0"/>
              </a:rPr>
              <a:t>，以及将</a:t>
            </a:r>
            <a:r>
              <a:rPr lang="en-US" altLang="zh-CN" dirty="0">
                <a:latin typeface="Times New Roman" charset="0"/>
              </a:rPr>
              <a:t>T</a:t>
            </a:r>
            <a:r>
              <a:rPr lang="zh-CN" altLang="zh-CN" dirty="0">
                <a:latin typeface="Times New Roman" charset="0"/>
              </a:rPr>
              <a:t>反向映射到</a:t>
            </a:r>
            <a:r>
              <a:rPr lang="en-US" altLang="zh-CN" dirty="0">
                <a:latin typeface="Times New Roman" charset="0"/>
              </a:rPr>
              <a:t>S</a:t>
            </a:r>
            <a:r>
              <a:rPr lang="zh-CN" altLang="zh-CN" dirty="0">
                <a:latin typeface="Times New Roman" charset="0"/>
              </a:rPr>
              <a:t>的生成器</a:t>
            </a:r>
            <a:r>
              <a:rPr lang="en-US" altLang="zh-CN" dirty="0">
                <a:latin typeface="Times New Roman" charset="0"/>
              </a:rPr>
              <a:t>F</a:t>
            </a:r>
            <a:r>
              <a:rPr lang="zh-CN" altLang="zh-CN" dirty="0">
                <a:latin typeface="Times New Roman" charset="0"/>
              </a:rPr>
              <a:t>。最后鉴别器</a:t>
            </a:r>
            <a:r>
              <a:rPr lang="en-US" altLang="zh-CN" dirty="0">
                <a:latin typeface="Times New Roman" charset="0"/>
              </a:rPr>
              <a:t>DS</a:t>
            </a:r>
            <a:r>
              <a:rPr lang="zh-CN" altLang="zh-CN" dirty="0">
                <a:latin typeface="Times New Roman" charset="0"/>
              </a:rPr>
              <a:t>和</a:t>
            </a:r>
            <a:r>
              <a:rPr lang="en-US" altLang="zh-CN" dirty="0">
                <a:latin typeface="Times New Roman" charset="0"/>
              </a:rPr>
              <a:t>DT</a:t>
            </a:r>
            <a:r>
              <a:rPr lang="zh-CN" altLang="zh-CN" dirty="0">
                <a:latin typeface="Times New Roman" charset="0"/>
              </a:rPr>
              <a:t>用解码器</a:t>
            </a:r>
            <a:r>
              <a:rPr lang="en-US" altLang="zh-CN" dirty="0">
                <a:latin typeface="Times New Roman" charset="0"/>
              </a:rPr>
              <a:t>S'</a:t>
            </a:r>
            <a:r>
              <a:rPr lang="zh-CN" altLang="zh-CN" dirty="0">
                <a:latin typeface="Times New Roman" charset="0"/>
              </a:rPr>
              <a:t>和</a:t>
            </a:r>
            <a:r>
              <a:rPr lang="en-US" altLang="zh-CN" dirty="0">
                <a:latin typeface="Times New Roman" charset="0"/>
              </a:rPr>
              <a:t>T'</a:t>
            </a:r>
            <a:r>
              <a:rPr lang="zh-CN" altLang="zh-CN" dirty="0">
                <a:latin typeface="Times New Roman" charset="0"/>
              </a:rPr>
              <a:t>的输出定义为输入，用于区分合成形状和数据集形状。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66898" y="254656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VAE-Cycle-GAN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rgbClr val="FFC000"/>
          </a:solidFill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18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/>
              <a:t>网络结构</a:t>
            </a:r>
            <a:endParaRPr lang="zh-CN" altLang="en-US" sz="24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60470" y="1154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0450" y="1535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88" y="1494760"/>
            <a:ext cx="8992226" cy="44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4680" y="3714749"/>
            <a:ext cx="152276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56012" y="194799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卷积算子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5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rgbClr val="FFC000"/>
          </a:solidFill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18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/>
              <a:t>网络结构</a:t>
            </a:r>
            <a:endParaRPr lang="zh-CN" altLang="en-US" sz="24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60470" y="1154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0450" y="1535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4680" y="3714749"/>
            <a:ext cx="152276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00449" y="1535738"/>
            <a:ext cx="156415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535738"/>
            <a:ext cx="4773930" cy="348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2656013" y="204791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编码空间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rgbClr val="FFC000"/>
          </a:solidFill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18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/>
              <a:t>网络结构</a:t>
            </a:r>
            <a:endParaRPr lang="zh-CN" altLang="en-US" sz="2400" dirty="0"/>
          </a:p>
        </p:txBody>
      </p:sp>
      <p:cxnSp>
        <p:nvCxnSpPr>
          <p:cNvPr id="80" name="直接连接符 79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760470" y="1154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0450" y="1535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54680" y="3714749"/>
            <a:ext cx="152276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656012" y="194799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Cycle-Consistency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38" y="1736651"/>
            <a:ext cx="6469380" cy="42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40280" b="4337"/>
          <a:stretch/>
        </p:blipFill>
        <p:spPr>
          <a:xfrm>
            <a:off x="0" y="0"/>
            <a:ext cx="509061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090615" cy="6858000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7701" y="2377547"/>
            <a:ext cx="297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</a:rPr>
              <a:t>第四部分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928" y="3359995"/>
            <a:ext cx="33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PART FOUR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5">
            <a:extLst>
              <a:ext uri="{FF2B5EF4-FFF2-40B4-BE49-F238E27FC236}">
                <a16:creationId xmlns="" xmlns:a16="http://schemas.microsoft.com/office/drawing/2014/main" id="{043BE770-27BD-48E2-BA9F-B7234B9F9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98166"/>
            <a:ext cx="54803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实验结果</a:t>
            </a:r>
            <a:endParaRPr lang="zh-CN" altLang="en-US" sz="6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3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chemeClr val="accent6">
              <a:lumMod val="75000"/>
            </a:schemeClr>
          </a:solidFill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08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/>
              <a:t>实验结果</a:t>
            </a:r>
            <a:endParaRPr lang="zh-CN" alt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0142" y="10123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6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93" y="1587199"/>
            <a:ext cx="5346598" cy="23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75857" y="44804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>
              <a:spcAft>
                <a:spcPts val="600"/>
              </a:spcAft>
            </a:pPr>
            <a:r>
              <a:rPr lang="zh-CN" altLang="zh-CN" dirty="0">
                <a:latin typeface="Times New Roman" charset="0"/>
              </a:rPr>
              <a:t>（</a:t>
            </a:r>
            <a:r>
              <a:rPr lang="en-US" altLang="zh-CN" dirty="0">
                <a:latin typeface="Times New Roman" charset="0"/>
              </a:rPr>
              <a:t>a</a:t>
            </a:r>
            <a:r>
              <a:rPr lang="zh-CN" altLang="zh-CN" dirty="0">
                <a:latin typeface="Times New Roman" charset="0"/>
              </a:rPr>
              <a:t>）源形状，（</a:t>
            </a:r>
            <a:r>
              <a:rPr lang="en-US" altLang="zh-CN" dirty="0">
                <a:latin typeface="Times New Roman" charset="0"/>
              </a:rPr>
              <a:t>b</a:t>
            </a:r>
            <a:r>
              <a:rPr lang="zh-CN" altLang="zh-CN" dirty="0">
                <a:latin typeface="Times New Roman" charset="0"/>
              </a:rPr>
              <a:t>）</a:t>
            </a:r>
            <a:r>
              <a:rPr lang="en-US" altLang="zh-CN" dirty="0">
                <a:latin typeface="Times New Roman" charset="0"/>
              </a:rPr>
              <a:t>[Sumner</a:t>
            </a:r>
            <a:r>
              <a:rPr lang="zh-CN" altLang="zh-CN" dirty="0">
                <a:latin typeface="Times New Roman" charset="0"/>
              </a:rPr>
              <a:t>和</a:t>
            </a:r>
            <a:r>
              <a:rPr lang="en-US" altLang="zh-CN" dirty="0" err="1">
                <a:latin typeface="Times New Roman" charset="0"/>
              </a:rPr>
              <a:t>Popović</a:t>
            </a:r>
            <a:r>
              <a:rPr lang="en-US" altLang="zh-CN" dirty="0">
                <a:latin typeface="Times New Roman" charset="0"/>
              </a:rPr>
              <a:t> 2004]</a:t>
            </a:r>
            <a:r>
              <a:rPr lang="zh-CN" altLang="zh-CN" dirty="0">
                <a:latin typeface="Times New Roman" charset="0"/>
              </a:rPr>
              <a:t>的变形传播结果，（</a:t>
            </a:r>
            <a:r>
              <a:rPr lang="en-US" altLang="zh-CN" dirty="0">
                <a:latin typeface="Times New Roman" charset="0"/>
              </a:rPr>
              <a:t>c</a:t>
            </a:r>
            <a:r>
              <a:rPr lang="zh-CN" altLang="zh-CN" dirty="0">
                <a:latin typeface="Times New Roman" charset="0"/>
              </a:rPr>
              <a:t>）</a:t>
            </a:r>
            <a:r>
              <a:rPr lang="en-US" altLang="zh-CN" dirty="0">
                <a:latin typeface="Times New Roman" charset="0"/>
              </a:rPr>
              <a:t>[</a:t>
            </a:r>
            <a:r>
              <a:rPr lang="en-US" altLang="zh-CN" dirty="0" err="1">
                <a:latin typeface="Times New Roman" charset="0"/>
              </a:rPr>
              <a:t>Baran</a:t>
            </a:r>
            <a:r>
              <a:rPr lang="zh-CN" altLang="zh-CN" dirty="0">
                <a:latin typeface="Times New Roman" charset="0"/>
              </a:rPr>
              <a:t>等人</a:t>
            </a:r>
            <a:r>
              <a:rPr lang="en-US" altLang="zh-CN" dirty="0">
                <a:latin typeface="Times New Roman" charset="0"/>
              </a:rPr>
              <a:t>2009] </a:t>
            </a:r>
            <a:r>
              <a:rPr lang="zh-CN" altLang="zh-CN" dirty="0">
                <a:latin typeface="Times New Roman" charset="0"/>
              </a:rPr>
              <a:t>的变形传播结果，（</a:t>
            </a:r>
            <a:r>
              <a:rPr lang="en-US" altLang="zh-CN" dirty="0">
                <a:latin typeface="Times New Roman" charset="0"/>
              </a:rPr>
              <a:t>d</a:t>
            </a:r>
            <a:r>
              <a:rPr lang="zh-CN" altLang="zh-CN" dirty="0">
                <a:latin typeface="Times New Roman" charset="0"/>
              </a:rPr>
              <a:t>）</a:t>
            </a:r>
            <a:r>
              <a:rPr lang="en-US" altLang="zh-CN" dirty="0">
                <a:latin typeface="Times New Roman" charset="0"/>
              </a:rPr>
              <a:t>[Ben-Chen</a:t>
            </a:r>
            <a:r>
              <a:rPr lang="zh-CN" altLang="zh-CN" dirty="0">
                <a:latin typeface="Times New Roman" charset="0"/>
              </a:rPr>
              <a:t>等人</a:t>
            </a:r>
            <a:r>
              <a:rPr lang="en-US" altLang="zh-CN" dirty="0">
                <a:latin typeface="Times New Roman" charset="0"/>
              </a:rPr>
              <a:t>2009] </a:t>
            </a:r>
            <a:r>
              <a:rPr lang="zh-CN" altLang="zh-CN" dirty="0">
                <a:latin typeface="Times New Roman" charset="0"/>
              </a:rPr>
              <a:t>变形传播结果，（</a:t>
            </a:r>
            <a:r>
              <a:rPr lang="en-US" altLang="zh-CN" dirty="0">
                <a:latin typeface="Times New Roman" charset="0"/>
              </a:rPr>
              <a:t>e</a:t>
            </a:r>
            <a:r>
              <a:rPr lang="zh-CN" altLang="zh-CN" dirty="0">
                <a:latin typeface="Times New Roman" charset="0"/>
              </a:rPr>
              <a:t>）本文结果。</a:t>
            </a:r>
          </a:p>
        </p:txBody>
      </p:sp>
    </p:spTree>
    <p:extLst>
      <p:ext uri="{BB962C8B-B14F-4D97-AF65-F5344CB8AC3E}">
        <p14:creationId xmlns:p14="http://schemas.microsoft.com/office/powerpoint/2010/main" val="29540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chemeClr val="accent6">
              <a:lumMod val="75000"/>
            </a:schemeClr>
          </a:solidFill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08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sz="2400" dirty="0" smtClean="0"/>
              <a:t>实验结果</a:t>
            </a:r>
            <a:endParaRPr lang="zh-CN" alt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156712" y="18941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86" y="1894114"/>
            <a:ext cx="6420630" cy="328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40280" b="4337"/>
          <a:stretch/>
        </p:blipFill>
        <p:spPr>
          <a:xfrm>
            <a:off x="0" y="0"/>
            <a:ext cx="509061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090615" cy="6858000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7701" y="2377547"/>
            <a:ext cx="297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</a:rPr>
              <a:t>第五部分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928" y="3359995"/>
            <a:ext cx="33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PART FIVE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5">
            <a:extLst>
              <a:ext uri="{FF2B5EF4-FFF2-40B4-BE49-F238E27FC236}">
                <a16:creationId xmlns="" xmlns:a16="http://schemas.microsoft.com/office/drawing/2014/main" id="{8C0F4873-8A32-4221-A7FD-8FA3BC2C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75164"/>
            <a:ext cx="548037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Build</a:t>
            </a:r>
            <a:r>
              <a:rPr lang="zh-CN" altLang="en-US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Your</a:t>
            </a:r>
            <a:r>
              <a:rPr lang="zh-CN" altLang="en-US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Bone</a:t>
            </a:r>
            <a:endParaRPr lang="zh-CN" altLang="en-US" sz="6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71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sz="2400" dirty="0" smtClean="0"/>
              <a:t>Build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Bone</a:t>
            </a:r>
            <a:endParaRPr lang="zh-CN" altLang="en-US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854C0069-CB0B-4E16-893D-7BFA63E20E53}"/>
              </a:ext>
            </a:extLst>
          </p:cNvPr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rgbClr val="00B0F0"/>
          </a:solidFill>
        </p:grpSpPr>
        <p:sp>
          <p:nvSpPr>
            <p:cNvPr id="16" name="圆角矩形 77">
              <a:extLst>
                <a:ext uri="{FF2B5EF4-FFF2-40B4-BE49-F238E27FC236}">
                  <a16:creationId xmlns="" xmlns:a16="http://schemas.microsoft.com/office/drawing/2014/main" id="{F42744F8-AF4F-41E2-806C-8AD321375E6A}"/>
                </a:ext>
              </a:extLst>
            </p:cNvPr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="" xmlns:a16="http://schemas.microsoft.com/office/drawing/2014/main" id="{F85F7383-1E32-49E8-AEB3-3A7ADC9A124D}"/>
                </a:ext>
              </a:extLst>
            </p:cNvPr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5" y="1470769"/>
            <a:ext cx="8944429" cy="42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40280" b="4337"/>
          <a:stretch/>
        </p:blipFill>
        <p:spPr>
          <a:xfrm>
            <a:off x="0" y="0"/>
            <a:ext cx="509061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090615" cy="6858000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7701" y="2377547"/>
            <a:ext cx="297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928" y="3359995"/>
            <a:ext cx="33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CONTENTS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文本框 65">
            <a:extLst>
              <a:ext uri="{FF2B5EF4-FFF2-40B4-BE49-F238E27FC236}">
                <a16:creationId xmlns="" xmlns:a16="http://schemas.microsoft.com/office/drawing/2014/main" id="{0BA21489-A5F4-4137-B409-E0D7C78E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789" y="1510789"/>
            <a:ext cx="400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概述</a:t>
            </a:r>
            <a:endParaRPr lang="zh-CN" altLang="en-US" sz="24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35" name="文本框 66">
            <a:extLst>
              <a:ext uri="{FF2B5EF4-FFF2-40B4-BE49-F238E27FC236}">
                <a16:creationId xmlns="" xmlns:a16="http://schemas.microsoft.com/office/drawing/2014/main" id="{205644C9-5171-41FE-83A8-806F8551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789" y="2983753"/>
            <a:ext cx="400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sym typeface="宋体" panose="02010600030101010101" pitchFamily="2" charset="-122"/>
              </a:rPr>
              <a:t>相关研究</a:t>
            </a:r>
            <a:endParaRPr lang="zh-CN" altLang="en-US" sz="24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1" name="文本框 67">
            <a:extLst>
              <a:ext uri="{FF2B5EF4-FFF2-40B4-BE49-F238E27FC236}">
                <a16:creationId xmlns="" xmlns:a16="http://schemas.microsoft.com/office/drawing/2014/main" id="{5704A8BE-265D-4C32-890F-D4A1F1C3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789" y="4825753"/>
            <a:ext cx="400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/>
              <a:t>网络结构</a:t>
            </a:r>
            <a:r>
              <a:rPr lang="zh-CN" altLang="zh-CN" sz="2400" b="1" dirty="0" smtClean="0"/>
              <a:t> </a:t>
            </a:r>
            <a:endParaRPr lang="zh-CN" altLang="en-US" sz="24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8" name="文本框 68">
            <a:extLst>
              <a:ext uri="{FF2B5EF4-FFF2-40B4-BE49-F238E27FC236}">
                <a16:creationId xmlns="" xmlns:a16="http://schemas.microsoft.com/office/drawing/2014/main" id="{31D6E5D2-2658-4E11-9453-4C5AEC3E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044" y="1522148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实验结果</a:t>
            </a:r>
            <a:endParaRPr lang="zh-CN" altLang="en-US" sz="24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0" name="直接连接符 49">
            <a:extLst>
              <a:ext uri="{FF2B5EF4-FFF2-40B4-BE49-F238E27FC236}">
                <a16:creationId xmlns="" xmlns:a16="http://schemas.microsoft.com/office/drawing/2014/main" id="{67576D00-3215-4CD2-B9B5-BFBDD4491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2943" y="817692"/>
            <a:ext cx="0" cy="5272088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0049F68B-7A12-440F-9AA7-0EA9A9C0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467" y="1315520"/>
            <a:ext cx="696913" cy="696912"/>
          </a:xfrm>
          <a:prstGeom prst="rect">
            <a:avLst/>
          </a:prstGeom>
          <a:solidFill>
            <a:srgbClr val="5BB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cs typeface="Calibri" panose="020F0502020204030204" pitchFamily="34" charset="0"/>
              </a:rPr>
              <a:t>1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F9A5E18B-E61A-49B1-BD3A-23D1D634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73" y="2898988"/>
            <a:ext cx="696913" cy="695325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cs typeface="Calibri" panose="020F0502020204030204" pitchFamily="34" charset="0"/>
              </a:rPr>
              <a:t>2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4B854C12-373B-42B2-AB49-42E90D6B1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691" y="4719638"/>
            <a:ext cx="696913" cy="696912"/>
          </a:xfrm>
          <a:prstGeom prst="rect">
            <a:avLst/>
          </a:pr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cs typeface="Calibri" panose="020F0502020204030204" pitchFamily="34" charset="0"/>
              </a:rPr>
              <a:t>3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A3D2E07E-52A8-4C16-924A-02716A6B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681" y="1369511"/>
            <a:ext cx="696913" cy="696913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cs typeface="Calibri" panose="020F0502020204030204" pitchFamily="34" charset="0"/>
              </a:rPr>
              <a:t>4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文本框 68">
            <a:extLst>
              <a:ext uri="{FF2B5EF4-FFF2-40B4-BE49-F238E27FC236}">
                <a16:creationId xmlns="" xmlns:a16="http://schemas.microsoft.com/office/drawing/2014/main" id="{80914C5F-465A-4987-BEDC-4DC28A13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6777" y="3015817"/>
            <a:ext cx="400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Build</a:t>
            </a:r>
            <a:r>
              <a:rPr lang="zh-CN" altLang="en-US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Your</a:t>
            </a:r>
            <a:r>
              <a:rPr lang="zh-CN" altLang="en-US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Bone</a:t>
            </a:r>
            <a:endParaRPr lang="zh-CN" altLang="en-US" sz="24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37E52DF2-536F-464D-A931-8EB50FA9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244" y="2898988"/>
            <a:ext cx="696912" cy="6969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cs typeface="Calibri" panose="020F0502020204030204" pitchFamily="34" charset="0"/>
              </a:rPr>
              <a:t>5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直接连接符 62">
            <a:extLst>
              <a:ext uri="{FF2B5EF4-FFF2-40B4-BE49-F238E27FC236}">
                <a16:creationId xmlns="" xmlns:a16="http://schemas.microsoft.com/office/drawing/2014/main" id="{FF30EEAF-389F-455D-8024-B874C9801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4932" y="834895"/>
            <a:ext cx="0" cy="5272088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CC9B2C70-12A6-4A17-A275-0354C4231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682" y="4719638"/>
            <a:ext cx="696912" cy="6969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cs typeface="Calibri" panose="020F0502020204030204" pitchFamily="34" charset="0"/>
              </a:rPr>
              <a:t>6</a:t>
            </a:r>
            <a:endParaRPr lang="zh-CN" altLang="en-US" sz="24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文本框 65">
            <a:extLst>
              <a:ext uri="{FF2B5EF4-FFF2-40B4-BE49-F238E27FC236}">
                <a16:creationId xmlns="" xmlns:a16="http://schemas.microsoft.com/office/drawing/2014/main" id="{13C07B95-C145-4860-9711-34594014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044" y="4860248"/>
            <a:ext cx="400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致谢</a:t>
            </a:r>
            <a:endParaRPr lang="zh-CN" altLang="en-US" sz="24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1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71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sz="2400" dirty="0" smtClean="0"/>
              <a:t>Build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Bone</a:t>
            </a:r>
            <a:endParaRPr lang="zh-CN" altLang="en-US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854C0069-CB0B-4E16-893D-7BFA63E20E53}"/>
              </a:ext>
            </a:extLst>
          </p:cNvPr>
          <p:cNvGrpSpPr/>
          <p:nvPr/>
        </p:nvGrpSpPr>
        <p:grpSpPr>
          <a:xfrm>
            <a:off x="739501" y="254656"/>
            <a:ext cx="327546" cy="327546"/>
            <a:chOff x="688278" y="254657"/>
            <a:chExt cx="327546" cy="327546"/>
          </a:xfrm>
          <a:solidFill>
            <a:srgbClr val="00B0F0"/>
          </a:solidFill>
        </p:grpSpPr>
        <p:sp>
          <p:nvSpPr>
            <p:cNvPr id="16" name="圆角矩形 77">
              <a:extLst>
                <a:ext uri="{FF2B5EF4-FFF2-40B4-BE49-F238E27FC236}">
                  <a16:creationId xmlns="" xmlns:a16="http://schemas.microsoft.com/office/drawing/2014/main" id="{F42744F8-AF4F-41E2-806C-8AD321375E6A}"/>
                </a:ext>
              </a:extLst>
            </p:cNvPr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="" xmlns:a16="http://schemas.microsoft.com/office/drawing/2014/main" id="{F85F7383-1E32-49E8-AEB3-3A7ADC9A124D}"/>
                </a:ext>
              </a:extLst>
            </p:cNvPr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06" y="1360715"/>
            <a:ext cx="10542921" cy="4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6" b="27658"/>
          <a:stretch/>
        </p:blipFill>
        <p:spPr>
          <a:xfrm>
            <a:off x="0" y="1654039"/>
            <a:ext cx="12192000" cy="35211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654040"/>
            <a:ext cx="12192000" cy="3521122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61250" y="2720975"/>
            <a:ext cx="58695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感谢聆听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59373" y="2004917"/>
            <a:ext cx="6073254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 YOU  VERY  MUCH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53914" y="4100215"/>
            <a:ext cx="4484173" cy="642182"/>
            <a:chOff x="3853914" y="4203824"/>
            <a:chExt cx="4484173" cy="642182"/>
          </a:xfrm>
        </p:grpSpPr>
        <p:grpSp>
          <p:nvGrpSpPr>
            <p:cNvPr id="25" name="组合 24"/>
            <p:cNvGrpSpPr/>
            <p:nvPr/>
          </p:nvGrpSpPr>
          <p:grpSpPr>
            <a:xfrm>
              <a:off x="3853914" y="4203824"/>
              <a:ext cx="642182" cy="642182"/>
              <a:chOff x="1086756" y="1802962"/>
              <a:chExt cx="832780" cy="83278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086756" y="1802962"/>
                <a:ext cx="832780" cy="8327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74"/>
              <p:cNvSpPr>
                <a:spLocks/>
              </p:cNvSpPr>
              <p:nvPr/>
            </p:nvSpPr>
            <p:spPr bwMode="auto">
              <a:xfrm>
                <a:off x="1279981" y="1996187"/>
                <a:ext cx="446331" cy="446331"/>
              </a:xfrm>
              <a:custGeom>
                <a:avLst/>
                <a:gdLst>
                  <a:gd name="T0" fmla="*/ 128 w 128"/>
                  <a:gd name="T1" fmla="*/ 128 h 128"/>
                  <a:gd name="T2" fmla="*/ 128 w 128"/>
                  <a:gd name="T3" fmla="*/ 115 h 128"/>
                  <a:gd name="T4" fmla="*/ 118 w 128"/>
                  <a:gd name="T5" fmla="*/ 101 h 128"/>
                  <a:gd name="T6" fmla="*/ 118 w 128"/>
                  <a:gd name="T7" fmla="*/ 101 h 128"/>
                  <a:gd name="T8" fmla="*/ 83 w 128"/>
                  <a:gd name="T9" fmla="*/ 84 h 128"/>
                  <a:gd name="T10" fmla="*/ 85 w 128"/>
                  <a:gd name="T11" fmla="*/ 72 h 128"/>
                  <a:gd name="T12" fmla="*/ 88 w 128"/>
                  <a:gd name="T13" fmla="*/ 68 h 128"/>
                  <a:gd name="T14" fmla="*/ 88 w 128"/>
                  <a:gd name="T15" fmla="*/ 68 h 128"/>
                  <a:gd name="T16" fmla="*/ 88 w 128"/>
                  <a:gd name="T17" fmla="*/ 68 h 128"/>
                  <a:gd name="T18" fmla="*/ 97 w 128"/>
                  <a:gd name="T19" fmla="*/ 36 h 128"/>
                  <a:gd name="T20" fmla="*/ 64 w 128"/>
                  <a:gd name="T21" fmla="*/ 0 h 128"/>
                  <a:gd name="T22" fmla="*/ 64 w 128"/>
                  <a:gd name="T23" fmla="*/ 0 h 128"/>
                  <a:gd name="T24" fmla="*/ 64 w 128"/>
                  <a:gd name="T25" fmla="*/ 0 h 128"/>
                  <a:gd name="T26" fmla="*/ 64 w 128"/>
                  <a:gd name="T27" fmla="*/ 0 h 128"/>
                  <a:gd name="T28" fmla="*/ 64 w 128"/>
                  <a:gd name="T29" fmla="*/ 0 h 128"/>
                  <a:gd name="T30" fmla="*/ 31 w 128"/>
                  <a:gd name="T31" fmla="*/ 36 h 128"/>
                  <a:gd name="T32" fmla="*/ 40 w 128"/>
                  <a:gd name="T33" fmla="*/ 68 h 128"/>
                  <a:gd name="T34" fmla="*/ 40 w 128"/>
                  <a:gd name="T35" fmla="*/ 68 h 128"/>
                  <a:gd name="T36" fmla="*/ 40 w 128"/>
                  <a:gd name="T37" fmla="*/ 68 h 128"/>
                  <a:gd name="T38" fmla="*/ 43 w 128"/>
                  <a:gd name="T39" fmla="*/ 72 h 128"/>
                  <a:gd name="T40" fmla="*/ 45 w 128"/>
                  <a:gd name="T41" fmla="*/ 84 h 128"/>
                  <a:gd name="T42" fmla="*/ 10 w 128"/>
                  <a:gd name="T43" fmla="*/ 101 h 128"/>
                  <a:gd name="T44" fmla="*/ 10 w 128"/>
                  <a:gd name="T45" fmla="*/ 101 h 128"/>
                  <a:gd name="T46" fmla="*/ 0 w 128"/>
                  <a:gd name="T47" fmla="*/ 115 h 128"/>
                  <a:gd name="T48" fmla="*/ 0 w 128"/>
                  <a:gd name="T49" fmla="*/ 128 h 128"/>
                  <a:gd name="T50" fmla="*/ 128 w 128"/>
                  <a:gd name="T51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28">
                    <a:moveTo>
                      <a:pt x="128" y="128"/>
                    </a:moveTo>
                    <a:cubicBezTo>
                      <a:pt x="128" y="115"/>
                      <a:pt x="128" y="115"/>
                      <a:pt x="128" y="115"/>
                    </a:cubicBezTo>
                    <a:cubicBezTo>
                      <a:pt x="128" y="108"/>
                      <a:pt x="124" y="103"/>
                      <a:pt x="118" y="101"/>
                    </a:cubicBezTo>
                    <a:cubicBezTo>
                      <a:pt x="118" y="101"/>
                      <a:pt x="118" y="101"/>
                      <a:pt x="118" y="101"/>
                    </a:cubicBezTo>
                    <a:cubicBezTo>
                      <a:pt x="117" y="100"/>
                      <a:pt x="87" y="93"/>
                      <a:pt x="83" y="84"/>
                    </a:cubicBezTo>
                    <a:cubicBezTo>
                      <a:pt x="81" y="80"/>
                      <a:pt x="83" y="75"/>
                      <a:pt x="85" y="72"/>
                    </a:cubicBezTo>
                    <a:cubicBezTo>
                      <a:pt x="86" y="71"/>
                      <a:pt x="87" y="69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93" y="60"/>
                      <a:pt x="97" y="49"/>
                      <a:pt x="97" y="36"/>
                    </a:cubicBezTo>
                    <a:cubicBezTo>
                      <a:pt x="98" y="16"/>
                      <a:pt x="82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6" y="0"/>
                      <a:pt x="30" y="16"/>
                      <a:pt x="31" y="36"/>
                    </a:cubicBezTo>
                    <a:cubicBezTo>
                      <a:pt x="31" y="49"/>
                      <a:pt x="35" y="60"/>
                      <a:pt x="4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1" y="69"/>
                      <a:pt x="42" y="71"/>
                      <a:pt x="43" y="72"/>
                    </a:cubicBezTo>
                    <a:cubicBezTo>
                      <a:pt x="45" y="75"/>
                      <a:pt x="47" y="80"/>
                      <a:pt x="45" y="84"/>
                    </a:cubicBezTo>
                    <a:cubicBezTo>
                      <a:pt x="41" y="93"/>
                      <a:pt x="11" y="100"/>
                      <a:pt x="10" y="101"/>
                    </a:cubicBezTo>
                    <a:cubicBezTo>
                      <a:pt x="10" y="101"/>
                      <a:pt x="10" y="101"/>
                      <a:pt x="10" y="101"/>
                    </a:cubicBezTo>
                    <a:cubicBezTo>
                      <a:pt x="4" y="103"/>
                      <a:pt x="0" y="108"/>
                      <a:pt x="0" y="115"/>
                    </a:cubicBezTo>
                    <a:cubicBezTo>
                      <a:pt x="0" y="128"/>
                      <a:pt x="0" y="128"/>
                      <a:pt x="0" y="128"/>
                    </a:cubicBezTo>
                    <a:lnTo>
                      <a:pt x="128" y="1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917" tIns="60958" rIns="121917" bIns="6095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814412" y="4203824"/>
              <a:ext cx="642182" cy="642182"/>
              <a:chOff x="1086756" y="2861291"/>
              <a:chExt cx="832780" cy="83278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086756" y="2861291"/>
                <a:ext cx="832780" cy="8327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Freeform 47"/>
              <p:cNvSpPr>
                <a:spLocks noEditPoints="1"/>
              </p:cNvSpPr>
              <p:nvPr/>
            </p:nvSpPr>
            <p:spPr bwMode="auto">
              <a:xfrm>
                <a:off x="1279946" y="3054481"/>
                <a:ext cx="446400" cy="446400"/>
              </a:xfrm>
              <a:custGeom>
                <a:avLst/>
                <a:gdLst>
                  <a:gd name="T0" fmla="*/ 128 w 128"/>
                  <a:gd name="T1" fmla="*/ 74 h 128"/>
                  <a:gd name="T2" fmla="*/ 128 w 128"/>
                  <a:gd name="T3" fmla="*/ 54 h 128"/>
                  <a:gd name="T4" fmla="*/ 128 w 128"/>
                  <a:gd name="T5" fmla="*/ 54 h 128"/>
                  <a:gd name="T6" fmla="*/ 128 w 128"/>
                  <a:gd name="T7" fmla="*/ 54 h 128"/>
                  <a:gd name="T8" fmla="*/ 110 w 128"/>
                  <a:gd name="T9" fmla="*/ 39 h 128"/>
                  <a:gd name="T10" fmla="*/ 116 w 128"/>
                  <a:gd name="T11" fmla="*/ 26 h 128"/>
                  <a:gd name="T12" fmla="*/ 116 w 128"/>
                  <a:gd name="T13" fmla="*/ 26 h 128"/>
                  <a:gd name="T14" fmla="*/ 116 w 128"/>
                  <a:gd name="T15" fmla="*/ 26 h 128"/>
                  <a:gd name="T16" fmla="*/ 102 w 128"/>
                  <a:gd name="T17" fmla="*/ 12 h 128"/>
                  <a:gd name="T18" fmla="*/ 102 w 128"/>
                  <a:gd name="T19" fmla="*/ 12 h 128"/>
                  <a:gd name="T20" fmla="*/ 78 w 128"/>
                  <a:gd name="T21" fmla="*/ 14 h 128"/>
                  <a:gd name="T22" fmla="*/ 74 w 128"/>
                  <a:gd name="T23" fmla="*/ 0 h 128"/>
                  <a:gd name="T24" fmla="*/ 74 w 128"/>
                  <a:gd name="T25" fmla="*/ 0 h 128"/>
                  <a:gd name="T26" fmla="*/ 54 w 128"/>
                  <a:gd name="T27" fmla="*/ 0 h 128"/>
                  <a:gd name="T28" fmla="*/ 54 w 128"/>
                  <a:gd name="T29" fmla="*/ 0 h 128"/>
                  <a:gd name="T30" fmla="*/ 54 w 128"/>
                  <a:gd name="T31" fmla="*/ 0 h 128"/>
                  <a:gd name="T32" fmla="*/ 54 w 128"/>
                  <a:gd name="T33" fmla="*/ 6 h 128"/>
                  <a:gd name="T34" fmla="*/ 30 w 128"/>
                  <a:gd name="T35" fmla="*/ 16 h 128"/>
                  <a:gd name="T36" fmla="*/ 26 w 128"/>
                  <a:gd name="T37" fmla="*/ 12 h 128"/>
                  <a:gd name="T38" fmla="*/ 26 w 128"/>
                  <a:gd name="T39" fmla="*/ 12 h 128"/>
                  <a:gd name="T40" fmla="*/ 12 w 128"/>
                  <a:gd name="T41" fmla="*/ 26 h 128"/>
                  <a:gd name="T42" fmla="*/ 11 w 128"/>
                  <a:gd name="T43" fmla="*/ 26 h 128"/>
                  <a:gd name="T44" fmla="*/ 15 w 128"/>
                  <a:gd name="T45" fmla="*/ 30 h 128"/>
                  <a:gd name="T46" fmla="*/ 6 w 128"/>
                  <a:gd name="T47" fmla="*/ 54 h 128"/>
                  <a:gd name="T48" fmla="*/ 0 w 128"/>
                  <a:gd name="T49" fmla="*/ 54 h 128"/>
                  <a:gd name="T50" fmla="*/ 0 w 128"/>
                  <a:gd name="T51" fmla="*/ 54 h 128"/>
                  <a:gd name="T52" fmla="*/ 0 w 128"/>
                  <a:gd name="T53" fmla="*/ 74 h 128"/>
                  <a:gd name="T54" fmla="*/ 0 w 128"/>
                  <a:gd name="T55" fmla="*/ 74 h 128"/>
                  <a:gd name="T56" fmla="*/ 0 w 128"/>
                  <a:gd name="T57" fmla="*/ 74 h 128"/>
                  <a:gd name="T58" fmla="*/ 18 w 128"/>
                  <a:gd name="T59" fmla="*/ 89 h 128"/>
                  <a:gd name="T60" fmla="*/ 12 w 128"/>
                  <a:gd name="T61" fmla="*/ 102 h 128"/>
                  <a:gd name="T62" fmla="*/ 12 w 128"/>
                  <a:gd name="T63" fmla="*/ 102 h 128"/>
                  <a:gd name="T64" fmla="*/ 12 w 128"/>
                  <a:gd name="T65" fmla="*/ 102 h 128"/>
                  <a:gd name="T66" fmla="*/ 26 w 128"/>
                  <a:gd name="T67" fmla="*/ 116 h 128"/>
                  <a:gd name="T68" fmla="*/ 26 w 128"/>
                  <a:gd name="T69" fmla="*/ 116 h 128"/>
                  <a:gd name="T70" fmla="*/ 50 w 128"/>
                  <a:gd name="T71" fmla="*/ 114 h 128"/>
                  <a:gd name="T72" fmla="*/ 54 w 128"/>
                  <a:gd name="T73" fmla="*/ 128 h 128"/>
                  <a:gd name="T74" fmla="*/ 54 w 128"/>
                  <a:gd name="T75" fmla="*/ 128 h 128"/>
                  <a:gd name="T76" fmla="*/ 74 w 128"/>
                  <a:gd name="T77" fmla="*/ 128 h 128"/>
                  <a:gd name="T78" fmla="*/ 74 w 128"/>
                  <a:gd name="T79" fmla="*/ 128 h 128"/>
                  <a:gd name="T80" fmla="*/ 74 w 128"/>
                  <a:gd name="T81" fmla="*/ 128 h 128"/>
                  <a:gd name="T82" fmla="*/ 74 w 128"/>
                  <a:gd name="T83" fmla="*/ 122 h 128"/>
                  <a:gd name="T84" fmla="*/ 98 w 128"/>
                  <a:gd name="T85" fmla="*/ 112 h 128"/>
                  <a:gd name="T86" fmla="*/ 102 w 128"/>
                  <a:gd name="T87" fmla="*/ 116 h 128"/>
                  <a:gd name="T88" fmla="*/ 102 w 128"/>
                  <a:gd name="T89" fmla="*/ 116 h 128"/>
                  <a:gd name="T90" fmla="*/ 116 w 128"/>
                  <a:gd name="T91" fmla="*/ 102 h 128"/>
                  <a:gd name="T92" fmla="*/ 117 w 128"/>
                  <a:gd name="T93" fmla="*/ 102 h 128"/>
                  <a:gd name="T94" fmla="*/ 113 w 128"/>
                  <a:gd name="T95" fmla="*/ 98 h 128"/>
                  <a:gd name="T96" fmla="*/ 122 w 128"/>
                  <a:gd name="T97" fmla="*/ 74 h 128"/>
                  <a:gd name="T98" fmla="*/ 128 w 128"/>
                  <a:gd name="T99" fmla="*/ 74 h 128"/>
                  <a:gd name="T100" fmla="*/ 39 w 128"/>
                  <a:gd name="T101" fmla="*/ 64 h 128"/>
                  <a:gd name="T102" fmla="*/ 89 w 128"/>
                  <a:gd name="T103" fmla="*/ 6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8" h="128">
                    <a:moveTo>
                      <a:pt x="128" y="74"/>
                    </a:move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15" y="53"/>
                      <a:pt x="110" y="46"/>
                      <a:pt x="110" y="39"/>
                    </a:cubicBezTo>
                    <a:cubicBezTo>
                      <a:pt x="110" y="36"/>
                      <a:pt x="111" y="33"/>
                      <a:pt x="112" y="30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16" y="26"/>
                      <a:pt x="116" y="26"/>
                      <a:pt x="116" y="2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11"/>
                      <a:pt x="102" y="11"/>
                      <a:pt x="102" y="11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92" y="20"/>
                      <a:pt x="84" y="19"/>
                      <a:pt x="78" y="14"/>
                    </a:cubicBezTo>
                    <a:cubicBezTo>
                      <a:pt x="76" y="12"/>
                      <a:pt x="75" y="9"/>
                      <a:pt x="74" y="6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3" y="13"/>
                      <a:pt x="46" y="18"/>
                      <a:pt x="39" y="18"/>
                    </a:cubicBezTo>
                    <a:cubicBezTo>
                      <a:pt x="35" y="18"/>
                      <a:pt x="33" y="17"/>
                      <a:pt x="30" y="1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0" y="36"/>
                      <a:pt x="19" y="44"/>
                      <a:pt x="14" y="50"/>
                    </a:cubicBezTo>
                    <a:cubicBezTo>
                      <a:pt x="11" y="52"/>
                      <a:pt x="9" y="53"/>
                      <a:pt x="6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3" y="75"/>
                      <a:pt x="18" y="82"/>
                      <a:pt x="18" y="89"/>
                    </a:cubicBezTo>
                    <a:cubicBezTo>
                      <a:pt x="18" y="93"/>
                      <a:pt x="17" y="95"/>
                      <a:pt x="16" y="9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6" y="108"/>
                      <a:pt x="44" y="109"/>
                      <a:pt x="50" y="114"/>
                    </a:cubicBezTo>
                    <a:cubicBezTo>
                      <a:pt x="52" y="117"/>
                      <a:pt x="53" y="119"/>
                      <a:pt x="54" y="122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2"/>
                      <a:pt x="74" y="122"/>
                      <a:pt x="74" y="122"/>
                    </a:cubicBezTo>
                    <a:cubicBezTo>
                      <a:pt x="75" y="115"/>
                      <a:pt x="82" y="110"/>
                      <a:pt x="89" y="110"/>
                    </a:cubicBezTo>
                    <a:cubicBezTo>
                      <a:pt x="93" y="110"/>
                      <a:pt x="95" y="111"/>
                      <a:pt x="98" y="112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6" y="102"/>
                      <a:pt x="116" y="102"/>
                      <a:pt x="116" y="102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08" y="92"/>
                      <a:pt x="109" y="84"/>
                      <a:pt x="114" y="78"/>
                    </a:cubicBezTo>
                    <a:cubicBezTo>
                      <a:pt x="116" y="76"/>
                      <a:pt x="119" y="75"/>
                      <a:pt x="122" y="74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28" y="74"/>
                      <a:pt x="128" y="74"/>
                      <a:pt x="128" y="74"/>
                    </a:cubicBezTo>
                    <a:close/>
                    <a:moveTo>
                      <a:pt x="64" y="89"/>
                    </a:moveTo>
                    <a:cubicBezTo>
                      <a:pt x="50" y="89"/>
                      <a:pt x="39" y="78"/>
                      <a:pt x="39" y="64"/>
                    </a:cubicBezTo>
                    <a:cubicBezTo>
                      <a:pt x="39" y="50"/>
                      <a:pt x="50" y="39"/>
                      <a:pt x="64" y="39"/>
                    </a:cubicBezTo>
                    <a:cubicBezTo>
                      <a:pt x="78" y="39"/>
                      <a:pt x="89" y="50"/>
                      <a:pt x="89" y="64"/>
                    </a:cubicBezTo>
                    <a:cubicBezTo>
                      <a:pt x="89" y="78"/>
                      <a:pt x="78" y="89"/>
                      <a:pt x="64" y="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917" tIns="60958" rIns="121917" bIns="6095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774910" y="4203824"/>
              <a:ext cx="642182" cy="642182"/>
              <a:chOff x="1086756" y="3919620"/>
              <a:chExt cx="832780" cy="83278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86756" y="3919620"/>
                <a:ext cx="832780" cy="8327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263434" y="4151860"/>
                <a:ext cx="479425" cy="368300"/>
                <a:chOff x="7296150" y="4198938"/>
                <a:chExt cx="479425" cy="368300"/>
              </a:xfrm>
              <a:solidFill>
                <a:schemeClr val="bg1"/>
              </a:solidFill>
            </p:grpSpPr>
            <p:sp>
              <p:nvSpPr>
                <p:cNvPr id="48" name="Rectangle 58"/>
                <p:cNvSpPr>
                  <a:spLocks noChangeArrowheads="1"/>
                </p:cNvSpPr>
                <p:nvPr/>
              </p:nvSpPr>
              <p:spPr bwMode="auto">
                <a:xfrm>
                  <a:off x="7296150" y="4529138"/>
                  <a:ext cx="479425" cy="381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a typeface="微软雅黑" pitchFamily="34" charset="-122"/>
                  </a:endParaRPr>
                </a:p>
              </p:txBody>
            </p:sp>
            <p:sp>
              <p:nvSpPr>
                <p:cNvPr id="49" name="Rectangle 59"/>
                <p:cNvSpPr>
                  <a:spLocks noChangeArrowheads="1"/>
                </p:cNvSpPr>
                <p:nvPr/>
              </p:nvSpPr>
              <p:spPr bwMode="auto">
                <a:xfrm>
                  <a:off x="7478713" y="4198938"/>
                  <a:ext cx="112713" cy="2936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a typeface="微软雅黑" pitchFamily="34" charset="-122"/>
                  </a:endParaRPr>
                </a:p>
              </p:txBody>
            </p:sp>
            <p:sp>
              <p:nvSpPr>
                <p:cNvPr id="50" name="Rectangle 60"/>
                <p:cNvSpPr>
                  <a:spLocks noChangeArrowheads="1"/>
                </p:cNvSpPr>
                <p:nvPr/>
              </p:nvSpPr>
              <p:spPr bwMode="auto">
                <a:xfrm>
                  <a:off x="7340600" y="4308475"/>
                  <a:ext cx="112713" cy="18415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a typeface="微软雅黑" pitchFamily="34" charset="-122"/>
                  </a:endParaRPr>
                </a:p>
              </p:txBody>
            </p:sp>
            <p:sp>
              <p:nvSpPr>
                <p:cNvPr id="51" name="Rectangle 61"/>
                <p:cNvSpPr>
                  <a:spLocks noChangeArrowheads="1"/>
                </p:cNvSpPr>
                <p:nvPr/>
              </p:nvSpPr>
              <p:spPr bwMode="auto">
                <a:xfrm>
                  <a:off x="7618413" y="4383088"/>
                  <a:ext cx="112713" cy="1095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52" name="组合 51"/>
            <p:cNvGrpSpPr/>
            <p:nvPr/>
          </p:nvGrpSpPr>
          <p:grpSpPr>
            <a:xfrm>
              <a:off x="6735408" y="4203824"/>
              <a:ext cx="642182" cy="642182"/>
              <a:chOff x="1086756" y="4977949"/>
              <a:chExt cx="832780" cy="83278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086756" y="4977949"/>
                <a:ext cx="832780" cy="8327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336514" y="5177429"/>
                <a:ext cx="333265" cy="433820"/>
                <a:chOff x="1584325" y="5105400"/>
                <a:chExt cx="368300" cy="479426"/>
              </a:xfrm>
              <a:solidFill>
                <a:schemeClr val="bg1"/>
              </a:solidFill>
            </p:grpSpPr>
            <p:sp>
              <p:nvSpPr>
                <p:cNvPr id="55" name="Freeform 44"/>
                <p:cNvSpPr>
                  <a:spLocks/>
                </p:cNvSpPr>
                <p:nvPr/>
              </p:nvSpPr>
              <p:spPr bwMode="auto">
                <a:xfrm>
                  <a:off x="1641475" y="5105400"/>
                  <a:ext cx="255588" cy="184150"/>
                </a:xfrm>
                <a:custGeom>
                  <a:avLst/>
                  <a:gdLst>
                    <a:gd name="T0" fmla="*/ 14 w 68"/>
                    <a:gd name="T1" fmla="*/ 49 h 49"/>
                    <a:gd name="T2" fmla="*/ 14 w 68"/>
                    <a:gd name="T3" fmla="*/ 34 h 49"/>
                    <a:gd name="T4" fmla="*/ 20 w 68"/>
                    <a:gd name="T5" fmla="*/ 20 h 49"/>
                    <a:gd name="T6" fmla="*/ 34 w 68"/>
                    <a:gd name="T7" fmla="*/ 15 h 49"/>
                    <a:gd name="T8" fmla="*/ 48 w 68"/>
                    <a:gd name="T9" fmla="*/ 20 h 49"/>
                    <a:gd name="T10" fmla="*/ 54 w 68"/>
                    <a:gd name="T11" fmla="*/ 34 h 49"/>
                    <a:gd name="T12" fmla="*/ 54 w 68"/>
                    <a:gd name="T13" fmla="*/ 49 h 49"/>
                    <a:gd name="T14" fmla="*/ 68 w 68"/>
                    <a:gd name="T15" fmla="*/ 49 h 49"/>
                    <a:gd name="T16" fmla="*/ 68 w 68"/>
                    <a:gd name="T17" fmla="*/ 34 h 49"/>
                    <a:gd name="T18" fmla="*/ 34 w 68"/>
                    <a:gd name="T19" fmla="*/ 0 h 49"/>
                    <a:gd name="T20" fmla="*/ 0 w 68"/>
                    <a:gd name="T21" fmla="*/ 34 h 49"/>
                    <a:gd name="T22" fmla="*/ 0 w 68"/>
                    <a:gd name="T23" fmla="*/ 49 h 49"/>
                    <a:gd name="T24" fmla="*/ 14 w 68"/>
                    <a:gd name="T2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9">
                      <a:moveTo>
                        <a:pt x="14" y="49"/>
                      </a:move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4" y="29"/>
                        <a:pt x="16" y="24"/>
                        <a:pt x="20" y="20"/>
                      </a:cubicBezTo>
                      <a:cubicBezTo>
                        <a:pt x="24" y="17"/>
                        <a:pt x="29" y="15"/>
                        <a:pt x="34" y="15"/>
                      </a:cubicBezTo>
                      <a:cubicBezTo>
                        <a:pt x="39" y="15"/>
                        <a:pt x="44" y="17"/>
                        <a:pt x="48" y="20"/>
                      </a:cubicBezTo>
                      <a:cubicBezTo>
                        <a:pt x="52" y="24"/>
                        <a:pt x="54" y="29"/>
                        <a:pt x="54" y="34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68" y="49"/>
                        <a:pt x="68" y="49"/>
                        <a:pt x="68" y="49"/>
                      </a:cubicBezTo>
                      <a:cubicBezTo>
                        <a:pt x="68" y="34"/>
                        <a:pt x="68" y="34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49"/>
                        <a:pt x="0" y="49"/>
                        <a:pt x="0" y="49"/>
                      </a:cubicBezTo>
                      <a:lnTo>
                        <a:pt x="14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a typeface="微软雅黑" pitchFamily="34" charset="-122"/>
                  </a:endParaRPr>
                </a:p>
              </p:txBody>
            </p:sp>
            <p:sp>
              <p:nvSpPr>
                <p:cNvPr id="56" name="Freeform 45"/>
                <p:cNvSpPr>
                  <a:spLocks noEditPoints="1"/>
                </p:cNvSpPr>
                <p:nvPr/>
              </p:nvSpPr>
              <p:spPr bwMode="auto">
                <a:xfrm>
                  <a:off x="1584325" y="5326063"/>
                  <a:ext cx="368300" cy="258763"/>
                </a:xfrm>
                <a:custGeom>
                  <a:avLst/>
                  <a:gdLst>
                    <a:gd name="T0" fmla="*/ 0 w 98"/>
                    <a:gd name="T1" fmla="*/ 0 h 69"/>
                    <a:gd name="T2" fmla="*/ 0 w 98"/>
                    <a:gd name="T3" fmla="*/ 69 h 69"/>
                    <a:gd name="T4" fmla="*/ 98 w 98"/>
                    <a:gd name="T5" fmla="*/ 69 h 69"/>
                    <a:gd name="T6" fmla="*/ 98 w 98"/>
                    <a:gd name="T7" fmla="*/ 0 h 69"/>
                    <a:gd name="T8" fmla="*/ 0 w 98"/>
                    <a:gd name="T9" fmla="*/ 0 h 69"/>
                    <a:gd name="T10" fmla="*/ 54 w 98"/>
                    <a:gd name="T11" fmla="*/ 39 h 69"/>
                    <a:gd name="T12" fmla="*/ 54 w 98"/>
                    <a:gd name="T13" fmla="*/ 52 h 69"/>
                    <a:gd name="T14" fmla="*/ 44 w 98"/>
                    <a:gd name="T15" fmla="*/ 52 h 69"/>
                    <a:gd name="T16" fmla="*/ 44 w 98"/>
                    <a:gd name="T17" fmla="*/ 39 h 69"/>
                    <a:gd name="T18" fmla="*/ 38 w 98"/>
                    <a:gd name="T19" fmla="*/ 29 h 69"/>
                    <a:gd name="T20" fmla="*/ 49 w 98"/>
                    <a:gd name="T21" fmla="*/ 19 h 69"/>
                    <a:gd name="T22" fmla="*/ 59 w 98"/>
                    <a:gd name="T23" fmla="*/ 29 h 69"/>
                    <a:gd name="T24" fmla="*/ 54 w 98"/>
                    <a:gd name="T25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8" h="69">
                      <a:moveTo>
                        <a:pt x="0" y="0"/>
                      </a:move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98" y="0"/>
                        <a:pt x="98" y="0"/>
                        <a:pt x="98" y="0"/>
                      </a:cubicBezTo>
                      <a:lnTo>
                        <a:pt x="0" y="0"/>
                      </a:lnTo>
                      <a:close/>
                      <a:moveTo>
                        <a:pt x="54" y="39"/>
                      </a:move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44" y="39"/>
                        <a:pt x="44" y="39"/>
                        <a:pt x="44" y="39"/>
                      </a:cubicBezTo>
                      <a:cubicBezTo>
                        <a:pt x="41" y="37"/>
                        <a:pt x="38" y="33"/>
                        <a:pt x="38" y="29"/>
                      </a:cubicBezTo>
                      <a:cubicBezTo>
                        <a:pt x="38" y="24"/>
                        <a:pt x="43" y="19"/>
                        <a:pt x="49" y="19"/>
                      </a:cubicBezTo>
                      <a:cubicBezTo>
                        <a:pt x="55" y="19"/>
                        <a:pt x="59" y="24"/>
                        <a:pt x="59" y="29"/>
                      </a:cubicBezTo>
                      <a:cubicBezTo>
                        <a:pt x="59" y="33"/>
                        <a:pt x="57" y="37"/>
                        <a:pt x="5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2" name="组合 1"/>
            <p:cNvGrpSpPr/>
            <p:nvPr/>
          </p:nvGrpSpPr>
          <p:grpSpPr>
            <a:xfrm>
              <a:off x="7695905" y="4203824"/>
              <a:ext cx="642182" cy="642182"/>
              <a:chOff x="7881817" y="4154970"/>
              <a:chExt cx="832780" cy="83278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7881817" y="4154970"/>
                <a:ext cx="832780" cy="8327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81"/>
              <p:cNvSpPr>
                <a:spLocks/>
              </p:cNvSpPr>
              <p:nvPr/>
            </p:nvSpPr>
            <p:spPr bwMode="auto">
              <a:xfrm>
                <a:off x="8064763" y="4376697"/>
                <a:ext cx="466888" cy="389327"/>
              </a:xfrm>
              <a:custGeom>
                <a:avLst/>
                <a:gdLst>
                  <a:gd name="T0" fmla="*/ 129 w 130"/>
                  <a:gd name="T1" fmla="*/ 34 h 108"/>
                  <a:gd name="T2" fmla="*/ 95 w 130"/>
                  <a:gd name="T3" fmla="*/ 0 h 108"/>
                  <a:gd name="T4" fmla="*/ 65 w 130"/>
                  <a:gd name="T5" fmla="*/ 17 h 108"/>
                  <a:gd name="T6" fmla="*/ 35 w 130"/>
                  <a:gd name="T7" fmla="*/ 0 h 108"/>
                  <a:gd name="T8" fmla="*/ 1 w 130"/>
                  <a:gd name="T9" fmla="*/ 34 h 108"/>
                  <a:gd name="T10" fmla="*/ 65 w 130"/>
                  <a:gd name="T11" fmla="*/ 108 h 108"/>
                  <a:gd name="T12" fmla="*/ 129 w 130"/>
                  <a:gd name="T13" fmla="*/ 3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08">
                    <a:moveTo>
                      <a:pt x="129" y="34"/>
                    </a:moveTo>
                    <a:cubicBezTo>
                      <a:pt x="128" y="15"/>
                      <a:pt x="114" y="0"/>
                      <a:pt x="95" y="0"/>
                    </a:cubicBezTo>
                    <a:cubicBezTo>
                      <a:pt x="82" y="0"/>
                      <a:pt x="71" y="7"/>
                      <a:pt x="65" y="17"/>
                    </a:cubicBezTo>
                    <a:cubicBezTo>
                      <a:pt x="59" y="7"/>
                      <a:pt x="48" y="0"/>
                      <a:pt x="35" y="0"/>
                    </a:cubicBezTo>
                    <a:cubicBezTo>
                      <a:pt x="16" y="0"/>
                      <a:pt x="2" y="15"/>
                      <a:pt x="1" y="34"/>
                    </a:cubicBezTo>
                    <a:cubicBezTo>
                      <a:pt x="0" y="77"/>
                      <a:pt x="65" y="108"/>
                      <a:pt x="65" y="108"/>
                    </a:cubicBezTo>
                    <a:cubicBezTo>
                      <a:pt x="65" y="108"/>
                      <a:pt x="130" y="77"/>
                      <a:pt x="129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121917" tIns="60958" rIns="121917" bIns="6095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ea typeface="微软雅黑" pitchFamily="34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 flipH="1">
            <a:off x="0" y="5175162"/>
            <a:ext cx="12192000" cy="36000"/>
            <a:chOff x="0" y="780277"/>
            <a:chExt cx="11673376" cy="379815"/>
          </a:xfrm>
        </p:grpSpPr>
        <p:sp>
          <p:nvSpPr>
            <p:cNvPr id="63" name="矩形 62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0" y="1613099"/>
            <a:ext cx="12192000" cy="36000"/>
            <a:chOff x="0" y="780277"/>
            <a:chExt cx="11673376" cy="379815"/>
          </a:xfrm>
        </p:grpSpPr>
        <p:sp>
          <p:nvSpPr>
            <p:cNvPr id="70" name="矩形 69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29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40280" b="4337"/>
          <a:stretch/>
        </p:blipFill>
        <p:spPr>
          <a:xfrm>
            <a:off x="0" y="0"/>
            <a:ext cx="509061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090615" cy="6858000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7701" y="2377547"/>
            <a:ext cx="297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</a:rPr>
              <a:t>第一部分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928" y="3359995"/>
            <a:ext cx="33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PART ONE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文本框 65">
            <a:extLst>
              <a:ext uri="{FF2B5EF4-FFF2-40B4-BE49-F238E27FC236}">
                <a16:creationId xmlns="" xmlns:a16="http://schemas.microsoft.com/office/drawing/2014/main" id="{CAF62A7C-2AA2-4462-9DC2-30351C157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627" y="2578186"/>
            <a:ext cx="40068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概述</a:t>
            </a:r>
            <a:endParaRPr lang="zh-CN" altLang="en-US" sz="6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9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14" name="矩形 13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67047" y="187597"/>
            <a:ext cx="18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/>
              <a:t>概述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66898" y="238598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88278" y="254657"/>
            <a:ext cx="327546" cy="327546"/>
            <a:chOff x="688278" y="254657"/>
            <a:chExt cx="327546" cy="327546"/>
          </a:xfrm>
        </p:grpSpPr>
        <p:sp>
          <p:nvSpPr>
            <p:cNvPr id="22" name="圆角矩形 21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2FB7D756-B7F3-4D7F-BEA1-37D345C2F7C8}"/>
              </a:ext>
            </a:extLst>
          </p:cNvPr>
          <p:cNvGrpSpPr/>
          <p:nvPr/>
        </p:nvGrpSpPr>
        <p:grpSpPr>
          <a:xfrm>
            <a:off x="1015824" y="1254204"/>
            <a:ext cx="9782018" cy="4859473"/>
            <a:chOff x="986607" y="1617555"/>
            <a:chExt cx="10009112" cy="4248472"/>
          </a:xfrm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78386E3-1B54-4DE2-A9B4-D2977525CB17}"/>
                </a:ext>
              </a:extLst>
            </p:cNvPr>
            <p:cNvSpPr/>
            <p:nvPr/>
          </p:nvSpPr>
          <p:spPr>
            <a:xfrm>
              <a:off x="986607" y="2104682"/>
              <a:ext cx="10009112" cy="3761345"/>
            </a:xfrm>
            <a:prstGeom prst="rect">
              <a:avLst/>
            </a:prstGeom>
            <a:noFill/>
            <a:ln w="12700">
              <a:solidFill>
                <a:srgbClr val="005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0F53D0D6-9C7E-436E-BB9C-AA824F62D538}"/>
                </a:ext>
              </a:extLst>
            </p:cNvPr>
            <p:cNvSpPr/>
            <p:nvPr/>
          </p:nvSpPr>
          <p:spPr>
            <a:xfrm>
              <a:off x="1285643" y="1617555"/>
              <a:ext cx="2725300" cy="493434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  <p:sp>
        <p:nvSpPr>
          <p:cNvPr id="28" name="TextBox 2063">
            <a:extLst>
              <a:ext uri="{FF2B5EF4-FFF2-40B4-BE49-F238E27FC236}">
                <a16:creationId xmlns="" xmlns:a16="http://schemas.microsoft.com/office/drawing/2014/main" id="{B3593E2B-3A9D-4F9E-AB9B-B774383BCF95}"/>
              </a:ext>
            </a:extLst>
          </p:cNvPr>
          <p:cNvSpPr txBox="1"/>
          <p:nvPr/>
        </p:nvSpPr>
        <p:spPr>
          <a:xfrm>
            <a:off x="1489819" y="1367628"/>
            <a:ext cx="2299977" cy="358957"/>
          </a:xfrm>
          <a:prstGeom prst="rect">
            <a:avLst/>
          </a:prstGeom>
          <a:noFill/>
        </p:spPr>
        <p:txBody>
          <a:bodyPr wrap="square" lIns="91388" tIns="45694" rIns="91388" bIns="45694" rtlCol="0" anchor="ctr">
            <a:spAutoFit/>
          </a:bodyPr>
          <a:lstStyle/>
          <a:p>
            <a:pPr algn="ctr"/>
            <a:r>
              <a:rPr lang="zh-CN" altLang="en-US" sz="1733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733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="" xmlns:a16="http://schemas.microsoft.com/office/drawing/2014/main" id="{BAA83BE0-0622-4E1B-BE96-DA16168F0212}"/>
              </a:ext>
            </a:extLst>
          </p:cNvPr>
          <p:cNvSpPr txBox="1"/>
          <p:nvPr/>
        </p:nvSpPr>
        <p:spPr>
          <a:xfrm>
            <a:off x="1236353" y="4284410"/>
            <a:ext cx="9561489" cy="1631196"/>
          </a:xfrm>
          <a:prstGeom prst="rect">
            <a:avLst/>
          </a:prstGeom>
          <a:noFill/>
        </p:spPr>
        <p:txBody>
          <a:bodyPr wrap="square" lIns="91420" tIns="45710" rIns="91420" bIns="45710" rtlCol="0">
            <a:spAutoFit/>
          </a:bodyPr>
          <a:lstStyle/>
          <a:p>
            <a:r>
              <a:rPr lang="en-US" altLang="zh-CN" sz="2000" dirty="0" smtClean="0"/>
              <a:t>	</a:t>
            </a:r>
          </a:p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形状</a:t>
            </a:r>
            <a:r>
              <a:rPr lang="zh-CN" altLang="zh-CN" sz="2000" dirty="0"/>
              <a:t>变形广泛用于计算机图形学中。它可以用于几何建模，从现有形状生成新的形状，也可以用于计算机动画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用来</a:t>
            </a:r>
            <a:r>
              <a:rPr lang="zh-CN" altLang="zh-CN" sz="2000" dirty="0" smtClean="0"/>
              <a:t>生成</a:t>
            </a:r>
            <a:r>
              <a:rPr lang="zh-CN" altLang="zh-CN" sz="2000" dirty="0"/>
              <a:t>平滑的动画序列。变形传播，即一种模型形状到另一种模型形状的传播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00" y="2111973"/>
            <a:ext cx="3028950" cy="2130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6" y="2217954"/>
            <a:ext cx="4418330" cy="20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14" name="矩形 13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67047" y="187597"/>
            <a:ext cx="18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 smtClean="0"/>
              <a:t>概述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88278" y="254657"/>
            <a:ext cx="327546" cy="327546"/>
            <a:chOff x="688278" y="254657"/>
            <a:chExt cx="327546" cy="327546"/>
          </a:xfrm>
        </p:grpSpPr>
        <p:sp>
          <p:nvSpPr>
            <p:cNvPr id="22" name="圆角矩形 21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r="40280" b="4337"/>
          <a:stretch/>
        </p:blipFill>
        <p:spPr>
          <a:xfrm>
            <a:off x="0" y="0"/>
            <a:ext cx="509061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5090615" cy="6858000"/>
          </a:xfrm>
          <a:prstGeom prst="rect">
            <a:avLst/>
          </a:prstGeom>
          <a:solidFill>
            <a:srgbClr val="0C2136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7701" y="2377547"/>
            <a:ext cx="297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</a:rPr>
              <a:t>第二部分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3928" y="3359995"/>
            <a:ext cx="330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</a:rPr>
              <a:t>PART TWO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5">
            <a:extLst>
              <a:ext uri="{FF2B5EF4-FFF2-40B4-BE49-F238E27FC236}">
                <a16:creationId xmlns="" xmlns:a16="http://schemas.microsoft.com/office/drawing/2014/main" id="{7522612A-A6DB-41F7-82C0-4955D5E2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75164"/>
            <a:ext cx="548037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b="1" dirty="0" smtClean="0">
                <a:solidFill>
                  <a:srgbClr val="000000"/>
                </a:solidFill>
                <a:sym typeface="宋体" panose="02010600030101010101" pitchFamily="2" charset="-122"/>
              </a:rPr>
              <a:t>相关研究</a:t>
            </a:r>
            <a:endParaRPr lang="zh-CN" altLang="en-US" sz="6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0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06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sym typeface="宋体" panose="02010600030101010101" pitchFamily="2" charset="-122"/>
              </a:rPr>
              <a:t>相关研究</a:t>
            </a:r>
            <a:endParaRPr lang="zh-CN" altLang="en-US" sz="24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88278" y="254657"/>
            <a:ext cx="327546" cy="327546"/>
            <a:chOff x="688278" y="254657"/>
            <a:chExt cx="327546" cy="327546"/>
          </a:xfrm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cxnSp>
        <p:nvCxnSpPr>
          <p:cNvPr id="80" name="直接连接符 79"/>
          <p:cNvCxnSpPr/>
          <p:nvPr/>
        </p:nvCxnSpPr>
        <p:spPr>
          <a:xfrm>
            <a:off x="2548763" y="304473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23"/>
          <p:cNvCxnSpPr/>
          <p:nvPr/>
        </p:nvCxnSpPr>
        <p:spPr>
          <a:xfrm>
            <a:off x="2895473" y="324282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37304" y="4394108"/>
            <a:ext cx="694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dirty="0" smtClean="0"/>
              <a:t>	Sumner</a:t>
            </a:r>
            <a:r>
              <a:rPr lang="zh-CN" altLang="zh-CN" dirty="0"/>
              <a:t>等</a:t>
            </a:r>
            <a:r>
              <a:rPr lang="zh-CN" altLang="zh-CN" dirty="0" smtClean="0"/>
              <a:t>人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2004]</a:t>
            </a:r>
            <a:r>
              <a:rPr lang="zh-CN" altLang="zh-CN" dirty="0"/>
              <a:t>进行了网格变形传播的开创性工作。该方法需要源和目标形状之间的逐点对应。然后使用变形梯度表示局部形状变形，从而将变形梯度从源传递到目标形状。 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62" y="1622563"/>
            <a:ext cx="7160517" cy="2400797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971698" y="204792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网格变形传播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08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sym typeface="宋体" panose="02010600030101010101" pitchFamily="2" charset="-122"/>
              </a:rPr>
              <a:t>相关研究</a:t>
            </a:r>
            <a:endParaRPr lang="zh-CN" altLang="en-US" sz="24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88278" y="254657"/>
            <a:ext cx="327546" cy="327546"/>
            <a:chOff x="688278" y="254657"/>
            <a:chExt cx="327546" cy="327546"/>
          </a:xfrm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cxnSp>
        <p:nvCxnSpPr>
          <p:cNvPr id="80" name="直接连接符 79"/>
          <p:cNvCxnSpPr/>
          <p:nvPr/>
        </p:nvCxnSpPr>
        <p:spPr>
          <a:xfrm>
            <a:off x="2864449" y="309244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048001" y="46004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GAN</a:t>
            </a:r>
            <a:r>
              <a:rPr lang="zh-CN" altLang="zh-CN" dirty="0"/>
              <a:t>的图像传播。其中</a:t>
            </a:r>
            <a:r>
              <a:rPr lang="en-US" altLang="zh-CN" dirty="0"/>
              <a:t>pix2pix</a:t>
            </a:r>
            <a:r>
              <a:rPr lang="zh-CN" altLang="zh-CN" dirty="0"/>
              <a:t>方法使用条件</a:t>
            </a:r>
            <a:r>
              <a:rPr lang="en-US" altLang="zh-CN" dirty="0"/>
              <a:t>GAN</a:t>
            </a:r>
            <a:r>
              <a:rPr lang="zh-CN" altLang="zh-CN" dirty="0"/>
              <a:t>进行成对图像到图像的转换，而不需要调节损失函数。</a:t>
            </a:r>
            <a:r>
              <a:rPr lang="en-US" altLang="zh-CN" dirty="0"/>
              <a:t>Cycle GAN</a:t>
            </a:r>
            <a:r>
              <a:rPr lang="zh-CN" altLang="zh-CN" dirty="0"/>
              <a:t>方法允许具有未配对训练示例的图像传输，其中关键思想是引入循环一致性损失来使映射正则化 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80" y="1329809"/>
            <a:ext cx="5687485" cy="27139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64449" y="203550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图像生成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1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744323"/>
            <a:ext cx="12192000" cy="28800"/>
            <a:chOff x="0" y="780277"/>
            <a:chExt cx="11673376" cy="379815"/>
          </a:xfrm>
        </p:grpSpPr>
        <p:sp>
          <p:nvSpPr>
            <p:cNvPr id="48" name="矩形 47"/>
            <p:cNvSpPr/>
            <p:nvPr/>
          </p:nvSpPr>
          <p:spPr>
            <a:xfrm>
              <a:off x="0" y="780277"/>
              <a:ext cx="2333626" cy="379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34938" y="780277"/>
              <a:ext cx="2333626" cy="3798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69876" y="780277"/>
              <a:ext cx="2333626" cy="3798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004814" y="780277"/>
              <a:ext cx="2333626" cy="3798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339750" y="780277"/>
              <a:ext cx="2333626" cy="3798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067047" y="187597"/>
            <a:ext cx="2087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sym typeface="宋体" panose="02010600030101010101" pitchFamily="2" charset="-122"/>
              </a:rPr>
              <a:t>相关研究</a:t>
            </a:r>
            <a:endParaRPr lang="zh-CN" altLang="en-US" sz="24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88278" y="254657"/>
            <a:ext cx="327546" cy="327546"/>
            <a:chOff x="688278" y="254657"/>
            <a:chExt cx="327546" cy="327546"/>
          </a:xfrm>
        </p:grpSpPr>
        <p:sp>
          <p:nvSpPr>
            <p:cNvPr id="78" name="圆角矩形 77"/>
            <p:cNvSpPr/>
            <p:nvPr/>
          </p:nvSpPr>
          <p:spPr>
            <a:xfrm>
              <a:off x="688278" y="254657"/>
              <a:ext cx="327546" cy="32754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773535" y="356561"/>
              <a:ext cx="188296" cy="12373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cxnSp>
        <p:nvCxnSpPr>
          <p:cNvPr id="80" name="直接连接符 79"/>
          <p:cNvCxnSpPr/>
          <p:nvPr/>
        </p:nvCxnSpPr>
        <p:spPr>
          <a:xfrm>
            <a:off x="2831791" y="324282"/>
            <a:ext cx="0" cy="2456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46" y="1691640"/>
            <a:ext cx="9492929" cy="35509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28155" y="213654"/>
            <a:ext cx="51129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SMPL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5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3D29"/>
      </a:accent1>
      <a:accent2>
        <a:srgbClr val="DCB81E"/>
      </a:accent2>
      <a:accent3>
        <a:srgbClr val="4FA236"/>
      </a:accent3>
      <a:accent4>
        <a:srgbClr val="2F9EA5"/>
      </a:accent4>
      <a:accent5>
        <a:srgbClr val="93449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Words>363</Words>
  <Application>Microsoft Macintosh PowerPoint</Application>
  <PresentationFormat>宽屏</PresentationFormat>
  <Paragraphs>84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</vt:lpstr>
      <vt:lpstr>Times New Roman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Microsoft Office 用户</cp:lastModifiedBy>
  <cp:revision>842</cp:revision>
  <dcterms:created xsi:type="dcterms:W3CDTF">2015-09-26T08:00:25Z</dcterms:created>
  <dcterms:modified xsi:type="dcterms:W3CDTF">2018-12-25T12:01:38Z</dcterms:modified>
</cp:coreProperties>
</file>