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24" r:id="rId2"/>
  </p:sldMasterIdLst>
  <p:notesMasterIdLst>
    <p:notesMasterId r:id="rId16"/>
  </p:notesMasterIdLst>
  <p:handoutMasterIdLst>
    <p:handoutMasterId r:id="rId17"/>
  </p:handoutMasterIdLst>
  <p:sldIdLst>
    <p:sldId id="4804" r:id="rId3"/>
    <p:sldId id="4816" r:id="rId4"/>
    <p:sldId id="4817" r:id="rId5"/>
    <p:sldId id="4665" r:id="rId6"/>
    <p:sldId id="4823" r:id="rId7"/>
    <p:sldId id="4775" r:id="rId8"/>
    <p:sldId id="4827" r:id="rId9"/>
    <p:sldId id="4829" r:id="rId10"/>
    <p:sldId id="4834" r:id="rId11"/>
    <p:sldId id="4839" r:id="rId12"/>
    <p:sldId id="4830" r:id="rId13"/>
    <p:sldId id="4751" r:id="rId14"/>
    <p:sldId id="4821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FFF"/>
    <a:srgbClr val="000000"/>
    <a:srgbClr val="FFFFFF"/>
    <a:srgbClr val="BFBFBF"/>
    <a:srgbClr val="38AABA"/>
    <a:srgbClr val="1E6C7A"/>
    <a:srgbClr val="BF0000"/>
    <a:srgbClr val="166CA3"/>
    <a:srgbClr val="10517A"/>
    <a:srgbClr val="19B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9" autoAdjust="0"/>
    <p:restoredTop sz="81790" autoAdjust="0"/>
  </p:normalViewPr>
  <p:slideViewPr>
    <p:cSldViewPr>
      <p:cViewPr varScale="1">
        <p:scale>
          <a:sx n="85" d="100"/>
          <a:sy n="85" d="100"/>
        </p:scale>
        <p:origin x="216" y="19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通过这个系统，我们不仅仅可以解决图书的问题，同样，我们还可以解决在一定范围下各种共享物品的问题，有了区块链，我们可以做更多。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1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5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2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0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今天在浙大举行，求是，供应链金融不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6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0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6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71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6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至于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机制，之后会详细介绍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7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.PingFangSC-Regular" charset="-122"/>
                <a:ea typeface=".PingFangSC-Regular" charset="-122"/>
              </a:rPr>
              <a:t>在一般的中心化图书管理系统中，我们判断图书有没有被借书人损坏，只能等借书人还书时人工判断，要是使用了自动还书，那就更检查不出来了。而在本系统中</a:t>
            </a:r>
            <a:r>
              <a:rPr lang="zh-CN" altLang="en-US" dirty="0" smtClean="0">
                <a:solidFill>
                  <a:schemeClr val="bg1"/>
                </a:solidFill>
                <a:latin typeface="AppleSystemUIFont" charset="0"/>
                <a:ea typeface=".PingFangSC-Regular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.PingFangSC-Regular" charset="-122"/>
                <a:ea typeface=".PingFangSC-Regular" charset="-122"/>
              </a:rPr>
              <a:t>借书人在借书扫码时发现图书有损坏及时向平台发起申诉，并上传图书损坏证据，我们将自动识别。这里其实就是应用链式定理，每个借书人都要在借书的时候对自己的行为负责，这样其能保证自己手上一定是完整的图书，以此类推，当图书出现问题时，就是上一持有人造成的。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2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E41F-56DF-4FC8-91E0-5A8F51018C3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4292-395C-4F09-9E92-5B8F3195B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E41F-56DF-4FC8-91E0-5A8F51018C3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4292-395C-4F09-9E92-5B8F3195B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3" y="0"/>
            <a:ext cx="12858045" cy="7232650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25018" y="4625842"/>
            <a:ext cx="6267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三维动画课程作业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252911" y="1537904"/>
            <a:ext cx="793965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charset="-122"/>
                <a:ea typeface="STZhongsong" charset="-122"/>
                <a:cs typeface="STZhongsong" charset="-122"/>
              </a:rPr>
              <a:t>裸视三维显示技术 </a:t>
            </a:r>
            <a:endParaRPr lang="en-US" altLang="zh-CN" sz="7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4010853" y="5700921"/>
            <a:ext cx="4495779" cy="73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姓名：许知宇 </a:t>
            </a:r>
            <a:endParaRPr lang="en-US" altLang="zh-CN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学号：</a:t>
            </a:r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21851188</a:t>
            </a:r>
          </a:p>
          <a:p>
            <a:pPr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指导老师：李启雷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8"/>
          <p:cNvSpPr txBox="1"/>
          <p:nvPr/>
        </p:nvSpPr>
        <p:spPr>
          <a:xfrm>
            <a:off x="4454798" y="325900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Lucida Calligraphy" charset="0"/>
                <a:ea typeface="Lucida Calligraphy" charset="0"/>
                <a:cs typeface="Lucida Calligraphy" charset="0"/>
                <a:sym typeface="Arial" panose="020B0604020202020204" pitchFamily="34" charset="0"/>
              </a:rPr>
              <a:t>Book</a:t>
            </a:r>
            <a:r>
              <a:rPr lang="zh-CN" altLang="en-US" sz="2000" dirty="0">
                <a:solidFill>
                  <a:schemeClr val="bg1"/>
                </a:solidFill>
                <a:latin typeface="Lucida Calligraphy" charset="0"/>
                <a:ea typeface="Lucida Calligraphy" charset="0"/>
                <a:cs typeface="Lucida Calligraphy" charset="0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Lucida Calligraphy" charset="0"/>
                <a:ea typeface="Lucida Calligraphy" charset="0"/>
                <a:cs typeface="Lucida Calligraphy" charset="0"/>
                <a:sym typeface="Arial" panose="020B0604020202020204" pitchFamily="34" charset="0"/>
              </a:rPr>
              <a:t>Chain</a:t>
            </a:r>
            <a:endParaRPr lang="zh-CN" altLang="en-US" sz="2800" dirty="0">
              <a:solidFill>
                <a:schemeClr val="bg1"/>
              </a:solidFill>
              <a:latin typeface="Lucida Calligraphy" charset="0"/>
              <a:ea typeface="Lucida Calligraphy" charset="0"/>
              <a:cs typeface="Lucida Calligraphy" charset="0"/>
              <a:sym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740155" y="712400"/>
            <a:ext cx="337843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，损毁追责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50" name="Picture 2" descr="é¾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38" y="1744117"/>
            <a:ext cx="4264397" cy="426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31" y="3848931"/>
            <a:ext cx="36195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矩形 12"/>
          <p:cNvSpPr/>
          <p:nvPr/>
        </p:nvSpPr>
        <p:spPr>
          <a:xfrm>
            <a:off x="6881418" y="3137251"/>
            <a:ext cx="22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Transitive 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relation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599712" y="4120381"/>
            <a:ext cx="4688571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09295" y="2978629"/>
            <a:ext cx="641676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三维显示发展</a:t>
            </a:r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前景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5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880199" y="2097163"/>
            <a:ext cx="1080492" cy="1078259"/>
          </a:xfrm>
          <a:prstGeom prst="ellipse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025308" y="3615210"/>
            <a:ext cx="808137" cy="808137"/>
          </a:xfrm>
          <a:prstGeom prst="ellipse">
            <a:avLst/>
          </a:prstGeom>
          <a:solidFill>
            <a:srgbClr val="FFFFFF">
              <a:alpha val="10196"/>
            </a:srgbClr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259837" y="3476800"/>
            <a:ext cx="1078260" cy="1078259"/>
          </a:xfrm>
          <a:prstGeom prst="ellipse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02796" y="3476800"/>
            <a:ext cx="1078259" cy="1078259"/>
          </a:xfrm>
          <a:prstGeom prst="ellipse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80199" y="4854203"/>
            <a:ext cx="1080492" cy="1080492"/>
          </a:xfrm>
          <a:prstGeom prst="ellipse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3971480" y="2217714"/>
            <a:ext cx="1727895" cy="468809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7833570" y="2217715"/>
            <a:ext cx="799207" cy="1076027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7141518" y="4954663"/>
            <a:ext cx="1426517" cy="468809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971479" y="4659983"/>
            <a:ext cx="1069329" cy="310306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7038827" y="3925517"/>
            <a:ext cx="95993" cy="191988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5706071" y="3925517"/>
            <a:ext cx="95995" cy="191988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6324453" y="4639891"/>
            <a:ext cx="191988" cy="95995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6324453" y="3307136"/>
            <a:ext cx="191988" cy="95993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735167" y="1813215"/>
            <a:ext cx="2127497" cy="127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传统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全息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利用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空间 物理光学进行再现图像的，它 使用银盐、明胶等化学介质和 感光材料来记录全息图 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833695" y="4840809"/>
            <a:ext cx="2708248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致力于打造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基于全息投影的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互信平台，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还可以做更多。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644015" y="4666036"/>
            <a:ext cx="2038631" cy="124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数字全息 </a:t>
            </a:r>
            <a:endParaRPr lang="zh-CN" altLang="en-US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也可以对有价值的信息进行共享，由于追踪可溯源，不会因为流通而丧失价值。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984451" y="1760307"/>
            <a:ext cx="218772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全息技术 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利用干涉原理，将 光波的振幅和相位信息记录下 来，使物光波的全部信息都存储 在记录介质中。 </a:t>
            </a: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7658323" y="3787644"/>
            <a:ext cx="392906" cy="401836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6176260" y="5126381"/>
            <a:ext cx="495598" cy="504527"/>
            <a:chOff x="0" y="0"/>
            <a:chExt cx="276" cy="281"/>
          </a:xfrm>
        </p:grpSpPr>
        <p:sp>
          <p:nvSpPr>
            <p:cNvPr id="18453" name="Freeform 21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6207012" y="2415795"/>
            <a:ext cx="433090" cy="370582"/>
            <a:chOff x="0" y="0"/>
            <a:chExt cx="280" cy="240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4828677" y="3787644"/>
            <a:ext cx="424262" cy="395202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49023BA8-4B3B-8A43-9922-E35A9446505B}"/>
              </a:ext>
            </a:extLst>
          </p:cNvPr>
          <p:cNvGrpSpPr/>
          <p:nvPr/>
        </p:nvGrpSpPr>
        <p:grpSpPr>
          <a:xfrm>
            <a:off x="6210013" y="3722303"/>
            <a:ext cx="420863" cy="477043"/>
            <a:chOff x="7006707" y="1685761"/>
            <a:chExt cx="420863" cy="477043"/>
          </a:xfrm>
        </p:grpSpPr>
        <p:sp>
          <p:nvSpPr>
            <p:cNvPr id="40" name="Freeform 143">
              <a:extLst>
                <a:ext uri="{FF2B5EF4-FFF2-40B4-BE49-F238E27FC236}">
                  <a16:creationId xmlns:a16="http://schemas.microsoft.com/office/drawing/2014/main" xmlns="" id="{FDA371E9-664F-D348-9713-0CC77F978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0813" y="1685761"/>
              <a:ext cx="292651" cy="292650"/>
            </a:xfrm>
            <a:custGeom>
              <a:avLst/>
              <a:gdLst>
                <a:gd name="T0" fmla="*/ 77 w 154"/>
                <a:gd name="T1" fmla="*/ 0 h 155"/>
                <a:gd name="T2" fmla="*/ 0 w 154"/>
                <a:gd name="T3" fmla="*/ 78 h 155"/>
                <a:gd name="T4" fmla="*/ 77 w 154"/>
                <a:gd name="T5" fmla="*/ 155 h 155"/>
                <a:gd name="T6" fmla="*/ 154 w 154"/>
                <a:gd name="T7" fmla="*/ 78 h 155"/>
                <a:gd name="T8" fmla="*/ 77 w 154"/>
                <a:gd name="T9" fmla="*/ 0 h 155"/>
                <a:gd name="T10" fmla="*/ 81 w 154"/>
                <a:gd name="T11" fmla="*/ 139 h 155"/>
                <a:gd name="T12" fmla="*/ 26 w 154"/>
                <a:gd name="T13" fmla="*/ 101 h 155"/>
                <a:gd name="T14" fmla="*/ 136 w 154"/>
                <a:gd name="T15" fmla="*/ 101 h 155"/>
                <a:gd name="T16" fmla="*/ 81 w 154"/>
                <a:gd name="T17" fmla="*/ 13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0"/>
                  </a:moveTo>
                  <a:cubicBezTo>
                    <a:pt x="34" y="0"/>
                    <a:pt x="0" y="35"/>
                    <a:pt x="0" y="78"/>
                  </a:cubicBezTo>
                  <a:cubicBezTo>
                    <a:pt x="0" y="120"/>
                    <a:pt x="34" y="155"/>
                    <a:pt x="77" y="155"/>
                  </a:cubicBezTo>
                  <a:cubicBezTo>
                    <a:pt x="120" y="155"/>
                    <a:pt x="154" y="120"/>
                    <a:pt x="154" y="78"/>
                  </a:cubicBezTo>
                  <a:cubicBezTo>
                    <a:pt x="154" y="35"/>
                    <a:pt x="120" y="0"/>
                    <a:pt x="77" y="0"/>
                  </a:cubicBezTo>
                  <a:close/>
                  <a:moveTo>
                    <a:pt x="81" y="139"/>
                  </a:moveTo>
                  <a:cubicBezTo>
                    <a:pt x="58" y="139"/>
                    <a:pt x="37" y="124"/>
                    <a:pt x="26" y="101"/>
                  </a:cubicBezTo>
                  <a:cubicBezTo>
                    <a:pt x="136" y="101"/>
                    <a:pt x="136" y="101"/>
                    <a:pt x="136" y="101"/>
                  </a:cubicBezTo>
                  <a:cubicBezTo>
                    <a:pt x="124" y="124"/>
                    <a:pt x="104" y="139"/>
                    <a:pt x="81" y="1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046" tIns="45523" rIns="91046" bIns="4552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en-US" sz="127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46">
              <a:extLst>
                <a:ext uri="{FF2B5EF4-FFF2-40B4-BE49-F238E27FC236}">
                  <a16:creationId xmlns:a16="http://schemas.microsoft.com/office/drawing/2014/main" xmlns="" id="{AF458059-0ECE-6C45-BEDD-F0EF498D6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707" y="2034596"/>
              <a:ext cx="420863" cy="128208"/>
            </a:xfrm>
            <a:custGeom>
              <a:avLst/>
              <a:gdLst>
                <a:gd name="T0" fmla="*/ 158 w 222"/>
                <a:gd name="T1" fmla="*/ 0 h 67"/>
                <a:gd name="T2" fmla="*/ 111 w 222"/>
                <a:gd name="T3" fmla="*/ 12 h 67"/>
                <a:gd name="T4" fmla="*/ 64 w 222"/>
                <a:gd name="T5" fmla="*/ 0 h 67"/>
                <a:gd name="T6" fmla="*/ 0 w 222"/>
                <a:gd name="T7" fmla="*/ 67 h 67"/>
                <a:gd name="T8" fmla="*/ 222 w 222"/>
                <a:gd name="T9" fmla="*/ 67 h 67"/>
                <a:gd name="T10" fmla="*/ 158 w 222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67">
                  <a:moveTo>
                    <a:pt x="158" y="0"/>
                  </a:moveTo>
                  <a:cubicBezTo>
                    <a:pt x="144" y="7"/>
                    <a:pt x="128" y="12"/>
                    <a:pt x="111" y="12"/>
                  </a:cubicBezTo>
                  <a:cubicBezTo>
                    <a:pt x="94" y="12"/>
                    <a:pt x="78" y="7"/>
                    <a:pt x="64" y="0"/>
                  </a:cubicBezTo>
                  <a:cubicBezTo>
                    <a:pt x="34" y="8"/>
                    <a:pt x="11" y="26"/>
                    <a:pt x="0" y="67"/>
                  </a:cubicBezTo>
                  <a:cubicBezTo>
                    <a:pt x="222" y="67"/>
                    <a:pt x="222" y="67"/>
                    <a:pt x="222" y="67"/>
                  </a:cubicBezTo>
                  <a:cubicBezTo>
                    <a:pt x="211" y="26"/>
                    <a:pt x="188" y="8"/>
                    <a:pt x="15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046" tIns="45523" rIns="91046" bIns="4552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en-US" sz="127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51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8"/>
          <p:cNvSpPr txBox="1"/>
          <p:nvPr/>
        </p:nvSpPr>
        <p:spPr>
          <a:xfrm>
            <a:off x="4454798" y="325900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Lucida Calligraphy" charset="0"/>
                <a:ea typeface="Lucida Calligraphy" charset="0"/>
                <a:cs typeface="Lucida Calligraphy" charset="0"/>
                <a:sym typeface="Arial" panose="020B0604020202020204" pitchFamily="34" charset="0"/>
              </a:rPr>
              <a:t>Book</a:t>
            </a:r>
            <a:r>
              <a:rPr lang="zh-CN" altLang="en-US" sz="2000" dirty="0">
                <a:solidFill>
                  <a:schemeClr val="bg1"/>
                </a:solidFill>
                <a:latin typeface="Lucida Calligraphy" charset="0"/>
                <a:ea typeface="Lucida Calligraphy" charset="0"/>
                <a:cs typeface="Lucida Calligraphy" charset="0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Lucida Calligraphy" charset="0"/>
                <a:ea typeface="Lucida Calligraphy" charset="0"/>
                <a:cs typeface="Lucida Calligraphy" charset="0"/>
                <a:sym typeface="Arial" panose="020B0604020202020204" pitchFamily="34" charset="0"/>
              </a:rPr>
              <a:t>Chain</a:t>
            </a:r>
            <a:endParaRPr lang="zh-CN" altLang="en-US" sz="2800" dirty="0">
              <a:solidFill>
                <a:schemeClr val="bg1"/>
              </a:solidFill>
              <a:latin typeface="Lucida Calligraphy" charset="0"/>
              <a:ea typeface="Lucida Calligraphy" charset="0"/>
              <a:cs typeface="Lucida Calligraphy" charset="0"/>
              <a:sym typeface="Arial" panose="020B0604020202020204" pitchFamily="34" charset="0"/>
            </a:endParaRPr>
          </a:p>
        </p:txBody>
      </p:sp>
      <p:sp>
        <p:nvSpPr>
          <p:cNvPr id="54" name="TextBox 8"/>
          <p:cNvSpPr txBox="1"/>
          <p:nvPr/>
        </p:nvSpPr>
        <p:spPr>
          <a:xfrm>
            <a:off x="4740155" y="712400"/>
            <a:ext cx="337843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扩展方向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8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9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0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0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1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9" grpId="0" animBg="1"/>
          <p:bldP spid="18459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9" grpId="0" animBg="1"/>
          <p:bldP spid="18459" grpId="1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95550" y="2354833"/>
            <a:ext cx="7867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908800" y="4696445"/>
            <a:ext cx="50411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感谢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聆听</a:t>
            </a:r>
            <a:r>
              <a: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，期待您的批评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指导</a:t>
            </a:r>
          </a:p>
        </p:txBody>
      </p:sp>
    </p:spTree>
    <p:extLst>
      <p:ext uri="{BB962C8B-B14F-4D97-AF65-F5344CB8AC3E}">
        <p14:creationId xmlns:p14="http://schemas.microsoft.com/office/powerpoint/2010/main" val="128707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284219" y="1120621"/>
            <a:ext cx="379667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4989215" y="1024036"/>
            <a:ext cx="3394670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charset="-122"/>
                <a:ea typeface="STZhongsong" charset="-122"/>
                <a:cs typeface="STZhongsong" charset="-122"/>
              </a:rPr>
              <a:t>裸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charset="-122"/>
                <a:ea typeface="STZhongsong" charset="-122"/>
                <a:cs typeface="STZhongsong" charset="-122"/>
              </a:rPr>
              <a:t>视三维显示技术 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WHAT‘S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284219" y="2263187"/>
            <a:ext cx="379667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4989215" y="2166603"/>
            <a:ext cx="260258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该技术做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了什么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BOOKCHAIN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4284219" y="3405753"/>
            <a:ext cx="379667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4989215" y="3283888"/>
            <a:ext cx="3744416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</a:t>
            </a:r>
            <a:r>
              <a:rPr lang="zh-CN" altLang="en-US" sz="28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charset="-122"/>
                <a:ea typeface="STZhongsong" charset="-122"/>
                <a:cs typeface="STZhongsong" charset="-122"/>
              </a:rPr>
              <a:t>三维显示技术 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WHY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BOOKCHAIN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Number_3"/>
          <p:cNvSpPr/>
          <p:nvPr>
            <p:custDataLst>
              <p:tags r:id="rId7"/>
            </p:custDataLst>
          </p:nvPr>
        </p:nvSpPr>
        <p:spPr>
          <a:xfrm>
            <a:off x="4284219" y="4491817"/>
            <a:ext cx="379667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3"/>
          <p:cNvSpPr/>
          <p:nvPr>
            <p:custDataLst>
              <p:tags r:id="rId8"/>
            </p:custDataLst>
          </p:nvPr>
        </p:nvSpPr>
        <p:spPr>
          <a:xfrm>
            <a:off x="4989215" y="4395233"/>
            <a:ext cx="3240360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charset="-122"/>
                <a:ea typeface="STZhongsong" charset="-122"/>
                <a:cs typeface="STZhongsong" charset="-122"/>
              </a:rPr>
              <a:t>裸视三维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前景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FUTURE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2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557228" y="4120381"/>
            <a:ext cx="6163681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57228" y="3033826"/>
            <a:ext cx="641676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Zhongsong" charset="-122"/>
                <a:ea typeface="STZhongsong" charset="-122"/>
                <a:cs typeface="STZhongsong" charset="-122"/>
              </a:rPr>
              <a:t>裸视三维显示技术 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8"/>
          <p:cNvSpPr txBox="1"/>
          <p:nvPr/>
        </p:nvSpPr>
        <p:spPr>
          <a:xfrm>
            <a:off x="4740155" y="712400"/>
            <a:ext cx="337843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背景介绍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8641" y="2104157"/>
            <a:ext cx="90414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人们</a:t>
            </a:r>
            <a:r>
              <a:rPr kumimoji="1" lang="zh-CN" altLang="en-US" sz="2400" dirty="0">
                <a:solidFill>
                  <a:schemeClr val="bg1"/>
                </a:solidFill>
              </a:rPr>
              <a:t>生活的世界是三维的，而媒体显示长期以来都是二维的。为了能在显示媒体中更真实地还原人们所见的世界，三维显示已成为媒体显示领域的发展趋势。前些年，一部电影</a:t>
            </a:r>
            <a:r>
              <a:rPr kumimoji="1" lang="en-US" altLang="zh-CN" sz="2400" dirty="0">
                <a:solidFill>
                  <a:schemeClr val="bg1"/>
                </a:solidFill>
              </a:rPr>
              <a:t>《</a:t>
            </a:r>
            <a:r>
              <a:rPr kumimoji="1" lang="zh-CN" altLang="en-US" sz="2400" dirty="0">
                <a:solidFill>
                  <a:schemeClr val="bg1"/>
                </a:solidFill>
              </a:rPr>
              <a:t>阿凡达</a:t>
            </a:r>
            <a:r>
              <a:rPr kumimoji="1" lang="en-US" altLang="zh-CN" sz="2400" dirty="0">
                <a:solidFill>
                  <a:schemeClr val="bg1"/>
                </a:solidFill>
              </a:rPr>
              <a:t>》</a:t>
            </a:r>
            <a:r>
              <a:rPr kumimoji="1" lang="zh-CN" altLang="en-US" sz="2400" dirty="0">
                <a:solidFill>
                  <a:schemeClr val="bg1"/>
                </a:solidFill>
              </a:rPr>
              <a:t>让观众感受到了三维的惊人魅力，从而掀起了三维显示的热潮。三维显示分为助视和裸视。目前已商品化的三维显示技术多数是助视三维显示，人们观看三维电影时还须佩戴特制眼镜。如果不佩戴眼镜就能观看立体效果的电影那该多好。于是，裸视三维显示技术成为近年来三维显示领域的研究热点。</a:t>
            </a:r>
          </a:p>
        </p:txBody>
      </p:sp>
    </p:spTree>
    <p:extLst>
      <p:ext uri="{BB962C8B-B14F-4D97-AF65-F5344CB8AC3E}">
        <p14:creationId xmlns:p14="http://schemas.microsoft.com/office/powerpoint/2010/main" val="9795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599712" y="4120381"/>
            <a:ext cx="4688571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99712" y="2978629"/>
            <a:ext cx="641676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什么</a:t>
            </a:r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是三维显示？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56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4740155" y="712400"/>
            <a:ext cx="337843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技术介绍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7477" y="1816125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      人们</a:t>
            </a:r>
            <a:r>
              <a:rPr lang="zh-CN" altLang="en-US" sz="2400" dirty="0">
                <a:solidFill>
                  <a:schemeClr val="bg1"/>
                </a:solidFill>
              </a:rPr>
              <a:t>在观看一幅二维图像 时，往往根据长期积累的生活经 验通过心理深度暗示就可以判断 出图像中物体的远近深浅关系。 如</a:t>
            </a:r>
            <a:r>
              <a:rPr lang="zh-CN" altLang="en-US" sz="2400" dirty="0" smtClean="0">
                <a:solidFill>
                  <a:schemeClr val="bg1"/>
                </a:solidFill>
              </a:rPr>
              <a:t>图所</a:t>
            </a:r>
            <a:r>
              <a:rPr lang="zh-CN" altLang="en-US" sz="2400" dirty="0">
                <a:solidFill>
                  <a:schemeClr val="bg1"/>
                </a:solidFill>
              </a:rPr>
              <a:t>示，通过圆球的亮暗差 异、阴影效果以及木板的远近宽 窄变化等心理深度暗示，就可以 感觉到这张二维图像所带来的三 维效果。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40" y="3976365"/>
            <a:ext cx="4364569" cy="27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2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8"/>
          <p:cNvSpPr txBox="1"/>
          <p:nvPr/>
        </p:nvSpPr>
        <p:spPr>
          <a:xfrm>
            <a:off x="4740155" y="712400"/>
            <a:ext cx="337843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三维显示的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作用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组合 1"/>
          <p:cNvGrpSpPr/>
          <p:nvPr/>
        </p:nvGrpSpPr>
        <p:grpSpPr>
          <a:xfrm>
            <a:off x="2110040" y="2392189"/>
            <a:ext cx="8638667" cy="2883694"/>
            <a:chOff x="1167355" y="1217191"/>
            <a:chExt cx="6892537" cy="2300813"/>
          </a:xfrm>
        </p:grpSpPr>
        <p:sp>
          <p:nvSpPr>
            <p:cNvPr id="30" name="Freeform 4"/>
            <p:cNvSpPr>
              <a:spLocks/>
            </p:cNvSpPr>
            <p:nvPr/>
          </p:nvSpPr>
          <p:spPr bwMode="auto">
            <a:xfrm>
              <a:off x="1167355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rgbClr val="FFFFFF">
                <a:alpha val="10196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rgbClr val="FFFFFF">
                <a:alpha val="10196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rgbClr val="FFFFFF">
                <a:alpha val="10196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218696" y="1760228"/>
              <a:ext cx="79297" cy="2062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6070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4552517" y="1786760"/>
              <a:ext cx="79297" cy="2062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 anchorCtr="0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6869836" y="1760228"/>
              <a:ext cx="79297" cy="2062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 flipH="1">
              <a:off x="1697496" y="2221374"/>
              <a:ext cx="1042399" cy="7072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提供非常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直观、实时的表面基本着色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效果。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TextBox 11"/>
            <p:cNvSpPr txBox="1">
              <a:spLocks noChangeArrowheads="1"/>
            </p:cNvSpPr>
            <p:nvPr/>
          </p:nvSpPr>
          <p:spPr bwMode="auto">
            <a:xfrm flipH="1">
              <a:off x="3983345" y="2221374"/>
              <a:ext cx="1296938" cy="68691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采用了视差的方式来给人以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3D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显示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11"/>
            <p:cNvSpPr txBox="1">
              <a:spLocks noChangeArrowheads="1"/>
            </p:cNvSpPr>
            <p:nvPr/>
          </p:nvSpPr>
          <p:spPr bwMode="auto">
            <a:xfrm flipH="1">
              <a:off x="6381501" y="2054335"/>
              <a:ext cx="1135266" cy="68691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基于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Token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衍生的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积分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3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599712" y="4120381"/>
            <a:ext cx="4688571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637287" y="2963438"/>
            <a:ext cx="6416763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</a:t>
            </a:r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是三维显示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9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1979" y="3550047"/>
            <a:ext cx="1439863" cy="1439863"/>
            <a:chOff x="0" y="0"/>
            <a:chExt cx="1440000" cy="1440000"/>
          </a:xfrm>
        </p:grpSpPr>
        <p:sp>
          <p:nvSpPr>
            <p:cNvPr id="3" name="灰色圆形背景"/>
            <p:cNvSpPr>
              <a:spLocks noChangeArrowheads="1"/>
            </p:cNvSpPr>
            <p:nvPr/>
          </p:nvSpPr>
          <p:spPr bwMode="auto">
            <a:xfrm>
              <a:off x="0" y="0"/>
              <a:ext cx="1440000" cy="14400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" name="矩形 79"/>
            <p:cNvSpPr>
              <a:spLocks noChangeArrowheads="1"/>
            </p:cNvSpPr>
            <p:nvPr/>
          </p:nvSpPr>
          <p:spPr bwMode="auto">
            <a:xfrm>
              <a:off x="33039" y="537931"/>
              <a:ext cx="1377331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三位一体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964879" y="2496458"/>
            <a:ext cx="3295650" cy="3182938"/>
            <a:chOff x="0" y="0"/>
            <a:chExt cx="3296358" cy="3182098"/>
          </a:xfrm>
        </p:grpSpPr>
        <p:sp>
          <p:nvSpPr>
            <p:cNvPr id="6" name="灰色圆形背景"/>
            <p:cNvSpPr>
              <a:spLocks noChangeArrowheads="1"/>
            </p:cNvSpPr>
            <p:nvPr/>
          </p:nvSpPr>
          <p:spPr bwMode="auto">
            <a:xfrm>
              <a:off x="2144358" y="1849701"/>
              <a:ext cx="1152000" cy="11520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" name="灰色圆形背景"/>
            <p:cNvSpPr>
              <a:spLocks noChangeArrowheads="1"/>
            </p:cNvSpPr>
            <p:nvPr/>
          </p:nvSpPr>
          <p:spPr bwMode="auto">
            <a:xfrm>
              <a:off x="0" y="1849701"/>
              <a:ext cx="1152000" cy="11520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灰色圆形背景"/>
            <p:cNvSpPr>
              <a:spLocks noChangeArrowheads="1"/>
            </p:cNvSpPr>
            <p:nvPr/>
          </p:nvSpPr>
          <p:spPr bwMode="auto">
            <a:xfrm>
              <a:off x="1067056" y="0"/>
              <a:ext cx="1152000" cy="11520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灰色圆形背景"/>
            <p:cNvSpPr>
              <a:spLocks noChangeArrowheads="1"/>
            </p:cNvSpPr>
            <p:nvPr/>
          </p:nvSpPr>
          <p:spPr bwMode="auto">
            <a:xfrm>
              <a:off x="386475" y="545103"/>
              <a:ext cx="2520000" cy="2520000"/>
            </a:xfrm>
            <a:custGeom>
              <a:avLst/>
              <a:gdLst>
                <a:gd name="G0" fmla="+- 411 0 0"/>
                <a:gd name="G1" fmla="+- 21600 0 411"/>
                <a:gd name="G2" fmla="+- 21600 0 41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11" y="10800"/>
                  </a:moveTo>
                  <a:cubicBezTo>
                    <a:pt x="411" y="16538"/>
                    <a:pt x="5062" y="21189"/>
                    <a:pt x="10800" y="21189"/>
                  </a:cubicBezTo>
                  <a:cubicBezTo>
                    <a:pt x="16538" y="21189"/>
                    <a:pt x="21189" y="16538"/>
                    <a:pt x="21189" y="10800"/>
                  </a:cubicBezTo>
                  <a:cubicBezTo>
                    <a:pt x="21189" y="5062"/>
                    <a:pt x="16538" y="411"/>
                    <a:pt x="10800" y="411"/>
                  </a:cubicBezTo>
                  <a:cubicBezTo>
                    <a:pt x="5062" y="411"/>
                    <a:pt x="411" y="5062"/>
                    <a:pt x="411" y="1080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椭圆 90"/>
            <p:cNvSpPr>
              <a:spLocks noChangeArrowheads="1"/>
            </p:cNvSpPr>
            <p:nvPr/>
          </p:nvSpPr>
          <p:spPr bwMode="auto">
            <a:xfrm>
              <a:off x="1142475" y="67304"/>
              <a:ext cx="1008000" cy="1008000"/>
            </a:xfrm>
            <a:prstGeom prst="ellipse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椭圆 92"/>
            <p:cNvSpPr>
              <a:spLocks noChangeArrowheads="1"/>
            </p:cNvSpPr>
            <p:nvPr/>
          </p:nvSpPr>
          <p:spPr bwMode="auto">
            <a:xfrm>
              <a:off x="68592" y="1918826"/>
              <a:ext cx="1008000" cy="1008000"/>
            </a:xfrm>
            <a:prstGeom prst="ellipse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椭圆 94"/>
            <p:cNvSpPr>
              <a:spLocks noChangeArrowheads="1"/>
            </p:cNvSpPr>
            <p:nvPr/>
          </p:nvSpPr>
          <p:spPr bwMode="auto">
            <a:xfrm>
              <a:off x="2216358" y="1918826"/>
              <a:ext cx="1008000" cy="1008000"/>
            </a:xfrm>
            <a:prstGeom prst="ellipse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" name="等腰三角形 96"/>
            <p:cNvSpPr>
              <a:spLocks noChangeArrowheads="1"/>
            </p:cNvSpPr>
            <p:nvPr/>
          </p:nvSpPr>
          <p:spPr bwMode="auto">
            <a:xfrm rot="8911463">
              <a:off x="2576343" y="1075540"/>
              <a:ext cx="288032" cy="288032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" name="等腰三角形 98"/>
            <p:cNvSpPr>
              <a:spLocks noChangeArrowheads="1"/>
            </p:cNvSpPr>
            <p:nvPr/>
          </p:nvSpPr>
          <p:spPr bwMode="auto">
            <a:xfrm rot="16200000">
              <a:off x="1539759" y="2894066"/>
              <a:ext cx="288032" cy="288032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等腰三角形 100"/>
            <p:cNvSpPr>
              <a:spLocks noChangeArrowheads="1"/>
            </p:cNvSpPr>
            <p:nvPr/>
          </p:nvSpPr>
          <p:spPr bwMode="auto">
            <a:xfrm rot="1626189">
              <a:off x="428576" y="1050119"/>
              <a:ext cx="288032" cy="288032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" name="矩形 80"/>
            <p:cNvSpPr>
              <a:spLocks noChangeArrowheads="1"/>
            </p:cNvSpPr>
            <p:nvPr/>
          </p:nvSpPr>
          <p:spPr bwMode="auto">
            <a:xfrm>
              <a:off x="1142475" y="323667"/>
              <a:ext cx="986691" cy="33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7" name="矩形 81"/>
            <p:cNvSpPr>
              <a:spLocks noChangeArrowheads="1"/>
            </p:cNvSpPr>
            <p:nvPr/>
          </p:nvSpPr>
          <p:spPr bwMode="auto">
            <a:xfrm>
              <a:off x="44070" y="2249705"/>
              <a:ext cx="986691" cy="33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9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0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8"/>
          <p:cNvSpPr txBox="1"/>
          <p:nvPr/>
        </p:nvSpPr>
        <p:spPr>
          <a:xfrm>
            <a:off x="4740155" y="712400"/>
            <a:ext cx="337843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，三维显示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77028" y="2938463"/>
            <a:ext cx="6048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柱透镜光栅三维显示由</a:t>
            </a:r>
            <a:r>
              <a:rPr lang="zh-CN" altLang="en-US" dirty="0" smtClean="0">
                <a:solidFill>
                  <a:schemeClr val="bg1"/>
                </a:solidFill>
              </a:rPr>
              <a:t>二维</a:t>
            </a:r>
            <a:r>
              <a:rPr lang="zh-CN" altLang="en-US" dirty="0">
                <a:solidFill>
                  <a:schemeClr val="bg1"/>
                </a:solidFill>
              </a:rPr>
              <a:t>显示屏和柱透镜光栅精密耦合 组成，其中柱透镜光栅由众多完 全相同的柱透镜单元平行排列而 成。在柱透镜单元的排列方向上， 每个柱透镜单元将置于其焦平面 上不同位置的左右视差图像光折 射到不同方向，从而实现左右视 差图像的光线在空间上的分离 </a:t>
            </a:r>
          </a:p>
        </p:txBody>
      </p:sp>
      <p:sp>
        <p:nvSpPr>
          <p:cNvPr id="24" name="矩形 23"/>
          <p:cNvSpPr/>
          <p:nvPr/>
        </p:nvSpPr>
        <p:spPr>
          <a:xfrm>
            <a:off x="3044999" y="27750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光栅</a:t>
            </a:r>
            <a:r>
              <a:rPr lang="zh-CN" altLang="en-US" dirty="0" smtClean="0">
                <a:solidFill>
                  <a:schemeClr val="bg1"/>
                </a:solidFill>
                <a:latin typeface="FZSSJW--GB1-0" charset="0"/>
              </a:rPr>
              <a:t>三维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04839" y="4731368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ZSSJW--GB1-0" charset="0"/>
              </a:rPr>
              <a:t>柱透镜光栅三维 </a:t>
            </a:r>
          </a:p>
        </p:txBody>
      </p:sp>
      <p:sp>
        <p:nvSpPr>
          <p:cNvPr id="27" name="矩形 26"/>
          <p:cNvSpPr/>
          <p:nvPr/>
        </p:nvSpPr>
        <p:spPr>
          <a:xfrm>
            <a:off x="3859997" y="4719449"/>
            <a:ext cx="2136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集成</a:t>
            </a:r>
            <a:r>
              <a:rPr lang="zh-CN" altLang="en-US">
                <a:solidFill>
                  <a:schemeClr val="bg1"/>
                </a:solidFill>
              </a:rPr>
              <a:t>成像</a:t>
            </a:r>
            <a:r>
              <a:rPr lang="zh-CN" altLang="en-US" smtClean="0">
                <a:solidFill>
                  <a:schemeClr val="bg1"/>
                </a:solidFill>
              </a:rPr>
              <a:t>三维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AFFF"/>
      </a:accent1>
      <a:accent2>
        <a:srgbClr val="BFBFBF"/>
      </a:accent2>
      <a:accent3>
        <a:srgbClr val="40AFFF"/>
      </a:accent3>
      <a:accent4>
        <a:srgbClr val="BFBFBF"/>
      </a:accent4>
      <a:accent5>
        <a:srgbClr val="40AFFF"/>
      </a:accent5>
      <a:accent6>
        <a:srgbClr val="BFBFBF"/>
      </a:accent6>
      <a:hlink>
        <a:srgbClr val="40AFFF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614</Words>
  <Application>Microsoft Macintosh PowerPoint</Application>
  <PresentationFormat>自定义</PresentationFormat>
  <Paragraphs>75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.PingFangSC-Regular</vt:lpstr>
      <vt:lpstr>AppleSystemUIFont</vt:lpstr>
      <vt:lpstr>Calibri</vt:lpstr>
      <vt:lpstr>Calibri Light</vt:lpstr>
      <vt:lpstr>FZSSJW--GB1-0</vt:lpstr>
      <vt:lpstr>Lucida Calligraphy</vt:lpstr>
      <vt:lpstr>STZhongsong</vt:lpstr>
      <vt:lpstr>Times New Roman</vt:lpstr>
      <vt:lpstr>宋体</vt:lpstr>
      <vt:lpstr>微软雅黑</vt:lpstr>
      <vt:lpstr>Arial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星空科技</dc:title>
  <dc:creator/>
  <cp:keywords>www.1ppt.com</cp:keywords>
  <cp:lastModifiedBy/>
  <cp:revision>1</cp:revision>
  <dcterms:created xsi:type="dcterms:W3CDTF">2016-11-28T19:31:50Z</dcterms:created>
  <dcterms:modified xsi:type="dcterms:W3CDTF">2018-12-29T16:32:45Z</dcterms:modified>
</cp:coreProperties>
</file>