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5" r:id="rId2"/>
  </p:sldMasterIdLst>
  <p:notesMasterIdLst>
    <p:notesMasterId r:id="rId24"/>
  </p:notesMasterIdLst>
  <p:sldIdLst>
    <p:sldId id="258" r:id="rId3"/>
    <p:sldId id="273" r:id="rId4"/>
    <p:sldId id="263" r:id="rId5"/>
    <p:sldId id="328" r:id="rId6"/>
    <p:sldId id="265" r:id="rId7"/>
    <p:sldId id="329" r:id="rId8"/>
    <p:sldId id="300" r:id="rId9"/>
    <p:sldId id="302" r:id="rId10"/>
    <p:sldId id="303" r:id="rId11"/>
    <p:sldId id="305" r:id="rId12"/>
    <p:sldId id="306" r:id="rId13"/>
    <p:sldId id="307" r:id="rId14"/>
    <p:sldId id="330" r:id="rId15"/>
    <p:sldId id="331" r:id="rId16"/>
    <p:sldId id="308" r:id="rId17"/>
    <p:sldId id="332" r:id="rId18"/>
    <p:sldId id="321" r:id="rId19"/>
    <p:sldId id="323" r:id="rId20"/>
    <p:sldId id="324" r:id="rId21"/>
    <p:sldId id="326" r:id="rId22"/>
    <p:sldId id="277" r:id="rId2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283"/>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9" autoAdjust="0"/>
    <p:restoredTop sz="86347" autoAdjust="0"/>
  </p:normalViewPr>
  <p:slideViewPr>
    <p:cSldViewPr snapToGrid="0" snapToObjects="1">
      <p:cViewPr varScale="1">
        <p:scale>
          <a:sx n="74" d="100"/>
          <a:sy n="74" d="100"/>
        </p:scale>
        <p:origin x="725" y="7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5D83-82A4-4E5A-A8A0-CF45ED2C49CA}" type="datetimeFigureOut">
              <a:rPr lang="zh-CN" altLang="en-US" smtClean="0"/>
              <a:t>2018/12/22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999D-3598-4858-A7D6-649B11162B94}" type="slidenum">
              <a:rPr lang="zh-CN" altLang="en-US" smtClean="0"/>
              <a:t>‹#›</a:t>
            </a:fld>
            <a:endParaRPr lang="zh-CN" altLang="en-US"/>
          </a:p>
        </p:txBody>
      </p:sp>
    </p:spTree>
    <p:extLst>
      <p:ext uri="{BB962C8B-B14F-4D97-AF65-F5344CB8AC3E}">
        <p14:creationId xmlns:p14="http://schemas.microsoft.com/office/powerpoint/2010/main" val="228955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F9999D-3598-4858-A7D6-649B11162B94}" type="slidenum">
              <a:rPr lang="zh-CN" altLang="en-US" smtClean="0"/>
              <a:t>4</a:t>
            </a:fld>
            <a:endParaRPr lang="zh-CN" altLang="en-US"/>
          </a:p>
        </p:txBody>
      </p:sp>
    </p:spTree>
    <p:extLst>
      <p:ext uri="{BB962C8B-B14F-4D97-AF65-F5344CB8AC3E}">
        <p14:creationId xmlns:p14="http://schemas.microsoft.com/office/powerpoint/2010/main" val="194329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15</a:t>
            </a:fld>
            <a:endParaRPr lang="zh-CN" altLang="en-US"/>
          </a:p>
        </p:txBody>
      </p:sp>
    </p:spTree>
    <p:extLst>
      <p:ext uri="{BB962C8B-B14F-4D97-AF65-F5344CB8AC3E}">
        <p14:creationId xmlns:p14="http://schemas.microsoft.com/office/powerpoint/2010/main" val="346034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16</a:t>
            </a:fld>
            <a:endParaRPr lang="zh-CN" altLang="en-US"/>
          </a:p>
        </p:txBody>
      </p:sp>
    </p:spTree>
    <p:extLst>
      <p:ext uri="{BB962C8B-B14F-4D97-AF65-F5344CB8AC3E}">
        <p14:creationId xmlns:p14="http://schemas.microsoft.com/office/powerpoint/2010/main" val="1995262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18</a:t>
            </a:fld>
            <a:endParaRPr lang="zh-CN" altLang="en-US"/>
          </a:p>
        </p:txBody>
      </p:sp>
    </p:spTree>
    <p:extLst>
      <p:ext uri="{BB962C8B-B14F-4D97-AF65-F5344CB8AC3E}">
        <p14:creationId xmlns:p14="http://schemas.microsoft.com/office/powerpoint/2010/main" val="1602050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19</a:t>
            </a:fld>
            <a:endParaRPr lang="zh-CN" altLang="en-US"/>
          </a:p>
        </p:txBody>
      </p:sp>
    </p:spTree>
    <p:extLst>
      <p:ext uri="{BB962C8B-B14F-4D97-AF65-F5344CB8AC3E}">
        <p14:creationId xmlns:p14="http://schemas.microsoft.com/office/powerpoint/2010/main" val="2866037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20</a:t>
            </a:fld>
            <a:endParaRPr lang="zh-CN" altLang="en-US"/>
          </a:p>
        </p:txBody>
      </p:sp>
    </p:spTree>
    <p:extLst>
      <p:ext uri="{BB962C8B-B14F-4D97-AF65-F5344CB8AC3E}">
        <p14:creationId xmlns:p14="http://schemas.microsoft.com/office/powerpoint/2010/main" val="184055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F9999D-3598-4858-A7D6-649B11162B94}" type="slidenum">
              <a:rPr lang="zh-CN" altLang="en-US" smtClean="0"/>
              <a:t>5</a:t>
            </a:fld>
            <a:endParaRPr lang="zh-CN" altLang="en-US"/>
          </a:p>
        </p:txBody>
      </p:sp>
    </p:spTree>
    <p:extLst>
      <p:ext uri="{BB962C8B-B14F-4D97-AF65-F5344CB8AC3E}">
        <p14:creationId xmlns:p14="http://schemas.microsoft.com/office/powerpoint/2010/main" val="369232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F9999D-3598-4858-A7D6-649B11162B94}" type="slidenum">
              <a:rPr lang="zh-CN" altLang="en-US" smtClean="0"/>
              <a:t>6</a:t>
            </a:fld>
            <a:endParaRPr lang="zh-CN" altLang="en-US"/>
          </a:p>
        </p:txBody>
      </p:sp>
    </p:spTree>
    <p:extLst>
      <p:ext uri="{BB962C8B-B14F-4D97-AF65-F5344CB8AC3E}">
        <p14:creationId xmlns:p14="http://schemas.microsoft.com/office/powerpoint/2010/main" val="98463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F9999D-3598-4858-A7D6-649B11162B94}" type="slidenum">
              <a:rPr lang="zh-CN" altLang="en-US" smtClean="0"/>
              <a:t>8</a:t>
            </a:fld>
            <a:endParaRPr lang="zh-CN" altLang="en-US"/>
          </a:p>
        </p:txBody>
      </p:sp>
    </p:spTree>
    <p:extLst>
      <p:ext uri="{BB962C8B-B14F-4D97-AF65-F5344CB8AC3E}">
        <p14:creationId xmlns:p14="http://schemas.microsoft.com/office/powerpoint/2010/main" val="235003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F9999D-3598-4858-A7D6-649B11162B94}" type="slidenum">
              <a:rPr lang="zh-CN" altLang="en-US" smtClean="0"/>
              <a:t>9</a:t>
            </a:fld>
            <a:endParaRPr lang="zh-CN" altLang="en-US"/>
          </a:p>
        </p:txBody>
      </p:sp>
    </p:spTree>
    <p:extLst>
      <p:ext uri="{BB962C8B-B14F-4D97-AF65-F5344CB8AC3E}">
        <p14:creationId xmlns:p14="http://schemas.microsoft.com/office/powerpoint/2010/main" val="397818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11</a:t>
            </a:fld>
            <a:endParaRPr lang="zh-CN" altLang="en-US"/>
          </a:p>
        </p:txBody>
      </p:sp>
    </p:spTree>
    <p:extLst>
      <p:ext uri="{BB962C8B-B14F-4D97-AF65-F5344CB8AC3E}">
        <p14:creationId xmlns:p14="http://schemas.microsoft.com/office/powerpoint/2010/main" val="217613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12</a:t>
            </a:fld>
            <a:endParaRPr lang="zh-CN" altLang="en-US"/>
          </a:p>
        </p:txBody>
      </p:sp>
    </p:spTree>
    <p:extLst>
      <p:ext uri="{BB962C8B-B14F-4D97-AF65-F5344CB8AC3E}">
        <p14:creationId xmlns:p14="http://schemas.microsoft.com/office/powerpoint/2010/main" val="267925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13</a:t>
            </a:fld>
            <a:endParaRPr lang="zh-CN" altLang="en-US"/>
          </a:p>
        </p:txBody>
      </p:sp>
    </p:spTree>
    <p:extLst>
      <p:ext uri="{BB962C8B-B14F-4D97-AF65-F5344CB8AC3E}">
        <p14:creationId xmlns:p14="http://schemas.microsoft.com/office/powerpoint/2010/main" val="112322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chemeClr val="bg1"/>
              </a:solidFill>
            </a:endParaRPr>
          </a:p>
        </p:txBody>
      </p:sp>
      <p:sp>
        <p:nvSpPr>
          <p:cNvPr id="4" name="灯片编号占位符 3"/>
          <p:cNvSpPr>
            <a:spLocks noGrp="1"/>
          </p:cNvSpPr>
          <p:nvPr>
            <p:ph type="sldNum" sz="quarter" idx="10"/>
          </p:nvPr>
        </p:nvSpPr>
        <p:spPr/>
        <p:txBody>
          <a:bodyPr/>
          <a:lstStyle/>
          <a:p>
            <a:fld id="{6EF9999D-3598-4858-A7D6-649B11162B94}" type="slidenum">
              <a:rPr lang="zh-CN" altLang="en-US" smtClean="0"/>
              <a:t>14</a:t>
            </a:fld>
            <a:endParaRPr lang="zh-CN" altLang="en-US"/>
          </a:p>
        </p:txBody>
      </p:sp>
    </p:spTree>
    <p:extLst>
      <p:ext uri="{BB962C8B-B14F-4D97-AF65-F5344CB8AC3E}">
        <p14:creationId xmlns:p14="http://schemas.microsoft.com/office/powerpoint/2010/main" val="9005755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斜纹 11"/>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6" name="斜纹 15"/>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斜纹 17"/>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448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2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52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3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斜纹 8"/>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687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_2">
    <p:spTree>
      <p:nvGrpSpPr>
        <p:cNvPr id="1" name=""/>
        <p:cNvGrpSpPr/>
        <p:nvPr/>
      </p:nvGrpSpPr>
      <p:grpSpPr>
        <a:xfrm>
          <a:off x="0" y="0"/>
          <a:ext cx="0" cy="0"/>
          <a:chOff x="0" y="0"/>
          <a:chExt cx="0" cy="0"/>
        </a:xfrm>
      </p:grpSpPr>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016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2" name="文本占位符 4"/>
          <p:cNvSpPr>
            <a:spLocks noGrp="1"/>
          </p:cNvSpPr>
          <p:nvPr>
            <p:ph type="body" sz="quarter" idx="13" hasCustomPrompt="1"/>
          </p:nvPr>
        </p:nvSpPr>
        <p:spPr>
          <a:xfrm>
            <a:off x="797668" y="4044876"/>
            <a:ext cx="4538125" cy="2011680"/>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3457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_2">
    <p:spTree>
      <p:nvGrpSpPr>
        <p:cNvPr id="1" name=""/>
        <p:cNvGrpSpPr/>
        <p:nvPr/>
      </p:nvGrpSpPr>
      <p:grpSpPr>
        <a:xfrm>
          <a:off x="0" y="0"/>
          <a:ext cx="0" cy="0"/>
          <a:chOff x="0" y="0"/>
          <a:chExt cx="0" cy="0"/>
        </a:xfrm>
      </p:grpSpPr>
      <p:sp>
        <p:nvSpPr>
          <p:cNvPr id="5" name="文本占位符 4"/>
          <p:cNvSpPr>
            <a:spLocks noGrp="1"/>
          </p:cNvSpPr>
          <p:nvPr>
            <p:ph type="body" sz="quarter" idx="12" hasCustomPrompt="1"/>
          </p:nvPr>
        </p:nvSpPr>
        <p:spPr>
          <a:xfrm>
            <a:off x="797668" y="4044876"/>
            <a:ext cx="4538125" cy="2011680"/>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91"/>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0742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3803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1" name="组 10"/>
          <p:cNvGrpSpPr/>
          <p:nvPr userDrawn="1"/>
        </p:nvGrpSpPr>
        <p:grpSpPr>
          <a:xfrm rot="10800000">
            <a:off x="4343400" y="2067789"/>
            <a:ext cx="7848600" cy="4790209"/>
            <a:chOff x="-2" y="-3347"/>
            <a:chExt cx="6837220" cy="3432347"/>
          </a:xfrm>
        </p:grpSpPr>
        <p:sp>
          <p:nvSpPr>
            <p:cNvPr id="12" name="斜纹 11"/>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289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4" name="组 13"/>
          <p:cNvGrpSpPr/>
          <p:nvPr userDrawn="1"/>
        </p:nvGrpSpPr>
        <p:grpSpPr>
          <a:xfrm rot="10800000">
            <a:off x="4343400" y="2067789"/>
            <a:ext cx="7848600" cy="4790209"/>
            <a:chOff x="-2" y="-3347"/>
            <a:chExt cx="6837220" cy="3432347"/>
          </a:xfrm>
        </p:grpSpPr>
        <p:sp>
          <p:nvSpPr>
            <p:cNvPr id="15" name="斜纹 14"/>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斜纹 15"/>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1228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7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5977260" y="-3347"/>
            <a:ext cx="62147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31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1" name="矩形 10"/>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4" name="斜纹 1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斜纹 16"/>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斜纹 18"/>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4032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7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flipH="1">
            <a:off x="0" y="-3347"/>
            <a:ext cx="59772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0"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12994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57336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207748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1">
    <p:spTree>
      <p:nvGrpSpPr>
        <p:cNvPr id="1" name=""/>
        <p:cNvGrpSpPr/>
        <p:nvPr/>
      </p:nvGrpSpPr>
      <p:grpSpPr>
        <a:xfrm>
          <a:off x="0" y="0"/>
          <a:ext cx="0" cy="0"/>
          <a:chOff x="0" y="0"/>
          <a:chExt cx="0" cy="0"/>
        </a:xfrm>
      </p:grpSpPr>
      <p:sp>
        <p:nvSpPr>
          <p:cNvPr id="14" name="斜纹 13"/>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3"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06785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 name="斜纹 9"/>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9"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782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斜纹 8"/>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r>
              <a:rPr kumimoji="1" lang="zh-CN" altLang="en-US" dirty="0"/>
              <a:t> </a:t>
            </a:r>
          </a:p>
        </p:txBody>
      </p:sp>
      <p:sp>
        <p:nvSpPr>
          <p:cNvPr id="12"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13"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873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斜纹 10"/>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斜纹 11"/>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斜纹 13"/>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488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806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_2">
    <p:spTree>
      <p:nvGrpSpPr>
        <p:cNvPr id="1" name=""/>
        <p:cNvGrpSpPr/>
        <p:nvPr/>
      </p:nvGrpSpPr>
      <p:grpSpPr>
        <a:xfrm>
          <a:off x="0" y="0"/>
          <a:ext cx="0" cy="0"/>
          <a:chOff x="0" y="0"/>
          <a:chExt cx="0" cy="0"/>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305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_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7" name="矩形 6"/>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2815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5" r:id="rId1"/>
    <p:sldLayoutId id="2147483695" r:id="rId2"/>
    <p:sldLayoutId id="2147483698" r:id="rId3"/>
    <p:sldLayoutId id="2147483699" r:id="rId4"/>
    <p:sldLayoutId id="2147483683" r:id="rId5"/>
    <p:sldLayoutId id="2147483686" r:id="rId6"/>
    <p:sldLayoutId id="2147483688" r:id="rId7"/>
    <p:sldLayoutId id="2147483682" r:id="rId8"/>
    <p:sldLayoutId id="2147483691" r:id="rId9"/>
    <p:sldLayoutId id="2147483689" r:id="rId10"/>
    <p:sldLayoutId id="2147483687" r:id="rId11"/>
    <p:sldLayoutId id="2147483684" r:id="rId12"/>
    <p:sldLayoutId id="2147483696" r:id="rId13"/>
    <p:sldLayoutId id="2147483697" r:id="rId14"/>
    <p:sldLayoutId id="2147483694" r:id="rId15"/>
    <p:sldLayoutId id="2147483692" r:id="rId16"/>
    <p:sldLayoutId id="2147483700" r:id="rId17"/>
    <p:sldLayoutId id="2147483701" r:id="rId18"/>
    <p:sldLayoutId id="2147483702" r:id="rId19"/>
    <p:sldLayoutId id="2147483704"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43346" y="2003586"/>
            <a:ext cx="9945368" cy="749165"/>
          </a:xfrm>
        </p:spPr>
        <p:txBody>
          <a:bodyPr/>
          <a:lstStyle/>
          <a:p>
            <a:r>
              <a:rPr lang="zh-CN" altLang="zh-CN" u="sng" dirty="0"/>
              <a:t>级联法向量回归三维网格去噪方法</a:t>
            </a:r>
            <a:endParaRPr kumimoji="1" lang="zh-CN" altLang="en-US" dirty="0"/>
          </a:p>
        </p:txBody>
      </p:sp>
      <p:sp>
        <p:nvSpPr>
          <p:cNvPr id="4" name="文本占位符 3"/>
          <p:cNvSpPr>
            <a:spLocks noGrp="1"/>
          </p:cNvSpPr>
          <p:nvPr>
            <p:ph type="body" sz="quarter" idx="12"/>
          </p:nvPr>
        </p:nvSpPr>
        <p:spPr>
          <a:xfrm>
            <a:off x="2982659" y="3574181"/>
            <a:ext cx="6144490" cy="918418"/>
          </a:xfrm>
        </p:spPr>
        <p:txBody>
          <a:bodyPr/>
          <a:lstStyle/>
          <a:p>
            <a:r>
              <a:rPr lang="zh-CN" altLang="en-US" sz="3200" dirty="0"/>
              <a:t>读书报告</a:t>
            </a:r>
            <a:endParaRPr lang="en-US" altLang="zh-CN" sz="3200" dirty="0"/>
          </a:p>
        </p:txBody>
      </p:sp>
      <p:sp>
        <p:nvSpPr>
          <p:cNvPr id="7" name="文本占位符 2"/>
          <p:cNvSpPr txBox="1">
            <a:spLocks/>
          </p:cNvSpPr>
          <p:nvPr/>
        </p:nvSpPr>
        <p:spPr>
          <a:xfrm>
            <a:off x="3425672" y="5881613"/>
            <a:ext cx="5207540" cy="421910"/>
          </a:xfrm>
          <a:prstGeom prst="rect">
            <a:avLst/>
          </a:prstGeom>
        </p:spPr>
        <p:txBody>
          <a:bodyPr/>
          <a:lstStyle>
            <a:lvl1pPr marL="0" indent="0" algn="ctr" defTabSz="914400" rtl="0" eaLnBrk="1" latinLnBrk="0" hangingPunct="1">
              <a:lnSpc>
                <a:spcPct val="100000"/>
              </a:lnSpc>
              <a:spcBef>
                <a:spcPts val="1000"/>
              </a:spcBef>
              <a:buFont typeface="Arial" panose="020B0604020202020204" pitchFamily="34" charset="0"/>
              <a:buNone/>
              <a:defRPr sz="1400" kern="1200" baseline="0">
                <a:solidFill>
                  <a:schemeClr val="bg1">
                    <a:lumMod val="7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1800" dirty="0"/>
              <a:t>指导老师：李启雷</a:t>
            </a:r>
            <a:r>
              <a:rPr kumimoji="1" lang="en-US" altLang="zh-CN" sz="1800" dirty="0"/>
              <a:t>| </a:t>
            </a:r>
            <a:r>
              <a:rPr kumimoji="1" lang="zh-CN" altLang="en-US" sz="1800" dirty="0"/>
              <a:t>报告人：</a:t>
            </a:r>
            <a:r>
              <a:rPr kumimoji="1" lang="en-US" altLang="zh-CN" sz="1800" dirty="0"/>
              <a:t>21851007 </a:t>
            </a:r>
            <a:r>
              <a:rPr kumimoji="1" lang="zh-CN" altLang="en-US" sz="1800" dirty="0"/>
              <a:t>周伟伦</a:t>
            </a:r>
          </a:p>
        </p:txBody>
      </p:sp>
    </p:spTree>
    <p:extLst>
      <p:ext uri="{BB962C8B-B14F-4D97-AF65-F5344CB8AC3E}">
        <p14:creationId xmlns:p14="http://schemas.microsoft.com/office/powerpoint/2010/main" val="427550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4667" r="24667"/>
          <a:stretch>
            <a:fillRect/>
          </a:stretch>
        </p:blipFill>
        <p:spPr/>
      </p:pic>
      <p:sp>
        <p:nvSpPr>
          <p:cNvPr id="3" name="文本占位符 2"/>
          <p:cNvSpPr>
            <a:spLocks noGrp="1"/>
          </p:cNvSpPr>
          <p:nvPr>
            <p:ph type="body" sz="quarter" idx="11"/>
          </p:nvPr>
        </p:nvSpPr>
        <p:spPr>
          <a:xfrm>
            <a:off x="797668" y="3686580"/>
            <a:ext cx="2808562" cy="749165"/>
          </a:xfrm>
        </p:spPr>
        <p:txBody>
          <a:bodyPr/>
          <a:lstStyle/>
          <a:p>
            <a:r>
              <a:rPr kumimoji="1" lang="zh-CN" altLang="en-US" dirty="0"/>
              <a:t>算法描述</a:t>
            </a:r>
          </a:p>
        </p:txBody>
      </p:sp>
    </p:spTree>
    <p:extLst>
      <p:ext uri="{BB962C8B-B14F-4D97-AF65-F5344CB8AC3E}">
        <p14:creationId xmlns:p14="http://schemas.microsoft.com/office/powerpoint/2010/main" val="71922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516329" cy="522765"/>
          </a:xfrm>
        </p:spPr>
        <p:txBody>
          <a:bodyPr/>
          <a:lstStyle/>
          <a:p>
            <a:r>
              <a:rPr kumimoji="1" lang="zh-CN" altLang="en-US" sz="2800" dirty="0"/>
              <a:t>概览</a:t>
            </a:r>
          </a:p>
        </p:txBody>
      </p:sp>
      <mc:AlternateContent xmlns:mc="http://schemas.openxmlformats.org/markup-compatibility/2006">
        <mc:Choice xmlns:a14="http://schemas.microsoft.com/office/drawing/2010/main" Requires="a14">
          <p:sp>
            <p:nvSpPr>
              <p:cNvPr id="4" name="文本框 3"/>
              <p:cNvSpPr txBox="1"/>
              <p:nvPr/>
            </p:nvSpPr>
            <p:spPr>
              <a:xfrm>
                <a:off x="622174" y="1339848"/>
                <a:ext cx="10099492" cy="1425711"/>
              </a:xfrm>
              <a:prstGeom prst="rect">
                <a:avLst/>
              </a:prstGeom>
              <a:noFill/>
            </p:spPr>
            <p:txBody>
              <a:bodyPr wrap="square" rtlCol="0">
                <a:spAutoFit/>
              </a:bodyPr>
              <a:lstStyle/>
              <a:p>
                <a:pPr>
                  <a:lnSpc>
                    <a:spcPct val="150000"/>
                  </a:lnSpc>
                </a:pPr>
                <a:r>
                  <a:rPr lang="zh-CN" altLang="en-US" sz="2400" dirty="0">
                    <a:solidFill>
                      <a:schemeClr val="bg1"/>
                    </a:solidFill>
                  </a:rPr>
                  <a:t> </a:t>
                </a:r>
                <a14:m>
                  <m:oMath xmlns:m="http://schemas.openxmlformats.org/officeDocument/2006/math">
                    <m:sSub>
                      <m:sSubPr>
                        <m:ctrlPr>
                          <a:rPr lang="zh-CN" altLang="zh-CN" i="1" smtClean="0">
                            <a:solidFill>
                              <a:schemeClr val="bg1"/>
                            </a:solidFill>
                          </a:rPr>
                        </m:ctrlPr>
                      </m:sSubPr>
                      <m:e>
                        <m:r>
                          <a:rPr lang="en-US" altLang="zh-CN" i="1">
                            <a:solidFill>
                              <a:schemeClr val="bg1"/>
                            </a:solidFill>
                          </a:rPr>
                          <m:t>𝑛</m:t>
                        </m:r>
                      </m:e>
                      <m:sub>
                        <m:r>
                          <a:rPr lang="en-US" altLang="zh-CN" i="1">
                            <a:solidFill>
                              <a:schemeClr val="bg1"/>
                            </a:solidFill>
                          </a:rPr>
                          <m:t>𝑓</m:t>
                        </m:r>
                      </m:sub>
                    </m:sSub>
                    <m:r>
                      <a:rPr lang="en-US" altLang="zh-CN" i="1">
                        <a:solidFill>
                          <a:schemeClr val="bg1"/>
                        </a:solidFill>
                      </a:rPr>
                      <m:t>=</m:t>
                    </m:r>
                    <m:r>
                      <a:rPr lang="en-US" altLang="zh-CN" i="1">
                        <a:solidFill>
                          <a:schemeClr val="bg1"/>
                        </a:solidFill>
                      </a:rPr>
                      <m:t>𝐹</m:t>
                    </m:r>
                    <m:d>
                      <m:dPr>
                        <m:ctrlPr>
                          <a:rPr lang="en-US" altLang="zh-CN" i="1">
                            <a:solidFill>
                              <a:schemeClr val="bg1"/>
                            </a:solidFill>
                            <a:latin typeface="Cambria Math" panose="02040503050406030204" pitchFamily="18" charset="0"/>
                          </a:rPr>
                        </m:ctrlPr>
                      </m:dPr>
                      <m:e>
                        <m:sSub>
                          <m:sSubPr>
                            <m:ctrlPr>
                              <a:rPr lang="zh-CN" altLang="zh-CN" i="1">
                                <a:solidFill>
                                  <a:schemeClr val="bg1"/>
                                </a:solidFill>
                              </a:rPr>
                            </m:ctrlPr>
                          </m:sSubPr>
                          <m:e>
                            <m:r>
                              <a:rPr lang="en-US" altLang="zh-CN" i="1">
                                <a:solidFill>
                                  <a:schemeClr val="bg1"/>
                                </a:solidFill>
                              </a:rPr>
                              <m:t>𝛺</m:t>
                            </m:r>
                          </m:e>
                          <m:sub>
                            <m:r>
                              <a:rPr lang="en-US" altLang="zh-CN" i="1">
                                <a:solidFill>
                                  <a:schemeClr val="bg1"/>
                                </a:solidFill>
                              </a:rPr>
                              <m:t>𝑓</m:t>
                            </m:r>
                          </m:sub>
                        </m:sSub>
                      </m:e>
                    </m:d>
                  </m:oMath>
                </a14:m>
                <a:r>
                  <a:rPr lang="en-US" altLang="zh-CN" dirty="0">
                    <a:solidFill>
                      <a:schemeClr val="bg1"/>
                    </a:solidFill>
                  </a:rPr>
                  <a:t>:</a:t>
                </a:r>
                <a:r>
                  <a:rPr lang="zh-CN" altLang="zh-CN" dirty="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𝛺</m:t>
                        </m:r>
                      </m:e>
                      <m:sub>
                        <m:r>
                          <a:rPr lang="en-US" altLang="zh-CN" i="1">
                            <a:solidFill>
                              <a:schemeClr val="bg1"/>
                            </a:solidFill>
                            <a:latin typeface="Cambria Math" panose="02040503050406030204" pitchFamily="18" charset="0"/>
                          </a:rPr>
                          <m:t>𝑓</m:t>
                        </m:r>
                      </m:sub>
                    </m:sSub>
                  </m:oMath>
                </a14:m>
                <a:r>
                  <a:rPr lang="zh-CN" altLang="en-US" dirty="0">
                    <a:solidFill>
                      <a:schemeClr val="bg1"/>
                    </a:solidFill>
                  </a:rPr>
                  <a:t>表示面的特征向量。本算法使用双边法向量滤波器即</a:t>
                </a:r>
                <a:r>
                  <a:rPr lang="en-US" altLang="zh-CN" dirty="0">
                    <a:solidFill>
                      <a:schemeClr val="bg1"/>
                    </a:solidFill>
                  </a:rPr>
                  <a:t>FND</a:t>
                </a:r>
                <a:r>
                  <a:rPr lang="zh-CN" altLang="en-US" dirty="0">
                    <a:solidFill>
                      <a:schemeClr val="bg1"/>
                    </a:solidFill>
                  </a:rPr>
                  <a:t>表示网格每个三角面的几何特征。</a:t>
                </a:r>
                <a:endParaRPr lang="en-US" altLang="zh-CN" dirty="0">
                  <a:solidFill>
                    <a:schemeClr val="bg1"/>
                  </a:solidFill>
                </a:endParaRPr>
              </a:p>
              <a:p>
                <a:pPr>
                  <a:lnSpc>
                    <a:spcPct val="150000"/>
                  </a:lnSpc>
                </a:pPr>
                <a:r>
                  <a:rPr lang="zh-CN" altLang="en-US" dirty="0">
                    <a:solidFill>
                      <a:schemeClr val="bg1"/>
                    </a:solidFill>
                  </a:rPr>
                  <a:t>整体流程：离线训练阶段和运行时去噪阶段。</a:t>
                </a:r>
                <a:endParaRPr lang="zh-CN" altLang="zh-CN" dirty="0"/>
              </a:p>
            </p:txBody>
          </p:sp>
        </mc:Choice>
        <mc:Fallback>
          <p:sp>
            <p:nvSpPr>
              <p:cNvPr id="4" name="文本框 3"/>
              <p:cNvSpPr txBox="1">
                <a:spLocks noRot="1" noChangeAspect="1" noMove="1" noResize="1" noEditPoints="1" noAdjustHandles="1" noChangeArrowheads="1" noChangeShapeType="1" noTextEdit="1"/>
              </p:cNvSpPr>
              <p:nvPr/>
            </p:nvSpPr>
            <p:spPr>
              <a:xfrm>
                <a:off x="622174" y="1339848"/>
                <a:ext cx="10099492" cy="1425711"/>
              </a:xfrm>
              <a:prstGeom prst="rect">
                <a:avLst/>
              </a:prstGeom>
              <a:blipFill>
                <a:blip r:embed="rId3"/>
                <a:stretch>
                  <a:fillRect l="-483" b="-598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9F54AEB-86B7-4486-9BA3-34F22FDA7B85}"/>
              </a:ext>
            </a:extLst>
          </p:cNvPr>
          <p:cNvPicPr/>
          <p:nvPr/>
        </p:nvPicPr>
        <p:blipFill>
          <a:blip r:embed="rId4"/>
          <a:stretch>
            <a:fillRect/>
          </a:stretch>
        </p:blipFill>
        <p:spPr>
          <a:xfrm>
            <a:off x="5286895" y="2378264"/>
            <a:ext cx="6677786" cy="4212792"/>
          </a:xfrm>
          <a:prstGeom prst="rect">
            <a:avLst/>
          </a:prstGeom>
        </p:spPr>
      </p:pic>
    </p:spTree>
    <p:extLst>
      <p:ext uri="{BB962C8B-B14F-4D97-AF65-F5344CB8AC3E}">
        <p14:creationId xmlns:p14="http://schemas.microsoft.com/office/powerpoint/2010/main" val="23753553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516329" cy="522765"/>
          </a:xfrm>
        </p:spPr>
        <p:txBody>
          <a:bodyPr/>
          <a:lstStyle/>
          <a:p>
            <a:r>
              <a:rPr kumimoji="1" lang="zh-CN" altLang="en-US" sz="2800" dirty="0"/>
              <a:t>几何特征描述器（面的特征向量）设计</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BD6117BF-BA2E-4770-9190-BADDE471D0BB}"/>
                  </a:ext>
                </a:extLst>
              </p:cNvPr>
              <p:cNvSpPr/>
              <p:nvPr/>
            </p:nvSpPr>
            <p:spPr>
              <a:xfrm>
                <a:off x="959428" y="1010648"/>
                <a:ext cx="9639300" cy="3916650"/>
              </a:xfrm>
              <a:prstGeom prst="rect">
                <a:avLst/>
              </a:prstGeom>
            </p:spPr>
            <p:txBody>
              <a:bodyPr wrap="square">
                <a:spAutoFit/>
              </a:bodyPr>
              <a:lstStyle/>
              <a:p>
                <a:pPr indent="266700" algn="just">
                  <a:spcAft>
                    <a:spcPts val="600"/>
                  </a:spcAft>
                </a:pPr>
                <a:r>
                  <a:rPr lang="en-US" altLang="zh-CN" kern="100" dirty="0">
                    <a:solidFill>
                      <a:schemeClr val="bg1"/>
                    </a:solidFill>
                    <a:latin typeface="Times New Roman" panose="02020603050405020304" pitchFamily="18" charset="0"/>
                    <a:ea typeface="宋体" panose="02010600030101010101" pitchFamily="2" charset="-122"/>
                  </a:rPr>
                  <a:t>Bilateral normal filter:</a:t>
                </a:r>
                <a:r>
                  <a:rPr lang="zh-CN" altLang="zh-CN" kern="100" dirty="0">
                    <a:solidFill>
                      <a:schemeClr val="bg1"/>
                    </a:solidFill>
                    <a:latin typeface="Times New Roman" panose="02020603050405020304" pitchFamily="18" charset="0"/>
                    <a:ea typeface="宋体" panose="02010600030101010101" pitchFamily="2" charset="-122"/>
                  </a:rPr>
                  <a:t>将一个给定的三维三角网格图像表示为</a:t>
                </a:r>
                <a:r>
                  <a:rPr lang="en-US" altLang="zh-CN" kern="100" dirty="0">
                    <a:solidFill>
                      <a:schemeClr val="bg1"/>
                    </a:solidFill>
                    <a:latin typeface="Times New Roman" panose="02020603050405020304" pitchFamily="18" charset="0"/>
                    <a:ea typeface="宋体" panose="02010600030101010101" pitchFamily="2" charset="-122"/>
                  </a:rPr>
                  <a:t>M=</a:t>
                </a:r>
                <a:r>
                  <a:rPr lang="zh-CN" altLang="zh-CN" kern="100" dirty="0">
                    <a:solidFill>
                      <a:schemeClr val="bg1"/>
                    </a:solidFill>
                    <a:latin typeface="Times New Roman" panose="02020603050405020304" pitchFamily="18" charset="0"/>
                    <a:ea typeface="宋体" panose="02010600030101010101" pitchFamily="2" charset="-122"/>
                  </a:rPr>
                  <a:t>（</a:t>
                </a:r>
                <a:r>
                  <a:rPr lang="en-US" altLang="zh-CN" kern="100" dirty="0">
                    <a:solidFill>
                      <a:schemeClr val="bg1"/>
                    </a:solidFill>
                    <a:latin typeface="Times New Roman" panose="02020603050405020304" pitchFamily="18" charset="0"/>
                    <a:ea typeface="宋体" panose="02010600030101010101" pitchFamily="2" charset="-122"/>
                  </a:rPr>
                  <a:t>V, F</a:t>
                </a:r>
                <a:r>
                  <a:rPr lang="zh-CN" altLang="zh-CN" kern="100" dirty="0">
                    <a:solidFill>
                      <a:schemeClr val="bg1"/>
                    </a:solidFill>
                    <a:latin typeface="Times New Roman" panose="02020603050405020304" pitchFamily="18" charset="0"/>
                    <a:ea typeface="宋体" panose="02010600030101010101" pitchFamily="2" charset="-122"/>
                  </a:rPr>
                  <a:t>）</a:t>
                </a:r>
                <a:r>
                  <a:rPr lang="en-US" altLang="zh-CN" kern="100" dirty="0">
                    <a:solidFill>
                      <a:schemeClr val="bg1"/>
                    </a:solidFill>
                    <a:latin typeface="Times New Roman" panose="02020603050405020304" pitchFamily="18" charset="0"/>
                    <a:ea typeface="宋体" panose="02010600030101010101" pitchFamily="2" charset="-122"/>
                  </a:rPr>
                  <a:t>,V</a:t>
                </a:r>
                <a:r>
                  <a:rPr lang="zh-CN" altLang="zh-CN" kern="100" dirty="0">
                    <a:solidFill>
                      <a:schemeClr val="bg1"/>
                    </a:solidFill>
                    <a:latin typeface="Times New Roman" panose="02020603050405020304" pitchFamily="18" charset="0"/>
                    <a:ea typeface="宋体" panose="02010600030101010101" pitchFamily="2" charset="-122"/>
                  </a:rPr>
                  <a:t>是顶点的集合即</a:t>
                </a:r>
                <a14:m>
                  <m:oMath xmlns:m="http://schemas.openxmlformats.org/officeDocument/2006/math">
                    <m:r>
                      <m:rPr>
                        <m:sty m:val="p"/>
                      </m:rPr>
                      <a:rPr lang="en-US" altLang="zh-CN" kern="100">
                        <a:solidFill>
                          <a:schemeClr val="bg1"/>
                        </a:solidFill>
                        <a:latin typeface="Cambria Math" panose="02040503050406030204" pitchFamily="18" charset="0"/>
                        <a:ea typeface="宋体" panose="02010600030101010101" pitchFamily="2" charset="-122"/>
                      </a:rPr>
                      <m:t>V</m:t>
                    </m:r>
                    <m:r>
                      <a:rPr lang="en-US" altLang="zh-CN"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𝑣</m:t>
                        </m:r>
                      </m:e>
                      <m:sub>
                        <m:r>
                          <a:rPr lang="en-US" altLang="zh-CN" i="1" kern="100">
                            <a:solidFill>
                              <a:schemeClr val="bg1"/>
                            </a:solidFill>
                            <a:latin typeface="Cambria Math" panose="02040503050406030204" pitchFamily="18" charset="0"/>
                            <a:ea typeface="宋体" panose="02010600030101010101" pitchFamily="2" charset="-122"/>
                          </a:rPr>
                          <m:t>𝑖</m:t>
                        </m:r>
                      </m:sub>
                    </m:sSub>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m:t>
                        </m:r>
                      </m:e>
                      <m:sub>
                        <m:r>
                          <a:rPr lang="en-US" altLang="zh-CN" i="1" kern="100">
                            <a:solidFill>
                              <a:schemeClr val="bg1"/>
                            </a:solidFill>
                            <a:latin typeface="Cambria Math" panose="02040503050406030204" pitchFamily="18" charset="0"/>
                            <a:ea typeface="宋体" panose="02010600030101010101" pitchFamily="2" charset="-122"/>
                          </a:rPr>
                          <m:t>𝑖</m:t>
                        </m:r>
                        <m:r>
                          <a:rPr lang="en-US" altLang="zh-CN" i="1" kern="100">
                            <a:solidFill>
                              <a:schemeClr val="bg1"/>
                            </a:solidFill>
                            <a:latin typeface="Cambria Math" panose="02040503050406030204" pitchFamily="18" charset="0"/>
                            <a:ea typeface="宋体" panose="02010600030101010101" pitchFamily="2" charset="-122"/>
                          </a:rPr>
                          <m:t>=1</m:t>
                        </m:r>
                      </m:sub>
                      <m:sup>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𝑁</m:t>
                            </m:r>
                          </m:e>
                          <m:sub>
                            <m:r>
                              <a:rPr lang="en-US" altLang="zh-CN" i="1" kern="100">
                                <a:solidFill>
                                  <a:schemeClr val="bg1"/>
                                </a:solidFill>
                                <a:latin typeface="Cambria Math" panose="02040503050406030204" pitchFamily="18" charset="0"/>
                                <a:ea typeface="宋体" panose="02010600030101010101" pitchFamily="2" charset="-122"/>
                              </a:rPr>
                              <m:t>𝑣</m:t>
                            </m:r>
                          </m:sub>
                        </m:sSub>
                      </m:sup>
                    </m:sSubSup>
                  </m:oMath>
                </a14:m>
                <a:r>
                  <a:rPr lang="zh-CN" altLang="zh-CN" kern="100" dirty="0">
                    <a:solidFill>
                      <a:schemeClr val="bg1"/>
                    </a:solidFill>
                    <a:latin typeface="Times New Roman" panose="02020603050405020304" pitchFamily="18" charset="0"/>
                    <a:ea typeface="宋体" panose="02010600030101010101" pitchFamily="2" charset="-122"/>
                  </a:rPr>
                  <a:t>，而</a:t>
                </a:r>
                <a:r>
                  <a:rPr lang="en-US" altLang="zh-CN" kern="100" dirty="0">
                    <a:solidFill>
                      <a:schemeClr val="bg1"/>
                    </a:solidFill>
                    <a:latin typeface="Times New Roman" panose="02020603050405020304" pitchFamily="18" charset="0"/>
                    <a:ea typeface="宋体" panose="02010600030101010101" pitchFamily="2" charset="-122"/>
                  </a:rPr>
                  <a:t>F</a:t>
                </a:r>
                <a:r>
                  <a:rPr lang="zh-CN" altLang="zh-CN" kern="100" dirty="0">
                    <a:solidFill>
                      <a:schemeClr val="bg1"/>
                    </a:solidFill>
                    <a:latin typeface="Times New Roman" panose="02020603050405020304" pitchFamily="18" charset="0"/>
                    <a:ea typeface="宋体" panose="02010600030101010101" pitchFamily="2" charset="-122"/>
                  </a:rPr>
                  <a:t>是三角网格面的集合即</a:t>
                </a:r>
                <a14:m>
                  <m:oMath xmlns:m="http://schemas.openxmlformats.org/officeDocument/2006/math">
                    <m:r>
                      <m:rPr>
                        <m:sty m:val="p"/>
                      </m:rPr>
                      <a:rPr lang="en-US" altLang="zh-CN" kern="100">
                        <a:solidFill>
                          <a:schemeClr val="bg1"/>
                        </a:solidFill>
                        <a:latin typeface="Cambria Math" panose="02040503050406030204" pitchFamily="18" charset="0"/>
                        <a:ea typeface="宋体" panose="02010600030101010101" pitchFamily="2" charset="-122"/>
                      </a:rPr>
                      <m:t>F</m:t>
                    </m:r>
                    <m:r>
                      <a:rPr lang="en-US" altLang="zh-CN"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𝑓</m:t>
                        </m:r>
                      </m:e>
                      <m:sub>
                        <m:r>
                          <a:rPr lang="en-US" altLang="zh-CN" i="1" kern="100">
                            <a:solidFill>
                              <a:schemeClr val="bg1"/>
                            </a:solidFill>
                            <a:latin typeface="Cambria Math" panose="02040503050406030204" pitchFamily="18" charset="0"/>
                            <a:ea typeface="宋体" panose="02010600030101010101" pitchFamily="2" charset="-122"/>
                          </a:rPr>
                          <m:t>𝑖</m:t>
                        </m:r>
                      </m:sub>
                    </m:sSub>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m:t>
                        </m:r>
                      </m:e>
                      <m:sub>
                        <m:r>
                          <a:rPr lang="en-US" altLang="zh-CN" i="1" kern="100">
                            <a:solidFill>
                              <a:schemeClr val="bg1"/>
                            </a:solidFill>
                            <a:latin typeface="Cambria Math" panose="02040503050406030204" pitchFamily="18" charset="0"/>
                            <a:ea typeface="宋体" panose="02010600030101010101" pitchFamily="2" charset="-122"/>
                          </a:rPr>
                          <m:t>𝑖</m:t>
                        </m:r>
                        <m:r>
                          <a:rPr lang="en-US" altLang="zh-CN" i="1" kern="100">
                            <a:solidFill>
                              <a:schemeClr val="bg1"/>
                            </a:solidFill>
                            <a:latin typeface="Cambria Math" panose="02040503050406030204" pitchFamily="18" charset="0"/>
                            <a:ea typeface="宋体" panose="02010600030101010101" pitchFamily="2" charset="-122"/>
                          </a:rPr>
                          <m:t>=1</m:t>
                        </m:r>
                      </m:sub>
                      <m:sup>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𝑁</m:t>
                            </m:r>
                          </m:e>
                          <m:sub>
                            <m:r>
                              <a:rPr lang="en-US" altLang="zh-CN" i="1" kern="100">
                                <a:solidFill>
                                  <a:schemeClr val="bg1"/>
                                </a:solidFill>
                                <a:latin typeface="Cambria Math" panose="02040503050406030204" pitchFamily="18" charset="0"/>
                                <a:ea typeface="宋体" panose="02010600030101010101" pitchFamily="2" charset="-122"/>
                              </a:rPr>
                              <m:t>𝑓</m:t>
                            </m:r>
                          </m:sub>
                        </m:sSub>
                      </m:sup>
                    </m:sSubSup>
                  </m:oMath>
                </a14:m>
                <a:r>
                  <a:rPr lang="zh-CN" altLang="zh-CN" kern="100" dirty="0">
                    <a:solidFill>
                      <a:schemeClr val="bg1"/>
                    </a:solidFill>
                    <a:latin typeface="Times New Roman" panose="02020603050405020304" pitchFamily="18" charset="0"/>
                    <a:ea typeface="宋体" panose="02010600030101010101" pitchFamily="2" charset="-122"/>
                  </a:rPr>
                  <a:t>。将</a:t>
                </a:r>
                <a:r>
                  <a:rPr lang="en-US" altLang="zh-CN" kern="100" dirty="0">
                    <a:solidFill>
                      <a:schemeClr val="bg1"/>
                    </a:solidFill>
                    <a:latin typeface="Times New Roman" panose="02020603050405020304" pitchFamily="18" charset="0"/>
                    <a:ea typeface="宋体" panose="02010600030101010101" pitchFamily="2" charset="-122"/>
                  </a:rPr>
                  <a:t>f</a:t>
                </a:r>
                <a:r>
                  <a:rPr lang="en-US" altLang="zh-CN" kern="100" baseline="-25000" dirty="0">
                    <a:solidFill>
                      <a:schemeClr val="bg1"/>
                    </a:solidFill>
                    <a:latin typeface="Times New Roman" panose="02020603050405020304" pitchFamily="18" charset="0"/>
                    <a:ea typeface="宋体" panose="02010600030101010101" pitchFamily="2" charset="-122"/>
                  </a:rPr>
                  <a:t>i­­</a:t>
                </a:r>
                <a:r>
                  <a:rPr lang="zh-CN" altLang="zh-CN" kern="100" dirty="0">
                    <a:solidFill>
                      <a:schemeClr val="bg1"/>
                    </a:solidFill>
                    <a:latin typeface="Times New Roman" panose="02020603050405020304" pitchFamily="18" charset="0"/>
                    <a:ea typeface="宋体" panose="02010600030101010101" pitchFamily="2" charset="-122"/>
                  </a:rPr>
                  <a:t>的质心记为</a:t>
                </a:r>
                <a:r>
                  <a:rPr lang="en-US" altLang="zh-CN" b="1" i="1" kern="100" dirty="0">
                    <a:solidFill>
                      <a:schemeClr val="bg1"/>
                    </a:solidFill>
                    <a:latin typeface="Times New Roman" panose="02020603050405020304" pitchFamily="18" charset="0"/>
                    <a:ea typeface="宋体" panose="02010600030101010101" pitchFamily="2" charset="-122"/>
                  </a:rPr>
                  <a:t>c</a:t>
                </a:r>
                <a:r>
                  <a:rPr lang="en-US" altLang="zh-CN" b="1" i="1" kern="100" baseline="-25000" dirty="0">
                    <a:solidFill>
                      <a:schemeClr val="bg1"/>
                    </a:solidFill>
                    <a:latin typeface="Times New Roman" panose="02020603050405020304" pitchFamily="18" charset="0"/>
                    <a:ea typeface="宋体" panose="02010600030101010101" pitchFamily="2" charset="-122"/>
                  </a:rPr>
                  <a:t>i</a:t>
                </a:r>
                <a:r>
                  <a:rPr lang="zh-CN" altLang="zh-CN" kern="100" dirty="0">
                    <a:solidFill>
                      <a:schemeClr val="bg1"/>
                    </a:solidFill>
                    <a:latin typeface="Times New Roman" panose="02020603050405020304" pitchFamily="18" charset="0"/>
                    <a:ea typeface="宋体" panose="02010600030101010101" pitchFamily="2" charset="-122"/>
                  </a:rPr>
                  <a:t>，法向量记为</a:t>
                </a:r>
                <a:r>
                  <a:rPr lang="en-US" altLang="zh-CN" b="1" i="1" kern="100" dirty="0" err="1">
                    <a:solidFill>
                      <a:schemeClr val="bg1"/>
                    </a:solidFill>
                    <a:latin typeface="Times New Roman" panose="02020603050405020304" pitchFamily="18" charset="0"/>
                    <a:ea typeface="宋体" panose="02010600030101010101" pitchFamily="2" charset="-122"/>
                  </a:rPr>
                  <a:t>n</a:t>
                </a:r>
                <a:r>
                  <a:rPr lang="en-US" altLang="zh-CN" b="1" i="1" kern="100" baseline="-25000" dirty="0" err="1">
                    <a:solidFill>
                      <a:schemeClr val="bg1"/>
                    </a:solidFill>
                    <a:latin typeface="Times New Roman" panose="02020603050405020304" pitchFamily="18" charset="0"/>
                    <a:ea typeface="宋体" panose="02010600030101010101" pitchFamily="2" charset="-122"/>
                  </a:rPr>
                  <a:t>i</a:t>
                </a:r>
                <a:r>
                  <a:rPr lang="en-US" altLang="zh-CN" kern="100" dirty="0">
                    <a:solidFill>
                      <a:schemeClr val="bg1"/>
                    </a:solidFill>
                    <a:latin typeface="Times New Roman" panose="02020603050405020304" pitchFamily="18" charset="0"/>
                    <a:ea typeface="宋体" panose="02010600030101010101" pitchFamily="2" charset="-122"/>
                  </a:rPr>
                  <a:t>, </a:t>
                </a:r>
                <a:r>
                  <a:rPr lang="zh-CN" altLang="zh-CN" kern="100" dirty="0">
                    <a:solidFill>
                      <a:schemeClr val="bg1"/>
                    </a:solidFill>
                    <a:latin typeface="Times New Roman" panose="02020603050405020304" pitchFamily="18" charset="0"/>
                    <a:ea typeface="宋体" panose="02010600030101010101" pitchFamily="2" charset="-122"/>
                  </a:rPr>
                  <a:t>面积记为</a:t>
                </a:r>
                <a:r>
                  <a:rPr lang="en-US" altLang="zh-CN" i="1" kern="100" dirty="0">
                    <a:solidFill>
                      <a:schemeClr val="bg1"/>
                    </a:solidFill>
                    <a:latin typeface="Times New Roman" panose="02020603050405020304" pitchFamily="18" charset="0"/>
                    <a:ea typeface="宋体" panose="02010600030101010101" pitchFamily="2" charset="-122"/>
                  </a:rPr>
                  <a:t>A</a:t>
                </a:r>
                <a:r>
                  <a:rPr lang="en-US" altLang="zh-CN" i="1" kern="100" baseline="-25000" dirty="0">
                    <a:solidFill>
                      <a:schemeClr val="bg1"/>
                    </a:solidFill>
                    <a:latin typeface="Times New Roman" panose="02020603050405020304" pitchFamily="18" charset="0"/>
                    <a:ea typeface="宋体" panose="02010600030101010101" pitchFamily="2" charset="-122"/>
                  </a:rPr>
                  <a:t>i</a:t>
                </a:r>
                <a:r>
                  <a:rPr lang="zh-CN" altLang="zh-CN" kern="100" dirty="0">
                    <a:solidFill>
                      <a:schemeClr val="bg1"/>
                    </a:solidFill>
                    <a:latin typeface="Times New Roman" panose="02020603050405020304" pitchFamily="18" charset="0"/>
                    <a:ea typeface="宋体" panose="02010600030101010101" pitchFamily="2" charset="-122"/>
                  </a:rPr>
                  <a:t>。则</a:t>
                </a:r>
                <a:r>
                  <a:rPr lang="en-US" altLang="zh-CN" kern="100" dirty="0">
                    <a:solidFill>
                      <a:schemeClr val="bg1"/>
                    </a:solidFill>
                    <a:latin typeface="Times New Roman" panose="02020603050405020304" pitchFamily="18" charset="0"/>
                    <a:ea typeface="宋体" panose="02010600030101010101" pitchFamily="2" charset="-122"/>
                  </a:rPr>
                  <a:t>bilateral normal filter</a:t>
                </a:r>
                <a:r>
                  <a:rPr lang="zh-CN" altLang="zh-CN" kern="100" dirty="0">
                    <a:solidFill>
                      <a:schemeClr val="bg1"/>
                    </a:solidFill>
                    <a:latin typeface="Times New Roman" panose="02020603050405020304" pitchFamily="18" charset="0"/>
                    <a:ea typeface="宋体" panose="02010600030101010101" pitchFamily="2" charset="-122"/>
                  </a:rPr>
                  <a:t>的第</a:t>
                </a:r>
                <a:r>
                  <a:rPr lang="en-US" altLang="zh-CN" kern="100" dirty="0">
                    <a:solidFill>
                      <a:schemeClr val="bg1"/>
                    </a:solidFill>
                    <a:latin typeface="Times New Roman" panose="02020603050405020304" pitchFamily="18" charset="0"/>
                    <a:ea typeface="宋体" panose="02010600030101010101" pitchFamily="2" charset="-122"/>
                  </a:rPr>
                  <a:t>k+1</a:t>
                </a:r>
                <a:r>
                  <a:rPr lang="zh-CN" altLang="zh-CN" kern="100" dirty="0">
                    <a:solidFill>
                      <a:schemeClr val="bg1"/>
                    </a:solidFill>
                    <a:latin typeface="Times New Roman" panose="02020603050405020304" pitchFamily="18" charset="0"/>
                    <a:ea typeface="宋体" panose="02010600030101010101" pitchFamily="2" charset="-122"/>
                  </a:rPr>
                  <a:t>次迭代公式为：</a:t>
                </a:r>
                <a:endParaRPr lang="zh-CN" altLang="zh-CN" kern="100" dirty="0">
                  <a:solidFill>
                    <a:schemeClr val="bg1"/>
                  </a:solidFill>
                  <a:effectLst/>
                  <a:latin typeface="Times New Roman" panose="02020603050405020304" pitchFamily="18" charset="0"/>
                  <a:ea typeface="宋体" panose="02010600030101010101" pitchFamily="2" charset="-122"/>
                </a:endParaRPr>
              </a:p>
              <a:p>
                <a:pPr indent="266700" algn="just">
                  <a:spcAft>
                    <a:spcPts val="600"/>
                  </a:spcAft>
                </a:pPr>
                <a14:m>
                  <m:oMathPara xmlns:m="http://schemas.openxmlformats.org/officeDocument/2006/math">
                    <m:oMathParaPr>
                      <m:jc m:val="centerGroup"/>
                    </m:oMathParaPr>
                    <m:oMath xmlns:m="http://schemas.openxmlformats.org/officeDocument/2006/math">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𝑖</m:t>
                          </m:r>
                        </m:sub>
                        <m:sup>
                          <m:r>
                            <a:rPr lang="en-US" altLang="zh-CN" i="1" kern="100">
                              <a:solidFill>
                                <a:schemeClr val="bg1"/>
                              </a:solidFill>
                              <a:latin typeface="Cambria Math" panose="02040503050406030204" pitchFamily="18" charset="0"/>
                              <a:ea typeface="宋体" panose="02010600030101010101" pitchFamily="2" charset="-122"/>
                            </a:rPr>
                            <m:t>𝑘</m:t>
                          </m:r>
                          <m:r>
                            <a:rPr lang="en-US" altLang="zh-CN" i="1" kern="100">
                              <a:solidFill>
                                <a:schemeClr val="bg1"/>
                              </a:solidFill>
                              <a:latin typeface="Cambria Math" panose="02040503050406030204" pitchFamily="18" charset="0"/>
                              <a:ea typeface="宋体" panose="02010600030101010101" pitchFamily="2" charset="-122"/>
                            </a:rPr>
                            <m:t>+1</m:t>
                          </m:r>
                        </m:sup>
                      </m:sSubSup>
                      <m:r>
                        <a:rPr lang="en-US" altLang="zh-CN" kern="100">
                          <a:solidFill>
                            <a:schemeClr val="bg1"/>
                          </a:solidFill>
                          <a:latin typeface="Cambria Math" panose="02040503050406030204" pitchFamily="18" charset="0"/>
                          <a:ea typeface="宋体" panose="02010600030101010101" pitchFamily="2" charset="-122"/>
                        </a:rPr>
                        <m:t>:=</m:t>
                      </m:r>
                      <m:nary>
                        <m:naryPr>
                          <m:chr m:val="⋀"/>
                          <m:limLoc m:val="undOvr"/>
                          <m:subHide m:val="on"/>
                          <m:supHide m:val="on"/>
                          <m:ctrlPr>
                            <a:rPr lang="zh-CN" altLang="zh-CN" i="1" kern="100">
                              <a:solidFill>
                                <a:schemeClr val="bg1"/>
                              </a:solidFill>
                              <a:latin typeface="Cambria Math" panose="02040503050406030204" pitchFamily="18" charset="0"/>
                              <a:ea typeface="Cambria Math" panose="02040503050406030204" pitchFamily="18" charset="0"/>
                            </a:rPr>
                          </m:ctrlPr>
                        </m:naryPr>
                        <m:sub/>
                        <m:sup/>
                        <m:e>
                          <m:r>
                            <a:rPr lang="en-US" altLang="zh-CN" i="1" kern="100">
                              <a:solidFill>
                                <a:schemeClr val="bg1"/>
                              </a:solidFill>
                              <a:latin typeface="Cambria Math" panose="02040503050406030204" pitchFamily="18" charset="0"/>
                              <a:ea typeface="宋体" panose="02010600030101010101" pitchFamily="2" charset="-122"/>
                            </a:rPr>
                            <m:t>(</m:t>
                          </m:r>
                          <m:nary>
                            <m:naryPr>
                              <m:chr m:val="∑"/>
                              <m:limLoc m:val="undOvr"/>
                              <m:supHide m:val="on"/>
                              <m:ctrlPr>
                                <a:rPr lang="zh-CN" altLang="zh-CN" i="1" kern="100">
                                  <a:solidFill>
                                    <a:schemeClr val="bg1"/>
                                  </a:solidFill>
                                  <a:latin typeface="Cambria Math" panose="02040503050406030204" pitchFamily="18" charset="0"/>
                                  <a:ea typeface="Cambria Math" panose="02040503050406030204" pitchFamily="18" charset="0"/>
                                </a:rPr>
                              </m:ctrlPr>
                            </m:naryPr>
                            <m:sub>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𝑓</m:t>
                                  </m:r>
                                </m:e>
                                <m:sub>
                                  <m:r>
                                    <a:rPr lang="en-US" altLang="zh-CN" i="1" kern="100">
                                      <a:solidFill>
                                        <a:schemeClr val="bg1"/>
                                      </a:solidFill>
                                      <a:latin typeface="Cambria Math" panose="02040503050406030204" pitchFamily="18" charset="0"/>
                                      <a:ea typeface="宋体" panose="02010600030101010101" pitchFamily="2" charset="-122"/>
                                    </a:rPr>
                                    <m:t>𝑗</m:t>
                                  </m:r>
                                </m:sub>
                              </m:sSub>
                              <m:r>
                                <a:rPr lang="en-US" altLang="zh-CN" i="1" kern="100">
                                  <a:solidFill>
                                    <a:schemeClr val="bg1"/>
                                  </a:solidFill>
                                  <a:latin typeface="Cambria Math" panose="02040503050406030204" pitchFamily="18" charset="0"/>
                                  <a:ea typeface="宋体" panose="02010600030101010101" pitchFamily="2" charset="-122"/>
                                </a:rPr>
                                <m:t>∈</m:t>
                              </m:r>
                              <m:r>
                                <a:rPr lang="en-US" altLang="zh-CN" i="1" kern="100">
                                  <a:solidFill>
                                    <a:schemeClr val="bg1"/>
                                  </a:solidFill>
                                  <a:latin typeface="Cambria Math" panose="02040503050406030204" pitchFamily="18" charset="0"/>
                                  <a:ea typeface="宋体" panose="02010600030101010101" pitchFamily="2" charset="-122"/>
                                </a:rPr>
                                <m:t>𝐹</m:t>
                              </m:r>
                            </m:sub>
                            <m:sup/>
                            <m:e>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𝐴</m:t>
                                  </m:r>
                                </m:e>
                                <m:sub>
                                  <m:r>
                                    <a:rPr lang="en-US" altLang="zh-CN" i="1" kern="100">
                                      <a:solidFill>
                                        <a:schemeClr val="bg1"/>
                                      </a:solidFill>
                                      <a:latin typeface="Cambria Math" panose="02040503050406030204" pitchFamily="18" charset="0"/>
                                      <a:ea typeface="宋体" panose="02010600030101010101" pitchFamily="2" charset="-122"/>
                                    </a:rPr>
                                    <m:t>𝑗</m:t>
                                  </m:r>
                                </m:sub>
                              </m:sSub>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𝑠</m:t>
                                  </m:r>
                                </m:sub>
                              </m:sSub>
                              <m:r>
                                <a:rPr lang="en-US" altLang="zh-CN" i="1" kern="100">
                                  <a:solidFill>
                                    <a:schemeClr val="bg1"/>
                                  </a:solidFill>
                                  <a:latin typeface="Cambria Math" panose="02040503050406030204" pitchFamily="18" charset="0"/>
                                  <a:ea typeface="宋体" panose="02010600030101010101" pitchFamily="2" charset="-122"/>
                                </a:rPr>
                                <m:t>(</m:t>
                              </m:r>
                              <m:d>
                                <m:dPr>
                                  <m:begChr m:val="‖"/>
                                  <m:endChr m:val="‖"/>
                                  <m:ctrlPr>
                                    <a:rPr lang="zh-CN" altLang="zh-CN" i="1" kern="100">
                                      <a:solidFill>
                                        <a:schemeClr val="bg1"/>
                                      </a:solidFill>
                                      <a:latin typeface="Cambria Math" panose="02040503050406030204" pitchFamily="18" charset="0"/>
                                      <a:ea typeface="Cambria Math" panose="02040503050406030204" pitchFamily="18" charset="0"/>
                                    </a:rPr>
                                  </m:ctrlPr>
                                </m:dPr>
                                <m:e>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𝑐</m:t>
                                      </m:r>
                                    </m:e>
                                    <m:sub>
                                      <m:r>
                                        <a:rPr lang="en-US" altLang="zh-CN" i="1" kern="100">
                                          <a:solidFill>
                                            <a:schemeClr val="bg1"/>
                                          </a:solidFill>
                                          <a:latin typeface="Cambria Math" panose="02040503050406030204" pitchFamily="18" charset="0"/>
                                          <a:ea typeface="宋体" panose="02010600030101010101" pitchFamily="2" charset="-122"/>
                                        </a:rPr>
                                        <m:t>𝑖</m:t>
                                      </m:r>
                                    </m:sub>
                                  </m:sSub>
                                  <m:r>
                                    <a:rPr lang="en-US" altLang="zh-CN" i="1"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𝑐</m:t>
                                      </m:r>
                                    </m:e>
                                    <m:sub>
                                      <m:r>
                                        <a:rPr lang="en-US" altLang="zh-CN" i="1" kern="100">
                                          <a:solidFill>
                                            <a:schemeClr val="bg1"/>
                                          </a:solidFill>
                                          <a:latin typeface="Cambria Math" panose="02040503050406030204" pitchFamily="18" charset="0"/>
                                          <a:ea typeface="宋体" panose="02010600030101010101" pitchFamily="2" charset="-122"/>
                                        </a:rPr>
                                        <m:t>𝑗</m:t>
                                      </m:r>
                                    </m:sub>
                                  </m:sSub>
                                </m:e>
                              </m:d>
                              <m:r>
                                <a:rPr lang="en-US" altLang="zh-CN" i="1"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𝑟</m:t>
                                  </m:r>
                                </m:sub>
                              </m:sSub>
                              <m:r>
                                <a:rPr lang="en-US" altLang="zh-CN" i="1" kern="100">
                                  <a:solidFill>
                                    <a:schemeClr val="bg1"/>
                                  </a:solidFill>
                                  <a:latin typeface="Cambria Math" panose="02040503050406030204" pitchFamily="18" charset="0"/>
                                  <a:ea typeface="宋体" panose="02010600030101010101" pitchFamily="2" charset="-122"/>
                                </a:rPr>
                                <m:t>(</m:t>
                              </m:r>
                              <m:d>
                                <m:dPr>
                                  <m:begChr m:val="‖"/>
                                  <m:endChr m:val="‖"/>
                                  <m:ctrlPr>
                                    <a:rPr lang="zh-CN" altLang="zh-CN" i="1" kern="100">
                                      <a:solidFill>
                                        <a:schemeClr val="bg1"/>
                                      </a:solidFill>
                                      <a:latin typeface="Cambria Math" panose="02040503050406030204" pitchFamily="18" charset="0"/>
                                      <a:ea typeface="Cambria Math" panose="02040503050406030204" pitchFamily="18" charset="0"/>
                                    </a:rPr>
                                  </m:ctrlPr>
                                </m:dPr>
                                <m:e>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𝑖</m:t>
                                      </m:r>
                                    </m:sub>
                                    <m:sup>
                                      <m:r>
                                        <a:rPr lang="en-US" altLang="zh-CN" i="1" kern="100">
                                          <a:solidFill>
                                            <a:schemeClr val="bg1"/>
                                          </a:solidFill>
                                          <a:latin typeface="Cambria Math" panose="02040503050406030204" pitchFamily="18" charset="0"/>
                                          <a:ea typeface="宋体" panose="02010600030101010101" pitchFamily="2" charset="-122"/>
                                        </a:rPr>
                                        <m:t>𝑘</m:t>
                                      </m:r>
                                    </m:sup>
                                  </m:sSubSup>
                                  <m:r>
                                    <a:rPr lang="en-US" altLang="zh-CN" i="1" kern="100">
                                      <a:solidFill>
                                        <a:schemeClr val="bg1"/>
                                      </a:solidFill>
                                      <a:latin typeface="Cambria Math" panose="02040503050406030204" pitchFamily="18" charset="0"/>
                                      <a:ea typeface="宋体" panose="02010600030101010101" pitchFamily="2" charset="-122"/>
                                    </a:rPr>
                                    <m:t>−</m:t>
                                  </m:r>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𝑗</m:t>
                                      </m:r>
                                    </m:sub>
                                    <m:sup>
                                      <m:r>
                                        <a:rPr lang="en-US" altLang="zh-CN" i="1" kern="100">
                                          <a:solidFill>
                                            <a:schemeClr val="bg1"/>
                                          </a:solidFill>
                                          <a:latin typeface="Cambria Math" panose="02040503050406030204" pitchFamily="18" charset="0"/>
                                          <a:ea typeface="宋体" panose="02010600030101010101" pitchFamily="2" charset="-122"/>
                                        </a:rPr>
                                        <m:t>𝑘</m:t>
                                      </m:r>
                                    </m:sup>
                                  </m:sSubSup>
                                </m:e>
                              </m:d>
                              <m:r>
                                <a:rPr lang="en-US" altLang="zh-CN" i="1" kern="100">
                                  <a:solidFill>
                                    <a:schemeClr val="bg1"/>
                                  </a:solidFill>
                                  <a:latin typeface="Cambria Math" panose="02040503050406030204" pitchFamily="18" charset="0"/>
                                  <a:ea typeface="宋体" panose="02010600030101010101" pitchFamily="2" charset="-122"/>
                                </a:rPr>
                                <m:t>)</m:t>
                              </m:r>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𝑗</m:t>
                                  </m:r>
                                </m:sub>
                                <m:sup>
                                  <m:r>
                                    <a:rPr lang="en-US" altLang="zh-CN" i="1" kern="100">
                                      <a:solidFill>
                                        <a:schemeClr val="bg1"/>
                                      </a:solidFill>
                                      <a:latin typeface="Cambria Math" panose="02040503050406030204" pitchFamily="18" charset="0"/>
                                      <a:ea typeface="宋体" panose="02010600030101010101" pitchFamily="2" charset="-122"/>
                                    </a:rPr>
                                    <m:t>𝑘</m:t>
                                  </m:r>
                                </m:sup>
                              </m:sSubSup>
                            </m:e>
                          </m:nary>
                          <m:r>
                            <a:rPr lang="en-US" altLang="zh-CN" i="1" kern="100">
                              <a:solidFill>
                                <a:schemeClr val="bg1"/>
                              </a:solidFill>
                              <a:latin typeface="Cambria Math" panose="02040503050406030204" pitchFamily="18" charset="0"/>
                              <a:ea typeface="宋体" panose="02010600030101010101" pitchFamily="2" charset="-122"/>
                            </a:rPr>
                            <m:t>)</m:t>
                          </m:r>
                        </m:e>
                      </m:nary>
                    </m:oMath>
                  </m:oMathPara>
                </a14:m>
                <a:endParaRPr lang="en-US" altLang="zh-CN" kern="100" dirty="0">
                  <a:solidFill>
                    <a:schemeClr val="bg1"/>
                  </a:solidFill>
                  <a:effectLst/>
                  <a:latin typeface="Times New Roman" panose="02020603050405020304" pitchFamily="18" charset="0"/>
                  <a:ea typeface="宋体" panose="02010600030101010101" pitchFamily="2" charset="-122"/>
                </a:endParaRPr>
              </a:p>
              <a:p>
                <a:pPr indent="266700" algn="just">
                  <a:spcAft>
                    <a:spcPts val="600"/>
                  </a:spcAft>
                </a:pPr>
                <a:r>
                  <a:rPr lang="en-US" altLang="zh-CN" kern="100" dirty="0">
                    <a:solidFill>
                      <a:schemeClr val="bg1"/>
                    </a:solidFill>
                    <a:latin typeface="Times New Roman" panose="02020603050405020304" pitchFamily="18" charset="0"/>
                    <a:ea typeface="宋体" panose="02010600030101010101" pitchFamily="2" charset="-122"/>
                  </a:rPr>
                  <a:t>Λ(·)</a:t>
                </a:r>
                <a:r>
                  <a:rPr lang="zh-CN" altLang="zh-CN" kern="100" dirty="0">
                    <a:solidFill>
                      <a:schemeClr val="bg1"/>
                    </a:solidFill>
                    <a:latin typeface="Times New Roman" panose="02020603050405020304" pitchFamily="18" charset="0"/>
                    <a:ea typeface="宋体" panose="02010600030101010101" pitchFamily="2" charset="-122"/>
                  </a:rPr>
                  <a:t>是向量标准化操作，</a:t>
                </a:r>
                <a14:m>
                  <m:oMath xmlns:m="http://schemas.openxmlformats.org/officeDocument/2006/math">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𝑗</m:t>
                        </m:r>
                      </m:sub>
                      <m:sup>
                        <m:r>
                          <a:rPr lang="en-US" altLang="zh-CN" i="1" kern="100">
                            <a:solidFill>
                              <a:schemeClr val="bg1"/>
                            </a:solidFill>
                            <a:latin typeface="Cambria Math" panose="02040503050406030204" pitchFamily="18" charset="0"/>
                            <a:ea typeface="宋体" panose="02010600030101010101" pitchFamily="2" charset="-122"/>
                          </a:rPr>
                          <m:t>0</m:t>
                        </m:r>
                      </m:sup>
                    </m:sSubSup>
                    <m:r>
                      <a:rPr lang="en-US" altLang="zh-CN" i="1"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𝑗</m:t>
                        </m:r>
                      </m:sub>
                    </m:sSub>
                  </m:oMath>
                </a14:m>
                <a:r>
                  <a:rPr lang="zh-CN" altLang="zh-CN" kern="100" dirty="0">
                    <a:solidFill>
                      <a:schemeClr val="bg1"/>
                    </a:solidFill>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𝑠</m:t>
                        </m:r>
                      </m:sub>
                    </m:sSub>
                  </m:oMath>
                </a14:m>
                <a:r>
                  <a:rPr lang="zh-CN" altLang="zh-CN" kern="100" dirty="0">
                    <a:solidFill>
                      <a:schemeClr val="bg1"/>
                    </a:solidFill>
                    <a:latin typeface="Times New Roman" panose="02020603050405020304" pitchFamily="18" charset="0"/>
                    <a:ea typeface="宋体" panose="02010600030101010101" pitchFamily="2" charset="-122"/>
                  </a:rPr>
                  <a:t>和</a:t>
                </a:r>
                <a14:m>
                  <m:oMath xmlns:m="http://schemas.openxmlformats.org/officeDocument/2006/math">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𝑟</m:t>
                        </m:r>
                      </m:sub>
                    </m:sSub>
                  </m:oMath>
                </a14:m>
                <a:r>
                  <a:rPr lang="zh-CN" altLang="zh-CN" kern="100" dirty="0">
                    <a:solidFill>
                      <a:schemeClr val="bg1"/>
                    </a:solidFill>
                    <a:latin typeface="Times New Roman" panose="02020603050405020304" pitchFamily="18" charset="0"/>
                    <a:ea typeface="宋体" panose="02010600030101010101" pitchFamily="2" charset="-122"/>
                  </a:rPr>
                  <a:t>是两个二单调递减加权函数分别衡量两个三角网格面位置的相似度以及法向量的相似度。常用高斯函数</a:t>
                </a:r>
              </a:p>
              <a:p>
                <a:pPr indent="266700" algn="just">
                  <a:spcAft>
                    <a:spcPts val="600"/>
                  </a:spcAft>
                </a:pPr>
                <a14:m>
                  <m:oMathPara xmlns:m="http://schemas.openxmlformats.org/officeDocument/2006/math">
                    <m:oMathParaPr>
                      <m:jc m:val="centerGroup"/>
                    </m:oMathParaPr>
                    <m:oMath xmlns:m="http://schemas.openxmlformats.org/officeDocument/2006/math">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𝜎</m:t>
                          </m:r>
                        </m:sub>
                      </m:sSub>
                      <m:d>
                        <m:dPr>
                          <m:ctrlPr>
                            <a:rPr lang="zh-CN" altLang="zh-CN" i="1" kern="100">
                              <a:solidFill>
                                <a:schemeClr val="bg1"/>
                              </a:solidFill>
                              <a:latin typeface="Cambria Math" panose="02040503050406030204" pitchFamily="18" charset="0"/>
                              <a:ea typeface="Cambria Math" panose="02040503050406030204" pitchFamily="18" charset="0"/>
                            </a:rPr>
                          </m:ctrlPr>
                        </m:dPr>
                        <m:e>
                          <m:r>
                            <a:rPr lang="en-US" altLang="zh-CN" i="1" kern="100">
                              <a:solidFill>
                                <a:schemeClr val="bg1"/>
                              </a:solidFill>
                              <a:latin typeface="Cambria Math" panose="02040503050406030204" pitchFamily="18" charset="0"/>
                              <a:ea typeface="宋体" panose="02010600030101010101" pitchFamily="2" charset="-122"/>
                            </a:rPr>
                            <m:t>𝑥</m:t>
                          </m:r>
                        </m:e>
                      </m:d>
                      <m:r>
                        <a:rPr lang="en-US" altLang="zh-CN" i="1" kern="100">
                          <a:solidFill>
                            <a:schemeClr val="bg1"/>
                          </a:solidFill>
                          <a:latin typeface="Cambria Math" panose="02040503050406030204" pitchFamily="18" charset="0"/>
                          <a:ea typeface="宋体" panose="02010600030101010101" pitchFamily="2" charset="-122"/>
                        </a:rPr>
                        <m:t>=</m:t>
                      </m:r>
                      <m:r>
                        <m:rPr>
                          <m:sty m:val="p"/>
                        </m:rPr>
                        <a:rPr lang="en-US" altLang="zh-CN" kern="100">
                          <a:solidFill>
                            <a:schemeClr val="bg1"/>
                          </a:solidFill>
                          <a:latin typeface="Cambria Math" panose="02040503050406030204" pitchFamily="18" charset="0"/>
                          <a:ea typeface="宋体" panose="02010600030101010101" pitchFamily="2" charset="-122"/>
                        </a:rPr>
                        <m:t>exp</m:t>
                      </m:r>
                      <m:r>
                        <a:rPr lang="en-US" altLang="zh-CN" kern="100">
                          <a:solidFill>
                            <a:schemeClr val="bg1"/>
                          </a:solidFill>
                          <a:latin typeface="Cambria Math" panose="02040503050406030204" pitchFamily="18" charset="0"/>
                          <a:ea typeface="宋体" panose="02010600030101010101" pitchFamily="2" charset="-122"/>
                        </a:rPr>
                        <m:t>⁡</m:t>
                      </m:r>
                      <m:r>
                        <a:rPr lang="en-US" altLang="zh-CN" i="1" kern="100">
                          <a:solidFill>
                            <a:schemeClr val="bg1"/>
                          </a:solidFill>
                          <a:latin typeface="Cambria Math" panose="02040503050406030204" pitchFamily="18" charset="0"/>
                          <a:ea typeface="宋体" panose="02010600030101010101" pitchFamily="2" charset="-122"/>
                        </a:rPr>
                        <m:t>(−</m:t>
                      </m:r>
                      <m:sSup>
                        <m:sSupPr>
                          <m:ctrlPr>
                            <a:rPr lang="zh-CN" altLang="zh-CN" i="1" kern="100">
                              <a:solidFill>
                                <a:schemeClr val="bg1"/>
                              </a:solidFill>
                              <a:latin typeface="Cambria Math" panose="02040503050406030204" pitchFamily="18" charset="0"/>
                              <a:ea typeface="Cambria Math" panose="02040503050406030204" pitchFamily="18" charset="0"/>
                            </a:rPr>
                          </m:ctrlPr>
                        </m:sSupPr>
                        <m:e>
                          <m:r>
                            <a:rPr lang="en-US" altLang="zh-CN" i="1" kern="100">
                              <a:solidFill>
                                <a:schemeClr val="bg1"/>
                              </a:solidFill>
                              <a:latin typeface="Cambria Math" panose="02040503050406030204" pitchFamily="18" charset="0"/>
                              <a:ea typeface="宋体" panose="02010600030101010101" pitchFamily="2" charset="-122"/>
                            </a:rPr>
                            <m:t>𝑥</m:t>
                          </m:r>
                        </m:e>
                        <m:sup>
                          <m:r>
                            <a:rPr lang="en-US" altLang="zh-CN" i="1" kern="100">
                              <a:solidFill>
                                <a:schemeClr val="bg1"/>
                              </a:solidFill>
                              <a:latin typeface="Cambria Math" panose="02040503050406030204" pitchFamily="18" charset="0"/>
                              <a:ea typeface="宋体" panose="02010600030101010101" pitchFamily="2" charset="-122"/>
                            </a:rPr>
                            <m:t>2</m:t>
                          </m:r>
                        </m:sup>
                      </m:sSup>
                      <m:r>
                        <a:rPr lang="en-US" altLang="zh-CN" i="1" kern="100">
                          <a:solidFill>
                            <a:schemeClr val="bg1"/>
                          </a:solidFill>
                          <a:latin typeface="Cambria Math" panose="02040503050406030204" pitchFamily="18" charset="0"/>
                          <a:ea typeface="宋体" panose="02010600030101010101" pitchFamily="2" charset="-122"/>
                        </a:rPr>
                        <m:t>/(2</m:t>
                      </m:r>
                      <m:sSup>
                        <m:sSupPr>
                          <m:ctrlPr>
                            <a:rPr lang="zh-CN" altLang="zh-CN" i="1" kern="100">
                              <a:solidFill>
                                <a:schemeClr val="bg1"/>
                              </a:solidFill>
                              <a:latin typeface="Cambria Math" panose="02040503050406030204" pitchFamily="18" charset="0"/>
                              <a:ea typeface="Cambria Math" panose="02040503050406030204" pitchFamily="18" charset="0"/>
                            </a:rPr>
                          </m:ctrlPr>
                        </m:sSupPr>
                        <m:e>
                          <m:r>
                            <a:rPr lang="en-US" altLang="zh-CN" i="1" kern="100">
                              <a:solidFill>
                                <a:schemeClr val="bg1"/>
                              </a:solidFill>
                              <a:latin typeface="Cambria Math" panose="02040503050406030204" pitchFamily="18" charset="0"/>
                              <a:ea typeface="宋体" panose="02010600030101010101" pitchFamily="2" charset="-122"/>
                            </a:rPr>
                            <m:t>𝜎</m:t>
                          </m:r>
                        </m:e>
                        <m:sup>
                          <m:r>
                            <a:rPr lang="en-US" altLang="zh-CN" i="1" kern="100">
                              <a:solidFill>
                                <a:schemeClr val="bg1"/>
                              </a:solidFill>
                              <a:latin typeface="Cambria Math" panose="02040503050406030204" pitchFamily="18" charset="0"/>
                              <a:ea typeface="宋体" panose="02010600030101010101" pitchFamily="2" charset="-122"/>
                            </a:rPr>
                            <m:t>2</m:t>
                          </m:r>
                        </m:sup>
                      </m:sSup>
                      <m:r>
                        <a:rPr lang="en-US" altLang="zh-CN" i="1" kern="100">
                          <a:solidFill>
                            <a:schemeClr val="bg1"/>
                          </a:solidFill>
                          <a:latin typeface="Cambria Math" panose="02040503050406030204" pitchFamily="18" charset="0"/>
                          <a:ea typeface="宋体" panose="02010600030101010101" pitchFamily="2" charset="-122"/>
                        </a:rPr>
                        <m:t>))</m:t>
                      </m:r>
                    </m:oMath>
                  </m:oMathPara>
                </a14:m>
                <a:endParaRPr lang="zh-CN" altLang="zh-CN" kern="100" dirty="0">
                  <a:solidFill>
                    <a:schemeClr val="bg1"/>
                  </a:solidFill>
                  <a:latin typeface="Times New Roman" panose="02020603050405020304" pitchFamily="18" charset="0"/>
                  <a:ea typeface="宋体" panose="02010600030101010101" pitchFamily="2" charset="-122"/>
                </a:endParaRPr>
              </a:p>
              <a:p>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dirty="0">
                    <a:solidFill>
                      <a:schemeClr val="bg1"/>
                    </a:solidFill>
                    <a:latin typeface="Times New Roman" panose="02020603050405020304" pitchFamily="18" charset="0"/>
                    <a:ea typeface="宋体" panose="02010600030101010101" pitchFamily="2" charset="-122"/>
                  </a:rPr>
                  <a:t>W,</a:t>
                </a:r>
                <a14:m>
                  <m:oMath xmlns:m="http://schemas.openxmlformats.org/officeDocument/2006/math">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分别为</a:t>
                </a:r>
                <a14:m>
                  <m:oMath xmlns:m="http://schemas.openxmlformats.org/officeDocument/2006/math">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的参数。</a:t>
                </a:r>
                <a:endParaRPr lang="en-US"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zh-CN" altLang="zh-CN" i="1" smtClean="0">
                              <a:solidFill>
                                <a:schemeClr val="bg1"/>
                              </a:solidFill>
                            </a:rPr>
                          </m:ctrlPr>
                        </m:sSubPr>
                        <m:e>
                          <m:r>
                            <a:rPr lang="en-US" altLang="zh-CN" i="1">
                              <a:solidFill>
                                <a:schemeClr val="bg1"/>
                              </a:solidFill>
                            </a:rPr>
                            <m:t>𝑆</m:t>
                          </m:r>
                        </m:e>
                        <m:sub>
                          <m:r>
                            <a:rPr lang="en-US" altLang="zh-CN" i="1">
                              <a:solidFill>
                                <a:schemeClr val="bg1"/>
                              </a:solidFill>
                            </a:rPr>
                            <m:t>𝑖</m:t>
                          </m:r>
                        </m:sub>
                      </m:sSub>
                      <m:r>
                        <a:rPr lang="en-US" altLang="zh-CN" i="1">
                          <a:solidFill>
                            <a:schemeClr val="bg1"/>
                          </a:solidFill>
                        </a:rPr>
                        <m:t>:=</m:t>
                      </m:r>
                      <m:d>
                        <m:dPr>
                          <m:ctrlPr>
                            <a:rPr lang="zh-CN" altLang="zh-CN" i="1">
                              <a:solidFill>
                                <a:schemeClr val="bg1"/>
                              </a:solidFill>
                            </a:rPr>
                          </m:ctrlPr>
                        </m:dPr>
                        <m:e>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𝑖</m:t>
                              </m:r>
                            </m:sub>
                            <m:sup>
                              <m:r>
                                <a:rPr lang="en-US" altLang="zh-CN" i="1">
                                  <a:solidFill>
                                    <a:schemeClr val="bg1"/>
                                  </a:solidFill>
                                </a:rPr>
                                <m:t>1</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1</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1</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𝑖</m:t>
                              </m:r>
                            </m:sub>
                            <m:sup>
                              <m:r>
                                <a:rPr lang="en-US" altLang="zh-CN" i="1">
                                  <a:solidFill>
                                    <a:schemeClr val="bg1"/>
                                  </a:solidFill>
                                </a:rPr>
                                <m:t>1</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𝐿</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𝐿</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𝑖</m:t>
                              </m:r>
                            </m:sub>
                            <m:sup>
                              <m:r>
                                <a:rPr lang="en-US" altLang="zh-CN" i="1">
                                  <a:solidFill>
                                    <a:schemeClr val="bg1"/>
                                  </a:solidFill>
                                </a:rPr>
                                <m:t>2</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1</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1</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m:t>
                              </m:r>
                              <m:r>
                                <a:rPr lang="en-US" altLang="zh-CN" i="1">
                                  <a:solidFill>
                                    <a:schemeClr val="bg1"/>
                                  </a:solidFill>
                                </a:rPr>
                                <m:t>𝑛</m:t>
                              </m:r>
                            </m:e>
                            <m:sub>
                              <m:r>
                                <a:rPr lang="en-US" altLang="zh-CN" i="1">
                                  <a:solidFill>
                                    <a:schemeClr val="bg1"/>
                                  </a:solidFill>
                                </a:rPr>
                                <m:t>𝑖</m:t>
                              </m:r>
                            </m:sub>
                            <m:sup>
                              <m:r>
                                <a:rPr lang="en-US" altLang="zh-CN" i="1">
                                  <a:solidFill>
                                    <a:schemeClr val="bg1"/>
                                  </a:solidFill>
                                </a:rPr>
                                <m:t>2</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𝐿</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𝐿</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𝑖</m:t>
                              </m:r>
                            </m:sub>
                            <m:sup>
                              <m:r>
                                <a:rPr lang="en-US" altLang="zh-CN" i="1">
                                  <a:solidFill>
                                    <a:schemeClr val="bg1"/>
                                  </a:solidFill>
                                </a:rPr>
                                <m:t>𝐾</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1</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1</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𝑖</m:t>
                              </m:r>
                            </m:sub>
                            <m:sup>
                              <m:r>
                                <a:rPr lang="en-US" altLang="zh-CN" i="1">
                                  <a:solidFill>
                                    <a:schemeClr val="bg1"/>
                                  </a:solidFill>
                                </a:rPr>
                                <m:t>𝐾</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𝐿</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𝐿</m:t>
                                      </m:r>
                                    </m:sub>
                                  </m:sSub>
                                </m:sub>
                              </m:sSub>
                            </m:e>
                          </m:d>
                        </m:e>
                      </m:d>
                    </m:oMath>
                  </m:oMathPara>
                </a14:m>
                <a:endParaRPr lang="zh-CN" altLang="zh-CN" dirty="0">
                  <a:solidFill>
                    <a:schemeClr val="bg1"/>
                  </a:solidFill>
                </a:endParaRPr>
              </a:p>
              <a:p>
                <a:r>
                  <a:rPr lang="zh-CN" altLang="zh-CN" dirty="0">
                    <a:solidFill>
                      <a:schemeClr val="bg1"/>
                    </a:solidFill>
                  </a:rPr>
                  <a:t>把</a:t>
                </a:r>
                <a14:m>
                  <m:oMath xmlns:m="http://schemas.openxmlformats.org/officeDocument/2006/math">
                    <m:sSub>
                      <m:sSubPr>
                        <m:ctrlPr>
                          <a:rPr lang="zh-CN" altLang="zh-CN" i="1">
                            <a:solidFill>
                              <a:schemeClr val="bg1"/>
                            </a:solidFill>
                          </a:rPr>
                        </m:ctrlPr>
                      </m:sSubPr>
                      <m:e>
                        <m:r>
                          <a:rPr lang="en-US" altLang="zh-CN" i="1">
                            <a:solidFill>
                              <a:schemeClr val="bg1"/>
                            </a:solidFill>
                          </a:rPr>
                          <m:t>𝑆</m:t>
                        </m:r>
                      </m:e>
                      <m:sub>
                        <m:r>
                          <a:rPr lang="en-US" altLang="zh-CN" i="1">
                            <a:solidFill>
                              <a:schemeClr val="bg1"/>
                            </a:solidFill>
                          </a:rPr>
                          <m:t>𝑖</m:t>
                        </m:r>
                      </m:sub>
                    </m:sSub>
                  </m:oMath>
                </a14:m>
                <a:r>
                  <a:rPr lang="zh-CN" altLang="zh-CN" dirty="0">
                    <a:solidFill>
                      <a:schemeClr val="bg1"/>
                    </a:solidFill>
                  </a:rPr>
                  <a:t>称为网格面</a:t>
                </a:r>
                <a14:m>
                  <m:oMath xmlns:m="http://schemas.openxmlformats.org/officeDocument/2006/math">
                    <m:sSub>
                      <m:sSubPr>
                        <m:ctrlPr>
                          <a:rPr lang="zh-CN" altLang="zh-CN" i="1">
                            <a:solidFill>
                              <a:schemeClr val="bg1"/>
                            </a:solidFill>
                          </a:rPr>
                        </m:ctrlPr>
                      </m:sSubPr>
                      <m:e>
                        <m:r>
                          <a:rPr lang="en-US" altLang="zh-CN" i="1">
                            <a:solidFill>
                              <a:schemeClr val="bg1"/>
                            </a:solidFill>
                          </a:rPr>
                          <m:t>𝑓</m:t>
                        </m:r>
                      </m:e>
                      <m:sub>
                        <m:r>
                          <a:rPr lang="en-US" altLang="zh-CN" i="1">
                            <a:solidFill>
                              <a:schemeClr val="bg1"/>
                            </a:solidFill>
                          </a:rPr>
                          <m:t>𝑖</m:t>
                        </m:r>
                      </m:sub>
                    </m:sSub>
                  </m:oMath>
                </a14:m>
                <a:r>
                  <a:rPr lang="zh-CN" altLang="zh-CN" dirty="0">
                    <a:solidFill>
                      <a:schemeClr val="bg1"/>
                    </a:solidFill>
                  </a:rPr>
                  <a:t>的双边过滤器网格面法向量描述器（</a:t>
                </a:r>
                <a:r>
                  <a:rPr lang="en-US" altLang="zh-CN" dirty="0">
                    <a:solidFill>
                      <a:schemeClr val="bg1"/>
                    </a:solidFill>
                  </a:rPr>
                  <a:t>B-FND</a:t>
                </a:r>
                <a:r>
                  <a:rPr lang="zh-CN" altLang="zh-CN" dirty="0">
                    <a:solidFill>
                      <a:schemeClr val="bg1"/>
                    </a:solidFill>
                  </a:rPr>
                  <a:t>）</a:t>
                </a:r>
                <a:endPar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矩形 2">
                <a:extLst>
                  <a:ext uri="{FF2B5EF4-FFF2-40B4-BE49-F238E27FC236}">
                    <a16:creationId xmlns:a16="http://schemas.microsoft.com/office/drawing/2014/main" id="{BD6117BF-BA2E-4770-9190-BADDE471D0BB}"/>
                  </a:ext>
                </a:extLst>
              </p:cNvPr>
              <p:cNvSpPr>
                <a:spLocks noRot="1" noChangeAspect="1" noMove="1" noResize="1" noEditPoints="1" noAdjustHandles="1" noChangeArrowheads="1" noChangeShapeType="1" noTextEdit="1"/>
              </p:cNvSpPr>
              <p:nvPr/>
            </p:nvSpPr>
            <p:spPr>
              <a:xfrm>
                <a:off x="959428" y="1010648"/>
                <a:ext cx="9639300" cy="3916650"/>
              </a:xfrm>
              <a:prstGeom prst="rect">
                <a:avLst/>
              </a:prstGeom>
              <a:blipFill>
                <a:blip r:embed="rId3"/>
                <a:stretch>
                  <a:fillRect l="-506" t="-1246" r="-506" b="-15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52932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516329" cy="522765"/>
          </a:xfrm>
        </p:spPr>
        <p:txBody>
          <a:bodyPr/>
          <a:lstStyle/>
          <a:p>
            <a:r>
              <a:rPr kumimoji="1" lang="zh-CN" altLang="en-US" sz="2800" dirty="0"/>
              <a:t>几何特征描述器（面的特征向量）设计</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BD6117BF-BA2E-4770-9190-BADDE471D0BB}"/>
                  </a:ext>
                </a:extLst>
              </p:cNvPr>
              <p:cNvSpPr/>
              <p:nvPr/>
            </p:nvSpPr>
            <p:spPr>
              <a:xfrm>
                <a:off x="959428" y="1010648"/>
                <a:ext cx="9639300" cy="3130922"/>
              </a:xfrm>
              <a:prstGeom prst="rect">
                <a:avLst/>
              </a:prstGeom>
            </p:spPr>
            <p:txBody>
              <a:bodyPr wrap="square">
                <a:spAutoFit/>
              </a:bodyPr>
              <a:lstStyle/>
              <a:p>
                <a:pPr indent="266700" algn="just">
                  <a:spcAft>
                    <a:spcPts val="600"/>
                  </a:spcAft>
                </a:pP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Joint bilateral filter</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：噪声过多效果比</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Bilateral normal filter</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效果好，</a:t>
                </a:r>
                <a:r>
                  <a:rPr lang="zh-CN" altLang="zh-CN" kern="100" dirty="0">
                    <a:solidFill>
                      <a:schemeClr val="bg1"/>
                    </a:solidFill>
                    <a:latin typeface="Times New Roman" panose="02020603050405020304" pitchFamily="18" charset="0"/>
                    <a:ea typeface="宋体" panose="02010600030101010101" pitchFamily="2" charset="-122"/>
                  </a:rPr>
                  <a:t>第</a:t>
                </a:r>
                <a:r>
                  <a:rPr lang="en-US" altLang="zh-CN" kern="100" dirty="0">
                    <a:solidFill>
                      <a:schemeClr val="bg1"/>
                    </a:solidFill>
                    <a:latin typeface="Times New Roman" panose="02020603050405020304" pitchFamily="18" charset="0"/>
                    <a:ea typeface="宋体" panose="02010600030101010101" pitchFamily="2" charset="-122"/>
                  </a:rPr>
                  <a:t>k+1</a:t>
                </a:r>
                <a:r>
                  <a:rPr lang="zh-CN" altLang="zh-CN" kern="100" dirty="0">
                    <a:solidFill>
                      <a:schemeClr val="bg1"/>
                    </a:solidFill>
                    <a:latin typeface="Times New Roman" panose="02020603050405020304" pitchFamily="18" charset="0"/>
                    <a:ea typeface="宋体" panose="02010600030101010101" pitchFamily="2" charset="-122"/>
                  </a:rPr>
                  <a:t>次迭代公式为</a:t>
                </a:r>
              </a:p>
              <a:p>
                <a:pPr indent="266700" algn="just">
                  <a:spcAft>
                    <a:spcPts val="600"/>
                  </a:spcAft>
                </a:pPr>
                <a14:m>
                  <m:oMathPara xmlns:m="http://schemas.openxmlformats.org/officeDocument/2006/math">
                    <m:oMathParaPr>
                      <m:jc m:val="centerGroup"/>
                    </m:oMathParaPr>
                    <m:oMath xmlns:m="http://schemas.openxmlformats.org/officeDocument/2006/math">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𝑖</m:t>
                          </m:r>
                        </m:sub>
                        <m:sup>
                          <m:r>
                            <a:rPr lang="en-US" altLang="zh-CN" i="1" kern="100">
                              <a:solidFill>
                                <a:schemeClr val="bg1"/>
                              </a:solidFill>
                              <a:latin typeface="Cambria Math" panose="02040503050406030204" pitchFamily="18" charset="0"/>
                              <a:ea typeface="宋体" panose="02010600030101010101" pitchFamily="2" charset="-122"/>
                            </a:rPr>
                            <m:t>𝑘</m:t>
                          </m:r>
                          <m:r>
                            <a:rPr lang="en-US" altLang="zh-CN" i="1" kern="100">
                              <a:solidFill>
                                <a:schemeClr val="bg1"/>
                              </a:solidFill>
                              <a:latin typeface="Cambria Math" panose="02040503050406030204" pitchFamily="18" charset="0"/>
                              <a:ea typeface="宋体" panose="02010600030101010101" pitchFamily="2" charset="-122"/>
                            </a:rPr>
                            <m:t>+1</m:t>
                          </m:r>
                        </m:sup>
                      </m:sSubSup>
                      <m:r>
                        <a:rPr lang="en-US" altLang="zh-CN" kern="100">
                          <a:solidFill>
                            <a:schemeClr val="bg1"/>
                          </a:solidFill>
                          <a:latin typeface="Cambria Math" panose="02040503050406030204" pitchFamily="18" charset="0"/>
                          <a:ea typeface="宋体" panose="02010600030101010101" pitchFamily="2" charset="-122"/>
                        </a:rPr>
                        <m:t>:=</m:t>
                      </m:r>
                      <m:nary>
                        <m:naryPr>
                          <m:chr m:val="⋀"/>
                          <m:limLoc m:val="undOvr"/>
                          <m:subHide m:val="on"/>
                          <m:supHide m:val="on"/>
                          <m:ctrlPr>
                            <a:rPr lang="zh-CN" altLang="zh-CN" i="1" kern="100">
                              <a:solidFill>
                                <a:schemeClr val="bg1"/>
                              </a:solidFill>
                              <a:latin typeface="Cambria Math" panose="02040503050406030204" pitchFamily="18" charset="0"/>
                              <a:ea typeface="Cambria Math" panose="02040503050406030204" pitchFamily="18" charset="0"/>
                            </a:rPr>
                          </m:ctrlPr>
                        </m:naryPr>
                        <m:sub/>
                        <m:sup/>
                        <m:e>
                          <m:r>
                            <a:rPr lang="en-US" altLang="zh-CN" i="1" kern="100">
                              <a:solidFill>
                                <a:schemeClr val="bg1"/>
                              </a:solidFill>
                              <a:latin typeface="Cambria Math" panose="02040503050406030204" pitchFamily="18" charset="0"/>
                              <a:ea typeface="宋体" panose="02010600030101010101" pitchFamily="2" charset="-122"/>
                            </a:rPr>
                            <m:t>(</m:t>
                          </m:r>
                          <m:nary>
                            <m:naryPr>
                              <m:chr m:val="∑"/>
                              <m:limLoc m:val="undOvr"/>
                              <m:supHide m:val="on"/>
                              <m:ctrlPr>
                                <a:rPr lang="zh-CN" altLang="zh-CN" i="1" kern="100">
                                  <a:solidFill>
                                    <a:schemeClr val="bg1"/>
                                  </a:solidFill>
                                  <a:latin typeface="Cambria Math" panose="02040503050406030204" pitchFamily="18" charset="0"/>
                                  <a:ea typeface="Cambria Math" panose="02040503050406030204" pitchFamily="18" charset="0"/>
                                </a:rPr>
                              </m:ctrlPr>
                            </m:naryPr>
                            <m:sub>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𝑓</m:t>
                                  </m:r>
                                </m:e>
                                <m:sub>
                                  <m:r>
                                    <a:rPr lang="en-US" altLang="zh-CN" i="1" kern="100">
                                      <a:solidFill>
                                        <a:schemeClr val="bg1"/>
                                      </a:solidFill>
                                      <a:latin typeface="Cambria Math" panose="02040503050406030204" pitchFamily="18" charset="0"/>
                                      <a:ea typeface="宋体" panose="02010600030101010101" pitchFamily="2" charset="-122"/>
                                    </a:rPr>
                                    <m:t>𝑗</m:t>
                                  </m:r>
                                </m:sub>
                              </m:sSub>
                              <m:r>
                                <a:rPr lang="en-US" altLang="zh-CN" i="1" kern="100">
                                  <a:solidFill>
                                    <a:schemeClr val="bg1"/>
                                  </a:solidFill>
                                  <a:latin typeface="Cambria Math" panose="02040503050406030204" pitchFamily="18" charset="0"/>
                                  <a:ea typeface="宋体" panose="02010600030101010101" pitchFamily="2" charset="-122"/>
                                </a:rPr>
                                <m:t>∈</m:t>
                              </m:r>
                              <m:r>
                                <a:rPr lang="en-US" altLang="zh-CN" i="1" kern="100">
                                  <a:solidFill>
                                    <a:schemeClr val="bg1"/>
                                  </a:solidFill>
                                  <a:latin typeface="Cambria Math" panose="02040503050406030204" pitchFamily="18" charset="0"/>
                                  <a:ea typeface="宋体" panose="02010600030101010101" pitchFamily="2" charset="-122"/>
                                </a:rPr>
                                <m:t>𝐹</m:t>
                              </m:r>
                            </m:sub>
                            <m:sup/>
                            <m:e>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𝐴</m:t>
                                  </m:r>
                                </m:e>
                                <m:sub>
                                  <m:r>
                                    <a:rPr lang="en-US" altLang="zh-CN" i="1" kern="100">
                                      <a:solidFill>
                                        <a:schemeClr val="bg1"/>
                                      </a:solidFill>
                                      <a:latin typeface="Cambria Math" panose="02040503050406030204" pitchFamily="18" charset="0"/>
                                      <a:ea typeface="宋体" panose="02010600030101010101" pitchFamily="2" charset="-122"/>
                                    </a:rPr>
                                    <m:t>𝑗</m:t>
                                  </m:r>
                                </m:sub>
                              </m:sSub>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𝑠</m:t>
                                  </m:r>
                                </m:sub>
                              </m:sSub>
                              <m:r>
                                <a:rPr lang="en-US" altLang="zh-CN" i="1" kern="100">
                                  <a:solidFill>
                                    <a:schemeClr val="bg1"/>
                                  </a:solidFill>
                                  <a:latin typeface="Cambria Math" panose="02040503050406030204" pitchFamily="18" charset="0"/>
                                  <a:ea typeface="宋体" panose="02010600030101010101" pitchFamily="2" charset="-122"/>
                                </a:rPr>
                                <m:t>(</m:t>
                              </m:r>
                              <m:d>
                                <m:dPr>
                                  <m:begChr m:val="‖"/>
                                  <m:endChr m:val="‖"/>
                                  <m:ctrlPr>
                                    <a:rPr lang="zh-CN" altLang="zh-CN" i="1" kern="100">
                                      <a:solidFill>
                                        <a:schemeClr val="bg1"/>
                                      </a:solidFill>
                                      <a:latin typeface="Cambria Math" panose="02040503050406030204" pitchFamily="18" charset="0"/>
                                      <a:ea typeface="Cambria Math" panose="02040503050406030204" pitchFamily="18" charset="0"/>
                                    </a:rPr>
                                  </m:ctrlPr>
                                </m:dPr>
                                <m:e>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𝑐</m:t>
                                      </m:r>
                                    </m:e>
                                    <m:sub>
                                      <m:r>
                                        <a:rPr lang="en-US" altLang="zh-CN" i="1" kern="100">
                                          <a:solidFill>
                                            <a:schemeClr val="bg1"/>
                                          </a:solidFill>
                                          <a:latin typeface="Cambria Math" panose="02040503050406030204" pitchFamily="18" charset="0"/>
                                          <a:ea typeface="宋体" panose="02010600030101010101" pitchFamily="2" charset="-122"/>
                                        </a:rPr>
                                        <m:t>𝑖</m:t>
                                      </m:r>
                                    </m:sub>
                                  </m:sSub>
                                  <m:r>
                                    <a:rPr lang="en-US" altLang="zh-CN" i="1"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𝑐</m:t>
                                      </m:r>
                                    </m:e>
                                    <m:sub>
                                      <m:r>
                                        <a:rPr lang="en-US" altLang="zh-CN" i="1" kern="100">
                                          <a:solidFill>
                                            <a:schemeClr val="bg1"/>
                                          </a:solidFill>
                                          <a:latin typeface="Cambria Math" panose="02040503050406030204" pitchFamily="18" charset="0"/>
                                          <a:ea typeface="宋体" panose="02010600030101010101" pitchFamily="2" charset="-122"/>
                                        </a:rPr>
                                        <m:t>𝑗</m:t>
                                      </m:r>
                                    </m:sub>
                                  </m:sSub>
                                </m:e>
                              </m:d>
                              <m:r>
                                <a:rPr lang="en-US" altLang="zh-CN" i="1"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𝑟</m:t>
                                  </m:r>
                                </m:sub>
                              </m:sSub>
                              <m:r>
                                <a:rPr lang="en-US" altLang="zh-CN" i="1" kern="100">
                                  <a:solidFill>
                                    <a:schemeClr val="bg1"/>
                                  </a:solidFill>
                                  <a:latin typeface="Cambria Math" panose="02040503050406030204" pitchFamily="18" charset="0"/>
                                  <a:ea typeface="宋体" panose="02010600030101010101" pitchFamily="2" charset="-122"/>
                                </a:rPr>
                                <m:t>(</m:t>
                              </m:r>
                              <m:d>
                                <m:dPr>
                                  <m:begChr m:val="‖"/>
                                  <m:endChr m:val="‖"/>
                                  <m:ctrlPr>
                                    <a:rPr lang="zh-CN" altLang="zh-CN" i="1" kern="100">
                                      <a:solidFill>
                                        <a:schemeClr val="bg1"/>
                                      </a:solidFill>
                                      <a:latin typeface="Cambria Math" panose="02040503050406030204" pitchFamily="18" charset="0"/>
                                      <a:ea typeface="Cambria Math" panose="02040503050406030204" pitchFamily="18" charset="0"/>
                                    </a:rPr>
                                  </m:ctrlPr>
                                </m:dPr>
                                <m:e>
                                  <m:r>
                                    <a:rPr lang="en-US" altLang="zh-CN" i="1" kern="100">
                                      <a:solidFill>
                                        <a:schemeClr val="bg1"/>
                                      </a:solidFill>
                                      <a:latin typeface="Cambria Math" panose="02040503050406030204" pitchFamily="18" charset="0"/>
                                      <a:ea typeface="宋体" panose="02010600030101010101" pitchFamily="2" charset="-122"/>
                                    </a:rPr>
                                    <m:t>𝑔</m:t>
                                  </m:r>
                                  <m:r>
                                    <a:rPr lang="en-US" altLang="zh-CN" i="1" kern="100">
                                      <a:solidFill>
                                        <a:schemeClr val="bg1"/>
                                      </a:solidFill>
                                      <a:latin typeface="Cambria Math" panose="02040503050406030204" pitchFamily="18" charset="0"/>
                                      <a:ea typeface="宋体" panose="02010600030101010101" pitchFamily="2" charset="-122"/>
                                    </a:rPr>
                                    <m:t>(</m:t>
                                  </m:r>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𝑖</m:t>
                                      </m:r>
                                    </m:sub>
                                    <m:sup>
                                      <m:r>
                                        <a:rPr lang="en-US" altLang="zh-CN" i="1" kern="100">
                                          <a:solidFill>
                                            <a:schemeClr val="bg1"/>
                                          </a:solidFill>
                                          <a:latin typeface="Cambria Math" panose="02040503050406030204" pitchFamily="18" charset="0"/>
                                          <a:ea typeface="宋体" panose="02010600030101010101" pitchFamily="2" charset="-122"/>
                                        </a:rPr>
                                        <m:t>𝑘</m:t>
                                      </m:r>
                                    </m:sup>
                                  </m:sSubSup>
                                  <m:r>
                                    <a:rPr lang="en-US" altLang="zh-CN" i="1" kern="100">
                                      <a:solidFill>
                                        <a:schemeClr val="bg1"/>
                                      </a:solidFill>
                                      <a:latin typeface="Cambria Math" panose="02040503050406030204" pitchFamily="18" charset="0"/>
                                      <a:ea typeface="宋体" panose="02010600030101010101" pitchFamily="2" charset="-122"/>
                                    </a:rPr>
                                    <m:t>)−</m:t>
                                  </m:r>
                                  <m:r>
                                    <a:rPr lang="en-US" altLang="zh-CN" i="1" kern="100">
                                      <a:solidFill>
                                        <a:schemeClr val="bg1"/>
                                      </a:solidFill>
                                      <a:latin typeface="Cambria Math" panose="02040503050406030204" pitchFamily="18" charset="0"/>
                                      <a:ea typeface="宋体" panose="02010600030101010101" pitchFamily="2" charset="-122"/>
                                    </a:rPr>
                                    <m:t>𝑔</m:t>
                                  </m:r>
                                  <m:r>
                                    <a:rPr lang="en-US" altLang="zh-CN" i="1" kern="100">
                                      <a:solidFill>
                                        <a:schemeClr val="bg1"/>
                                      </a:solidFill>
                                      <a:latin typeface="Cambria Math" panose="02040503050406030204" pitchFamily="18" charset="0"/>
                                      <a:ea typeface="宋体" panose="02010600030101010101" pitchFamily="2" charset="-122"/>
                                    </a:rPr>
                                    <m:t>(</m:t>
                                  </m:r>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𝑗</m:t>
                                      </m:r>
                                    </m:sub>
                                    <m:sup>
                                      <m:r>
                                        <a:rPr lang="en-US" altLang="zh-CN" i="1" kern="100">
                                          <a:solidFill>
                                            <a:schemeClr val="bg1"/>
                                          </a:solidFill>
                                          <a:latin typeface="Cambria Math" panose="02040503050406030204" pitchFamily="18" charset="0"/>
                                          <a:ea typeface="宋体" panose="02010600030101010101" pitchFamily="2" charset="-122"/>
                                        </a:rPr>
                                        <m:t>𝑘</m:t>
                                      </m:r>
                                    </m:sup>
                                  </m:sSubSup>
                                  <m:r>
                                    <a:rPr lang="en-US" altLang="zh-CN" i="1" kern="100">
                                      <a:solidFill>
                                        <a:schemeClr val="bg1"/>
                                      </a:solidFill>
                                      <a:latin typeface="Cambria Math" panose="02040503050406030204" pitchFamily="18" charset="0"/>
                                      <a:ea typeface="宋体" panose="02010600030101010101" pitchFamily="2" charset="-122"/>
                                    </a:rPr>
                                    <m:t>)</m:t>
                                  </m:r>
                                </m:e>
                              </m:d>
                              <m:r>
                                <a:rPr lang="en-US" altLang="zh-CN" i="1" kern="100">
                                  <a:solidFill>
                                    <a:schemeClr val="bg1"/>
                                  </a:solidFill>
                                  <a:latin typeface="Cambria Math" panose="02040503050406030204" pitchFamily="18" charset="0"/>
                                  <a:ea typeface="宋体" panose="02010600030101010101" pitchFamily="2" charset="-122"/>
                                </a:rPr>
                                <m:t>)</m:t>
                              </m:r>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𝑗</m:t>
                                  </m:r>
                                </m:sub>
                                <m:sup>
                                  <m:r>
                                    <a:rPr lang="en-US" altLang="zh-CN" i="1" kern="100">
                                      <a:solidFill>
                                        <a:schemeClr val="bg1"/>
                                      </a:solidFill>
                                      <a:latin typeface="Cambria Math" panose="02040503050406030204" pitchFamily="18" charset="0"/>
                                      <a:ea typeface="宋体" panose="02010600030101010101" pitchFamily="2" charset="-122"/>
                                    </a:rPr>
                                    <m:t>𝑘</m:t>
                                  </m:r>
                                </m:sup>
                              </m:sSubSup>
                            </m:e>
                          </m:nary>
                          <m:r>
                            <a:rPr lang="en-US" altLang="zh-CN" i="1" kern="100">
                              <a:solidFill>
                                <a:schemeClr val="bg1"/>
                              </a:solidFill>
                              <a:latin typeface="Cambria Math" panose="02040503050406030204" pitchFamily="18" charset="0"/>
                              <a:ea typeface="宋体" panose="02010600030101010101" pitchFamily="2" charset="-122"/>
                            </a:rPr>
                            <m:t>)</m:t>
                          </m:r>
                        </m:e>
                      </m:nary>
                    </m:oMath>
                  </m:oMathPara>
                </a14:m>
                <a:endParaRPr lang="zh-CN" altLang="zh-CN" kern="100" dirty="0">
                  <a:solidFill>
                    <a:schemeClr val="bg1"/>
                  </a:solidFill>
                  <a:latin typeface="Times New Roman" panose="02020603050405020304" pitchFamily="18" charset="0"/>
                  <a:ea typeface="宋体" panose="02010600030101010101" pitchFamily="2" charset="-122"/>
                </a:endParaRPr>
              </a:p>
              <a:p>
                <a:pPr indent="266700" algn="just">
                  <a:spcAft>
                    <a:spcPts val="600"/>
                  </a:spcAft>
                </a:pPr>
                <a:r>
                  <a:rPr lang="en-US" altLang="zh-CN" kern="100" dirty="0">
                    <a:solidFill>
                      <a:schemeClr val="bg1"/>
                    </a:solidFill>
                    <a:latin typeface="Times New Roman" panose="02020603050405020304" pitchFamily="18" charset="0"/>
                    <a:ea typeface="宋体" panose="02010600030101010101" pitchFamily="2" charset="-122"/>
                  </a:rPr>
                  <a:t>g(</a:t>
                </a:r>
                <a:r>
                  <a:rPr lang="zh-CN" altLang="zh-CN" kern="100" dirty="0">
                    <a:solidFill>
                      <a:schemeClr val="bg1"/>
                    </a:solidFill>
                    <a:latin typeface="Times New Roman" panose="02020603050405020304" pitchFamily="18" charset="0"/>
                    <a:ea typeface="宋体" panose="02010600030101010101" pitchFamily="2" charset="-122"/>
                  </a:rPr>
                  <a:t>·</a:t>
                </a:r>
                <a:r>
                  <a:rPr lang="en-US" altLang="zh-CN" kern="100" dirty="0">
                    <a:solidFill>
                      <a:schemeClr val="bg1"/>
                    </a:solidFill>
                    <a:latin typeface="Times New Roman" panose="02020603050405020304" pitchFamily="18" charset="0"/>
                    <a:ea typeface="宋体" panose="02010600030101010101" pitchFamily="2" charset="-122"/>
                  </a:rPr>
                  <a:t>)</a:t>
                </a:r>
                <a:r>
                  <a:rPr lang="zh-CN" altLang="zh-CN" kern="100" dirty="0">
                    <a:solidFill>
                      <a:schemeClr val="bg1"/>
                    </a:solidFill>
                    <a:latin typeface="Times New Roman" panose="02020603050405020304" pitchFamily="18" charset="0"/>
                    <a:ea typeface="宋体" panose="02010600030101010101" pitchFamily="2" charset="-122"/>
                  </a:rPr>
                  <a:t>是使用者定义的一个函数，本算法使用高斯法向量过滤器作为此函数，公式为：</a:t>
                </a:r>
              </a:p>
              <a:p>
                <a:pPr indent="266700" algn="ctr">
                  <a:spcAft>
                    <a:spcPts val="600"/>
                  </a:spcAft>
                </a:pPr>
                <a14:m>
                  <m:oMath xmlns:m="http://schemas.openxmlformats.org/officeDocument/2006/math">
                    <m:r>
                      <m:rPr>
                        <m:sty m:val="p"/>
                      </m:rPr>
                      <a:rPr lang="en-US" altLang="zh-CN" kern="100">
                        <a:solidFill>
                          <a:schemeClr val="bg1"/>
                        </a:solidFill>
                        <a:latin typeface="Cambria Math" panose="02040503050406030204" pitchFamily="18" charset="0"/>
                        <a:ea typeface="宋体" panose="02010600030101010101" pitchFamily="2" charset="-122"/>
                      </a:rPr>
                      <m:t>g</m:t>
                    </m:r>
                    <m:d>
                      <m:dPr>
                        <m:ctrlPr>
                          <a:rPr lang="zh-CN" altLang="zh-CN" i="1" kern="100">
                            <a:solidFill>
                              <a:schemeClr val="bg1"/>
                            </a:solidFill>
                            <a:latin typeface="Cambria Math" panose="02040503050406030204" pitchFamily="18" charset="0"/>
                            <a:ea typeface="Cambria Math" panose="02040503050406030204" pitchFamily="18" charset="0"/>
                          </a:rPr>
                        </m:ctrlPr>
                      </m:dPr>
                      <m:e>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𝑖</m:t>
                            </m:r>
                          </m:sub>
                          <m:sup>
                            <m:r>
                              <a:rPr lang="en-US" altLang="zh-CN" i="1" kern="100">
                                <a:solidFill>
                                  <a:schemeClr val="bg1"/>
                                </a:solidFill>
                                <a:latin typeface="Cambria Math" panose="02040503050406030204" pitchFamily="18" charset="0"/>
                                <a:ea typeface="宋体" panose="02010600030101010101" pitchFamily="2" charset="-122"/>
                              </a:rPr>
                              <m:t>𝑘</m:t>
                            </m:r>
                          </m:sup>
                        </m:sSubSup>
                      </m:e>
                    </m:d>
                    <m:r>
                      <a:rPr lang="en-US" altLang="zh-CN" kern="100">
                        <a:solidFill>
                          <a:schemeClr val="bg1"/>
                        </a:solidFill>
                        <a:latin typeface="Cambria Math" panose="02040503050406030204" pitchFamily="18" charset="0"/>
                        <a:ea typeface="宋体" panose="02010600030101010101" pitchFamily="2" charset="-122"/>
                      </a:rPr>
                      <m:t>=</m:t>
                    </m:r>
                    <m:nary>
                      <m:naryPr>
                        <m:chr m:val="⋀"/>
                        <m:limLoc m:val="undOvr"/>
                        <m:subHide m:val="on"/>
                        <m:supHide m:val="on"/>
                        <m:ctrlPr>
                          <a:rPr lang="zh-CN" altLang="zh-CN" i="1" kern="100">
                            <a:solidFill>
                              <a:schemeClr val="bg1"/>
                            </a:solidFill>
                            <a:latin typeface="Cambria Math" panose="02040503050406030204" pitchFamily="18" charset="0"/>
                            <a:ea typeface="Cambria Math" panose="02040503050406030204" pitchFamily="18" charset="0"/>
                          </a:rPr>
                        </m:ctrlPr>
                      </m:naryPr>
                      <m:sub/>
                      <m:sup/>
                      <m:e>
                        <m:r>
                          <a:rPr lang="en-US" altLang="zh-CN" i="1" kern="100">
                            <a:solidFill>
                              <a:schemeClr val="bg1"/>
                            </a:solidFill>
                            <a:latin typeface="Cambria Math" panose="02040503050406030204" pitchFamily="18" charset="0"/>
                            <a:ea typeface="宋体" panose="02010600030101010101" pitchFamily="2" charset="-122"/>
                          </a:rPr>
                          <m:t>(</m:t>
                        </m:r>
                        <m:nary>
                          <m:naryPr>
                            <m:chr m:val="∑"/>
                            <m:limLoc m:val="subSup"/>
                            <m:supHide m:val="on"/>
                            <m:ctrlPr>
                              <a:rPr lang="zh-CN" altLang="zh-CN" i="1" kern="100">
                                <a:solidFill>
                                  <a:schemeClr val="bg1"/>
                                </a:solidFill>
                                <a:latin typeface="Cambria Math" panose="02040503050406030204" pitchFamily="18" charset="0"/>
                                <a:ea typeface="Cambria Math" panose="02040503050406030204" pitchFamily="18" charset="0"/>
                              </a:rPr>
                            </m:ctrlPr>
                          </m:naryPr>
                          <m:sub>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𝑓</m:t>
                                </m:r>
                              </m:e>
                              <m:sub>
                                <m:r>
                                  <a:rPr lang="en-US" altLang="zh-CN" i="1" kern="100">
                                    <a:solidFill>
                                      <a:schemeClr val="bg1"/>
                                    </a:solidFill>
                                    <a:latin typeface="Cambria Math" panose="02040503050406030204" pitchFamily="18" charset="0"/>
                                    <a:ea typeface="宋体" panose="02010600030101010101" pitchFamily="2" charset="-122"/>
                                  </a:rPr>
                                  <m:t>𝑗</m:t>
                                </m:r>
                                <m:r>
                                  <a:rPr lang="en-US" altLang="zh-CN" i="1" kern="100">
                                    <a:solidFill>
                                      <a:schemeClr val="bg1"/>
                                    </a:solidFill>
                                    <a:latin typeface="Cambria Math" panose="02040503050406030204" pitchFamily="18" charset="0"/>
                                    <a:ea typeface="宋体" panose="02010600030101010101" pitchFamily="2" charset="-122"/>
                                  </a:rPr>
                                  <m:t>∈</m:t>
                                </m:r>
                                <m:r>
                                  <a:rPr lang="en-US" altLang="zh-CN" i="1" kern="100">
                                    <a:solidFill>
                                      <a:schemeClr val="bg1"/>
                                    </a:solidFill>
                                    <a:latin typeface="Cambria Math" panose="02040503050406030204" pitchFamily="18" charset="0"/>
                                    <a:ea typeface="宋体" panose="02010600030101010101" pitchFamily="2" charset="-122"/>
                                  </a:rPr>
                                  <m:t>𝐹</m:t>
                                </m:r>
                              </m:sub>
                            </m:sSub>
                          </m:sub>
                          <m:sup/>
                          <m:e>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𝑊</m:t>
                                </m:r>
                              </m:e>
                              <m:sub>
                                <m:r>
                                  <a:rPr lang="en-US" altLang="zh-CN" i="1" kern="100">
                                    <a:solidFill>
                                      <a:schemeClr val="bg1"/>
                                    </a:solidFill>
                                    <a:latin typeface="Cambria Math" panose="02040503050406030204" pitchFamily="18" charset="0"/>
                                    <a:ea typeface="宋体" panose="02010600030101010101" pitchFamily="2" charset="-122"/>
                                  </a:rPr>
                                  <m:t>𝑠</m:t>
                                </m:r>
                              </m:sub>
                            </m:sSub>
                            <m:d>
                              <m:dPr>
                                <m:begChr m:val="‖"/>
                                <m:endChr m:val="‖"/>
                                <m:ctrlPr>
                                  <a:rPr lang="zh-CN" altLang="zh-CN" i="1" kern="100">
                                    <a:solidFill>
                                      <a:schemeClr val="bg1"/>
                                    </a:solidFill>
                                    <a:latin typeface="Cambria Math" panose="02040503050406030204" pitchFamily="18" charset="0"/>
                                    <a:ea typeface="Cambria Math" panose="02040503050406030204" pitchFamily="18" charset="0"/>
                                  </a:rPr>
                                </m:ctrlPr>
                              </m:dPr>
                              <m:e>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𝑐</m:t>
                                    </m:r>
                                  </m:e>
                                  <m:sub>
                                    <m:r>
                                      <a:rPr lang="en-US" altLang="zh-CN" i="1" kern="100">
                                        <a:solidFill>
                                          <a:schemeClr val="bg1"/>
                                        </a:solidFill>
                                        <a:latin typeface="Cambria Math" panose="02040503050406030204" pitchFamily="18" charset="0"/>
                                        <a:ea typeface="宋体" panose="02010600030101010101" pitchFamily="2" charset="-122"/>
                                      </a:rPr>
                                      <m:t>𝑖</m:t>
                                    </m:r>
                                  </m:sub>
                                </m:sSub>
                                <m:r>
                                  <a:rPr lang="en-US" altLang="zh-CN" i="1" kern="100">
                                    <a:solidFill>
                                      <a:schemeClr val="bg1"/>
                                    </a:solidFill>
                                    <a:latin typeface="Cambria Math" panose="02040503050406030204" pitchFamily="18" charset="0"/>
                                    <a:ea typeface="宋体" panose="02010600030101010101" pitchFamily="2" charset="-122"/>
                                  </a:rPr>
                                  <m:t>−</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𝑐</m:t>
                                    </m:r>
                                  </m:e>
                                  <m:sub>
                                    <m:r>
                                      <a:rPr lang="en-US" altLang="zh-CN" i="1" kern="100">
                                        <a:solidFill>
                                          <a:schemeClr val="bg1"/>
                                        </a:solidFill>
                                        <a:latin typeface="Cambria Math" panose="02040503050406030204" pitchFamily="18" charset="0"/>
                                        <a:ea typeface="宋体" panose="02010600030101010101" pitchFamily="2" charset="-122"/>
                                      </a:rPr>
                                      <m:t>𝑗</m:t>
                                    </m:r>
                                  </m:sub>
                                </m:sSub>
                              </m:e>
                            </m:d>
                            <m:sSubSup>
                              <m:sSubSupPr>
                                <m:ctrlPr>
                                  <a:rPr lang="zh-CN" altLang="zh-CN" i="1" kern="100">
                                    <a:solidFill>
                                      <a:schemeClr val="bg1"/>
                                    </a:solidFill>
                                    <a:latin typeface="Cambria Math" panose="02040503050406030204" pitchFamily="18" charset="0"/>
                                    <a:ea typeface="Cambria Math" panose="02040503050406030204" pitchFamily="18" charset="0"/>
                                  </a:rPr>
                                </m:ctrlPr>
                              </m:sSubSupPr>
                              <m:e>
                                <m:r>
                                  <a:rPr lang="en-US" altLang="zh-CN" i="1" kern="100">
                                    <a:solidFill>
                                      <a:schemeClr val="bg1"/>
                                    </a:solidFill>
                                    <a:latin typeface="Cambria Math" panose="02040503050406030204" pitchFamily="18" charset="0"/>
                                    <a:ea typeface="宋体" panose="02010600030101010101" pitchFamily="2" charset="-122"/>
                                  </a:rPr>
                                  <m:t>𝑛</m:t>
                                </m:r>
                              </m:e>
                              <m:sub>
                                <m:r>
                                  <a:rPr lang="en-US" altLang="zh-CN" i="1" kern="100">
                                    <a:solidFill>
                                      <a:schemeClr val="bg1"/>
                                    </a:solidFill>
                                    <a:latin typeface="Cambria Math" panose="02040503050406030204" pitchFamily="18" charset="0"/>
                                    <a:ea typeface="宋体" panose="02010600030101010101" pitchFamily="2" charset="-122"/>
                                  </a:rPr>
                                  <m:t>𝑗</m:t>
                                </m:r>
                              </m:sub>
                              <m:sup>
                                <m:r>
                                  <a:rPr lang="en-US" altLang="zh-CN" i="1" kern="100">
                                    <a:solidFill>
                                      <a:schemeClr val="bg1"/>
                                    </a:solidFill>
                                    <a:latin typeface="Cambria Math" panose="02040503050406030204" pitchFamily="18" charset="0"/>
                                    <a:ea typeface="宋体" panose="02010600030101010101" pitchFamily="2" charset="-122"/>
                                  </a:rPr>
                                  <m:t>𝑘</m:t>
                                </m:r>
                              </m:sup>
                            </m:sSubSup>
                          </m:e>
                        </m:nary>
                        <m:r>
                          <a:rPr lang="en-US" altLang="zh-CN" i="1" kern="100">
                            <a:solidFill>
                              <a:schemeClr val="bg1"/>
                            </a:solidFill>
                            <a:latin typeface="Cambria Math" panose="02040503050406030204" pitchFamily="18" charset="0"/>
                            <a:ea typeface="宋体" panose="02010600030101010101" pitchFamily="2" charset="-122"/>
                          </a:rPr>
                          <m:t>)</m:t>
                        </m:r>
                      </m:e>
                    </m:nary>
                  </m:oMath>
                </a14:m>
                <a:r>
                  <a:rPr lang="en-US" altLang="zh-CN" kern="100" dirty="0">
                    <a:solidFill>
                      <a:schemeClr val="bg1"/>
                    </a:solidFill>
                    <a:latin typeface="Times New Roman" panose="02020603050405020304" pitchFamily="18" charset="0"/>
                    <a:ea typeface="宋体" panose="02010600030101010101" pitchFamily="2" charset="-122"/>
                  </a:rPr>
                  <a:t>.</a:t>
                </a:r>
              </a:p>
              <a:p>
                <a:pPr indent="266700" algn="ctr">
                  <a:spcAft>
                    <a:spcPts val="600"/>
                  </a:spcAft>
                </a:pPr>
                <a14:m>
                  <m:oMathPara xmlns:m="http://schemas.openxmlformats.org/officeDocument/2006/math">
                    <m:oMathParaPr>
                      <m:jc m:val="centerGroup"/>
                    </m:oMathParaPr>
                    <m:oMath xmlns:m="http://schemas.openxmlformats.org/officeDocument/2006/math">
                      <m:sSubSup>
                        <m:sSubSupPr>
                          <m:ctrlPr>
                            <a:rPr lang="zh-CN" altLang="zh-CN" i="1" smtClean="0">
                              <a:solidFill>
                                <a:schemeClr val="bg1"/>
                              </a:solidFill>
                            </a:rPr>
                          </m:ctrlPr>
                        </m:sSubSupPr>
                        <m:e>
                          <m:r>
                            <m:rPr>
                              <m:sty m:val="p"/>
                            </m:rPr>
                            <a:rPr lang="en-US" altLang="zh-CN">
                              <a:solidFill>
                                <a:schemeClr val="bg1"/>
                              </a:solidFill>
                            </a:rPr>
                            <m:t>S</m:t>
                          </m:r>
                        </m:e>
                        <m:sub>
                          <m:r>
                            <a:rPr lang="en-US" altLang="zh-CN" i="1">
                              <a:solidFill>
                                <a:schemeClr val="bg1"/>
                              </a:solidFill>
                            </a:rPr>
                            <m:t>𝑖</m:t>
                          </m:r>
                        </m:sub>
                        <m:sup>
                          <m:r>
                            <a:rPr lang="en-US" altLang="zh-CN" i="1">
                              <a:solidFill>
                                <a:schemeClr val="bg1"/>
                              </a:solidFill>
                            </a:rPr>
                            <m:t>𝑔</m:t>
                          </m:r>
                        </m:sup>
                      </m:sSubSup>
                      <m:r>
                        <a:rPr lang="en-US" altLang="zh-CN" i="1">
                          <a:solidFill>
                            <a:schemeClr val="bg1"/>
                          </a:solidFill>
                        </a:rPr>
                        <m:t>:=</m:t>
                      </m:r>
                      <m:d>
                        <m:dPr>
                          <m:ctrlPr>
                            <a:rPr lang="zh-CN" altLang="zh-CN" i="1">
                              <a:solidFill>
                                <a:schemeClr val="bg1"/>
                              </a:solidFill>
                            </a:rPr>
                          </m:ctrlPr>
                        </m:dPr>
                        <m:e>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𝑔</m:t>
                              </m:r>
                              <m:r>
                                <a:rPr lang="en-US" altLang="zh-CN" i="1">
                                  <a:solidFill>
                                    <a:schemeClr val="bg1"/>
                                  </a:solidFill>
                                </a:rPr>
                                <m:t>,</m:t>
                              </m:r>
                              <m:r>
                                <a:rPr lang="en-US" altLang="zh-CN" i="1">
                                  <a:solidFill>
                                    <a:schemeClr val="bg1"/>
                                  </a:solidFill>
                                </a:rPr>
                                <m:t>𝑖</m:t>
                              </m:r>
                            </m:sub>
                            <m:sup>
                              <m:r>
                                <a:rPr lang="en-US" altLang="zh-CN" i="1">
                                  <a:solidFill>
                                    <a:schemeClr val="bg1"/>
                                  </a:solidFill>
                                </a:rPr>
                                <m:t>1</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1</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1</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𝑔</m:t>
                              </m:r>
                              <m:r>
                                <a:rPr lang="en-US" altLang="zh-CN" i="1">
                                  <a:solidFill>
                                    <a:schemeClr val="bg1"/>
                                  </a:solidFill>
                                </a:rPr>
                                <m:t>,</m:t>
                              </m:r>
                              <m:r>
                                <a:rPr lang="en-US" altLang="zh-CN" i="1">
                                  <a:solidFill>
                                    <a:schemeClr val="bg1"/>
                                  </a:solidFill>
                                </a:rPr>
                                <m:t>𝑖</m:t>
                              </m:r>
                            </m:sub>
                            <m:sup>
                              <m:r>
                                <a:rPr lang="en-US" altLang="zh-CN" i="1">
                                  <a:solidFill>
                                    <a:schemeClr val="bg1"/>
                                  </a:solidFill>
                                </a:rPr>
                                <m:t>1</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𝐿</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𝐿</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𝑔</m:t>
                              </m:r>
                              <m:r>
                                <a:rPr lang="en-US" altLang="zh-CN" i="1">
                                  <a:solidFill>
                                    <a:schemeClr val="bg1"/>
                                  </a:solidFill>
                                </a:rPr>
                                <m:t>,</m:t>
                              </m:r>
                              <m:r>
                                <a:rPr lang="en-US" altLang="zh-CN" i="1">
                                  <a:solidFill>
                                    <a:schemeClr val="bg1"/>
                                  </a:solidFill>
                                </a:rPr>
                                <m:t>𝑖</m:t>
                              </m:r>
                            </m:sub>
                            <m:sup>
                              <m:r>
                                <a:rPr lang="en-US" altLang="zh-CN" i="1">
                                  <a:solidFill>
                                    <a:schemeClr val="bg1"/>
                                  </a:solidFill>
                                </a:rPr>
                                <m:t>2</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1</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1</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m:t>
                              </m:r>
                              <m:r>
                                <a:rPr lang="en-US" altLang="zh-CN" i="1">
                                  <a:solidFill>
                                    <a:schemeClr val="bg1"/>
                                  </a:solidFill>
                                </a:rPr>
                                <m:t>𝑛</m:t>
                              </m:r>
                            </m:e>
                            <m:sub>
                              <m:r>
                                <a:rPr lang="en-US" altLang="zh-CN" i="1">
                                  <a:solidFill>
                                    <a:schemeClr val="bg1"/>
                                  </a:solidFill>
                                </a:rPr>
                                <m:t>𝑔</m:t>
                              </m:r>
                              <m:r>
                                <a:rPr lang="en-US" altLang="zh-CN" i="1">
                                  <a:solidFill>
                                    <a:schemeClr val="bg1"/>
                                  </a:solidFill>
                                </a:rPr>
                                <m:t>,</m:t>
                              </m:r>
                              <m:r>
                                <a:rPr lang="en-US" altLang="zh-CN" i="1">
                                  <a:solidFill>
                                    <a:schemeClr val="bg1"/>
                                  </a:solidFill>
                                </a:rPr>
                                <m:t>𝑖</m:t>
                              </m:r>
                            </m:sub>
                            <m:sup>
                              <m:r>
                                <a:rPr lang="en-US" altLang="zh-CN" i="1">
                                  <a:solidFill>
                                    <a:schemeClr val="bg1"/>
                                  </a:solidFill>
                                </a:rPr>
                                <m:t>2</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𝐿</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𝐿</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𝑔</m:t>
                              </m:r>
                              <m:r>
                                <a:rPr lang="en-US" altLang="zh-CN" i="1">
                                  <a:solidFill>
                                    <a:schemeClr val="bg1"/>
                                  </a:solidFill>
                                </a:rPr>
                                <m:t>,</m:t>
                              </m:r>
                              <m:r>
                                <a:rPr lang="en-US" altLang="zh-CN" i="1">
                                  <a:solidFill>
                                    <a:schemeClr val="bg1"/>
                                  </a:solidFill>
                                </a:rPr>
                                <m:t>𝑖</m:t>
                              </m:r>
                            </m:sub>
                            <m:sup>
                              <m:r>
                                <a:rPr lang="en-US" altLang="zh-CN" i="1">
                                  <a:solidFill>
                                    <a:schemeClr val="bg1"/>
                                  </a:solidFill>
                                </a:rPr>
                                <m:t>𝐾</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1</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1</m:t>
                                      </m:r>
                                    </m:sub>
                                  </m:sSub>
                                </m:sub>
                              </m:sSub>
                            </m:e>
                          </m:d>
                          <m:r>
                            <a:rPr lang="en-US" altLang="zh-CN">
                              <a:solidFill>
                                <a:schemeClr val="bg1"/>
                              </a:solidFill>
                            </a:rPr>
                            <m:t>,…,</m:t>
                          </m:r>
                          <m:sSubSup>
                            <m:sSubSupPr>
                              <m:ctrlPr>
                                <a:rPr lang="zh-CN" altLang="zh-CN" i="1">
                                  <a:solidFill>
                                    <a:schemeClr val="bg1"/>
                                  </a:solidFill>
                                </a:rPr>
                              </m:ctrlPr>
                            </m:sSubSupPr>
                            <m:e>
                              <m:r>
                                <a:rPr lang="en-US" altLang="zh-CN" i="1">
                                  <a:solidFill>
                                    <a:schemeClr val="bg1"/>
                                  </a:solidFill>
                                </a:rPr>
                                <m:t>𝑛</m:t>
                              </m:r>
                            </m:e>
                            <m:sub>
                              <m:r>
                                <a:rPr lang="en-US" altLang="zh-CN" i="1">
                                  <a:solidFill>
                                    <a:schemeClr val="bg1"/>
                                  </a:solidFill>
                                </a:rPr>
                                <m:t>𝑔</m:t>
                              </m:r>
                              <m:r>
                                <a:rPr lang="en-US" altLang="zh-CN" i="1">
                                  <a:solidFill>
                                    <a:schemeClr val="bg1"/>
                                  </a:solidFill>
                                </a:rPr>
                                <m:t>,</m:t>
                              </m:r>
                              <m:r>
                                <a:rPr lang="en-US" altLang="zh-CN" i="1">
                                  <a:solidFill>
                                    <a:schemeClr val="bg1"/>
                                  </a:solidFill>
                                </a:rPr>
                                <m:t>𝑖</m:t>
                              </m:r>
                            </m:sub>
                            <m:sup>
                              <m:r>
                                <a:rPr lang="en-US" altLang="zh-CN" i="1">
                                  <a:solidFill>
                                    <a:schemeClr val="bg1"/>
                                  </a:solidFill>
                                </a:rPr>
                                <m:t>𝐾</m:t>
                              </m:r>
                            </m:sup>
                          </m:sSubSup>
                          <m:d>
                            <m:dPr>
                              <m:ctrlPr>
                                <a:rPr lang="zh-CN" altLang="zh-CN" i="1">
                                  <a:solidFill>
                                    <a:schemeClr val="bg1"/>
                                  </a:solidFill>
                                </a:rPr>
                              </m:ctrlPr>
                            </m:dPr>
                            <m:e>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𝑠</m:t>
                                      </m:r>
                                    </m:e>
                                    <m:sub>
                                      <m:r>
                                        <a:rPr lang="en-US" altLang="zh-CN" i="1">
                                          <a:solidFill>
                                            <a:schemeClr val="bg1"/>
                                          </a:solidFill>
                                        </a:rPr>
                                        <m:t>𝐿</m:t>
                                      </m:r>
                                    </m:sub>
                                  </m:sSub>
                                </m:sub>
                              </m:sSub>
                              <m:r>
                                <a:rPr lang="en-US" altLang="zh-CN">
                                  <a:solidFill>
                                    <a:schemeClr val="bg1"/>
                                  </a:solidFill>
                                </a:rPr>
                                <m:t>,</m:t>
                              </m:r>
                              <m:sSub>
                                <m:sSubPr>
                                  <m:ctrlPr>
                                    <a:rPr lang="zh-CN" altLang="zh-CN" i="1">
                                      <a:solidFill>
                                        <a:schemeClr val="bg1"/>
                                      </a:solidFill>
                                    </a:rPr>
                                  </m:ctrlPr>
                                </m:sSubPr>
                                <m:e>
                                  <m:r>
                                    <a:rPr lang="en-US" altLang="zh-CN" i="1">
                                      <a:solidFill>
                                        <a:schemeClr val="bg1"/>
                                      </a:solidFill>
                                    </a:rPr>
                                    <m:t>𝜎</m:t>
                                  </m:r>
                                </m:e>
                                <m:sub>
                                  <m:sSub>
                                    <m:sSubPr>
                                      <m:ctrlPr>
                                        <a:rPr lang="zh-CN" altLang="zh-CN" i="1">
                                          <a:solidFill>
                                            <a:schemeClr val="bg1"/>
                                          </a:solidFill>
                                        </a:rPr>
                                      </m:ctrlPr>
                                    </m:sSubPr>
                                    <m:e>
                                      <m:r>
                                        <a:rPr lang="en-US" altLang="zh-CN" i="1">
                                          <a:solidFill>
                                            <a:schemeClr val="bg1"/>
                                          </a:solidFill>
                                        </a:rPr>
                                        <m:t>𝑟</m:t>
                                      </m:r>
                                    </m:e>
                                    <m:sub>
                                      <m:r>
                                        <a:rPr lang="en-US" altLang="zh-CN" i="1">
                                          <a:solidFill>
                                            <a:schemeClr val="bg1"/>
                                          </a:solidFill>
                                        </a:rPr>
                                        <m:t>𝐿</m:t>
                                      </m:r>
                                    </m:sub>
                                  </m:sSub>
                                </m:sub>
                              </m:sSub>
                            </m:e>
                          </m:d>
                        </m:e>
                      </m:d>
                    </m:oMath>
                  </m:oMathPara>
                </a14:m>
                <a:endParaRPr lang="zh-CN" altLang="zh-CN" kern="100" dirty="0">
                  <a:solidFill>
                    <a:schemeClr val="bg1"/>
                  </a:solidFill>
                  <a:latin typeface="Times New Roman" panose="02020603050405020304" pitchFamily="18" charset="0"/>
                  <a:ea typeface="宋体" panose="02010600030101010101" pitchFamily="2" charset="-122"/>
                </a:endParaRPr>
              </a:p>
              <a:p>
                <a:endPar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矩形 2">
                <a:extLst>
                  <a:ext uri="{FF2B5EF4-FFF2-40B4-BE49-F238E27FC236}">
                    <a16:creationId xmlns:a16="http://schemas.microsoft.com/office/drawing/2014/main" id="{BD6117BF-BA2E-4770-9190-BADDE471D0BB}"/>
                  </a:ext>
                </a:extLst>
              </p:cNvPr>
              <p:cNvSpPr>
                <a:spLocks noRot="1" noChangeAspect="1" noMove="1" noResize="1" noEditPoints="1" noAdjustHandles="1" noChangeArrowheads="1" noChangeShapeType="1" noTextEdit="1"/>
              </p:cNvSpPr>
              <p:nvPr/>
            </p:nvSpPr>
            <p:spPr>
              <a:xfrm>
                <a:off x="959428" y="1010648"/>
                <a:ext cx="9639300" cy="3130922"/>
              </a:xfrm>
              <a:prstGeom prst="rect">
                <a:avLst/>
              </a:prstGeom>
              <a:blipFill>
                <a:blip r:embed="rId3"/>
                <a:stretch>
                  <a:fillRect t="-1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51708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516329" cy="522765"/>
          </a:xfrm>
        </p:spPr>
        <p:txBody>
          <a:bodyPr/>
          <a:lstStyle/>
          <a:p>
            <a:r>
              <a:rPr kumimoji="1" lang="zh-CN" altLang="en-US" sz="2800" dirty="0"/>
              <a:t>几何特征描述器（面的特征向量）设计</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BD6117BF-BA2E-4770-9190-BADDE471D0BB}"/>
                  </a:ext>
                </a:extLst>
              </p:cNvPr>
              <p:cNvSpPr/>
              <p:nvPr/>
            </p:nvSpPr>
            <p:spPr>
              <a:xfrm>
                <a:off x="959428" y="1696448"/>
                <a:ext cx="9639300" cy="2806217"/>
              </a:xfrm>
              <a:prstGeom prst="rect">
                <a:avLst/>
              </a:prstGeom>
            </p:spPr>
            <p:txBody>
              <a:bodyPr wrap="square">
                <a:spAutoFit/>
              </a:bodyPr>
              <a:lstStyle/>
              <a:p>
                <a:pPr indent="266700" algn="just">
                  <a:spcAft>
                    <a:spcPts val="600"/>
                  </a:spcAft>
                </a:pPr>
                <a:r>
                  <a:rPr lang="zh-CN" alt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特性：</a:t>
                </a:r>
                <a:endParaRPr lang="en-US" altLang="zh-CN"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50000"/>
                  </a:lnSpc>
                  <a:spcAft>
                    <a:spcPts val="600"/>
                  </a:spcAft>
                </a:pPr>
                <a:r>
                  <a:rPr lang="en-US" altLang="zh-CN" dirty="0">
                    <a:solidFill>
                      <a:schemeClr val="bg1"/>
                    </a:solidFill>
                    <a:latin typeface="宋体" panose="02010600030101010101" pitchFamily="2" charset="-122"/>
                    <a:ea typeface="宋体" panose="02010600030101010101" pitchFamily="2" charset="-122"/>
                    <a:cs typeface="Times New Roman" panose="02020603050405020304" pitchFamily="18" charset="0"/>
                  </a:rPr>
                  <a:t>1</a:t>
                </a:r>
                <a:r>
                  <a:rPr lang="zh-CN" alt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、刚体变化的不变性：对于网格图像的平移，向量不会发生变化，若想要向量针对图像的旋转保持和不变，还需要进一步的归一化对齐处理。</a:t>
                </a:r>
                <a:endParaRPr lang="en-US" altLang="zh-CN"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50000"/>
                  </a:lnSpc>
                  <a:spcAft>
                    <a:spcPts val="600"/>
                  </a:spcAft>
                </a:pPr>
                <a:r>
                  <a:rPr lang="en-US" altLang="zh-CN" dirty="0">
                    <a:solidFill>
                      <a:schemeClr val="bg1"/>
                    </a:solidFill>
                    <a:latin typeface="宋体" panose="02010600030101010101" pitchFamily="2" charset="-122"/>
                    <a:ea typeface="宋体" panose="02010600030101010101" pitchFamily="2" charset="-122"/>
                    <a:cs typeface="Times New Roman" panose="02020603050405020304" pitchFamily="18" charset="0"/>
                  </a:rPr>
                  <a:t>2</a:t>
                </a:r>
                <a:r>
                  <a:rPr lang="zh-CN" alt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、能够很好的对抗噪声的干扰</a:t>
                </a:r>
                <a:endParaRPr lang="en-US" altLang="zh-CN"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50000"/>
                  </a:lnSpc>
                  <a:spcAft>
                    <a:spcPts val="600"/>
                  </a:spcAft>
                </a:pPr>
                <a:r>
                  <a:rPr lang="en-US" altLang="zh-CN" dirty="0">
                    <a:solidFill>
                      <a:schemeClr val="bg1"/>
                    </a:solidFill>
                    <a:latin typeface="宋体" panose="02010600030101010101" pitchFamily="2" charset="-122"/>
                    <a:ea typeface="宋体" panose="02010600030101010101" pitchFamily="2" charset="-122"/>
                    <a:cs typeface="Times New Roman" panose="02020603050405020304" pitchFamily="18" charset="0"/>
                  </a:rPr>
                  <a:t>3</a:t>
                </a:r>
                <a:r>
                  <a:rPr lang="zh-CN" alt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chemeClr val="bg1"/>
                    </a:solidFill>
                    <a:latin typeface="宋体" panose="02010600030101010101" pitchFamily="2" charset="-122"/>
                    <a:ea typeface="宋体" panose="02010600030101010101" pitchFamily="2" charset="-122"/>
                  </a:rPr>
                  <a:t>给定</a:t>
                </a:r>
                <a14:m>
                  <m:oMath xmlns:m="http://schemas.openxmlformats.org/officeDocument/2006/math">
                    <m:r>
                      <a:rPr lang="en-US" altLang="zh-CN" b="0">
                        <a:solidFill>
                          <a:schemeClr val="bg1"/>
                        </a:solidFill>
                      </a:rPr>
                      <m:t>{(</m:t>
                    </m:r>
                    <m:sSub>
                      <m:sSubPr>
                        <m:ctrlPr>
                          <a:rPr lang="zh-CN" altLang="zh-CN" i="1">
                            <a:solidFill>
                              <a:schemeClr val="bg1"/>
                            </a:solidFill>
                          </a:rPr>
                        </m:ctrlPr>
                      </m:sSubPr>
                      <m:e>
                        <m:r>
                          <a:rPr lang="en-US" altLang="zh-CN" b="0" i="1">
                            <a:solidFill>
                              <a:schemeClr val="bg1"/>
                            </a:solidFill>
                          </a:rPr>
                          <m:t>𝜎</m:t>
                        </m:r>
                      </m:e>
                      <m:sub>
                        <m:sSub>
                          <m:sSubPr>
                            <m:ctrlPr>
                              <a:rPr lang="zh-CN" altLang="zh-CN" i="1">
                                <a:solidFill>
                                  <a:schemeClr val="bg1"/>
                                </a:solidFill>
                              </a:rPr>
                            </m:ctrlPr>
                          </m:sSubPr>
                          <m:e>
                            <m:r>
                              <a:rPr lang="en-US" altLang="zh-CN" b="0" i="1">
                                <a:solidFill>
                                  <a:schemeClr val="bg1"/>
                                </a:solidFill>
                              </a:rPr>
                              <m:t>𝑠</m:t>
                            </m:r>
                          </m:e>
                          <m:sub>
                            <m:r>
                              <a:rPr lang="en-US" altLang="zh-CN" b="0" i="1">
                                <a:solidFill>
                                  <a:schemeClr val="bg1"/>
                                </a:solidFill>
                              </a:rPr>
                              <m:t>𝑗</m:t>
                            </m:r>
                          </m:sub>
                        </m:sSub>
                      </m:sub>
                    </m:sSub>
                    <m:r>
                      <a:rPr lang="en-US" altLang="zh-CN" b="0">
                        <a:solidFill>
                          <a:schemeClr val="bg1"/>
                        </a:solidFill>
                      </a:rPr>
                      <m:t>,</m:t>
                    </m:r>
                    <m:sSub>
                      <m:sSubPr>
                        <m:ctrlPr>
                          <a:rPr lang="zh-CN" altLang="zh-CN" i="1">
                            <a:solidFill>
                              <a:schemeClr val="bg1"/>
                            </a:solidFill>
                          </a:rPr>
                        </m:ctrlPr>
                      </m:sSubPr>
                      <m:e>
                        <m:r>
                          <a:rPr lang="en-US" altLang="zh-CN" b="0" i="1">
                            <a:solidFill>
                              <a:schemeClr val="bg1"/>
                            </a:solidFill>
                          </a:rPr>
                          <m:t>𝜎</m:t>
                        </m:r>
                      </m:e>
                      <m:sub>
                        <m:sSub>
                          <m:sSubPr>
                            <m:ctrlPr>
                              <a:rPr lang="zh-CN" altLang="zh-CN" i="1">
                                <a:solidFill>
                                  <a:schemeClr val="bg1"/>
                                </a:solidFill>
                              </a:rPr>
                            </m:ctrlPr>
                          </m:sSubPr>
                          <m:e>
                            <m:r>
                              <a:rPr lang="en-US" altLang="zh-CN" b="0" i="1">
                                <a:solidFill>
                                  <a:schemeClr val="bg1"/>
                                </a:solidFill>
                              </a:rPr>
                              <m:t>𝑟</m:t>
                            </m:r>
                          </m:e>
                          <m:sub>
                            <m:r>
                              <a:rPr lang="en-US" altLang="zh-CN" b="0" i="1">
                                <a:solidFill>
                                  <a:schemeClr val="bg1"/>
                                </a:solidFill>
                              </a:rPr>
                              <m:t>𝑗</m:t>
                            </m:r>
                          </m:sub>
                        </m:sSub>
                      </m:sub>
                    </m:sSub>
                    <m:r>
                      <a:rPr lang="en-US" altLang="zh-CN" b="0">
                        <a:solidFill>
                          <a:schemeClr val="bg1"/>
                        </a:solidFill>
                      </a:rPr>
                      <m:t>)</m:t>
                    </m:r>
                    <m:sSubSup>
                      <m:sSubSupPr>
                        <m:ctrlPr>
                          <a:rPr lang="zh-CN" altLang="zh-CN" i="1">
                            <a:solidFill>
                              <a:schemeClr val="bg1"/>
                            </a:solidFill>
                          </a:rPr>
                        </m:ctrlPr>
                      </m:sSubSupPr>
                      <m:e>
                        <m:r>
                          <a:rPr lang="en-US" altLang="zh-CN" b="0" i="1">
                            <a:solidFill>
                              <a:schemeClr val="bg1"/>
                            </a:solidFill>
                          </a:rPr>
                          <m:t>}</m:t>
                        </m:r>
                      </m:e>
                      <m:sub>
                        <m:r>
                          <a:rPr lang="en-US" altLang="zh-CN" b="0" i="1">
                            <a:solidFill>
                              <a:schemeClr val="bg1"/>
                            </a:solidFill>
                          </a:rPr>
                          <m:t>𝑗</m:t>
                        </m:r>
                        <m:r>
                          <a:rPr lang="en-US" altLang="zh-CN" b="0" i="1">
                            <a:solidFill>
                              <a:schemeClr val="bg1"/>
                            </a:solidFill>
                          </a:rPr>
                          <m:t>=1</m:t>
                        </m:r>
                      </m:sub>
                      <m:sup>
                        <m:r>
                          <a:rPr lang="en-US" altLang="zh-CN" b="0" i="1">
                            <a:solidFill>
                              <a:schemeClr val="bg1"/>
                            </a:solidFill>
                          </a:rPr>
                          <m:t>𝐿</m:t>
                        </m:r>
                      </m:sup>
                    </m:sSubSup>
                  </m:oMath>
                </a14:m>
                <a:r>
                  <a:rPr lang="zh-CN" altLang="zh-CN" dirty="0">
                    <a:solidFill>
                      <a:schemeClr val="bg1"/>
                    </a:solidFill>
                    <a:latin typeface="宋体" panose="02010600030101010101" pitchFamily="2" charset="-122"/>
                    <a:ea typeface="宋体" panose="02010600030101010101" pitchFamily="2" charset="-122"/>
                  </a:rPr>
                  <a:t>和最大迭代次数</a:t>
                </a:r>
                <a:r>
                  <a:rPr lang="en-US" altLang="zh-CN" dirty="0">
                    <a:solidFill>
                      <a:schemeClr val="bg1"/>
                    </a:solidFill>
                    <a:latin typeface="宋体" panose="02010600030101010101" pitchFamily="2" charset="-122"/>
                    <a:ea typeface="宋体" panose="02010600030101010101" pitchFamily="2" charset="-122"/>
                  </a:rPr>
                  <a:t>K</a:t>
                </a:r>
                <a:r>
                  <a:rPr lang="zh-CN" altLang="zh-CN" dirty="0">
                    <a:solidFill>
                      <a:schemeClr val="bg1"/>
                    </a:solidFill>
                    <a:latin typeface="宋体" panose="02010600030101010101" pitchFamily="2" charset="-122"/>
                    <a:ea typeface="宋体" panose="02010600030101010101" pitchFamily="2" charset="-122"/>
                  </a:rPr>
                  <a:t>，对于一张噪声网格图形计算出所有的</a:t>
                </a:r>
                <a:r>
                  <a:rPr lang="en-US" altLang="zh-CN" dirty="0">
                    <a:solidFill>
                      <a:schemeClr val="bg1"/>
                    </a:solidFill>
                    <a:latin typeface="宋体" panose="02010600030101010101" pitchFamily="2" charset="-122"/>
                    <a:ea typeface="宋体" panose="02010600030101010101" pitchFamily="2" charset="-122"/>
                  </a:rPr>
                  <a:t>FNDs</a:t>
                </a:r>
                <a:r>
                  <a:rPr lang="zh-CN" altLang="zh-CN" dirty="0">
                    <a:solidFill>
                      <a:schemeClr val="bg1"/>
                    </a:solidFill>
                    <a:latin typeface="宋体" panose="02010600030101010101" pitchFamily="2" charset="-122"/>
                    <a:ea typeface="宋体" panose="02010600030101010101" pitchFamily="2" charset="-122"/>
                  </a:rPr>
                  <a:t>的时间复杂度仅为</a:t>
                </a:r>
                <a14:m>
                  <m:oMath xmlns:m="http://schemas.openxmlformats.org/officeDocument/2006/math">
                    <m:r>
                      <a:rPr lang="en-US" altLang="zh-CN" b="0" i="1">
                        <a:solidFill>
                          <a:schemeClr val="bg1"/>
                        </a:solidFill>
                      </a:rPr>
                      <m:t>𝜗</m:t>
                    </m:r>
                    <m:r>
                      <a:rPr lang="en-US" altLang="zh-CN" b="0">
                        <a:solidFill>
                          <a:schemeClr val="bg1"/>
                        </a:solidFill>
                      </a:rPr>
                      <m:t>(</m:t>
                    </m:r>
                    <m:r>
                      <a:rPr lang="en-US" altLang="zh-CN" b="0" i="1">
                        <a:solidFill>
                          <a:schemeClr val="bg1"/>
                        </a:solidFill>
                      </a:rPr>
                      <m:t>𝐿</m:t>
                    </m:r>
                    <m:r>
                      <a:rPr lang="en-US" altLang="zh-CN" b="0">
                        <a:solidFill>
                          <a:schemeClr val="bg1"/>
                        </a:solidFill>
                      </a:rPr>
                      <m:t>×</m:t>
                    </m:r>
                    <m:r>
                      <a:rPr lang="en-US" altLang="zh-CN" b="0" i="1">
                        <a:solidFill>
                          <a:schemeClr val="bg1"/>
                        </a:solidFill>
                      </a:rPr>
                      <m:t>𝐾</m:t>
                    </m:r>
                    <m:r>
                      <a:rPr lang="en-US" altLang="zh-CN" b="0">
                        <a:solidFill>
                          <a:schemeClr val="bg1"/>
                        </a:solidFill>
                      </a:rPr>
                      <m:t>×</m:t>
                    </m:r>
                    <m:sSup>
                      <m:sSupPr>
                        <m:ctrlPr>
                          <a:rPr lang="zh-CN" altLang="zh-CN" i="1">
                            <a:solidFill>
                              <a:schemeClr val="bg1"/>
                            </a:solidFill>
                          </a:rPr>
                        </m:ctrlPr>
                      </m:sSupPr>
                      <m:e>
                        <m:r>
                          <a:rPr lang="en-US" altLang="zh-CN" b="0" i="1">
                            <a:solidFill>
                              <a:schemeClr val="bg1"/>
                            </a:solidFill>
                          </a:rPr>
                          <m:t>𝑑</m:t>
                        </m:r>
                      </m:e>
                      <m:sup>
                        <m:r>
                          <a:rPr lang="en-US" altLang="zh-CN" b="0" i="1">
                            <a:solidFill>
                              <a:schemeClr val="bg1"/>
                            </a:solidFill>
                          </a:rPr>
                          <m:t>2</m:t>
                        </m:r>
                      </m:sup>
                    </m:sSup>
                    <m:r>
                      <a:rPr lang="en-US" altLang="zh-CN" b="0">
                        <a:solidFill>
                          <a:schemeClr val="bg1"/>
                        </a:solidFill>
                      </a:rPr>
                      <m:t>×</m:t>
                    </m:r>
                    <m:sSub>
                      <m:sSubPr>
                        <m:ctrlPr>
                          <a:rPr lang="zh-CN" altLang="zh-CN" i="1">
                            <a:solidFill>
                              <a:schemeClr val="bg1"/>
                            </a:solidFill>
                          </a:rPr>
                        </m:ctrlPr>
                      </m:sSubPr>
                      <m:e>
                        <m:r>
                          <a:rPr lang="en-US" altLang="zh-CN" b="0" i="1">
                            <a:solidFill>
                              <a:schemeClr val="bg1"/>
                            </a:solidFill>
                          </a:rPr>
                          <m:t>𝑁</m:t>
                        </m:r>
                      </m:e>
                      <m:sub>
                        <m:r>
                          <a:rPr lang="en-US" altLang="zh-CN" b="0" i="1">
                            <a:solidFill>
                              <a:schemeClr val="bg1"/>
                            </a:solidFill>
                          </a:rPr>
                          <m:t>𝑓</m:t>
                        </m:r>
                      </m:sub>
                    </m:sSub>
                    <m:r>
                      <a:rPr lang="en-US" altLang="zh-CN" b="0">
                        <a:solidFill>
                          <a:schemeClr val="bg1"/>
                        </a:solidFill>
                      </a:rPr>
                      <m:t>)</m:t>
                    </m:r>
                  </m:oMath>
                </a14:m>
                <a:endParaRPr lang="en-US" altLang="zh-CN"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3" name="矩形 2">
                <a:extLst>
                  <a:ext uri="{FF2B5EF4-FFF2-40B4-BE49-F238E27FC236}">
                    <a16:creationId xmlns:a16="http://schemas.microsoft.com/office/drawing/2014/main" id="{BD6117BF-BA2E-4770-9190-BADDE471D0BB}"/>
                  </a:ext>
                </a:extLst>
              </p:cNvPr>
              <p:cNvSpPr>
                <a:spLocks noRot="1" noChangeAspect="1" noMove="1" noResize="1" noEditPoints="1" noAdjustHandles="1" noChangeArrowheads="1" noChangeShapeType="1" noTextEdit="1"/>
              </p:cNvSpPr>
              <p:nvPr/>
            </p:nvSpPr>
            <p:spPr>
              <a:xfrm>
                <a:off x="959428" y="1696448"/>
                <a:ext cx="9639300" cy="2806217"/>
              </a:xfrm>
              <a:prstGeom prst="rect">
                <a:avLst/>
              </a:prstGeom>
              <a:blipFill>
                <a:blip r:embed="rId3"/>
                <a:stretch>
                  <a:fillRect l="-506" t="-1085" r="-506" b="-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71993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7246231" cy="522765"/>
          </a:xfrm>
        </p:spPr>
        <p:txBody>
          <a:bodyPr/>
          <a:lstStyle/>
          <a:p>
            <a:r>
              <a:rPr kumimoji="1" lang="zh-CN" altLang="en-US" sz="2800" dirty="0"/>
              <a:t>级联</a:t>
            </a:r>
            <a:r>
              <a:rPr kumimoji="1" lang="en-US" altLang="zh-CN" sz="2800" dirty="0"/>
              <a:t>FND</a:t>
            </a:r>
            <a:r>
              <a:rPr kumimoji="1" lang="zh-CN" altLang="en-US" sz="2800" dirty="0"/>
              <a:t>回归模型</a:t>
            </a:r>
          </a:p>
        </p:txBody>
      </p:sp>
      <mc:AlternateContent xmlns:mc="http://schemas.openxmlformats.org/markup-compatibility/2006">
        <mc:Choice xmlns:a14="http://schemas.microsoft.com/office/drawing/2010/main" Requires="a14">
          <p:sp>
            <p:nvSpPr>
              <p:cNvPr id="9" name="文本框 8"/>
              <p:cNvSpPr txBox="1"/>
              <p:nvPr/>
            </p:nvSpPr>
            <p:spPr>
              <a:xfrm>
                <a:off x="777772" y="789709"/>
                <a:ext cx="9304796" cy="6232604"/>
              </a:xfrm>
              <a:prstGeom prst="rect">
                <a:avLst/>
              </a:prstGeom>
              <a:noFill/>
            </p:spPr>
            <p:txBody>
              <a:bodyPr wrap="square" rtlCol="0">
                <a:spAutoFit/>
              </a:bodyPr>
              <a:lstStyle/>
              <a:p>
                <a:pPr>
                  <a:lnSpc>
                    <a:spcPct val="150000"/>
                  </a:lnSpc>
                </a:pPr>
                <a:r>
                  <a:rPr lang="zh-CN" altLang="en-US" sz="2400" b="1" dirty="0">
                    <a:solidFill>
                      <a:schemeClr val="bg1"/>
                    </a:solidFill>
                  </a:rPr>
                  <a:t>数据集：</a:t>
                </a:r>
                <a14:m>
                  <m:oMath xmlns:m="http://schemas.openxmlformats.org/officeDocument/2006/math">
                    <m:r>
                      <m:rPr>
                        <m:sty m:val="p"/>
                      </m:rPr>
                      <a:rPr lang="en-US" altLang="zh-CN" smtClean="0">
                        <a:solidFill>
                          <a:schemeClr val="bg1"/>
                        </a:solidFill>
                      </a:rPr>
                      <m:t>D</m:t>
                    </m:r>
                    <m:r>
                      <a:rPr lang="en-US" altLang="zh-CN" smtClean="0">
                        <a:solidFill>
                          <a:schemeClr val="bg1"/>
                        </a:solidFill>
                      </a:rPr>
                      <m:t>={</m:t>
                    </m:r>
                    <m:sSub>
                      <m:sSubPr>
                        <m:ctrlPr>
                          <a:rPr lang="zh-CN" altLang="zh-CN" i="1">
                            <a:solidFill>
                              <a:schemeClr val="bg1"/>
                            </a:solidFill>
                          </a:rPr>
                        </m:ctrlPr>
                      </m:sSubPr>
                      <m:e>
                        <m:r>
                          <a:rPr lang="en-US" altLang="zh-CN" i="1">
                            <a:solidFill>
                              <a:schemeClr val="bg1"/>
                            </a:solidFill>
                          </a:rPr>
                          <m:t>𝑆</m:t>
                        </m:r>
                      </m:e>
                      <m:sub>
                        <m:r>
                          <a:rPr lang="en-US" altLang="zh-CN" i="1">
                            <a:solidFill>
                              <a:schemeClr val="bg1"/>
                            </a:solidFill>
                          </a:rPr>
                          <m:t>𝑖</m:t>
                        </m:r>
                      </m:sub>
                    </m:sSub>
                    <m:r>
                      <a:rPr lang="en-US" altLang="zh-CN">
                        <a:solidFill>
                          <a:schemeClr val="bg1"/>
                        </a:solidFill>
                      </a:rPr>
                      <m:t>,</m:t>
                    </m:r>
                    <m:sSub>
                      <m:sSubPr>
                        <m:ctrlPr>
                          <a:rPr lang="zh-CN" altLang="zh-CN" i="1">
                            <a:solidFill>
                              <a:schemeClr val="bg1"/>
                            </a:solidFill>
                          </a:rPr>
                        </m:ctrlPr>
                      </m:sSubPr>
                      <m:e>
                        <m:acc>
                          <m:accPr>
                            <m:chr m:val="̅"/>
                            <m:ctrlPr>
                              <a:rPr lang="zh-CN" altLang="zh-CN" i="1">
                                <a:solidFill>
                                  <a:schemeClr val="bg1"/>
                                </a:solidFill>
                              </a:rPr>
                            </m:ctrlPr>
                          </m:accPr>
                          <m:e>
                            <m:r>
                              <a:rPr lang="en-US" altLang="zh-CN" i="1">
                                <a:solidFill>
                                  <a:schemeClr val="bg1"/>
                                </a:solidFill>
                              </a:rPr>
                              <m:t>𝑛</m:t>
                            </m:r>
                          </m:e>
                        </m:acc>
                      </m:e>
                      <m:sub>
                        <m:r>
                          <a:rPr lang="en-US" altLang="zh-CN" i="1">
                            <a:solidFill>
                              <a:schemeClr val="bg1"/>
                            </a:solidFill>
                          </a:rPr>
                          <m:t>𝑖</m:t>
                        </m:r>
                      </m:sub>
                    </m:sSub>
                    <m:sSubSup>
                      <m:sSubSupPr>
                        <m:ctrlPr>
                          <a:rPr lang="zh-CN" altLang="zh-CN" i="1">
                            <a:solidFill>
                              <a:schemeClr val="bg1"/>
                            </a:solidFill>
                          </a:rPr>
                        </m:ctrlPr>
                      </m:sSubSupPr>
                      <m:e>
                        <m:r>
                          <a:rPr lang="en-US" altLang="zh-CN" i="1">
                            <a:solidFill>
                              <a:schemeClr val="bg1"/>
                            </a:solidFill>
                          </a:rPr>
                          <m:t>}</m:t>
                        </m:r>
                      </m:e>
                      <m:sub>
                        <m:r>
                          <a:rPr lang="en-US" altLang="zh-CN" i="1">
                            <a:solidFill>
                              <a:schemeClr val="bg1"/>
                            </a:solidFill>
                          </a:rPr>
                          <m:t>𝑖</m:t>
                        </m:r>
                        <m:r>
                          <a:rPr lang="en-US" altLang="zh-CN" i="1">
                            <a:solidFill>
                              <a:schemeClr val="bg1"/>
                            </a:solidFill>
                          </a:rPr>
                          <m:t>=1</m:t>
                        </m:r>
                      </m:sub>
                      <m:sup>
                        <m:sSub>
                          <m:sSubPr>
                            <m:ctrlPr>
                              <a:rPr lang="zh-CN" altLang="zh-CN" i="1">
                                <a:solidFill>
                                  <a:schemeClr val="bg1"/>
                                </a:solidFill>
                              </a:rPr>
                            </m:ctrlPr>
                          </m:sSubPr>
                          <m:e>
                            <m:r>
                              <a:rPr lang="en-US" altLang="zh-CN" i="1">
                                <a:solidFill>
                                  <a:schemeClr val="bg1"/>
                                </a:solidFill>
                              </a:rPr>
                              <m:t>𝑁</m:t>
                            </m:r>
                          </m:e>
                          <m:sub>
                            <m:r>
                              <a:rPr lang="en-US" altLang="zh-CN" i="1">
                                <a:solidFill>
                                  <a:schemeClr val="bg1"/>
                                </a:solidFill>
                              </a:rPr>
                              <m:t>𝐷</m:t>
                            </m:r>
                          </m:sub>
                        </m:sSub>
                      </m:sup>
                    </m:sSubSup>
                  </m:oMath>
                </a14:m>
                <a:endParaRPr lang="en-US" altLang="zh-CN" dirty="0">
                  <a:solidFill>
                    <a:schemeClr val="bg1"/>
                  </a:solidFill>
                </a:endParaRPr>
              </a:p>
              <a:p>
                <a:pPr>
                  <a:lnSpc>
                    <a:spcPct val="150000"/>
                  </a:lnSpc>
                </a:pPr>
                <a:r>
                  <a:rPr lang="en-US" altLang="zh-CN" sz="1600" dirty="0">
                    <a:solidFill>
                      <a:schemeClr val="bg1"/>
                    </a:solidFill>
                  </a:rPr>
                  <a:t>1</a:t>
                </a:r>
                <a:r>
                  <a:rPr lang="zh-CN" altLang="en-US" sz="1600" dirty="0">
                    <a:solidFill>
                      <a:schemeClr val="bg1"/>
                    </a:solidFill>
                  </a:rPr>
                  <a:t>、分类：根据</a:t>
                </a:r>
                <a:r>
                  <a:rPr lang="en-US" altLang="zh-CN" sz="1600" dirty="0">
                    <a:solidFill>
                      <a:schemeClr val="bg1"/>
                    </a:solidFill>
                  </a:rPr>
                  <a:t>k-means</a:t>
                </a:r>
                <a:r>
                  <a:rPr lang="zh-CN" altLang="en-US" sz="1600" dirty="0">
                    <a:solidFill>
                      <a:schemeClr val="bg1"/>
                    </a:solidFill>
                  </a:rPr>
                  <a:t>算法将数据集划分为</a:t>
                </a:r>
                <a14:m>
                  <m:oMath xmlns:m="http://schemas.openxmlformats.org/officeDocument/2006/math">
                    <m:sSub>
                      <m:sSubPr>
                        <m:ctrlPr>
                          <a:rPr lang="zh-CN" altLang="zh-CN" sz="1600" i="1" smtClean="0">
                            <a:solidFill>
                              <a:schemeClr val="bg1"/>
                            </a:solidFill>
                          </a:rPr>
                        </m:ctrlPr>
                      </m:sSubPr>
                      <m:e>
                        <m:r>
                          <a:rPr lang="en-US" altLang="zh-CN" sz="1600" i="1">
                            <a:solidFill>
                              <a:schemeClr val="bg1"/>
                            </a:solidFill>
                          </a:rPr>
                          <m:t>𝐾</m:t>
                        </m:r>
                      </m:e>
                      <m:sub>
                        <m:r>
                          <a:rPr lang="en-US" altLang="zh-CN" sz="1600" i="1">
                            <a:solidFill>
                              <a:schemeClr val="bg1"/>
                            </a:solidFill>
                          </a:rPr>
                          <m:t>𝑐</m:t>
                        </m:r>
                      </m:sub>
                    </m:sSub>
                  </m:oMath>
                </a14:m>
                <a:r>
                  <a:rPr lang="zh-CN" altLang="en-US" sz="1600" dirty="0">
                    <a:solidFill>
                      <a:schemeClr val="bg1"/>
                    </a:solidFill>
                  </a:rPr>
                  <a:t>个聚簇，对每一个聚簇</a:t>
                </a:r>
                <a14:m>
                  <m:oMath xmlns:m="http://schemas.openxmlformats.org/officeDocument/2006/math">
                    <m:sSub>
                      <m:sSubPr>
                        <m:ctrlPr>
                          <a:rPr lang="zh-CN" altLang="zh-CN" sz="1600" i="1" smtClean="0">
                            <a:solidFill>
                              <a:schemeClr val="bg1"/>
                            </a:solidFill>
                          </a:rPr>
                        </m:ctrlPr>
                      </m:sSubPr>
                      <m:e>
                        <m:r>
                          <a:rPr lang="en-US" altLang="zh-CN" sz="1600" i="1">
                            <a:solidFill>
                              <a:schemeClr val="bg1"/>
                            </a:solidFill>
                          </a:rPr>
                          <m:t>𝐶</m:t>
                        </m:r>
                      </m:e>
                      <m:sub>
                        <m:r>
                          <a:rPr lang="en-US" altLang="zh-CN" sz="1600" i="1">
                            <a:solidFill>
                              <a:schemeClr val="bg1"/>
                            </a:solidFill>
                          </a:rPr>
                          <m:t>𝑙</m:t>
                        </m:r>
                      </m:sub>
                    </m:sSub>
                  </m:oMath>
                </a14:m>
                <a:r>
                  <a:rPr lang="zh-CN" altLang="en-US" sz="1600" dirty="0">
                    <a:solidFill>
                      <a:schemeClr val="bg1"/>
                    </a:solidFill>
                  </a:rPr>
                  <a:t>，其中数据分为两类，随机抽取</a:t>
                </a:r>
                <a:r>
                  <a:rPr lang="en-US" altLang="zh-CN" sz="1600" dirty="0">
                    <a:solidFill>
                      <a:schemeClr val="bg1"/>
                    </a:solidFill>
                  </a:rPr>
                  <a:t>15%</a:t>
                </a:r>
                <a:r>
                  <a:rPr lang="zh-CN" altLang="en-US" sz="1600" dirty="0">
                    <a:solidFill>
                      <a:schemeClr val="bg1"/>
                    </a:solidFill>
                  </a:rPr>
                  <a:t>作为验证集，其它为训练集。</a:t>
                </a:r>
                <a:endParaRPr lang="en-US" altLang="zh-CN" sz="1600" dirty="0">
                  <a:solidFill>
                    <a:schemeClr val="bg1"/>
                  </a:solidFill>
                </a:endParaRPr>
              </a:p>
              <a:p>
                <a:pPr>
                  <a:lnSpc>
                    <a:spcPct val="150000"/>
                  </a:lnSpc>
                </a:pPr>
                <a:r>
                  <a:rPr lang="en-US" altLang="zh-CN" sz="1600" dirty="0">
                    <a:solidFill>
                      <a:schemeClr val="bg1"/>
                    </a:solidFill>
                  </a:rPr>
                  <a:t>2</a:t>
                </a:r>
                <a:r>
                  <a:rPr lang="zh-CN" altLang="en-US" sz="1600" dirty="0">
                    <a:solidFill>
                      <a:schemeClr val="bg1"/>
                    </a:solidFill>
                  </a:rPr>
                  <a:t>、损失函数定义为</a:t>
                </a:r>
                <a:endParaRPr lang="en-US" altLang="zh-CN" sz="1600" dirty="0">
                  <a:solidFill>
                    <a:schemeClr val="bg1"/>
                  </a:solidFill>
                </a:endParaRPr>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1600" smtClean="0">
                          <a:solidFill>
                            <a:schemeClr val="bg1"/>
                          </a:solidFill>
                          <a:latin typeface="Cambria Math" panose="02040503050406030204" pitchFamily="18" charset="0"/>
                          <a:ea typeface="宋体" panose="02010600030101010101" pitchFamily="2" charset="-122"/>
                          <a:cs typeface="Times New Roman" panose="02020603050405020304" pitchFamily="18" charset="0"/>
                        </a:rPr>
                        <m:t>E</m:t>
                      </m:r>
                      <m:r>
                        <a:rPr lang="en-US" altLang="zh-CN" sz="1600" smtClean="0">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sz="1600" i="1">
                              <a:solidFill>
                                <a:schemeClr val="bg1"/>
                              </a:solidFill>
                              <a:latin typeface="Cambria Math" panose="02040503050406030204" pitchFamily="18" charset="0"/>
                              <a:ea typeface="Cambria Math" panose="02040503050406030204" pitchFamily="18" charset="0"/>
                            </a:rPr>
                          </m:ctrlPr>
                        </m:naryPr>
                        <m:sub>
                          <m:sSub>
                            <m:sSubPr>
                              <m:ctrlPr>
                                <a:rPr lang="zh-CN" altLang="zh-CN" sz="1600" i="1">
                                  <a:solidFill>
                                    <a:schemeClr val="bg1"/>
                                  </a:solidFill>
                                  <a:latin typeface="Cambria Math" panose="02040503050406030204" pitchFamily="18" charset="0"/>
                                  <a:ea typeface="Cambria Math" panose="02040503050406030204" pitchFamily="18" charset="0"/>
                                </a:rPr>
                              </m:ctrlPr>
                            </m:sSubPr>
                            <m:e>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solidFill>
                                    <a:schemeClr val="bg1"/>
                                  </a:solidFill>
                                  <a:latin typeface="Cambria Math" panose="02040503050406030204" pitchFamily="18" charset="0"/>
                                  <a:ea typeface="Cambria Math" panose="02040503050406030204" pitchFamily="18" charset="0"/>
                                </a:rPr>
                              </m:ctrlPr>
                            </m:sSubPr>
                            <m:e>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𝑋</m:t>
                              </m:r>
                              <m:d>
                                <m:dPr>
                                  <m:ctrlPr>
                                    <a:rPr lang="zh-CN" altLang="zh-CN" sz="1600" i="1">
                                      <a:solidFill>
                                        <a:schemeClr val="bg1"/>
                                      </a:solidFill>
                                      <a:latin typeface="Cambria Math" panose="02040503050406030204" pitchFamily="18" charset="0"/>
                                      <a:ea typeface="Cambria Math" panose="02040503050406030204" pitchFamily="18" charset="0"/>
                                    </a:rPr>
                                  </m:ctrlPr>
                                </m:dPr>
                                <m:e>
                                  <m:sSub>
                                    <m:sSubPr>
                                      <m:ctrlPr>
                                        <a:rPr lang="zh-CN" altLang="zh-CN" sz="1600" i="1">
                                          <a:solidFill>
                                            <a:schemeClr val="bg1"/>
                                          </a:solidFill>
                                          <a:latin typeface="Cambria Math" panose="02040503050406030204" pitchFamily="18" charset="0"/>
                                          <a:ea typeface="Cambria Math" panose="02040503050406030204" pitchFamily="18" charset="0"/>
                                        </a:rPr>
                                      </m:ctrlPr>
                                    </m:sSubPr>
                                    <m:e>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𝑙</m:t>
                                      </m:r>
                                    </m:sub>
                                  </m:sSub>
                                </m:e>
                              </m:d>
                            </m:sub>
                          </m:sSub>
                        </m:sub>
                        <m:sup/>
                        <m:e>
                          <m:sSup>
                            <m:sSupPr>
                              <m:ctrlPr>
                                <a:rPr lang="zh-CN" altLang="zh-CN" sz="1600" i="1">
                                  <a:solidFill>
                                    <a:schemeClr val="bg1"/>
                                  </a:solidFill>
                                  <a:latin typeface="Cambria Math" panose="02040503050406030204" pitchFamily="18" charset="0"/>
                                  <a:ea typeface="Cambria Math" panose="02040503050406030204" pitchFamily="18" charset="0"/>
                                </a:rPr>
                              </m:ctrlPr>
                            </m:sSupPr>
                            <m:e>
                              <m:d>
                                <m:dPr>
                                  <m:begChr m:val="‖"/>
                                  <m:endChr m:val="‖"/>
                                  <m:ctrlPr>
                                    <a:rPr lang="zh-CN" altLang="zh-CN" sz="1600" i="1">
                                      <a:solidFill>
                                        <a:schemeClr val="bg1"/>
                                      </a:solidFill>
                                      <a:latin typeface="Cambria Math" panose="02040503050406030204" pitchFamily="18" charset="0"/>
                                      <a:ea typeface="Cambria Math" panose="02040503050406030204" pitchFamily="18" charset="0"/>
                                    </a:rPr>
                                  </m:ctrlPr>
                                </m:dPr>
                                <m:e>
                                  <m:r>
                                    <m:rPr>
                                      <m:sty m:val="p"/>
                                    </m:rPr>
                                    <a:rPr lang="en-US" altLang="zh-CN" sz="1600">
                                      <a:solidFill>
                                        <a:schemeClr val="bg1"/>
                                      </a:solidFill>
                                      <a:latin typeface="Cambria Math" panose="02040503050406030204" pitchFamily="18" charset="0"/>
                                      <a:ea typeface="宋体" panose="02010600030101010101" pitchFamily="2" charset="-122"/>
                                      <a:cs typeface="Times New Roman" panose="02020603050405020304" pitchFamily="18" charset="0"/>
                                    </a:rPr>
                                    <m:t>Λ</m:t>
                                  </m:r>
                                  <m:d>
                                    <m:dPr>
                                      <m:ctrlPr>
                                        <a:rPr lang="zh-CN" altLang="zh-CN" sz="1600" i="1">
                                          <a:solidFill>
                                            <a:schemeClr val="bg1"/>
                                          </a:solidFill>
                                          <a:latin typeface="Cambria Math" panose="02040503050406030204" pitchFamily="18" charset="0"/>
                                          <a:ea typeface="Cambria Math" panose="02040503050406030204" pitchFamily="18" charset="0"/>
                                        </a:rPr>
                                      </m:ctrlPr>
                                    </m:dPr>
                                    <m:e>
                                      <m:sSub>
                                        <m:sSubPr>
                                          <m:ctrlPr>
                                            <a:rPr lang="zh-CN" altLang="zh-CN" sz="1600" i="1">
                                              <a:solidFill>
                                                <a:schemeClr val="bg1"/>
                                              </a:solidFill>
                                              <a:latin typeface="Cambria Math" panose="02040503050406030204" pitchFamily="18" charset="0"/>
                                              <a:ea typeface="Cambria Math" panose="02040503050406030204" pitchFamily="18" charset="0"/>
                                            </a:rPr>
                                          </m:ctrlPr>
                                        </m:sSubPr>
                                        <m:e>
                                          <m:r>
                                            <m:rPr>
                                              <m:sty m:val="p"/>
                                            </m:rPr>
                                            <a:rPr lang="en-US" altLang="zh-CN" sz="1600">
                                              <a:solidFill>
                                                <a:schemeClr val="bg1"/>
                                              </a:solidFill>
                                              <a:latin typeface="Cambria Math" panose="02040503050406030204" pitchFamily="18" charset="0"/>
                                              <a:ea typeface="宋体" panose="02010600030101010101" pitchFamily="2" charset="-122"/>
                                              <a:cs typeface="Times New Roman" panose="02020603050405020304" pitchFamily="18" charset="0"/>
                                            </a:rPr>
                                            <m:t>Φ</m:t>
                                          </m:r>
                                        </m:e>
                                        <m: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𝑙</m:t>
                                          </m:r>
                                        </m:sub>
                                      </m:sSub>
                                      <m:d>
                                        <m:dPr>
                                          <m:ctrlPr>
                                            <a:rPr lang="zh-CN" altLang="zh-CN" sz="1600" i="1">
                                              <a:solidFill>
                                                <a:schemeClr val="bg1"/>
                                              </a:solidFill>
                                              <a:latin typeface="Cambria Math" panose="02040503050406030204" pitchFamily="18" charset="0"/>
                                              <a:ea typeface="Cambria Math" panose="02040503050406030204" pitchFamily="18" charset="0"/>
                                            </a:rPr>
                                          </m:ctrlPr>
                                        </m:dPr>
                                        <m:e>
                                          <m:sSub>
                                            <m:sSubPr>
                                              <m:ctrlPr>
                                                <a:rPr lang="zh-CN" altLang="zh-CN" sz="1600" i="1">
                                                  <a:solidFill>
                                                    <a:schemeClr val="bg1"/>
                                                  </a:solidFill>
                                                  <a:latin typeface="Cambria Math" panose="02040503050406030204" pitchFamily="18" charset="0"/>
                                                  <a:ea typeface="Cambria Math" panose="02040503050406030204" pitchFamily="18" charset="0"/>
                                                </a:rPr>
                                              </m:ctrlPr>
                                            </m:sSubPr>
                                            <m:e>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𝑖</m:t>
                                              </m:r>
                                            </m:sub>
                                          </m:sSub>
                                        </m:e>
                                      </m:d>
                                    </m:e>
                                  </m:d>
                                  <m:r>
                                    <a:rPr lang="en-US" altLang="zh-CN" sz="1600" i="1">
                                      <a:solidFill>
                                        <a:schemeClr val="bg1"/>
                                      </a:solidFill>
                                      <a:latin typeface="Cambria Math" panose="02040503050406030204" pitchFamily="18" charset="0"/>
                                      <a:ea typeface="宋体" panose="02010600030101010101" pitchFamily="2" charset="-122"/>
                                    </a:rPr>
                                    <m:t>−</m:t>
                                  </m:r>
                                  <m:sSub>
                                    <m:sSubPr>
                                      <m:ctrlPr>
                                        <a:rPr lang="zh-CN" altLang="zh-CN" sz="1600" i="1">
                                          <a:solidFill>
                                            <a:schemeClr val="bg1"/>
                                          </a:solidFill>
                                          <a:latin typeface="Cambria Math" panose="02040503050406030204" pitchFamily="18" charset="0"/>
                                          <a:ea typeface="Cambria Math" panose="02040503050406030204" pitchFamily="18" charset="0"/>
                                        </a:rPr>
                                      </m:ctrlPr>
                                    </m:sSubPr>
                                    <m:e>
                                      <m:acc>
                                        <m:accPr>
                                          <m:chr m:val="̅"/>
                                          <m:ctrlPr>
                                            <a:rPr lang="zh-CN" altLang="zh-CN" sz="1600" i="1">
                                              <a:solidFill>
                                                <a:schemeClr val="bg1"/>
                                              </a:solidFill>
                                              <a:latin typeface="Cambria Math" panose="02040503050406030204" pitchFamily="18" charset="0"/>
                                              <a:ea typeface="Cambria Math" panose="02040503050406030204" pitchFamily="18" charset="0"/>
                                            </a:rPr>
                                          </m:ctrlPr>
                                        </m:accPr>
                                        <m:e>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𝑛</m:t>
                                          </m:r>
                                        </m:e>
                                      </m:acc>
                                    </m:e>
                                    <m: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𝑖</m:t>
                                      </m:r>
                                    </m:sub>
                                  </m:sSub>
                                </m:e>
                              </m:d>
                            </m:e>
                            <m:sup>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2</m:t>
                              </m:r>
                            </m:sup>
                          </m:sSup>
                        </m:e>
                      </m:nary>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a:solidFill>
                            <a:schemeClr val="bg1"/>
                          </a:solidFill>
                          <a:latin typeface="Cambria Math" panose="02040503050406030204" pitchFamily="18" charset="0"/>
                          <a:ea typeface="宋体" panose="02010600030101010101" pitchFamily="2" charset="-122"/>
                          <a:cs typeface="Times New Roman" panose="02020603050405020304" pitchFamily="18" charset="0"/>
                        </a:rPr>
                        <m:t>λ</m:t>
                      </m:r>
                      <m:sSub>
                        <m:sSubPr>
                          <m:ctrlPr>
                            <a:rPr lang="zh-CN" altLang="zh-CN" sz="1600" i="1">
                              <a:solidFill>
                                <a:schemeClr val="bg1"/>
                              </a:solidFill>
                              <a:latin typeface="Cambria Math" panose="02040503050406030204" pitchFamily="18" charset="0"/>
                              <a:ea typeface="Cambria Math" panose="02040503050406030204" pitchFamily="18" charset="0"/>
                            </a:rPr>
                          </m:ctrlPr>
                        </m:sSubPr>
                        <m:e>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𝑟𝑒𝑔</m:t>
                          </m:r>
                        </m:sub>
                      </m:sSub>
                    </m:oMath>
                  </m:oMathPara>
                </a14:m>
                <a:endParaRPr lang="en-US" altLang="zh-CN" sz="1600" dirty="0">
                  <a:solidFill>
                    <a:schemeClr val="bg1"/>
                  </a:solidFill>
                </a:endParaRPr>
              </a:p>
              <a:p>
                <a:pPr>
                  <a:lnSpc>
                    <a:spcPct val="150000"/>
                  </a:lnSpc>
                </a:pPr>
                <a:r>
                  <a:rPr lang="en-US" altLang="zh-CN" sz="1600" dirty="0">
                    <a:solidFill>
                      <a:schemeClr val="bg1"/>
                    </a:solidFill>
                  </a:rPr>
                  <a:t>3</a:t>
                </a:r>
                <a:r>
                  <a:rPr lang="zh-CN" altLang="en-US" sz="1600" dirty="0">
                    <a:solidFill>
                      <a:schemeClr val="bg1"/>
                    </a:solidFill>
                  </a:rPr>
                  <a:t>、每一个聚簇设计一单隐层前馈神经网络：</a:t>
                </a:r>
                <a14:m>
                  <m:oMath xmlns:m="http://schemas.openxmlformats.org/officeDocument/2006/math">
                    <m:sSub>
                      <m:sSubPr>
                        <m:ctrlPr>
                          <a:rPr lang="zh-CN" altLang="zh-CN" sz="1600" i="1" smtClean="0">
                            <a:solidFill>
                              <a:schemeClr val="bg1"/>
                            </a:solidFill>
                          </a:rPr>
                        </m:ctrlPr>
                      </m:sSubPr>
                      <m:e>
                        <m:r>
                          <a:rPr lang="en-US" altLang="zh-CN" sz="1600" i="1">
                            <a:solidFill>
                              <a:schemeClr val="bg1"/>
                            </a:solidFill>
                          </a:rPr>
                          <m:t>𝑁</m:t>
                        </m:r>
                      </m:e>
                      <m:sub>
                        <m:r>
                          <a:rPr lang="en-US" altLang="zh-CN" sz="1600" i="1">
                            <a:solidFill>
                              <a:schemeClr val="bg1"/>
                            </a:solidFill>
                          </a:rPr>
                          <m:t>𝑟</m:t>
                        </m:r>
                      </m:sub>
                    </m:sSub>
                  </m:oMath>
                </a14:m>
                <a:r>
                  <a:rPr lang="zh-CN" altLang="zh-CN" sz="1600" dirty="0">
                    <a:solidFill>
                      <a:schemeClr val="bg1"/>
                    </a:solidFill>
                  </a:rPr>
                  <a:t>个隐藏节点</a:t>
                </a:r>
                <a:r>
                  <a:rPr lang="zh-CN" altLang="en-US" sz="1600" dirty="0">
                    <a:solidFill>
                      <a:schemeClr val="bg1"/>
                    </a:solidFill>
                  </a:rPr>
                  <a:t>，函数表示为</a:t>
                </a:r>
                <a:endParaRPr lang="en-US" altLang="zh-CN" sz="1600" dirty="0">
                  <a:solidFill>
                    <a:schemeClr val="bg1"/>
                  </a:solidFill>
                </a:endParaRPr>
              </a:p>
              <a:p>
                <a:pPr indent="266700" algn="just">
                  <a:spcAft>
                    <a:spcPts val="600"/>
                  </a:spcAft>
                </a:pPr>
                <a14:m>
                  <m:oMathPara xmlns:m="http://schemas.openxmlformats.org/officeDocument/2006/math">
                    <m:oMathParaPr>
                      <m:jc m:val="centerGroup"/>
                    </m:oMathParaPr>
                    <m:oMath xmlns:m="http://schemas.openxmlformats.org/officeDocument/2006/math">
                      <m:sSub>
                        <m:sSubPr>
                          <m:ctrlPr>
                            <a:rPr lang="zh-CN" altLang="zh-CN" sz="1600" i="1" kern="100" smtClean="0">
                              <a:solidFill>
                                <a:schemeClr val="bg1"/>
                              </a:solidFill>
                              <a:latin typeface="Cambria Math" panose="02040503050406030204" pitchFamily="18" charset="0"/>
                              <a:ea typeface="Cambria Math" panose="02040503050406030204" pitchFamily="18" charset="0"/>
                            </a:rPr>
                          </m:ctrlPr>
                        </m:sSubPr>
                        <m:e>
                          <m:r>
                            <m:rPr>
                              <m:sty m:val="p"/>
                            </m:rPr>
                            <a:rPr lang="en-US" altLang="zh-CN" sz="1600" kern="100">
                              <a:solidFill>
                                <a:schemeClr val="bg1"/>
                              </a:solidFill>
                              <a:latin typeface="Cambria Math" panose="02040503050406030204" pitchFamily="18" charset="0"/>
                              <a:ea typeface="宋体" panose="02010600030101010101" pitchFamily="2" charset="-122"/>
                            </a:rPr>
                            <m:t>Φ</m:t>
                          </m:r>
                        </m:e>
                        <m:sub>
                          <m:r>
                            <a:rPr lang="en-US" altLang="zh-CN" sz="1600" i="1" kern="100">
                              <a:solidFill>
                                <a:schemeClr val="bg1"/>
                              </a:solidFill>
                              <a:latin typeface="Cambria Math" panose="02040503050406030204" pitchFamily="18" charset="0"/>
                              <a:ea typeface="宋体" panose="02010600030101010101" pitchFamily="2" charset="-122"/>
                            </a:rPr>
                            <m:t>𝑙</m:t>
                          </m:r>
                        </m:sub>
                      </m:sSub>
                      <m:d>
                        <m:dPr>
                          <m:ctrlPr>
                            <a:rPr lang="zh-CN" altLang="zh-CN" sz="1600" i="1" kern="100">
                              <a:solidFill>
                                <a:schemeClr val="bg1"/>
                              </a:solidFill>
                              <a:latin typeface="Cambria Math" panose="02040503050406030204" pitchFamily="18" charset="0"/>
                              <a:ea typeface="Cambria Math" panose="02040503050406030204" pitchFamily="18" charset="0"/>
                            </a:rPr>
                          </m:ctrlPr>
                        </m:dPr>
                        <m:e>
                          <m:r>
                            <m:rPr>
                              <m:sty m:val="p"/>
                            </m:rPr>
                            <a:rPr lang="en-US" altLang="zh-CN" sz="1600" kern="100">
                              <a:solidFill>
                                <a:schemeClr val="bg1"/>
                              </a:solidFill>
                              <a:latin typeface="Cambria Math" panose="02040503050406030204" pitchFamily="18" charset="0"/>
                              <a:ea typeface="宋体" panose="02010600030101010101" pitchFamily="2" charset="-122"/>
                            </a:rPr>
                            <m:t>S</m:t>
                          </m:r>
                        </m:e>
                      </m:d>
                      <m:r>
                        <a:rPr lang="en-US" altLang="zh-CN" sz="1600" i="1" kern="100">
                          <a:solidFill>
                            <a:schemeClr val="bg1"/>
                          </a:solidFill>
                          <a:latin typeface="Cambria Math" panose="02040503050406030204" pitchFamily="18" charset="0"/>
                          <a:ea typeface="宋体" panose="02010600030101010101" pitchFamily="2" charset="-122"/>
                        </a:rPr>
                        <m:t>=</m:t>
                      </m:r>
                      <m:nary>
                        <m:naryPr>
                          <m:chr m:val="∑"/>
                          <m:limLoc m:val="undOvr"/>
                          <m:ctrlPr>
                            <a:rPr lang="zh-CN" altLang="zh-CN" sz="1600" i="1" kern="100">
                              <a:solidFill>
                                <a:schemeClr val="bg1"/>
                              </a:solidFill>
                              <a:latin typeface="Cambria Math" panose="02040503050406030204" pitchFamily="18" charset="0"/>
                              <a:ea typeface="Cambria Math" panose="02040503050406030204" pitchFamily="18" charset="0"/>
                            </a:rPr>
                          </m:ctrlPr>
                        </m:naryPr>
                        <m:sub>
                          <m:r>
                            <a:rPr lang="en-US" altLang="zh-CN" sz="1600" i="1" kern="100">
                              <a:solidFill>
                                <a:schemeClr val="bg1"/>
                              </a:solidFill>
                              <a:latin typeface="Cambria Math" panose="02040503050406030204" pitchFamily="18" charset="0"/>
                              <a:ea typeface="宋体" panose="02010600030101010101" pitchFamily="2" charset="-122"/>
                            </a:rPr>
                            <m:t>𝑘</m:t>
                          </m:r>
                          <m:r>
                            <a:rPr lang="en-US" altLang="zh-CN" sz="1600" i="1" kern="100">
                              <a:solidFill>
                                <a:schemeClr val="bg1"/>
                              </a:solidFill>
                              <a:latin typeface="Cambria Math" panose="02040503050406030204" pitchFamily="18" charset="0"/>
                              <a:ea typeface="宋体" panose="02010600030101010101" pitchFamily="2" charset="-122"/>
                            </a:rPr>
                            <m:t>=1</m:t>
                          </m:r>
                        </m:sub>
                        <m:sup>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𝑁</m:t>
                              </m:r>
                            </m:e>
                            <m:sub>
                              <m:r>
                                <a:rPr lang="en-US" altLang="zh-CN" sz="1600" i="1" kern="100">
                                  <a:solidFill>
                                    <a:schemeClr val="bg1"/>
                                  </a:solidFill>
                                  <a:latin typeface="Cambria Math" panose="02040503050406030204" pitchFamily="18" charset="0"/>
                                  <a:ea typeface="宋体" panose="02010600030101010101" pitchFamily="2" charset="-122"/>
                                </a:rPr>
                                <m:t>𝑟</m:t>
                              </m:r>
                            </m:sub>
                          </m:sSub>
                        </m:sup>
                        <m:e>
                          <m:r>
                            <m:rPr>
                              <m:sty m:val="p"/>
                            </m:rPr>
                            <a:rPr lang="en-US" altLang="zh-CN" sz="1600" kern="100">
                              <a:solidFill>
                                <a:schemeClr val="bg1"/>
                              </a:solidFill>
                              <a:latin typeface="Cambria Math" panose="02040503050406030204" pitchFamily="18" charset="0"/>
                              <a:ea typeface="宋体" panose="02010600030101010101" pitchFamily="2" charset="-122"/>
                            </a:rPr>
                            <m:t>exp</m:t>
                          </m:r>
                          <m:r>
                            <a:rPr lang="en-US" altLang="zh-CN" sz="1600"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m:t>
                          </m:r>
                          <m:sSup>
                            <m:sSupPr>
                              <m:ctrlPr>
                                <a:rPr lang="zh-CN" altLang="zh-CN" sz="1600" i="1" kern="100">
                                  <a:solidFill>
                                    <a:schemeClr val="bg1"/>
                                  </a:solidFill>
                                  <a:latin typeface="Cambria Math" panose="02040503050406030204" pitchFamily="18" charset="0"/>
                                  <a:ea typeface="Cambria Math" panose="02040503050406030204" pitchFamily="18" charset="0"/>
                                </a:rPr>
                              </m:ctrlPr>
                            </m:sSupPr>
                            <m:e>
                              <m:d>
                                <m:dPr>
                                  <m:begChr m:val="‖"/>
                                  <m:endChr m:val="‖"/>
                                  <m:ctrlPr>
                                    <a:rPr lang="zh-CN" altLang="zh-CN" sz="1600" i="1" kern="100">
                                      <a:solidFill>
                                        <a:schemeClr val="bg1"/>
                                      </a:solidFill>
                                      <a:latin typeface="Cambria Math" panose="02040503050406030204" pitchFamily="18" charset="0"/>
                                      <a:ea typeface="Cambria Math" panose="02040503050406030204" pitchFamily="18" charset="0"/>
                                    </a:rPr>
                                  </m:ctrlPr>
                                </m:dPr>
                                <m:e>
                                  <m:sSubSup>
                                    <m:sSubSupPr>
                                      <m:ctrlPr>
                                        <a:rPr lang="zh-CN" altLang="zh-CN" sz="1600" i="1" kern="100">
                                          <a:solidFill>
                                            <a:schemeClr val="bg1"/>
                                          </a:solidFill>
                                          <a:latin typeface="Cambria Math" panose="02040503050406030204" pitchFamily="18" charset="0"/>
                                          <a:ea typeface="Cambria Math" panose="02040503050406030204" pitchFamily="18" charset="0"/>
                                        </a:rPr>
                                      </m:ctrlPr>
                                    </m:sSubSupPr>
                                    <m:e>
                                      <m:r>
                                        <a:rPr lang="en-US" altLang="zh-CN" sz="1600" i="1" kern="100">
                                          <a:solidFill>
                                            <a:schemeClr val="bg1"/>
                                          </a:solidFill>
                                          <a:latin typeface="Cambria Math" panose="02040503050406030204" pitchFamily="18" charset="0"/>
                                          <a:ea typeface="宋体" panose="02010600030101010101" pitchFamily="2" charset="-122"/>
                                        </a:rPr>
                                        <m:t>𝑊</m:t>
                                      </m:r>
                                    </m:e>
                                    <m:sub>
                                      <m:r>
                                        <a:rPr lang="en-US" altLang="zh-CN" sz="1600" i="1" kern="100">
                                          <a:solidFill>
                                            <a:schemeClr val="bg1"/>
                                          </a:solidFill>
                                          <a:latin typeface="Cambria Math" panose="02040503050406030204" pitchFamily="18" charset="0"/>
                                          <a:ea typeface="宋体" panose="02010600030101010101" pitchFamily="2" charset="-122"/>
                                        </a:rPr>
                                        <m:t>𝑙</m:t>
                                      </m:r>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𝑘</m:t>
                                      </m:r>
                                    </m:sub>
                                    <m:sup>
                                      <m:r>
                                        <a:rPr lang="en-US" altLang="zh-CN" sz="1600" i="1" kern="100">
                                          <a:solidFill>
                                            <a:schemeClr val="bg1"/>
                                          </a:solidFill>
                                          <a:latin typeface="Cambria Math" panose="02040503050406030204" pitchFamily="18" charset="0"/>
                                          <a:ea typeface="宋体" panose="02010600030101010101" pitchFamily="2" charset="-122"/>
                                        </a:rPr>
                                        <m:t>𝑇</m:t>
                                      </m:r>
                                    </m:sup>
                                  </m:sSubSup>
                                  <m:acc>
                                    <m:accPr>
                                      <m:chr m:val="̅"/>
                                      <m:ctrlPr>
                                        <a:rPr lang="zh-CN" altLang="zh-CN" sz="1600" i="1" kern="100">
                                          <a:solidFill>
                                            <a:schemeClr val="bg1"/>
                                          </a:solidFill>
                                          <a:latin typeface="Cambria Math" panose="02040503050406030204" pitchFamily="18" charset="0"/>
                                          <a:ea typeface="Cambria Math" panose="02040503050406030204" pitchFamily="18" charset="0"/>
                                        </a:rPr>
                                      </m:ctrlPr>
                                    </m:accPr>
                                    <m:e>
                                      <m:r>
                                        <a:rPr lang="en-US" altLang="zh-CN" sz="1600" i="1" kern="100">
                                          <a:solidFill>
                                            <a:schemeClr val="bg1"/>
                                          </a:solidFill>
                                          <a:latin typeface="Cambria Math" panose="02040503050406030204" pitchFamily="18" charset="0"/>
                                          <a:ea typeface="宋体" panose="02010600030101010101" pitchFamily="2" charset="-122"/>
                                        </a:rPr>
                                        <m:t>𝑆</m:t>
                                      </m:r>
                                    </m:e>
                                  </m:acc>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𝑏</m:t>
                                      </m:r>
                                    </m:e>
                                    <m:sub>
                                      <m:r>
                                        <a:rPr lang="en-US" altLang="zh-CN" sz="1600" i="1" kern="100">
                                          <a:solidFill>
                                            <a:schemeClr val="bg1"/>
                                          </a:solidFill>
                                          <a:latin typeface="Cambria Math" panose="02040503050406030204" pitchFamily="18" charset="0"/>
                                          <a:ea typeface="宋体" panose="02010600030101010101" pitchFamily="2" charset="-122"/>
                                        </a:rPr>
                                        <m:t>𝑙</m:t>
                                      </m:r>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𝑘</m:t>
                                      </m:r>
                                    </m:sub>
                                  </m:sSub>
                                </m:e>
                              </m:d>
                            </m:e>
                            <m:sup>
                              <m:r>
                                <a:rPr lang="en-US" altLang="zh-CN" sz="1600" i="1" kern="100">
                                  <a:solidFill>
                                    <a:schemeClr val="bg1"/>
                                  </a:solidFill>
                                  <a:latin typeface="Cambria Math" panose="02040503050406030204" pitchFamily="18" charset="0"/>
                                  <a:ea typeface="宋体" panose="02010600030101010101" pitchFamily="2" charset="-122"/>
                                </a:rPr>
                                <m:t>2</m:t>
                              </m:r>
                            </m:sup>
                          </m:sSup>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𝑎</m:t>
                              </m:r>
                            </m:e>
                            <m:sub>
                              <m:r>
                                <a:rPr lang="en-US" altLang="zh-CN" sz="1600" i="1" kern="100">
                                  <a:solidFill>
                                    <a:schemeClr val="bg1"/>
                                  </a:solidFill>
                                  <a:latin typeface="Cambria Math" panose="02040503050406030204" pitchFamily="18" charset="0"/>
                                  <a:ea typeface="宋体" panose="02010600030101010101" pitchFamily="2" charset="-122"/>
                                </a:rPr>
                                <m:t>𝑙</m:t>
                              </m:r>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𝑘</m:t>
                              </m:r>
                            </m:sub>
                          </m:sSub>
                        </m:e>
                      </m:nary>
                    </m:oMath>
                  </m:oMathPara>
                </a14:m>
                <a:endParaRPr lang="en-US" altLang="zh-CN" sz="1600" kern="100" dirty="0">
                  <a:latin typeface="Times New Roman" panose="02020603050405020304" pitchFamily="18" charset="0"/>
                  <a:ea typeface="宋体" panose="02010600030101010101" pitchFamily="2" charset="-122"/>
                </a:endParaRPr>
              </a:p>
              <a:p>
                <a:pPr indent="266700" algn="just">
                  <a:spcAft>
                    <a:spcPts val="600"/>
                  </a:spcAft>
                </a:pPr>
                <a:r>
                  <a:rPr lang="zh-CN" altLang="en-US" sz="1600" kern="100" dirty="0">
                    <a:solidFill>
                      <a:schemeClr val="bg1"/>
                    </a:solidFill>
                    <a:latin typeface="Times New Roman" panose="02020603050405020304" pitchFamily="18" charset="0"/>
                    <a:ea typeface="宋体" panose="02010600030101010101" pitchFamily="2" charset="-122"/>
                  </a:rPr>
                  <a:t>参数调整采用梯度下降算法</a:t>
                </a:r>
                <a:endParaRPr lang="en-US" altLang="zh-CN" sz="1600" kern="100" dirty="0">
                  <a:solidFill>
                    <a:schemeClr val="bg1"/>
                  </a:solidFill>
                  <a:latin typeface="Times New Roman" panose="02020603050405020304" pitchFamily="18" charset="0"/>
                  <a:ea typeface="宋体" panose="02010600030101010101" pitchFamily="2" charset="-122"/>
                </a:endParaRPr>
              </a:p>
              <a:p>
                <a:pPr algn="just">
                  <a:spcAft>
                    <a:spcPts val="600"/>
                  </a:spcAft>
                </a:pPr>
                <a:r>
                  <a:rPr lang="en-US" altLang="zh-CN" sz="1600" kern="100" dirty="0">
                    <a:solidFill>
                      <a:schemeClr val="bg1"/>
                    </a:solidFill>
                    <a:latin typeface="Times New Roman" panose="02020603050405020304" pitchFamily="18" charset="0"/>
                    <a:ea typeface="宋体" panose="02010600030101010101" pitchFamily="2" charset="-122"/>
                  </a:rPr>
                  <a:t>4</a:t>
                </a:r>
                <a:r>
                  <a:rPr lang="zh-CN" altLang="en-US" sz="1600" kern="100" dirty="0">
                    <a:solidFill>
                      <a:schemeClr val="bg1"/>
                    </a:solidFill>
                    <a:latin typeface="Times New Roman" panose="02020603050405020304" pitchFamily="18" charset="0"/>
                    <a:ea typeface="宋体" panose="02010600030101010101" pitchFamily="2" charset="-122"/>
                  </a:rPr>
                  <a:t>、</a:t>
                </a:r>
                <a:r>
                  <a:rPr lang="en-US" altLang="zh-CN" sz="1600" kern="100" dirty="0">
                    <a:solidFill>
                      <a:schemeClr val="bg1"/>
                    </a:solidFill>
                    <a:latin typeface="Times New Roman" panose="02020603050405020304" pitchFamily="18" charset="0"/>
                    <a:ea typeface="宋体" panose="02010600030101010101" pitchFamily="2" charset="-122"/>
                  </a:rPr>
                  <a:t>D</a:t>
                </a:r>
                <a:r>
                  <a:rPr lang="zh-CN" altLang="en-US" sz="1600" kern="100" dirty="0">
                    <a:solidFill>
                      <a:schemeClr val="bg1"/>
                    </a:solidFill>
                    <a:latin typeface="Times New Roman" panose="02020603050405020304" pitchFamily="18" charset="0"/>
                    <a:ea typeface="宋体" panose="02010600030101010101" pitchFamily="2" charset="-122"/>
                  </a:rPr>
                  <a:t>上函数：</a:t>
                </a:r>
                <a:endParaRPr lang="en-US" altLang="zh-CN" sz="1600" kern="100" dirty="0">
                  <a:solidFill>
                    <a:schemeClr val="bg1"/>
                  </a:solidFill>
                  <a:latin typeface="Times New Roman" panose="02020603050405020304" pitchFamily="18" charset="0"/>
                  <a:ea typeface="宋体" panose="02010600030101010101" pitchFamily="2" charset="-122"/>
                </a:endParaRPr>
              </a:p>
              <a:p>
                <a:pPr indent="266700" algn="just">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altLang="zh-CN" sz="1600" kern="100" smtClean="0">
                          <a:solidFill>
                            <a:schemeClr val="bg1"/>
                          </a:solidFill>
                          <a:latin typeface="Cambria Math" panose="02040503050406030204" pitchFamily="18" charset="0"/>
                          <a:ea typeface="宋体" panose="02010600030101010101" pitchFamily="2" charset="-122"/>
                        </a:rPr>
                        <m:t>F</m:t>
                      </m:r>
                      <m:d>
                        <m:dPr>
                          <m:begChr m:val="（"/>
                          <m:endChr m:val="）"/>
                          <m:ctrlPr>
                            <a:rPr lang="zh-CN" altLang="zh-CN" sz="1600" i="1" kern="100">
                              <a:solidFill>
                                <a:schemeClr val="bg1"/>
                              </a:solidFill>
                              <a:latin typeface="Cambria Math" panose="02040503050406030204" pitchFamily="18" charset="0"/>
                              <a:ea typeface="Cambria Math" panose="02040503050406030204" pitchFamily="18" charset="0"/>
                            </a:rPr>
                          </m:ctrlPr>
                        </m:dPr>
                        <m:e>
                          <m:r>
                            <m:rPr>
                              <m:sty m:val="p"/>
                            </m:rPr>
                            <a:rPr lang="en-US" altLang="zh-CN" sz="1600" kern="100">
                              <a:solidFill>
                                <a:schemeClr val="bg1"/>
                              </a:solidFill>
                              <a:latin typeface="Cambria Math" panose="02040503050406030204" pitchFamily="18" charset="0"/>
                              <a:ea typeface="宋体" panose="02010600030101010101" pitchFamily="2" charset="-122"/>
                            </a:rPr>
                            <m:t>S</m:t>
                          </m:r>
                        </m:e>
                      </m:d>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m:rPr>
                              <m:sty m:val="p"/>
                            </m:rPr>
                            <a:rPr lang="en-US" altLang="zh-CN" sz="1600" kern="100">
                              <a:solidFill>
                                <a:schemeClr val="bg1"/>
                              </a:solidFill>
                              <a:latin typeface="Cambria Math" panose="02040503050406030204" pitchFamily="18" charset="0"/>
                              <a:ea typeface="宋体" panose="02010600030101010101" pitchFamily="2" charset="-122"/>
                            </a:rPr>
                            <m:t>Φ</m:t>
                          </m:r>
                        </m:e>
                        <m:sub>
                          <m:r>
                            <a:rPr lang="en-US" altLang="zh-CN" sz="1600" i="1" kern="100">
                              <a:solidFill>
                                <a:schemeClr val="bg1"/>
                              </a:solidFill>
                              <a:latin typeface="Cambria Math" panose="02040503050406030204" pitchFamily="18" charset="0"/>
                              <a:ea typeface="宋体" panose="02010600030101010101" pitchFamily="2" charset="-122"/>
                            </a:rPr>
                            <m:t>𝑙</m:t>
                          </m:r>
                        </m:sub>
                      </m:sSub>
                      <m:d>
                        <m:dPr>
                          <m:ctrlPr>
                            <a:rPr lang="zh-CN" altLang="zh-CN" sz="1600" i="1" kern="100">
                              <a:solidFill>
                                <a:schemeClr val="bg1"/>
                              </a:solidFill>
                              <a:latin typeface="Cambria Math" panose="02040503050406030204" pitchFamily="18" charset="0"/>
                              <a:ea typeface="Cambria Math" panose="02040503050406030204" pitchFamily="18" charset="0"/>
                            </a:rPr>
                          </m:ctrlPr>
                        </m:dPr>
                        <m:e>
                          <m:r>
                            <m:rPr>
                              <m:sty m:val="p"/>
                            </m:rPr>
                            <a:rPr lang="en-US" altLang="zh-CN" sz="1600" kern="100">
                              <a:solidFill>
                                <a:schemeClr val="bg1"/>
                              </a:solidFill>
                              <a:latin typeface="Cambria Math" panose="02040503050406030204" pitchFamily="18" charset="0"/>
                              <a:ea typeface="宋体" panose="02010600030101010101" pitchFamily="2" charset="-122"/>
                            </a:rPr>
                            <m:t>S</m:t>
                          </m:r>
                        </m:e>
                      </m:d>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𝑖𝑓</m:t>
                      </m:r>
                      <m:r>
                        <a:rPr lang="en-US" altLang="zh-CN" sz="1600" i="1" kern="100">
                          <a:solidFill>
                            <a:schemeClr val="bg1"/>
                          </a:solidFill>
                          <a:latin typeface="Cambria Math" panose="02040503050406030204" pitchFamily="18" charset="0"/>
                          <a:ea typeface="宋体" panose="02010600030101010101" pitchFamily="2" charset="-122"/>
                        </a:rPr>
                        <m:t> </m:t>
                      </m:r>
                      <m:d>
                        <m:dPr>
                          <m:begChr m:val="‖"/>
                          <m:endChr m:val="‖"/>
                          <m:ctrlPr>
                            <a:rPr lang="zh-CN" altLang="zh-CN" sz="1600" i="1" kern="100">
                              <a:solidFill>
                                <a:schemeClr val="bg1"/>
                              </a:solidFill>
                              <a:latin typeface="Cambria Math" panose="02040503050406030204" pitchFamily="18" charset="0"/>
                              <a:ea typeface="Cambria Math" panose="02040503050406030204" pitchFamily="18" charset="0"/>
                            </a:rPr>
                          </m:ctrlPr>
                        </m:dPr>
                        <m:e>
                          <m:r>
                            <a:rPr lang="en-US" altLang="zh-CN" sz="1600" i="1" kern="100">
                              <a:solidFill>
                                <a:schemeClr val="bg1"/>
                              </a:solidFill>
                              <a:latin typeface="Cambria Math" panose="02040503050406030204" pitchFamily="18" charset="0"/>
                              <a:ea typeface="宋体" panose="02010600030101010101" pitchFamily="2" charset="-122"/>
                            </a:rPr>
                            <m:t>𝑆</m:t>
                          </m:r>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𝑐</m:t>
                              </m:r>
                            </m:e>
                            <m:sub>
                              <m:r>
                                <a:rPr lang="en-US" altLang="zh-CN" sz="1600" i="1" kern="100">
                                  <a:solidFill>
                                    <a:schemeClr val="bg1"/>
                                  </a:solidFill>
                                  <a:latin typeface="Cambria Math" panose="02040503050406030204" pitchFamily="18" charset="0"/>
                                  <a:ea typeface="宋体" panose="02010600030101010101" pitchFamily="2" charset="-122"/>
                                </a:rPr>
                                <m:t>𝑙</m:t>
                              </m:r>
                            </m:sub>
                          </m:sSub>
                        </m:e>
                      </m:d>
                      <m:r>
                        <a:rPr lang="en-US" altLang="zh-CN" sz="1600" i="1" kern="100">
                          <a:solidFill>
                            <a:schemeClr val="bg1"/>
                          </a:solidFill>
                          <a:latin typeface="Cambria Math" panose="02040503050406030204" pitchFamily="18" charset="0"/>
                          <a:ea typeface="宋体" panose="02010600030101010101" pitchFamily="2" charset="-122"/>
                        </a:rPr>
                        <m:t>≤</m:t>
                      </m:r>
                      <m:d>
                        <m:dPr>
                          <m:begChr m:val="‖"/>
                          <m:endChr m:val="‖"/>
                          <m:ctrlPr>
                            <a:rPr lang="zh-CN" altLang="zh-CN" sz="1600" i="1" kern="100">
                              <a:solidFill>
                                <a:schemeClr val="bg1"/>
                              </a:solidFill>
                              <a:latin typeface="Cambria Math" panose="02040503050406030204" pitchFamily="18" charset="0"/>
                              <a:ea typeface="Cambria Math" panose="02040503050406030204" pitchFamily="18" charset="0"/>
                            </a:rPr>
                          </m:ctrlPr>
                        </m:dPr>
                        <m:e>
                          <m:r>
                            <a:rPr lang="en-US" altLang="zh-CN" sz="1600" i="1" kern="100">
                              <a:solidFill>
                                <a:schemeClr val="bg1"/>
                              </a:solidFill>
                              <a:latin typeface="Cambria Math" panose="02040503050406030204" pitchFamily="18" charset="0"/>
                              <a:ea typeface="宋体" panose="02010600030101010101" pitchFamily="2" charset="-122"/>
                            </a:rPr>
                            <m:t>𝑆</m:t>
                          </m:r>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𝑐</m:t>
                              </m:r>
                            </m:e>
                            <m:sub>
                              <m:r>
                                <a:rPr lang="en-US" altLang="zh-CN" sz="1600" i="1" kern="100">
                                  <a:solidFill>
                                    <a:schemeClr val="bg1"/>
                                  </a:solidFill>
                                  <a:latin typeface="Cambria Math" panose="02040503050406030204" pitchFamily="18" charset="0"/>
                                  <a:ea typeface="宋体" panose="02010600030101010101" pitchFamily="2" charset="-122"/>
                                </a:rPr>
                                <m:t>𝑘</m:t>
                              </m:r>
                            </m:sub>
                          </m:sSub>
                        </m:e>
                      </m:d>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𝑘</m:t>
                      </m:r>
                      <m:r>
                        <a:rPr lang="en-US" altLang="zh-CN" sz="1600" i="1" kern="100">
                          <a:solidFill>
                            <a:schemeClr val="bg1"/>
                          </a:solidFill>
                          <a:latin typeface="Cambria Math" panose="02040503050406030204" pitchFamily="18" charset="0"/>
                          <a:ea typeface="宋体" panose="02010600030101010101" pitchFamily="2" charset="-122"/>
                        </a:rPr>
                        <m:t>.</m:t>
                      </m:r>
                    </m:oMath>
                  </m:oMathPara>
                </a14:m>
                <a:endParaRPr lang="zh-CN" altLang="zh-CN" sz="1600" kern="100" dirty="0">
                  <a:solidFill>
                    <a:schemeClr val="bg1"/>
                  </a:solidFill>
                  <a:latin typeface="Times New Roman" panose="02020603050405020304" pitchFamily="18" charset="0"/>
                  <a:ea typeface="宋体" panose="02010600030101010101" pitchFamily="2" charset="-122"/>
                </a:endParaRPr>
              </a:p>
              <a:p>
                <a:pPr algn="just">
                  <a:spcAft>
                    <a:spcPts val="600"/>
                  </a:spcAft>
                </a:pPr>
                <a:r>
                  <a:rPr lang="en-US" altLang="zh-CN" sz="1600" kern="100" dirty="0">
                    <a:solidFill>
                      <a:schemeClr val="bg1"/>
                    </a:solidFill>
                    <a:latin typeface="Times New Roman" panose="02020603050405020304" pitchFamily="18" charset="0"/>
                    <a:ea typeface="宋体" panose="02010600030101010101" pitchFamily="2" charset="-122"/>
                  </a:rPr>
                  <a:t>5</a:t>
                </a:r>
                <a:r>
                  <a:rPr lang="zh-CN" altLang="en-US" sz="1600" kern="100" dirty="0">
                    <a:solidFill>
                      <a:schemeClr val="bg1"/>
                    </a:solidFill>
                    <a:latin typeface="Times New Roman" panose="02020603050405020304" pitchFamily="18" charset="0"/>
                    <a:ea typeface="宋体" panose="02010600030101010101" pitchFamily="2" charset="-122"/>
                  </a:rPr>
                  <a:t>、更新网格</a:t>
                </a:r>
                <a:endParaRPr lang="en-US" altLang="zh-CN" sz="1600" kern="100" dirty="0">
                  <a:solidFill>
                    <a:schemeClr val="bg1"/>
                  </a:solidFill>
                  <a:latin typeface="Times New Roman" panose="02020603050405020304" pitchFamily="18" charset="0"/>
                  <a:ea typeface="宋体" panose="02010600030101010101" pitchFamily="2" charset="-122"/>
                </a:endParaRPr>
              </a:p>
              <a:p>
                <a:pPr indent="266700" algn="just">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zh-CN" altLang="zh-CN" sz="1600" i="1" kern="100" smtClean="0">
                              <a:solidFill>
                                <a:schemeClr val="bg1"/>
                              </a:solidFill>
                              <a:latin typeface="Cambria Math" panose="02040503050406030204" pitchFamily="18" charset="0"/>
                              <a:ea typeface="Cambria Math" panose="02040503050406030204" pitchFamily="18" charset="0"/>
                            </a:rPr>
                          </m:ctrlPr>
                        </m:sSubSupPr>
                        <m:e>
                          <m:r>
                            <a:rPr lang="en-US" altLang="zh-CN" sz="1600" i="1" kern="100">
                              <a:solidFill>
                                <a:schemeClr val="bg1"/>
                              </a:solidFill>
                              <a:latin typeface="Cambria Math" panose="02040503050406030204" pitchFamily="18" charset="0"/>
                              <a:ea typeface="宋体" panose="02010600030101010101" pitchFamily="2" charset="-122"/>
                            </a:rPr>
                            <m:t>𝑣</m:t>
                          </m:r>
                        </m:e>
                        <m:sub>
                          <m:r>
                            <a:rPr lang="en-US" altLang="zh-CN" sz="1600" i="1" kern="100">
                              <a:solidFill>
                                <a:schemeClr val="bg1"/>
                              </a:solidFill>
                              <a:latin typeface="Cambria Math" panose="02040503050406030204" pitchFamily="18" charset="0"/>
                              <a:ea typeface="宋体" panose="02010600030101010101" pitchFamily="2" charset="-122"/>
                            </a:rPr>
                            <m:t>𝑖</m:t>
                          </m:r>
                        </m:sub>
                        <m:sup>
                          <m:r>
                            <a:rPr lang="en-US" altLang="zh-CN" sz="1600" i="1" kern="100">
                              <a:solidFill>
                                <a:schemeClr val="bg1"/>
                              </a:solidFill>
                              <a:latin typeface="Cambria Math" panose="02040503050406030204" pitchFamily="18" charset="0"/>
                              <a:ea typeface="宋体" panose="02010600030101010101" pitchFamily="2" charset="-122"/>
                            </a:rPr>
                            <m:t>𝑛𝑒𝑤</m:t>
                          </m:r>
                        </m:sup>
                      </m:sSubSup>
                      <m:r>
                        <a:rPr lang="en-US" altLang="zh-CN" sz="1600" i="1" kern="100">
                          <a:solidFill>
                            <a:schemeClr val="bg1"/>
                          </a:solidFill>
                          <a:latin typeface="Cambria Math" panose="02040503050406030204" pitchFamily="18" charset="0"/>
                          <a:ea typeface="宋体" panose="02010600030101010101" pitchFamily="2" charset="-122"/>
                        </a:rPr>
                        <m:t>≔</m:t>
                      </m:r>
                      <m:sSubSup>
                        <m:sSubSupPr>
                          <m:ctrlPr>
                            <a:rPr lang="zh-CN" altLang="zh-CN" sz="1600" i="1" kern="100">
                              <a:solidFill>
                                <a:schemeClr val="bg1"/>
                              </a:solidFill>
                              <a:latin typeface="Cambria Math" panose="02040503050406030204" pitchFamily="18" charset="0"/>
                              <a:ea typeface="Cambria Math" panose="02040503050406030204" pitchFamily="18" charset="0"/>
                            </a:rPr>
                          </m:ctrlPr>
                        </m:sSubSupPr>
                        <m:e>
                          <m:r>
                            <a:rPr lang="en-US" altLang="zh-CN" sz="1600" i="1" kern="100">
                              <a:solidFill>
                                <a:schemeClr val="bg1"/>
                              </a:solidFill>
                              <a:latin typeface="Cambria Math" panose="02040503050406030204" pitchFamily="18" charset="0"/>
                              <a:ea typeface="宋体" panose="02010600030101010101" pitchFamily="2" charset="-122"/>
                            </a:rPr>
                            <m:t>𝑣</m:t>
                          </m:r>
                        </m:e>
                        <m:sub>
                          <m:r>
                            <a:rPr lang="en-US" altLang="zh-CN" sz="1600" i="1" kern="100">
                              <a:solidFill>
                                <a:schemeClr val="bg1"/>
                              </a:solidFill>
                              <a:latin typeface="Cambria Math" panose="02040503050406030204" pitchFamily="18" charset="0"/>
                              <a:ea typeface="宋体" panose="02010600030101010101" pitchFamily="2" charset="-122"/>
                            </a:rPr>
                            <m:t>𝑖</m:t>
                          </m:r>
                        </m:sub>
                        <m:sup>
                          <m:r>
                            <a:rPr lang="en-US" altLang="zh-CN" sz="1600" i="1" kern="100">
                              <a:solidFill>
                                <a:schemeClr val="bg1"/>
                              </a:solidFill>
                              <a:latin typeface="Cambria Math" panose="02040503050406030204" pitchFamily="18" charset="0"/>
                              <a:ea typeface="宋体" panose="02010600030101010101" pitchFamily="2" charset="-122"/>
                            </a:rPr>
                            <m:t>𝑜𝑙𝑑</m:t>
                          </m:r>
                        </m:sup>
                      </m:sSubSup>
                      <m:r>
                        <a:rPr lang="en-US" altLang="zh-CN" sz="1600" i="1" kern="100">
                          <a:solidFill>
                            <a:schemeClr val="bg1"/>
                          </a:solidFill>
                          <a:latin typeface="Cambria Math" panose="02040503050406030204" pitchFamily="18" charset="0"/>
                          <a:ea typeface="宋体" panose="02010600030101010101" pitchFamily="2" charset="-122"/>
                        </a:rPr>
                        <m:t>+</m:t>
                      </m:r>
                      <m:f>
                        <m:fPr>
                          <m:ctrlPr>
                            <a:rPr lang="zh-CN" altLang="zh-CN" sz="1600" i="1" kern="100">
                              <a:solidFill>
                                <a:schemeClr val="bg1"/>
                              </a:solidFill>
                              <a:latin typeface="Cambria Math" panose="02040503050406030204" pitchFamily="18" charset="0"/>
                              <a:ea typeface="Cambria Math" panose="02040503050406030204" pitchFamily="18" charset="0"/>
                            </a:rPr>
                          </m:ctrlPr>
                        </m:fPr>
                        <m:num>
                          <m:r>
                            <a:rPr lang="en-US" altLang="zh-CN" sz="1600" i="1" kern="100">
                              <a:solidFill>
                                <a:schemeClr val="bg1"/>
                              </a:solidFill>
                              <a:latin typeface="Cambria Math" panose="02040503050406030204" pitchFamily="18" charset="0"/>
                              <a:ea typeface="宋体" panose="02010600030101010101" pitchFamily="2" charset="-122"/>
                            </a:rPr>
                            <m:t>1</m:t>
                          </m:r>
                        </m:num>
                        <m:den>
                          <m:r>
                            <a:rPr lang="en-US" altLang="zh-CN" sz="1600" i="1" kern="100">
                              <a:solidFill>
                                <a:schemeClr val="bg1"/>
                              </a:solidFill>
                              <a:latin typeface="Cambria Math" panose="02040503050406030204" pitchFamily="18" charset="0"/>
                              <a:ea typeface="宋体" panose="02010600030101010101" pitchFamily="2" charset="-122"/>
                            </a:rPr>
                            <m:t>3</m:t>
                          </m:r>
                          <m:d>
                            <m:dPr>
                              <m:begChr m:val="|"/>
                              <m:endChr m:val="|"/>
                              <m:ctrlPr>
                                <a:rPr lang="zh-CN" altLang="zh-CN" sz="1600" i="1" kern="100">
                                  <a:solidFill>
                                    <a:schemeClr val="bg1"/>
                                  </a:solidFill>
                                  <a:latin typeface="Cambria Math" panose="02040503050406030204" pitchFamily="18" charset="0"/>
                                  <a:ea typeface="Cambria Math" panose="02040503050406030204" pitchFamily="18" charset="0"/>
                                </a:rPr>
                              </m:ctrlPr>
                            </m:dPr>
                            <m:e>
                              <m:r>
                                <a:rPr lang="en-US" altLang="zh-CN" sz="1600" i="1" kern="100">
                                  <a:solidFill>
                                    <a:schemeClr val="bg1"/>
                                  </a:solidFill>
                                  <a:latin typeface="Cambria Math" panose="02040503050406030204" pitchFamily="18" charset="0"/>
                                  <a:ea typeface="宋体" panose="02010600030101010101" pitchFamily="2" charset="-122"/>
                                </a:rPr>
                                <m:t>𝛺</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𝑣</m:t>
                                  </m:r>
                                </m:e>
                                <m:sub>
                                  <m:r>
                                    <a:rPr lang="en-US" altLang="zh-CN" sz="1600" i="1" kern="100">
                                      <a:solidFill>
                                        <a:schemeClr val="bg1"/>
                                      </a:solidFill>
                                      <a:latin typeface="Cambria Math" panose="02040503050406030204" pitchFamily="18" charset="0"/>
                                      <a:ea typeface="宋体" panose="02010600030101010101" pitchFamily="2" charset="-122"/>
                                    </a:rPr>
                                    <m:t>𝑖</m:t>
                                  </m:r>
                                </m:sub>
                              </m:sSub>
                              <m:r>
                                <a:rPr lang="en-US" altLang="zh-CN" sz="1600" i="1" kern="100">
                                  <a:solidFill>
                                    <a:schemeClr val="bg1"/>
                                  </a:solidFill>
                                  <a:latin typeface="Cambria Math" panose="02040503050406030204" pitchFamily="18" charset="0"/>
                                  <a:ea typeface="宋体" panose="02010600030101010101" pitchFamily="2" charset="-122"/>
                                </a:rPr>
                                <m:t>)</m:t>
                              </m:r>
                            </m:e>
                          </m:d>
                        </m:den>
                      </m:f>
                      <m:nary>
                        <m:naryPr>
                          <m:chr m:val="∑"/>
                          <m:limLoc m:val="undOvr"/>
                          <m:supHide m:val="on"/>
                          <m:ctrlPr>
                            <a:rPr lang="zh-CN" altLang="zh-CN" sz="1600" i="1" kern="100">
                              <a:solidFill>
                                <a:schemeClr val="bg1"/>
                              </a:solidFill>
                              <a:latin typeface="Cambria Math" panose="02040503050406030204" pitchFamily="18" charset="0"/>
                              <a:ea typeface="Cambria Math" panose="02040503050406030204" pitchFamily="18" charset="0"/>
                            </a:rPr>
                          </m:ctrlPr>
                        </m:naryPr>
                        <m:sub>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𝑓</m:t>
                              </m:r>
                            </m:e>
                            <m:sub>
                              <m:r>
                                <a:rPr lang="en-US" altLang="zh-CN" sz="1600" i="1" kern="100">
                                  <a:solidFill>
                                    <a:schemeClr val="bg1"/>
                                  </a:solidFill>
                                  <a:latin typeface="Cambria Math" panose="02040503050406030204" pitchFamily="18" charset="0"/>
                                  <a:ea typeface="宋体" panose="02010600030101010101" pitchFamily="2" charset="-122"/>
                                </a:rPr>
                                <m:t>𝑘</m:t>
                              </m:r>
                            </m:sub>
                          </m:sSub>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𝛺</m:t>
                          </m:r>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𝑣</m:t>
                              </m:r>
                            </m:e>
                            <m:sub>
                              <m:r>
                                <a:rPr lang="en-US" altLang="zh-CN" sz="1600" i="1" kern="100">
                                  <a:solidFill>
                                    <a:schemeClr val="bg1"/>
                                  </a:solidFill>
                                  <a:latin typeface="Cambria Math" panose="02040503050406030204" pitchFamily="18" charset="0"/>
                                  <a:ea typeface="宋体" panose="02010600030101010101" pitchFamily="2" charset="-122"/>
                                </a:rPr>
                                <m:t>𝑖</m:t>
                              </m:r>
                            </m:sub>
                          </m:sSub>
                          <m:r>
                            <a:rPr lang="en-US" altLang="zh-CN" sz="1600" i="1" kern="100">
                              <a:solidFill>
                                <a:schemeClr val="bg1"/>
                              </a:solidFill>
                              <a:latin typeface="Cambria Math" panose="02040503050406030204" pitchFamily="18" charset="0"/>
                              <a:ea typeface="宋体" panose="02010600030101010101" pitchFamily="2" charset="-122"/>
                            </a:rPr>
                            <m:t>)</m:t>
                          </m:r>
                        </m:sub>
                        <m:sup/>
                        <m:e>
                          <m:nary>
                            <m:naryPr>
                              <m:chr m:val="∑"/>
                              <m:limLoc m:val="undOvr"/>
                              <m:supHide m:val="on"/>
                              <m:ctrlPr>
                                <a:rPr lang="zh-CN" altLang="zh-CN" sz="1600" i="1" kern="100">
                                  <a:solidFill>
                                    <a:schemeClr val="bg1"/>
                                  </a:solidFill>
                                  <a:latin typeface="Cambria Math" panose="02040503050406030204" pitchFamily="18" charset="0"/>
                                  <a:ea typeface="Cambria Math" panose="02040503050406030204" pitchFamily="18" charset="0"/>
                                </a:rPr>
                              </m:ctrlPr>
                            </m:naryPr>
                            <m:sub>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𝑒</m:t>
                                  </m:r>
                                </m:e>
                                <m:sub>
                                  <m:r>
                                    <a:rPr lang="en-US" altLang="zh-CN" sz="1600" i="1" kern="100">
                                      <a:solidFill>
                                        <a:schemeClr val="bg1"/>
                                      </a:solidFill>
                                      <a:latin typeface="Cambria Math" panose="02040503050406030204" pitchFamily="18" charset="0"/>
                                      <a:ea typeface="宋体" panose="02010600030101010101" pitchFamily="2" charset="-122"/>
                                    </a:rPr>
                                    <m:t>𝑖</m:t>
                                  </m:r>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𝑗</m:t>
                                  </m:r>
                                </m:sub>
                              </m:sSub>
                              <m:r>
                                <a:rPr lang="en-US" altLang="zh-CN" sz="1600" i="1" kern="100">
                                  <a:solidFill>
                                    <a:schemeClr val="bg1"/>
                                  </a:solidFill>
                                  <a:latin typeface="Cambria Math" panose="02040503050406030204" pitchFamily="18" charset="0"/>
                                  <a:ea typeface="宋体" panose="02010600030101010101" pitchFamily="2" charset="-122"/>
                                </a:rPr>
                                <m:t>∈</m:t>
                              </m:r>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r>
                                    <a:rPr lang="en-US" altLang="zh-CN" sz="1600" i="1" kern="100">
                                      <a:solidFill>
                                        <a:schemeClr val="bg1"/>
                                      </a:solidFill>
                                      <a:latin typeface="Cambria Math" panose="02040503050406030204" pitchFamily="18" charset="0"/>
                                      <a:ea typeface="宋体" panose="02010600030101010101" pitchFamily="2" charset="-122"/>
                                    </a:rPr>
                                    <m:t>𝑓</m:t>
                                  </m:r>
                                </m:e>
                                <m:sub>
                                  <m:r>
                                    <a:rPr lang="en-US" altLang="zh-CN" sz="1600" i="1" kern="100">
                                      <a:solidFill>
                                        <a:schemeClr val="bg1"/>
                                      </a:solidFill>
                                      <a:latin typeface="Cambria Math" panose="02040503050406030204" pitchFamily="18" charset="0"/>
                                      <a:ea typeface="宋体" panose="02010600030101010101" pitchFamily="2" charset="-122"/>
                                    </a:rPr>
                                    <m:t>𝑘</m:t>
                                  </m:r>
                                </m:sub>
                              </m:sSub>
                            </m:sub>
                            <m:sup/>
                            <m:e>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acc>
                                    <m:accPr>
                                      <m:chr m:val="̂"/>
                                      <m:ctrlPr>
                                        <a:rPr lang="zh-CN" altLang="zh-CN" sz="1600" i="1" kern="100">
                                          <a:solidFill>
                                            <a:schemeClr val="bg1"/>
                                          </a:solidFill>
                                          <a:latin typeface="Cambria Math" panose="02040503050406030204" pitchFamily="18" charset="0"/>
                                          <a:ea typeface="Cambria Math" panose="02040503050406030204" pitchFamily="18" charset="0"/>
                                        </a:rPr>
                                      </m:ctrlPr>
                                    </m:accPr>
                                    <m:e>
                                      <m:r>
                                        <a:rPr lang="en-US" altLang="zh-CN" sz="1600" i="1" kern="100">
                                          <a:solidFill>
                                            <a:schemeClr val="bg1"/>
                                          </a:solidFill>
                                          <a:latin typeface="Cambria Math" panose="02040503050406030204" pitchFamily="18" charset="0"/>
                                          <a:ea typeface="宋体" panose="02010600030101010101" pitchFamily="2" charset="-122"/>
                                        </a:rPr>
                                        <m:t>𝑛</m:t>
                                      </m:r>
                                    </m:e>
                                  </m:acc>
                                </m:e>
                                <m:sub>
                                  <m:r>
                                    <a:rPr lang="en-US" altLang="zh-CN" sz="1600" i="1" kern="100">
                                      <a:solidFill>
                                        <a:schemeClr val="bg1"/>
                                      </a:solidFill>
                                      <a:latin typeface="Cambria Math" panose="02040503050406030204" pitchFamily="18" charset="0"/>
                                      <a:ea typeface="宋体" panose="02010600030101010101" pitchFamily="2" charset="-122"/>
                                    </a:rPr>
                                    <m:t>𝑘</m:t>
                                  </m:r>
                                </m:sub>
                              </m:sSub>
                              <m:r>
                                <a:rPr lang="en-US" altLang="zh-CN" sz="1600" i="1" kern="100">
                                  <a:solidFill>
                                    <a:schemeClr val="bg1"/>
                                  </a:solidFill>
                                  <a:latin typeface="Cambria Math" panose="02040503050406030204" pitchFamily="18" charset="0"/>
                                  <a:ea typeface="宋体" panose="02010600030101010101" pitchFamily="2" charset="-122"/>
                                </a:rPr>
                                <m:t>∙</m:t>
                              </m:r>
                              <m:d>
                                <m:dPr>
                                  <m:ctrlPr>
                                    <a:rPr lang="zh-CN" altLang="zh-CN" sz="1600" i="1" kern="100">
                                      <a:solidFill>
                                        <a:schemeClr val="bg1"/>
                                      </a:solidFill>
                                      <a:latin typeface="Cambria Math" panose="02040503050406030204" pitchFamily="18" charset="0"/>
                                      <a:ea typeface="Cambria Math" panose="02040503050406030204" pitchFamily="18" charset="0"/>
                                    </a:rPr>
                                  </m:ctrlPr>
                                </m:dPr>
                                <m:e>
                                  <m:sSubSup>
                                    <m:sSubSupPr>
                                      <m:ctrlPr>
                                        <a:rPr lang="zh-CN" altLang="zh-CN" sz="1600" i="1" kern="100">
                                          <a:solidFill>
                                            <a:schemeClr val="bg1"/>
                                          </a:solidFill>
                                          <a:latin typeface="Cambria Math" panose="02040503050406030204" pitchFamily="18" charset="0"/>
                                          <a:ea typeface="Cambria Math" panose="02040503050406030204" pitchFamily="18" charset="0"/>
                                        </a:rPr>
                                      </m:ctrlPr>
                                    </m:sSubSupPr>
                                    <m:e>
                                      <m:r>
                                        <a:rPr lang="en-US" altLang="zh-CN" sz="1600" i="1" kern="100">
                                          <a:solidFill>
                                            <a:schemeClr val="bg1"/>
                                          </a:solidFill>
                                          <a:latin typeface="Cambria Math" panose="02040503050406030204" pitchFamily="18" charset="0"/>
                                          <a:ea typeface="宋体" panose="02010600030101010101" pitchFamily="2" charset="-122"/>
                                        </a:rPr>
                                        <m:t>𝑣</m:t>
                                      </m:r>
                                    </m:e>
                                    <m:sub>
                                      <m:r>
                                        <a:rPr lang="en-US" altLang="zh-CN" sz="1600" i="1" kern="100">
                                          <a:solidFill>
                                            <a:schemeClr val="bg1"/>
                                          </a:solidFill>
                                          <a:latin typeface="Cambria Math" panose="02040503050406030204" pitchFamily="18" charset="0"/>
                                          <a:ea typeface="宋体" panose="02010600030101010101" pitchFamily="2" charset="-122"/>
                                        </a:rPr>
                                        <m:t>𝑗</m:t>
                                      </m:r>
                                    </m:sub>
                                    <m:sup>
                                      <m:r>
                                        <a:rPr lang="en-US" altLang="zh-CN" sz="1600" i="1" kern="100">
                                          <a:solidFill>
                                            <a:schemeClr val="bg1"/>
                                          </a:solidFill>
                                          <a:latin typeface="Cambria Math" panose="02040503050406030204" pitchFamily="18" charset="0"/>
                                          <a:ea typeface="宋体" panose="02010600030101010101" pitchFamily="2" charset="-122"/>
                                        </a:rPr>
                                        <m:t>𝑜𝑙𝑑</m:t>
                                      </m:r>
                                    </m:sup>
                                  </m:sSubSup>
                                  <m:r>
                                    <a:rPr lang="en-US" altLang="zh-CN" sz="1600" i="1" kern="100">
                                      <a:solidFill>
                                        <a:schemeClr val="bg1"/>
                                      </a:solidFill>
                                      <a:latin typeface="Cambria Math" panose="02040503050406030204" pitchFamily="18" charset="0"/>
                                      <a:ea typeface="宋体" panose="02010600030101010101" pitchFamily="2" charset="-122"/>
                                    </a:rPr>
                                    <m:t>−</m:t>
                                  </m:r>
                                  <m:sSubSup>
                                    <m:sSubSupPr>
                                      <m:ctrlPr>
                                        <a:rPr lang="zh-CN" altLang="zh-CN" sz="1600" i="1" kern="100">
                                          <a:solidFill>
                                            <a:schemeClr val="bg1"/>
                                          </a:solidFill>
                                          <a:latin typeface="Cambria Math" panose="02040503050406030204" pitchFamily="18" charset="0"/>
                                          <a:ea typeface="Cambria Math" panose="02040503050406030204" pitchFamily="18" charset="0"/>
                                        </a:rPr>
                                      </m:ctrlPr>
                                    </m:sSubSupPr>
                                    <m:e>
                                      <m:r>
                                        <a:rPr lang="en-US" altLang="zh-CN" sz="1600" i="1" kern="100">
                                          <a:solidFill>
                                            <a:schemeClr val="bg1"/>
                                          </a:solidFill>
                                          <a:latin typeface="Cambria Math" panose="02040503050406030204" pitchFamily="18" charset="0"/>
                                          <a:ea typeface="宋体" panose="02010600030101010101" pitchFamily="2" charset="-122"/>
                                        </a:rPr>
                                        <m:t>𝑣</m:t>
                                      </m:r>
                                    </m:e>
                                    <m:sub>
                                      <m:r>
                                        <a:rPr lang="en-US" altLang="zh-CN" sz="1600" i="1" kern="100">
                                          <a:solidFill>
                                            <a:schemeClr val="bg1"/>
                                          </a:solidFill>
                                          <a:latin typeface="Cambria Math" panose="02040503050406030204" pitchFamily="18" charset="0"/>
                                          <a:ea typeface="宋体" panose="02010600030101010101" pitchFamily="2" charset="-122"/>
                                        </a:rPr>
                                        <m:t>𝑖</m:t>
                                      </m:r>
                                    </m:sub>
                                    <m:sup>
                                      <m:r>
                                        <a:rPr lang="en-US" altLang="zh-CN" sz="1600" i="1" kern="100">
                                          <a:solidFill>
                                            <a:schemeClr val="bg1"/>
                                          </a:solidFill>
                                          <a:latin typeface="Cambria Math" panose="02040503050406030204" pitchFamily="18" charset="0"/>
                                          <a:ea typeface="宋体" panose="02010600030101010101" pitchFamily="2" charset="-122"/>
                                        </a:rPr>
                                        <m:t>𝑜𝑙𝑑</m:t>
                                      </m:r>
                                    </m:sup>
                                  </m:sSubSup>
                                </m:e>
                              </m:d>
                              <m:r>
                                <a:rPr lang="en-US" altLang="zh-CN" sz="1600" i="1" kern="100">
                                  <a:solidFill>
                                    <a:schemeClr val="bg1"/>
                                  </a:solidFill>
                                  <a:latin typeface="Cambria Math" panose="02040503050406030204" pitchFamily="18" charset="0"/>
                                  <a:ea typeface="宋体" panose="02010600030101010101" pitchFamily="2" charset="-122"/>
                                </a:rPr>
                                <m:t>)</m:t>
                              </m:r>
                              <m:sSub>
                                <m:sSubPr>
                                  <m:ctrlPr>
                                    <a:rPr lang="zh-CN" altLang="zh-CN" sz="1600" i="1" kern="100">
                                      <a:solidFill>
                                        <a:schemeClr val="bg1"/>
                                      </a:solidFill>
                                      <a:latin typeface="Cambria Math" panose="02040503050406030204" pitchFamily="18" charset="0"/>
                                      <a:ea typeface="Cambria Math" panose="02040503050406030204" pitchFamily="18" charset="0"/>
                                    </a:rPr>
                                  </m:ctrlPr>
                                </m:sSubPr>
                                <m:e>
                                  <m:acc>
                                    <m:accPr>
                                      <m:chr m:val="̂"/>
                                      <m:ctrlPr>
                                        <a:rPr lang="zh-CN" altLang="zh-CN" sz="1600" i="1" kern="100">
                                          <a:solidFill>
                                            <a:schemeClr val="bg1"/>
                                          </a:solidFill>
                                          <a:latin typeface="Cambria Math" panose="02040503050406030204" pitchFamily="18" charset="0"/>
                                          <a:ea typeface="Cambria Math" panose="02040503050406030204" pitchFamily="18" charset="0"/>
                                        </a:rPr>
                                      </m:ctrlPr>
                                    </m:accPr>
                                    <m:e>
                                      <m:r>
                                        <a:rPr lang="en-US" altLang="zh-CN" sz="1600" i="1" kern="100">
                                          <a:solidFill>
                                            <a:schemeClr val="bg1"/>
                                          </a:solidFill>
                                          <a:latin typeface="Cambria Math" panose="02040503050406030204" pitchFamily="18" charset="0"/>
                                          <a:ea typeface="宋体" panose="02010600030101010101" pitchFamily="2" charset="-122"/>
                                        </a:rPr>
                                        <m:t>𝑛</m:t>
                                      </m:r>
                                    </m:e>
                                  </m:acc>
                                </m:e>
                                <m:sub>
                                  <m:r>
                                    <a:rPr lang="en-US" altLang="zh-CN" sz="1600" i="1" kern="100">
                                      <a:solidFill>
                                        <a:schemeClr val="bg1"/>
                                      </a:solidFill>
                                      <a:latin typeface="Cambria Math" panose="02040503050406030204" pitchFamily="18" charset="0"/>
                                      <a:ea typeface="宋体" panose="02010600030101010101" pitchFamily="2" charset="-122"/>
                                    </a:rPr>
                                    <m:t>𝑘</m:t>
                                  </m:r>
                                </m:sub>
                              </m:sSub>
                            </m:e>
                          </m:nary>
                        </m:e>
                      </m:nary>
                    </m:oMath>
                  </m:oMathPara>
                </a14:m>
                <a:endParaRPr lang="zh-CN" altLang="zh-CN" sz="1600" kern="100" dirty="0">
                  <a:latin typeface="Times New Roman" panose="02020603050405020304" pitchFamily="18" charset="0"/>
                  <a:ea typeface="宋体" panose="02010600030101010101" pitchFamily="2" charset="-122"/>
                </a:endParaRPr>
              </a:p>
              <a:p>
                <a:pPr algn="just">
                  <a:spcAft>
                    <a:spcPts val="600"/>
                  </a:spcAft>
                </a:pPr>
                <a:endParaRPr lang="zh-CN" altLang="zh-CN" kern="100" dirty="0">
                  <a:solidFill>
                    <a:schemeClr val="bg1"/>
                  </a:solidFill>
                  <a:latin typeface="Times New Roman" panose="02020603050405020304" pitchFamily="18" charset="0"/>
                  <a:ea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777772" y="789709"/>
                <a:ext cx="9304796" cy="6232604"/>
              </a:xfrm>
              <a:prstGeom prst="rect">
                <a:avLst/>
              </a:prstGeom>
              <a:blipFill>
                <a:blip r:embed="rId3"/>
                <a:stretch>
                  <a:fillRect l="-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8891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7246231" cy="522765"/>
          </a:xfrm>
        </p:spPr>
        <p:txBody>
          <a:bodyPr/>
          <a:lstStyle/>
          <a:p>
            <a:r>
              <a:rPr kumimoji="1" lang="zh-CN" altLang="en-US" sz="2800" dirty="0"/>
              <a:t>级联</a:t>
            </a:r>
            <a:r>
              <a:rPr kumimoji="1" lang="en-US" altLang="zh-CN" sz="2800" dirty="0"/>
              <a:t>FND</a:t>
            </a:r>
            <a:r>
              <a:rPr kumimoji="1" lang="zh-CN" altLang="en-US" sz="2800" dirty="0"/>
              <a:t>回归模型</a:t>
            </a:r>
          </a:p>
        </p:txBody>
      </p:sp>
      <p:sp>
        <p:nvSpPr>
          <p:cNvPr id="9" name="文本框 8"/>
          <p:cNvSpPr txBox="1"/>
          <p:nvPr/>
        </p:nvSpPr>
        <p:spPr>
          <a:xfrm>
            <a:off x="777772" y="1194954"/>
            <a:ext cx="9304796" cy="2674065"/>
          </a:xfrm>
          <a:prstGeom prst="rect">
            <a:avLst/>
          </a:prstGeom>
          <a:noFill/>
        </p:spPr>
        <p:txBody>
          <a:bodyPr wrap="square" rtlCol="0">
            <a:spAutoFit/>
          </a:bodyPr>
          <a:lstStyle/>
          <a:p>
            <a:pPr>
              <a:lnSpc>
                <a:spcPct val="150000"/>
              </a:lnSpc>
            </a:pPr>
            <a:r>
              <a:rPr lang="zh-CN" altLang="en-US" sz="2400" b="1" dirty="0">
                <a:solidFill>
                  <a:schemeClr val="bg1"/>
                </a:solidFill>
              </a:rPr>
              <a:t>级联回归级联方案：</a:t>
            </a:r>
            <a:r>
              <a:rPr lang="zh-CN" altLang="zh-CN" dirty="0">
                <a:solidFill>
                  <a:schemeClr val="bg1"/>
                </a:solidFill>
              </a:rPr>
              <a:t>使用</a:t>
            </a:r>
            <a:r>
              <a:rPr lang="en-US" altLang="zh-CN" dirty="0">
                <a:solidFill>
                  <a:schemeClr val="bg1"/>
                </a:solidFill>
              </a:rPr>
              <a:t>F</a:t>
            </a:r>
            <a:r>
              <a:rPr lang="en-US" altLang="zh-CN" baseline="-25000" dirty="0">
                <a:solidFill>
                  <a:schemeClr val="bg1"/>
                </a:solidFill>
              </a:rPr>
              <a:t>i</a:t>
            </a:r>
            <a:r>
              <a:rPr lang="zh-CN" altLang="zh-CN" dirty="0">
                <a:solidFill>
                  <a:schemeClr val="bg1"/>
                </a:solidFill>
              </a:rPr>
              <a:t>的输出来对训练集上含噪声网格进行降噪，之后重新计算更新后的网格的</a:t>
            </a:r>
            <a:r>
              <a:rPr lang="en-US" altLang="zh-CN" dirty="0">
                <a:solidFill>
                  <a:schemeClr val="bg1"/>
                </a:solidFill>
              </a:rPr>
              <a:t>FNDs</a:t>
            </a:r>
            <a:r>
              <a:rPr lang="zh-CN" altLang="zh-CN" dirty="0">
                <a:solidFill>
                  <a:schemeClr val="bg1"/>
                </a:solidFill>
              </a:rPr>
              <a:t>，并且使用它们作为输入来训练下一个回归函数</a:t>
            </a:r>
            <a:r>
              <a:rPr lang="en-US" altLang="zh-CN" dirty="0">
                <a:solidFill>
                  <a:schemeClr val="bg1"/>
                </a:solidFill>
              </a:rPr>
              <a:t>F</a:t>
            </a:r>
            <a:r>
              <a:rPr lang="en-US" altLang="zh-CN" baseline="-25000" dirty="0">
                <a:solidFill>
                  <a:schemeClr val="bg1"/>
                </a:solidFill>
              </a:rPr>
              <a:t>i+1</a:t>
            </a:r>
            <a:r>
              <a:rPr lang="zh-CN" altLang="zh-CN" dirty="0">
                <a:solidFill>
                  <a:schemeClr val="bg1"/>
                </a:solidFill>
              </a:rPr>
              <a:t>。算法停止级联当在验证集上的损失函数值不在降低。</a:t>
            </a:r>
            <a:endParaRPr lang="en-US" altLang="zh-CN" dirty="0">
              <a:solidFill>
                <a:schemeClr val="bg1"/>
              </a:solidFill>
            </a:endParaRPr>
          </a:p>
          <a:p>
            <a:pPr>
              <a:lnSpc>
                <a:spcPct val="150000"/>
              </a:lnSpc>
            </a:pPr>
            <a:r>
              <a:rPr lang="zh-CN" altLang="en-US" dirty="0">
                <a:solidFill>
                  <a:schemeClr val="bg1"/>
                </a:solidFill>
              </a:rPr>
              <a:t>第一层回归函数</a:t>
            </a:r>
            <a:r>
              <a:rPr lang="en-US" altLang="zh-CN" dirty="0">
                <a:solidFill>
                  <a:schemeClr val="bg1"/>
                </a:solidFill>
              </a:rPr>
              <a:t>F1</a:t>
            </a:r>
            <a:r>
              <a:rPr lang="zh-CN" altLang="en-US" dirty="0">
                <a:solidFill>
                  <a:schemeClr val="bg1"/>
                </a:solidFill>
              </a:rPr>
              <a:t>特征向量</a:t>
            </a:r>
            <a:r>
              <a:rPr lang="en-US" altLang="zh-CN" dirty="0">
                <a:solidFill>
                  <a:schemeClr val="bg1"/>
                </a:solidFill>
              </a:rPr>
              <a:t>S</a:t>
            </a:r>
            <a:r>
              <a:rPr lang="zh-CN" altLang="en-US" dirty="0">
                <a:solidFill>
                  <a:schemeClr val="bg1"/>
                </a:solidFill>
              </a:rPr>
              <a:t>选择：</a:t>
            </a:r>
            <a:r>
              <a:rPr lang="en-US" altLang="zh-CN" dirty="0">
                <a:solidFill>
                  <a:schemeClr val="bg1"/>
                </a:solidFill>
              </a:rPr>
              <a:t>G-FNDs</a:t>
            </a:r>
          </a:p>
          <a:p>
            <a:pPr>
              <a:lnSpc>
                <a:spcPct val="150000"/>
              </a:lnSpc>
            </a:pPr>
            <a:r>
              <a:rPr lang="zh-CN" altLang="en-US" dirty="0">
                <a:solidFill>
                  <a:schemeClr val="bg1"/>
                </a:solidFill>
              </a:rPr>
              <a:t>之后每一层特征向量选择：</a:t>
            </a:r>
            <a:r>
              <a:rPr lang="en-US" altLang="zh-CN" dirty="0">
                <a:solidFill>
                  <a:schemeClr val="bg1"/>
                </a:solidFill>
              </a:rPr>
              <a:t>B-FNDs.</a:t>
            </a:r>
            <a:endParaRPr lang="zh-CN" altLang="zh-CN" dirty="0">
              <a:solidFill>
                <a:schemeClr val="bg1"/>
              </a:solidFill>
            </a:endParaRPr>
          </a:p>
          <a:p>
            <a:pPr>
              <a:lnSpc>
                <a:spcPct val="150000"/>
              </a:lnSpc>
            </a:pPr>
            <a:endParaRPr lang="zh-CN" altLang="zh-CN" kern="100" dirty="0">
              <a:solidFill>
                <a:schemeClr val="bg1"/>
              </a:solidFill>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1CBF5A85-EC9C-4FC8-B82C-054485C39AFF}"/>
              </a:ext>
            </a:extLst>
          </p:cNvPr>
          <p:cNvPicPr/>
          <p:nvPr/>
        </p:nvPicPr>
        <p:blipFill>
          <a:blip r:embed="rId3"/>
          <a:stretch>
            <a:fillRect/>
          </a:stretch>
        </p:blipFill>
        <p:spPr>
          <a:xfrm>
            <a:off x="108985" y="3782291"/>
            <a:ext cx="6368819" cy="2419466"/>
          </a:xfrm>
          <a:prstGeom prst="rect">
            <a:avLst/>
          </a:prstGeom>
        </p:spPr>
      </p:pic>
      <p:pic>
        <p:nvPicPr>
          <p:cNvPr id="5" name="图片 4">
            <a:extLst>
              <a:ext uri="{FF2B5EF4-FFF2-40B4-BE49-F238E27FC236}">
                <a16:creationId xmlns:a16="http://schemas.microsoft.com/office/drawing/2014/main" id="{6399F558-60D2-4D46-8E4C-5B2A99F16630}"/>
              </a:ext>
            </a:extLst>
          </p:cNvPr>
          <p:cNvPicPr/>
          <p:nvPr/>
        </p:nvPicPr>
        <p:blipFill>
          <a:blip r:embed="rId4"/>
          <a:stretch>
            <a:fillRect/>
          </a:stretch>
        </p:blipFill>
        <p:spPr>
          <a:xfrm>
            <a:off x="6612886" y="3782292"/>
            <a:ext cx="5579114" cy="2419466"/>
          </a:xfrm>
          <a:prstGeom prst="rect">
            <a:avLst/>
          </a:prstGeom>
        </p:spPr>
      </p:pic>
    </p:spTree>
    <p:extLst>
      <p:ext uri="{BB962C8B-B14F-4D97-AF65-F5344CB8AC3E}">
        <p14:creationId xmlns:p14="http://schemas.microsoft.com/office/powerpoint/2010/main" val="20724928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4667" r="24667"/>
          <a:stretch>
            <a:fillRect/>
          </a:stretch>
        </p:blipFill>
        <p:spPr/>
      </p:pic>
      <p:sp>
        <p:nvSpPr>
          <p:cNvPr id="3" name="文本占位符 2"/>
          <p:cNvSpPr>
            <a:spLocks noGrp="1"/>
          </p:cNvSpPr>
          <p:nvPr>
            <p:ph type="body" sz="quarter" idx="11"/>
          </p:nvPr>
        </p:nvSpPr>
        <p:spPr>
          <a:xfrm>
            <a:off x="797668" y="3686580"/>
            <a:ext cx="2808562" cy="749165"/>
          </a:xfrm>
        </p:spPr>
        <p:txBody>
          <a:bodyPr/>
          <a:lstStyle/>
          <a:p>
            <a:r>
              <a:rPr kumimoji="1" lang="zh-CN" altLang="en-US" dirty="0"/>
              <a:t>算法分析</a:t>
            </a:r>
          </a:p>
        </p:txBody>
      </p:sp>
    </p:spTree>
    <p:extLst>
      <p:ext uri="{BB962C8B-B14F-4D97-AF65-F5344CB8AC3E}">
        <p14:creationId xmlns:p14="http://schemas.microsoft.com/office/powerpoint/2010/main" val="373512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516329" cy="522765"/>
          </a:xfrm>
        </p:spPr>
        <p:txBody>
          <a:bodyPr/>
          <a:lstStyle/>
          <a:p>
            <a:r>
              <a:rPr kumimoji="1" lang="zh-CN" altLang="en-US" sz="2800" dirty="0"/>
              <a:t>超参数的选取</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B32228A7-C583-47EA-948D-951527315AA1}"/>
                  </a:ext>
                </a:extLst>
              </p:cNvPr>
              <p:cNvSpPr/>
              <p:nvPr/>
            </p:nvSpPr>
            <p:spPr>
              <a:xfrm>
                <a:off x="1009862" y="1598798"/>
                <a:ext cx="4715586" cy="3064878"/>
              </a:xfrm>
              <a:prstGeom prst="rect">
                <a:avLst/>
              </a:prstGeom>
            </p:spPr>
            <p:txBody>
              <a:bodyPr wrap="none">
                <a:spAutoFit/>
              </a:bodyPr>
              <a:lstStyle/>
              <a:p>
                <a:pPr>
                  <a:lnSpc>
                    <a:spcPct val="150000"/>
                  </a:lnSpc>
                </a:pPr>
                <a14:m>
                  <m:oMath xmlns:m="http://schemas.openxmlformats.org/officeDocument/2006/math">
                    <m:r>
                      <m:rPr>
                        <m:sty m:val="p"/>
                      </m:rPr>
                      <a:rPr lang="en-US" altLang="zh-CN" smtClean="0">
                        <a:solidFill>
                          <a:schemeClr val="bg1"/>
                        </a:solidFill>
                        <a:latin typeface="Cambria Math" panose="02040503050406030204" pitchFamily="18" charset="0"/>
                        <a:ea typeface="宋体" panose="02010600030101010101" pitchFamily="2" charset="-122"/>
                        <a:cs typeface="Times New Roman" panose="02020603050405020304" pitchFamily="18" charset="0"/>
                      </a:rPr>
                      <m:t>P</m:t>
                    </m:r>
                    <m:r>
                      <a:rPr lang="en-US" altLang="zh-CN" smtClean="0">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𝜎</m:t>
                        </m:r>
                      </m:e>
                      <m:sub>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𝑗</m:t>
                            </m:r>
                          </m:sub>
                        </m:sSub>
                      </m:sub>
                    </m:sSub>
                    <m:r>
                      <a:rPr lang="en-US" altLang="zh-CN">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𝜎</m:t>
                        </m:r>
                      </m:e>
                      <m:sub>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𝑗</m:t>
                            </m:r>
                          </m:sub>
                        </m:sSub>
                      </m:sub>
                    </m:sSub>
                    <m:r>
                      <a:rPr lang="en-US" altLang="zh-CN">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solidFill>
                              <a:schemeClr val="bg1"/>
                            </a:solidFill>
                            <a:latin typeface="Cambria Math" panose="02040503050406030204" pitchFamily="18" charset="0"/>
                            <a:ea typeface="Cambria Math" panose="02040503050406030204" pitchFamily="18" charset="0"/>
                          </a:rPr>
                        </m:ctrlPr>
                      </m:sSubSup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e>
                      <m:sub>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𝑗</m:t>
                        </m:r>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𝐿</m:t>
                        </m:r>
                      </m:sup>
                    </m:sSubSup>
                  </m:oMath>
                </a14:m>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和最大迭代次数</a:t>
                </a:r>
                <a:r>
                  <a:rPr lang="en-US" altLang="zh-CN" dirty="0">
                    <a:solidFill>
                      <a:schemeClr val="bg1"/>
                    </a:solidFill>
                    <a:latin typeface="Times New Roman" panose="02020603050405020304" pitchFamily="18" charset="0"/>
                    <a:ea typeface="宋体" panose="02010600030101010101" pitchFamily="2" charset="-122"/>
                  </a:rPr>
                  <a:t>K</a:t>
                </a:r>
                <a:r>
                  <a:rPr lang="zh-CN" altLang="en-US" dirty="0">
                    <a:solidFill>
                      <a:schemeClr val="bg1"/>
                    </a:solidFill>
                    <a:latin typeface="Times New Roman" panose="02020603050405020304" pitchFamily="18" charset="0"/>
                    <a:ea typeface="宋体" panose="02010600030101010101" pitchFamily="2" charset="-122"/>
                  </a:rPr>
                  <a:t>的选择：</a:t>
                </a:r>
                <a:endParaRPr lang="en-US" altLang="zh-CN" dirty="0">
                  <a:solidFill>
                    <a:schemeClr val="bg1"/>
                  </a:solidFill>
                  <a:latin typeface="Times New Roman" panose="02020603050405020304" pitchFamily="18" charset="0"/>
                  <a:ea typeface="宋体" panose="02010600030101010101" pitchFamily="2" charset="-122"/>
                </a:endParaRPr>
              </a:p>
              <a:p>
                <a:pPr algn="just">
                  <a:lnSpc>
                    <a:spcPct val="150000"/>
                  </a:lnSpc>
                  <a:spcAft>
                    <a:spcPts val="0"/>
                  </a:spcAft>
                </a:pPr>
                <a:r>
                  <a:rPr lang="en-US" altLang="zh-CN" kern="100" dirty="0">
                    <a:solidFill>
                      <a:schemeClr val="bg1"/>
                    </a:solidFill>
                    <a:latin typeface="Times New Roman" panose="02020603050405020304" pitchFamily="18" charset="0"/>
                    <a:ea typeface="宋体" panose="02010600030101010101" pitchFamily="2" charset="-122"/>
                  </a:rPr>
                  <a:t>1</a:t>
                </a:r>
                <a:r>
                  <a:rPr lang="zh-CN" altLang="zh-CN" kern="100" dirty="0">
                    <a:solidFill>
                      <a:schemeClr val="bg1"/>
                    </a:solidFill>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𝜎</m:t>
                        </m:r>
                      </m:e>
                      <m:sub>
                        <m:r>
                          <a:rPr lang="en-US" altLang="zh-CN" i="1" kern="100">
                            <a:solidFill>
                              <a:schemeClr val="bg1"/>
                            </a:solidFill>
                            <a:latin typeface="Cambria Math" panose="02040503050406030204" pitchFamily="18" charset="0"/>
                            <a:ea typeface="宋体" panose="02010600030101010101" pitchFamily="2" charset="-122"/>
                          </a:rPr>
                          <m:t>𝑠</m:t>
                        </m:r>
                      </m:sub>
                    </m:sSub>
                  </m:oMath>
                </a14:m>
                <a:r>
                  <a:rPr lang="en-US" altLang="zh-CN" kern="100" dirty="0">
                    <a:solidFill>
                      <a:schemeClr val="bg1"/>
                    </a:solidFill>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solidFill>
                              <a:schemeClr val="bg1"/>
                            </a:solidFill>
                            <a:latin typeface="Cambria Math" panose="02040503050406030204" pitchFamily="18" charset="0"/>
                            <a:ea typeface="Cambria Math" panose="02040503050406030204" pitchFamily="18" charset="0"/>
                          </a:rPr>
                        </m:ctrlPr>
                      </m:sSubPr>
                      <m:e>
                        <m:acc>
                          <m:accPr>
                            <m:chr m:val="̅"/>
                            <m:ctrlPr>
                              <a:rPr lang="zh-CN" altLang="zh-CN" i="1" kern="100">
                                <a:solidFill>
                                  <a:schemeClr val="bg1"/>
                                </a:solidFill>
                                <a:latin typeface="Cambria Math" panose="02040503050406030204" pitchFamily="18" charset="0"/>
                                <a:ea typeface="Cambria Math" panose="02040503050406030204" pitchFamily="18" charset="0"/>
                              </a:rPr>
                            </m:ctrlPr>
                          </m:accPr>
                          <m:e>
                            <m:r>
                              <a:rPr lang="en-US" altLang="zh-CN" i="1" kern="100">
                                <a:solidFill>
                                  <a:schemeClr val="bg1"/>
                                </a:solidFill>
                                <a:latin typeface="Cambria Math" panose="02040503050406030204" pitchFamily="18" charset="0"/>
                                <a:ea typeface="宋体" panose="02010600030101010101" pitchFamily="2" charset="-122"/>
                              </a:rPr>
                              <m:t>𝑙</m:t>
                            </m:r>
                          </m:e>
                        </m:acc>
                      </m:e>
                      <m:sub>
                        <m:r>
                          <a:rPr lang="en-US" altLang="zh-CN" i="1" kern="100">
                            <a:solidFill>
                              <a:schemeClr val="bg1"/>
                            </a:solidFill>
                            <a:latin typeface="Cambria Math" panose="02040503050406030204" pitchFamily="18" charset="0"/>
                            <a:ea typeface="宋体" panose="02010600030101010101" pitchFamily="2" charset="-122"/>
                          </a:rPr>
                          <m:t>𝑒</m:t>
                        </m:r>
                      </m:sub>
                    </m:sSub>
                    <m:r>
                      <a:rPr lang="en-US" altLang="zh-CN" i="1" kern="100">
                        <a:solidFill>
                          <a:schemeClr val="bg1"/>
                        </a:solidFill>
                        <a:latin typeface="Cambria Math" panose="02040503050406030204" pitchFamily="18" charset="0"/>
                        <a:ea typeface="宋体" panose="02010600030101010101" pitchFamily="2" charset="-122"/>
                      </a:rPr>
                      <m:t>,</m:t>
                    </m:r>
                    <m:r>
                      <a:rPr lang="en-US" altLang="zh-CN" i="1" kern="100">
                        <a:solidFill>
                          <a:schemeClr val="bg1"/>
                        </a:solidFill>
                        <a:latin typeface="Cambria Math" panose="02040503050406030204" pitchFamily="18" charset="0"/>
                        <a:ea typeface="宋体" panose="02010600030101010101" pitchFamily="2" charset="-122"/>
                      </a:rPr>
                      <m:t>2</m:t>
                    </m:r>
                    <m:sSub>
                      <m:sSubPr>
                        <m:ctrlPr>
                          <a:rPr lang="zh-CN" altLang="zh-CN" i="1" kern="100">
                            <a:solidFill>
                              <a:schemeClr val="bg1"/>
                            </a:solidFill>
                            <a:latin typeface="Cambria Math" panose="02040503050406030204" pitchFamily="18" charset="0"/>
                            <a:ea typeface="Cambria Math" panose="02040503050406030204" pitchFamily="18" charset="0"/>
                          </a:rPr>
                        </m:ctrlPr>
                      </m:sSubPr>
                      <m:e>
                        <m:acc>
                          <m:accPr>
                            <m:chr m:val="̅"/>
                            <m:ctrlPr>
                              <a:rPr lang="zh-CN" altLang="zh-CN" i="1" kern="100">
                                <a:solidFill>
                                  <a:schemeClr val="bg1"/>
                                </a:solidFill>
                                <a:latin typeface="Cambria Math" panose="02040503050406030204" pitchFamily="18" charset="0"/>
                                <a:ea typeface="Cambria Math" panose="02040503050406030204" pitchFamily="18" charset="0"/>
                              </a:rPr>
                            </m:ctrlPr>
                          </m:accPr>
                          <m:e>
                            <m:r>
                              <a:rPr lang="en-US" altLang="zh-CN" i="1" kern="100">
                                <a:solidFill>
                                  <a:schemeClr val="bg1"/>
                                </a:solidFill>
                                <a:latin typeface="Cambria Math" panose="02040503050406030204" pitchFamily="18" charset="0"/>
                                <a:ea typeface="宋体" panose="02010600030101010101" pitchFamily="2" charset="-122"/>
                              </a:rPr>
                              <m:t>𝑙</m:t>
                            </m:r>
                          </m:e>
                        </m:acc>
                      </m:e>
                      <m:sub>
                        <m:r>
                          <a:rPr lang="en-US" altLang="zh-CN" i="1" kern="100">
                            <a:solidFill>
                              <a:schemeClr val="bg1"/>
                            </a:solidFill>
                            <a:latin typeface="Cambria Math" panose="02040503050406030204" pitchFamily="18" charset="0"/>
                            <a:ea typeface="宋体" panose="02010600030101010101" pitchFamily="2" charset="-122"/>
                          </a:rPr>
                          <m:t>𝑒</m:t>
                        </m:r>
                      </m:sub>
                    </m:sSub>
                  </m:oMath>
                </a14:m>
                <a:r>
                  <a:rPr lang="en-US" altLang="zh-CN" kern="100" dirty="0">
                    <a:solidFill>
                      <a:schemeClr val="bg1"/>
                    </a:solidFill>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solidFill>
                              <a:schemeClr val="bg1"/>
                            </a:solidFill>
                            <a:latin typeface="Cambria Math" panose="02040503050406030204" pitchFamily="18" charset="0"/>
                            <a:ea typeface="Cambria Math" panose="02040503050406030204" pitchFamily="18" charset="0"/>
                          </a:rPr>
                        </m:ctrlPr>
                      </m:sSubPr>
                      <m:e>
                        <m:acc>
                          <m:accPr>
                            <m:chr m:val="̅"/>
                            <m:ctrlPr>
                              <a:rPr lang="zh-CN" altLang="zh-CN" i="1" kern="100">
                                <a:solidFill>
                                  <a:schemeClr val="bg1"/>
                                </a:solidFill>
                                <a:latin typeface="Cambria Math" panose="02040503050406030204" pitchFamily="18" charset="0"/>
                                <a:ea typeface="Cambria Math" panose="02040503050406030204" pitchFamily="18" charset="0"/>
                              </a:rPr>
                            </m:ctrlPr>
                          </m:accPr>
                          <m:e>
                            <m:r>
                              <a:rPr lang="en-US" altLang="zh-CN" i="1" kern="100">
                                <a:solidFill>
                                  <a:schemeClr val="bg1"/>
                                </a:solidFill>
                                <a:latin typeface="Cambria Math" panose="02040503050406030204" pitchFamily="18" charset="0"/>
                                <a:ea typeface="宋体" panose="02010600030101010101" pitchFamily="2" charset="-122"/>
                              </a:rPr>
                              <m:t>𝑙</m:t>
                            </m:r>
                          </m:e>
                        </m:acc>
                      </m:e>
                      <m:sub>
                        <m:r>
                          <a:rPr lang="en-US" altLang="zh-CN" i="1" kern="100">
                            <a:solidFill>
                              <a:schemeClr val="bg1"/>
                            </a:solidFill>
                            <a:latin typeface="Cambria Math" panose="02040503050406030204" pitchFamily="18" charset="0"/>
                            <a:ea typeface="宋体" panose="02010600030101010101" pitchFamily="2" charset="-122"/>
                          </a:rPr>
                          <m:t>𝑒</m:t>
                        </m:r>
                      </m:sub>
                    </m:sSub>
                  </m:oMath>
                </a14:m>
                <a:r>
                  <a:rPr lang="zh-CN" altLang="zh-CN" kern="100" dirty="0">
                    <a:solidFill>
                      <a:schemeClr val="bg1"/>
                    </a:solidFill>
                    <a:latin typeface="Times New Roman" panose="02020603050405020304" pitchFamily="18" charset="0"/>
                    <a:ea typeface="宋体" panose="02010600030101010101" pitchFamily="2" charset="-122"/>
                  </a:rPr>
                  <a:t>是边长度的平均值</a:t>
                </a:r>
              </a:p>
              <a:p>
                <a:pPr algn="just">
                  <a:lnSpc>
                    <a:spcPct val="150000"/>
                  </a:lnSpc>
                  <a:spcAft>
                    <a:spcPts val="0"/>
                  </a:spcAft>
                </a:pPr>
                <a:r>
                  <a:rPr lang="en-US" altLang="zh-CN" kern="100" dirty="0">
                    <a:solidFill>
                      <a:schemeClr val="bg1"/>
                    </a:solidFill>
                    <a:latin typeface="Times New Roman" panose="02020603050405020304" pitchFamily="18" charset="0"/>
                    <a:ea typeface="宋体" panose="02010600030101010101" pitchFamily="2" charset="-122"/>
                  </a:rPr>
                  <a:t>2</a:t>
                </a:r>
                <a:r>
                  <a:rPr lang="zh-CN" altLang="zh-CN" kern="100" dirty="0">
                    <a:solidFill>
                      <a:schemeClr val="bg1"/>
                    </a:solidFill>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solidFill>
                              <a:schemeClr val="bg1"/>
                            </a:solidFill>
                            <a:latin typeface="Cambria Math" panose="02040503050406030204" pitchFamily="18" charset="0"/>
                            <a:ea typeface="Cambria Math" panose="02040503050406030204" pitchFamily="18" charset="0"/>
                          </a:rPr>
                        </m:ctrlPr>
                      </m:sSubPr>
                      <m:e>
                        <m:r>
                          <a:rPr lang="en-US" altLang="zh-CN" i="1" kern="100">
                            <a:solidFill>
                              <a:schemeClr val="bg1"/>
                            </a:solidFill>
                            <a:latin typeface="Cambria Math" panose="02040503050406030204" pitchFamily="18" charset="0"/>
                            <a:ea typeface="宋体" panose="02010600030101010101" pitchFamily="2" charset="-122"/>
                          </a:rPr>
                          <m:t>𝜎</m:t>
                        </m:r>
                      </m:e>
                      <m:sub>
                        <m:r>
                          <a:rPr lang="en-US" altLang="zh-CN" i="1" kern="100">
                            <a:solidFill>
                              <a:schemeClr val="bg1"/>
                            </a:solidFill>
                            <a:latin typeface="Cambria Math" panose="02040503050406030204" pitchFamily="18" charset="0"/>
                            <a:ea typeface="宋体" panose="02010600030101010101" pitchFamily="2" charset="-122"/>
                          </a:rPr>
                          <m:t>𝑟</m:t>
                        </m:r>
                      </m:sub>
                    </m:sSub>
                  </m:oMath>
                </a14:m>
                <a:r>
                  <a:rPr lang="en-US" altLang="zh-CN" kern="100" dirty="0">
                    <a:solidFill>
                      <a:schemeClr val="bg1"/>
                    </a:solidFill>
                    <a:latin typeface="Times New Roman" panose="02020603050405020304" pitchFamily="18" charset="0"/>
                    <a:ea typeface="宋体" panose="02010600030101010101" pitchFamily="2" charset="-122"/>
                  </a:rPr>
                  <a:t>={0.1,0.2,0.35,0.5, ∞ }</a:t>
                </a:r>
                <a:endParaRPr lang="zh-CN" altLang="zh-CN" kern="100" dirty="0">
                  <a:solidFill>
                    <a:schemeClr val="bg1"/>
                  </a:solidFill>
                  <a:latin typeface="Times New Roman" panose="02020603050405020304" pitchFamily="18" charset="0"/>
                  <a:ea typeface="宋体" panose="02010600030101010101" pitchFamily="2" charset="-122"/>
                </a:endParaRPr>
              </a:p>
              <a:p>
                <a:pPr algn="just">
                  <a:lnSpc>
                    <a:spcPct val="150000"/>
                  </a:lnSpc>
                  <a:spcAft>
                    <a:spcPts val="0"/>
                  </a:spcAft>
                </a:pPr>
                <a:r>
                  <a:rPr lang="en-US" altLang="zh-CN" kern="100" dirty="0">
                    <a:solidFill>
                      <a:schemeClr val="bg1"/>
                    </a:solidFill>
                    <a:latin typeface="Times New Roman" panose="02020603050405020304" pitchFamily="18" charset="0"/>
                    <a:ea typeface="宋体" panose="02010600030101010101" pitchFamily="2" charset="-122"/>
                  </a:rPr>
                  <a:t>3</a:t>
                </a:r>
                <a:r>
                  <a:rPr lang="zh-CN" altLang="zh-CN" kern="100" dirty="0">
                    <a:solidFill>
                      <a:schemeClr val="bg1"/>
                    </a:solidFill>
                    <a:latin typeface="Times New Roman" panose="02020603050405020304" pitchFamily="18" charset="0"/>
                    <a:ea typeface="宋体" panose="02010600030101010101" pitchFamily="2" charset="-122"/>
                  </a:rPr>
                  <a:t>、</a:t>
                </a:r>
                <a:r>
                  <a:rPr lang="en-US" altLang="zh-CN" kern="100" dirty="0">
                    <a:solidFill>
                      <a:schemeClr val="bg1"/>
                    </a:solidFill>
                    <a:latin typeface="Times New Roman" panose="02020603050405020304" pitchFamily="18" charset="0"/>
                    <a:ea typeface="宋体" panose="02010600030101010101" pitchFamily="2" charset="-122"/>
                  </a:rPr>
                  <a:t>K = 1</a:t>
                </a:r>
                <a:endParaRPr lang="zh-CN" altLang="zh-CN" kern="100" dirty="0">
                  <a:solidFill>
                    <a:schemeClr val="bg1"/>
                  </a:solidFill>
                  <a:latin typeface="Times New Roman" panose="02020603050405020304" pitchFamily="18" charset="0"/>
                  <a:ea typeface="宋体" panose="02010600030101010101" pitchFamily="2" charset="-122"/>
                </a:endParaRPr>
              </a:p>
              <a:p>
                <a:pPr>
                  <a:lnSpc>
                    <a:spcPct val="150000"/>
                  </a:lnSpc>
                </a:pPr>
                <a:endParaRPr lang="en-US" altLang="zh-CN" dirty="0">
                  <a:solidFill>
                    <a:schemeClr val="bg1"/>
                  </a:solidFill>
                </a:endParaRPr>
              </a:p>
              <a:p>
                <a:pPr>
                  <a:lnSpc>
                    <a:spcPct val="150000"/>
                  </a:lnSpc>
                </a:pPr>
                <a:r>
                  <a:rPr lang="en-US" altLang="zh-CN" dirty="0">
                    <a:solidFill>
                      <a:schemeClr val="bg1"/>
                    </a:solidFill>
                  </a:rPr>
                  <a:t>K-means</a:t>
                </a:r>
                <a:r>
                  <a:rPr lang="zh-CN" altLang="en-US" dirty="0">
                    <a:solidFill>
                      <a:schemeClr val="bg1"/>
                    </a:solidFill>
                  </a:rPr>
                  <a:t>聚类</a:t>
                </a:r>
                <a14:m>
                  <m:oMath xmlns:m="http://schemas.openxmlformats.org/officeDocument/2006/math">
                    <m:r>
                      <a:rPr lang="zh-CN" altLang="en-US" i="1">
                        <a:solidFill>
                          <a:schemeClr val="bg1"/>
                        </a:solidFill>
                        <a:latin typeface="Cambria Math" panose="02040503050406030204" pitchFamily="18" charset="0"/>
                      </a:rPr>
                      <m:t>：</m:t>
                    </m:r>
                    <m:sSub>
                      <m:sSubPr>
                        <m:ctrlPr>
                          <a:rPr lang="zh-CN" altLang="zh-CN" i="1">
                            <a:solidFill>
                              <a:schemeClr val="bg1"/>
                            </a:solidFill>
                          </a:rPr>
                        </m:ctrlPr>
                      </m:sSubPr>
                      <m:e>
                        <m:r>
                          <a:rPr lang="en-US" altLang="zh-CN" i="1">
                            <a:solidFill>
                              <a:schemeClr val="bg1"/>
                            </a:solidFill>
                          </a:rPr>
                          <m:t>𝐾</m:t>
                        </m:r>
                      </m:e>
                      <m:sub>
                        <m:r>
                          <a:rPr lang="en-US" altLang="zh-CN" i="1">
                            <a:solidFill>
                              <a:schemeClr val="bg1"/>
                            </a:solidFill>
                          </a:rPr>
                          <m:t>𝑐</m:t>
                        </m:r>
                      </m:sub>
                    </m:sSub>
                  </m:oMath>
                </a14:m>
                <a:r>
                  <a:rPr lang="en-US" altLang="zh-CN" dirty="0">
                    <a:solidFill>
                      <a:schemeClr val="bg1"/>
                    </a:solidFill>
                  </a:rPr>
                  <a:t>=4</a:t>
                </a:r>
              </a:p>
              <a:p>
                <a:pPr>
                  <a:lnSpc>
                    <a:spcPct val="150000"/>
                  </a:lnSpc>
                </a:pPr>
                <a14:m>
                  <m:oMath xmlns:m="http://schemas.openxmlformats.org/officeDocument/2006/math">
                    <m:r>
                      <a:rPr lang="zh-CN" altLang="en-US" i="1" dirty="0">
                        <a:solidFill>
                          <a:schemeClr val="bg1"/>
                        </a:solidFill>
                        <a:latin typeface="Cambria Math" panose="02040503050406030204" pitchFamily="18" charset="0"/>
                      </a:rPr>
                      <m:t>单隐层</m:t>
                    </m:r>
                    <m:r>
                      <a:rPr lang="zh-CN" altLang="en-US" i="1" dirty="0" smtClean="0">
                        <a:solidFill>
                          <a:schemeClr val="bg1"/>
                        </a:solidFill>
                        <a:latin typeface="Cambria Math" panose="02040503050406030204" pitchFamily="18" charset="0"/>
                      </a:rPr>
                      <m:t>节点</m:t>
                    </m:r>
                    <m:r>
                      <a:rPr lang="zh-CN" altLang="en-US" i="1" dirty="0">
                        <a:solidFill>
                          <a:schemeClr val="bg1"/>
                        </a:solidFill>
                        <a:latin typeface="Cambria Math" panose="02040503050406030204" pitchFamily="18" charset="0"/>
                      </a:rPr>
                      <m:t>数</m:t>
                    </m:r>
                    <m:r>
                      <a:rPr lang="zh-CN" altLang="en-US" i="1" dirty="0">
                        <a:solidFill>
                          <a:schemeClr val="bg1"/>
                        </a:solidFill>
                        <a:latin typeface="Cambria Math" panose="02040503050406030204" pitchFamily="18" charset="0"/>
                      </a:rPr>
                      <m:t>：</m:t>
                    </m:r>
                    <m:sSub>
                      <m:sSubPr>
                        <m:ctrlPr>
                          <a:rPr lang="zh-CN" altLang="zh-CN" i="1" smtClean="0">
                            <a:solidFill>
                              <a:schemeClr val="bg1"/>
                            </a:solidFill>
                          </a:rPr>
                        </m:ctrlPr>
                      </m:sSubPr>
                      <m:e>
                        <m:r>
                          <a:rPr lang="en-US" altLang="zh-CN" i="1">
                            <a:solidFill>
                              <a:schemeClr val="bg1"/>
                            </a:solidFill>
                          </a:rPr>
                          <m:t>𝑁</m:t>
                        </m:r>
                      </m:e>
                      <m:sub>
                        <m:r>
                          <a:rPr lang="en-US" altLang="zh-CN" i="1">
                            <a:solidFill>
                              <a:schemeClr val="bg1"/>
                            </a:solidFill>
                          </a:rPr>
                          <m:t>𝑟</m:t>
                        </m:r>
                      </m:sub>
                    </m:sSub>
                  </m:oMath>
                </a14:m>
                <a:r>
                  <a:rPr lang="en-US" altLang="zh-CN" dirty="0">
                    <a:solidFill>
                      <a:schemeClr val="bg1"/>
                    </a:solidFill>
                  </a:rPr>
                  <a:t>=20</a:t>
                </a:r>
                <a:endParaRPr lang="zh-CN" altLang="en-US" dirty="0">
                  <a:solidFill>
                    <a:schemeClr val="bg1"/>
                  </a:solidFill>
                </a:endParaRPr>
              </a:p>
            </p:txBody>
          </p:sp>
        </mc:Choice>
        <mc:Fallback>
          <p:sp>
            <p:nvSpPr>
              <p:cNvPr id="3" name="矩形 2">
                <a:extLst>
                  <a:ext uri="{FF2B5EF4-FFF2-40B4-BE49-F238E27FC236}">
                    <a16:creationId xmlns:a16="http://schemas.microsoft.com/office/drawing/2014/main" id="{B32228A7-C583-47EA-948D-951527315AA1}"/>
                  </a:ext>
                </a:extLst>
              </p:cNvPr>
              <p:cNvSpPr>
                <a:spLocks noRot="1" noChangeAspect="1" noMove="1" noResize="1" noEditPoints="1" noAdjustHandles="1" noChangeArrowheads="1" noChangeShapeType="1" noTextEdit="1"/>
              </p:cNvSpPr>
              <p:nvPr/>
            </p:nvSpPr>
            <p:spPr>
              <a:xfrm>
                <a:off x="1009862" y="1598798"/>
                <a:ext cx="4715586" cy="3064878"/>
              </a:xfrm>
              <a:prstGeom prst="rect">
                <a:avLst/>
              </a:prstGeom>
              <a:blipFill>
                <a:blip r:embed="rId3"/>
                <a:stretch>
                  <a:fillRect l="-1164" r="-517" b="-2187"/>
                </a:stretch>
              </a:blipFill>
            </p:spPr>
            <p:txBody>
              <a:bodyPr/>
              <a:lstStyle/>
              <a:p>
                <a:r>
                  <a:rPr lang="zh-CN" altLang="en-US">
                    <a:noFill/>
                  </a:rPr>
                  <a:t> </a:t>
                </a:r>
              </a:p>
            </p:txBody>
          </p:sp>
        </mc:Fallback>
      </mc:AlternateContent>
      <p:sp>
        <p:nvSpPr>
          <p:cNvPr id="5" name="文本占位符 1">
            <a:extLst>
              <a:ext uri="{FF2B5EF4-FFF2-40B4-BE49-F238E27FC236}">
                <a16:creationId xmlns:a16="http://schemas.microsoft.com/office/drawing/2014/main" id="{E0A7E656-A477-4492-ACF4-3CBF08591393}"/>
              </a:ext>
            </a:extLst>
          </p:cNvPr>
          <p:cNvSpPr txBox="1">
            <a:spLocks/>
          </p:cNvSpPr>
          <p:nvPr/>
        </p:nvSpPr>
        <p:spPr>
          <a:xfrm>
            <a:off x="6096000" y="266944"/>
            <a:ext cx="6516329" cy="522765"/>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4800" b="1" kern="1200">
                <a:solidFill>
                  <a:schemeClr val="bg1"/>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dirty="0"/>
              <a:t>时间性能</a:t>
            </a:r>
          </a:p>
        </p:txBody>
      </p:sp>
      <p:pic>
        <p:nvPicPr>
          <p:cNvPr id="6" name="图片 5">
            <a:extLst>
              <a:ext uri="{FF2B5EF4-FFF2-40B4-BE49-F238E27FC236}">
                <a16:creationId xmlns:a16="http://schemas.microsoft.com/office/drawing/2014/main" id="{34331860-C8AB-422B-BECF-FAF463AAD58A}"/>
              </a:ext>
            </a:extLst>
          </p:cNvPr>
          <p:cNvPicPr/>
          <p:nvPr/>
        </p:nvPicPr>
        <p:blipFill>
          <a:blip r:embed="rId4"/>
          <a:stretch>
            <a:fillRect/>
          </a:stretch>
        </p:blipFill>
        <p:spPr>
          <a:xfrm>
            <a:off x="6096000" y="2068366"/>
            <a:ext cx="5791200" cy="2257627"/>
          </a:xfrm>
          <a:prstGeom prst="rect">
            <a:avLst/>
          </a:prstGeom>
        </p:spPr>
      </p:pic>
    </p:spTree>
    <p:extLst>
      <p:ext uri="{BB962C8B-B14F-4D97-AF65-F5344CB8AC3E}">
        <p14:creationId xmlns:p14="http://schemas.microsoft.com/office/powerpoint/2010/main" val="26536425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516329" cy="522765"/>
          </a:xfrm>
        </p:spPr>
        <p:txBody>
          <a:bodyPr/>
          <a:lstStyle/>
          <a:p>
            <a:r>
              <a:rPr kumimoji="1" lang="zh-CN" altLang="en-US" sz="2800" dirty="0"/>
              <a:t>结果衡量</a:t>
            </a:r>
          </a:p>
        </p:txBody>
      </p:sp>
      <p:sp>
        <p:nvSpPr>
          <p:cNvPr id="5" name="文本框 4"/>
          <p:cNvSpPr txBox="1"/>
          <p:nvPr/>
        </p:nvSpPr>
        <p:spPr>
          <a:xfrm>
            <a:off x="944465" y="1128109"/>
            <a:ext cx="10107040" cy="1427891"/>
          </a:xfrm>
          <a:prstGeom prst="rect">
            <a:avLst/>
          </a:prstGeom>
          <a:noFill/>
        </p:spPr>
        <p:txBody>
          <a:bodyPr wrap="square" rtlCol="0">
            <a:spAutoFit/>
          </a:bodyPr>
          <a:lstStyle/>
          <a:p>
            <a:pPr>
              <a:lnSpc>
                <a:spcPct val="150000"/>
              </a:lnSpc>
            </a:pPr>
            <a:r>
              <a:rPr lang="en-US" altLang="zh-CN" dirty="0">
                <a:solidFill>
                  <a:schemeClr val="bg1"/>
                </a:solidFill>
              </a:rPr>
              <a:t>1</a:t>
            </a:r>
            <a:r>
              <a:rPr lang="zh-CN" altLang="en-US" dirty="0">
                <a:solidFill>
                  <a:schemeClr val="bg1"/>
                </a:solidFill>
              </a:rPr>
              <a:t>、输出的法向量和真实法向量之间角度差的平均值</a:t>
            </a:r>
            <a:r>
              <a:rPr lang="en-US" altLang="zh-CN" dirty="0" err="1">
                <a:solidFill>
                  <a:schemeClr val="bg1"/>
                </a:solidFill>
              </a:rPr>
              <a:t>Dn</a:t>
            </a:r>
            <a:endParaRPr lang="en-US" altLang="zh-CN" dirty="0">
              <a:solidFill>
                <a:schemeClr val="bg1"/>
              </a:solidFill>
            </a:endParaRPr>
          </a:p>
          <a:p>
            <a:pPr>
              <a:lnSpc>
                <a:spcPct val="150000"/>
              </a:lnSpc>
            </a:pPr>
            <a:r>
              <a:rPr lang="en-US" altLang="zh-CN" dirty="0">
                <a:solidFill>
                  <a:schemeClr val="bg1"/>
                </a:solidFill>
              </a:rPr>
              <a:t>2</a:t>
            </a:r>
            <a:r>
              <a:rPr lang="zh-CN" altLang="en-US" dirty="0">
                <a:solidFill>
                  <a:schemeClr val="bg1"/>
                </a:solidFill>
              </a:rPr>
              <a:t>、输出的网格和真实网格的平均</a:t>
            </a:r>
            <a:r>
              <a:rPr lang="en-US" altLang="zh-CN" dirty="0">
                <a:solidFill>
                  <a:schemeClr val="bg1"/>
                </a:solidFill>
              </a:rPr>
              <a:t>one-side </a:t>
            </a:r>
            <a:r>
              <a:rPr lang="en-US" altLang="zh-CN" dirty="0" err="1">
                <a:solidFill>
                  <a:schemeClr val="bg1"/>
                </a:solidFill>
              </a:rPr>
              <a:t>Hausdorff</a:t>
            </a:r>
            <a:r>
              <a:rPr lang="zh-CN" altLang="en-US" dirty="0">
                <a:solidFill>
                  <a:schemeClr val="bg1"/>
                </a:solidFill>
              </a:rPr>
              <a:t>距离</a:t>
            </a:r>
            <a:r>
              <a:rPr lang="en-US" altLang="zh-CN" dirty="0" err="1">
                <a:solidFill>
                  <a:schemeClr val="bg1"/>
                </a:solidFill>
              </a:rPr>
              <a:t>Dv</a:t>
            </a:r>
            <a:r>
              <a:rPr lang="zh-CN" altLang="en-US" sz="2400" dirty="0">
                <a:solidFill>
                  <a:schemeClr val="bg1"/>
                </a:solidFill>
              </a:rPr>
              <a:t>。</a:t>
            </a:r>
            <a:endParaRPr lang="en-US" altLang="zh-CN" sz="2400" dirty="0">
              <a:solidFill>
                <a:schemeClr val="bg1"/>
              </a:solidFill>
            </a:endParaRPr>
          </a:p>
          <a:p>
            <a:pPr>
              <a:lnSpc>
                <a:spcPct val="150000"/>
              </a:lnSpc>
            </a:pPr>
            <a:r>
              <a:rPr lang="zh-CN" altLang="en-US" dirty="0">
                <a:solidFill>
                  <a:schemeClr val="bg1"/>
                </a:solidFill>
              </a:rPr>
              <a:t>左图是人工数据集，右图是扫描数据集</a:t>
            </a:r>
          </a:p>
        </p:txBody>
      </p:sp>
      <p:pic>
        <p:nvPicPr>
          <p:cNvPr id="6" name="图片 5">
            <a:extLst>
              <a:ext uri="{FF2B5EF4-FFF2-40B4-BE49-F238E27FC236}">
                <a16:creationId xmlns:a16="http://schemas.microsoft.com/office/drawing/2014/main" id="{790DB6E2-90F3-4801-A9BB-732942252F35}"/>
              </a:ext>
            </a:extLst>
          </p:cNvPr>
          <p:cNvPicPr/>
          <p:nvPr/>
        </p:nvPicPr>
        <p:blipFill>
          <a:blip r:embed="rId3"/>
          <a:stretch>
            <a:fillRect/>
          </a:stretch>
        </p:blipFill>
        <p:spPr>
          <a:xfrm>
            <a:off x="352662" y="2894400"/>
            <a:ext cx="5857016" cy="3412881"/>
          </a:xfrm>
          <a:prstGeom prst="rect">
            <a:avLst/>
          </a:prstGeom>
        </p:spPr>
      </p:pic>
      <p:pic>
        <p:nvPicPr>
          <p:cNvPr id="7" name="图片 6">
            <a:extLst>
              <a:ext uri="{FF2B5EF4-FFF2-40B4-BE49-F238E27FC236}">
                <a16:creationId xmlns:a16="http://schemas.microsoft.com/office/drawing/2014/main" id="{EAC59260-7877-4D82-9083-15051A06BFC9}"/>
              </a:ext>
            </a:extLst>
          </p:cNvPr>
          <p:cNvPicPr/>
          <p:nvPr/>
        </p:nvPicPr>
        <p:blipFill>
          <a:blip r:embed="rId4"/>
          <a:stretch>
            <a:fillRect/>
          </a:stretch>
        </p:blipFill>
        <p:spPr>
          <a:xfrm>
            <a:off x="6666878" y="2881224"/>
            <a:ext cx="5078942" cy="3412881"/>
          </a:xfrm>
          <a:prstGeom prst="rect">
            <a:avLst/>
          </a:prstGeom>
        </p:spPr>
      </p:pic>
    </p:spTree>
    <p:extLst>
      <p:ext uri="{BB962C8B-B14F-4D97-AF65-F5344CB8AC3E}">
        <p14:creationId xmlns:p14="http://schemas.microsoft.com/office/powerpoint/2010/main" val="36303633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77438" y="800823"/>
            <a:ext cx="8437124" cy="749165"/>
          </a:xfrm>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a:xfrm>
            <a:off x="1813043" y="3003032"/>
            <a:ext cx="8437124" cy="2370352"/>
          </a:xfrm>
        </p:spPr>
        <p:txBody>
          <a:bodyPr/>
          <a:lstStyle/>
          <a:p>
            <a:r>
              <a:rPr kumimoji="1" lang="en-US" altLang="zh-CN" sz="2400" dirty="0"/>
              <a:t>01</a:t>
            </a:r>
            <a:r>
              <a:rPr kumimoji="1" lang="zh-CN" altLang="en-US" sz="2400" dirty="0"/>
              <a:t> 论文概述</a:t>
            </a:r>
            <a:endParaRPr kumimoji="1" lang="en-US" altLang="zh-CN" sz="2400" dirty="0"/>
          </a:p>
          <a:p>
            <a:r>
              <a:rPr kumimoji="1" lang="en-US" altLang="zh-CN" sz="2400" dirty="0"/>
              <a:t>02</a:t>
            </a:r>
            <a:r>
              <a:rPr kumimoji="1" lang="zh-CN" altLang="en-US" sz="2400" dirty="0"/>
              <a:t> 相关知识</a:t>
            </a:r>
            <a:endParaRPr kumimoji="1" lang="en-US" altLang="zh-CN" sz="2400" dirty="0"/>
          </a:p>
          <a:p>
            <a:r>
              <a:rPr kumimoji="1" lang="en-US" altLang="zh-CN" sz="2400" dirty="0"/>
              <a:t>03</a:t>
            </a:r>
            <a:r>
              <a:rPr kumimoji="1" lang="zh-CN" altLang="en-US" sz="2400" dirty="0"/>
              <a:t> 算法描述</a:t>
            </a:r>
            <a:endParaRPr kumimoji="1" lang="en-US" altLang="zh-CN" sz="2400" dirty="0"/>
          </a:p>
          <a:p>
            <a:r>
              <a:rPr kumimoji="1" lang="en-US" altLang="zh-CN" sz="2400" dirty="0"/>
              <a:t>04 </a:t>
            </a:r>
            <a:r>
              <a:rPr kumimoji="1" lang="zh-CN" altLang="en-US" sz="2400" dirty="0"/>
              <a:t>算法分析</a:t>
            </a:r>
            <a:endParaRPr kumimoji="1" lang="en-US" altLang="zh-CN" sz="2400" dirty="0"/>
          </a:p>
        </p:txBody>
      </p:sp>
    </p:spTree>
    <p:extLst>
      <p:ext uri="{BB962C8B-B14F-4D97-AF65-F5344CB8AC3E}">
        <p14:creationId xmlns:p14="http://schemas.microsoft.com/office/powerpoint/2010/main" val="4969877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516329" cy="522765"/>
          </a:xfrm>
        </p:spPr>
        <p:txBody>
          <a:bodyPr/>
          <a:lstStyle/>
          <a:p>
            <a:r>
              <a:rPr kumimoji="1" lang="zh-CN" altLang="en-US" sz="2800" dirty="0"/>
              <a:t>小结</a:t>
            </a:r>
          </a:p>
        </p:txBody>
      </p:sp>
      <p:sp>
        <p:nvSpPr>
          <p:cNvPr id="4" name="文本框 3"/>
          <p:cNvSpPr txBox="1"/>
          <p:nvPr/>
        </p:nvSpPr>
        <p:spPr>
          <a:xfrm>
            <a:off x="829503" y="1178815"/>
            <a:ext cx="9640111" cy="4001095"/>
          </a:xfrm>
          <a:prstGeom prst="rect">
            <a:avLst/>
          </a:prstGeom>
          <a:noFill/>
        </p:spPr>
        <p:txBody>
          <a:bodyPr wrap="square" rtlCol="0">
            <a:spAutoFit/>
          </a:bodyPr>
          <a:lstStyle/>
          <a:p>
            <a:pPr>
              <a:lnSpc>
                <a:spcPct val="150000"/>
              </a:lnSpc>
            </a:pPr>
            <a:r>
              <a:rPr lang="zh-CN" altLang="en-US" sz="2000" dirty="0">
                <a:solidFill>
                  <a:schemeClr val="bg1"/>
                </a:solidFill>
              </a:rPr>
              <a:t>优点：</a:t>
            </a:r>
            <a:endParaRPr lang="en-US" altLang="zh-CN" sz="2000" dirty="0">
              <a:solidFill>
                <a:schemeClr val="bg1"/>
              </a:solidFill>
            </a:endParaRPr>
          </a:p>
          <a:p>
            <a:pPr marL="342900" indent="-342900">
              <a:lnSpc>
                <a:spcPct val="150000"/>
              </a:lnSpc>
              <a:buFont typeface="Arial" panose="020B0604020202020204" pitchFamily="34" charset="0"/>
              <a:buChar char="•"/>
            </a:pPr>
            <a:r>
              <a:rPr lang="zh-CN" altLang="en-US" sz="2000" dirty="0">
                <a:solidFill>
                  <a:schemeClr val="bg1"/>
                </a:solidFill>
              </a:rPr>
              <a:t>训练好模型再使用的时候不需要调整参数</a:t>
            </a:r>
            <a:endParaRPr lang="en-US" altLang="zh-CN" sz="2000" dirty="0">
              <a:solidFill>
                <a:schemeClr val="bg1"/>
              </a:solidFill>
            </a:endParaRPr>
          </a:p>
          <a:p>
            <a:pPr marL="342900" indent="-342900">
              <a:lnSpc>
                <a:spcPct val="150000"/>
              </a:lnSpc>
              <a:buFont typeface="Arial" panose="020B0604020202020204" pitchFamily="34" charset="0"/>
              <a:buChar char="•"/>
            </a:pPr>
            <a:r>
              <a:rPr lang="zh-CN" altLang="en-US" sz="2000" dirty="0">
                <a:solidFill>
                  <a:schemeClr val="bg1"/>
                </a:solidFill>
              </a:rPr>
              <a:t>运行时间和结果效果优于现有算法</a:t>
            </a:r>
            <a:endParaRPr lang="en-US" altLang="zh-CN" sz="2000" dirty="0">
              <a:solidFill>
                <a:schemeClr val="bg1"/>
              </a:solidFill>
            </a:endParaRPr>
          </a:p>
          <a:p>
            <a:pPr>
              <a:lnSpc>
                <a:spcPct val="150000"/>
              </a:lnSpc>
            </a:pPr>
            <a:endParaRPr lang="en-US" altLang="zh-CN" sz="2000" dirty="0">
              <a:solidFill>
                <a:schemeClr val="bg1"/>
              </a:solidFill>
            </a:endParaRPr>
          </a:p>
          <a:p>
            <a:pPr>
              <a:lnSpc>
                <a:spcPct val="150000"/>
              </a:lnSpc>
            </a:pPr>
            <a:r>
              <a:rPr lang="zh-CN" altLang="en-US" sz="2000" dirty="0">
                <a:solidFill>
                  <a:schemeClr val="bg1"/>
                </a:solidFill>
              </a:rPr>
              <a:t>不足之处</a:t>
            </a:r>
            <a:endParaRPr lang="en-US" altLang="zh-CN" sz="2000" dirty="0">
              <a:solidFill>
                <a:schemeClr val="bg1"/>
              </a:solidFill>
            </a:endParaRPr>
          </a:p>
          <a:p>
            <a:pPr marL="342900" indent="-342900">
              <a:lnSpc>
                <a:spcPct val="150000"/>
              </a:lnSpc>
              <a:buFont typeface="Arial" panose="020B0604020202020204" pitchFamily="34" charset="0"/>
              <a:buChar char="•"/>
            </a:pPr>
            <a:r>
              <a:rPr lang="zh-CN" altLang="en-US" sz="2000" dirty="0">
                <a:solidFill>
                  <a:schemeClr val="bg1"/>
                </a:solidFill>
              </a:rPr>
              <a:t>训练模型的效果受到训练数据集的质量和数量的影响</a:t>
            </a:r>
            <a:endParaRPr lang="en-US" altLang="zh-CN" sz="2000" dirty="0">
              <a:solidFill>
                <a:schemeClr val="bg1"/>
              </a:solidFill>
            </a:endParaRPr>
          </a:p>
          <a:p>
            <a:pPr marL="342900" indent="-342900">
              <a:lnSpc>
                <a:spcPct val="150000"/>
              </a:lnSpc>
              <a:buFont typeface="Arial" panose="020B0604020202020204" pitchFamily="34" charset="0"/>
              <a:buChar char="•"/>
            </a:pPr>
            <a:r>
              <a:rPr lang="zh-CN" altLang="en-US" sz="2000" dirty="0">
                <a:solidFill>
                  <a:schemeClr val="bg1"/>
                </a:solidFill>
              </a:rPr>
              <a:t>无法处理在噪声网格和真实网格之间存在巨大偏移的误差</a:t>
            </a:r>
            <a:endParaRPr lang="en-US" altLang="zh-CN" sz="2000" dirty="0">
              <a:solidFill>
                <a:schemeClr val="bg1"/>
              </a:solidFill>
            </a:endParaRPr>
          </a:p>
          <a:p>
            <a:endParaRPr lang="en-US" altLang="zh-CN" sz="2000" dirty="0">
              <a:solidFill>
                <a:schemeClr val="bg1"/>
              </a:solidFill>
            </a:endParaRPr>
          </a:p>
          <a:p>
            <a:r>
              <a:rPr lang="en-US" altLang="zh-CN" sz="2400" dirty="0">
                <a:solidFill>
                  <a:schemeClr val="bg1"/>
                </a:solidFill>
              </a:rPr>
              <a:t>	</a:t>
            </a:r>
          </a:p>
        </p:txBody>
      </p:sp>
    </p:spTree>
    <p:extLst>
      <p:ext uri="{BB962C8B-B14F-4D97-AF65-F5344CB8AC3E}">
        <p14:creationId xmlns:p14="http://schemas.microsoft.com/office/powerpoint/2010/main" val="4227664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THANK</a:t>
            </a:r>
            <a:r>
              <a:rPr kumimoji="1" lang="zh-CN" altLang="en-US" dirty="0"/>
              <a:t> </a:t>
            </a:r>
            <a:r>
              <a:rPr kumimoji="1" lang="en-US" altLang="zh-CN" dirty="0"/>
              <a:t>YOU.</a:t>
            </a:r>
            <a:endParaRPr kumimoji="1" lang="zh-CN" altLang="en-US" dirty="0"/>
          </a:p>
        </p:txBody>
      </p:sp>
      <p:sp>
        <p:nvSpPr>
          <p:cNvPr id="7" name="文本占位符 2"/>
          <p:cNvSpPr>
            <a:spLocks noGrp="1"/>
          </p:cNvSpPr>
          <p:nvPr>
            <p:ph type="body" sz="quarter" idx="11"/>
          </p:nvPr>
        </p:nvSpPr>
        <p:spPr>
          <a:xfrm>
            <a:off x="3338120" y="5881613"/>
            <a:ext cx="5207540" cy="930156"/>
          </a:xfrm>
        </p:spPr>
        <p:txBody>
          <a:bodyPr/>
          <a:lstStyle/>
          <a:p>
            <a:r>
              <a:rPr kumimoji="1" lang="zh-CN" altLang="en-US" sz="1800" dirty="0"/>
              <a:t>指导老师：李启雷</a:t>
            </a:r>
            <a:r>
              <a:rPr kumimoji="1" lang="en-US" altLang="zh-CN" sz="1800" dirty="0"/>
              <a:t>| </a:t>
            </a:r>
            <a:r>
              <a:rPr kumimoji="1" lang="zh-CN" altLang="en-US" sz="1800" dirty="0"/>
              <a:t>报告人：周伟伦</a:t>
            </a:r>
          </a:p>
        </p:txBody>
      </p:sp>
    </p:spTree>
    <p:extLst>
      <p:ext uri="{BB962C8B-B14F-4D97-AF65-F5344CB8AC3E}">
        <p14:creationId xmlns:p14="http://schemas.microsoft.com/office/powerpoint/2010/main" val="18660000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4667" r="24667"/>
          <a:stretch>
            <a:fillRect/>
          </a:stretch>
        </p:blipFill>
        <p:spPr/>
      </p:pic>
      <p:sp>
        <p:nvSpPr>
          <p:cNvPr id="3" name="文本占位符 2"/>
          <p:cNvSpPr>
            <a:spLocks noGrp="1"/>
          </p:cNvSpPr>
          <p:nvPr>
            <p:ph type="body" sz="quarter" idx="11"/>
          </p:nvPr>
        </p:nvSpPr>
        <p:spPr/>
        <p:txBody>
          <a:bodyPr/>
          <a:lstStyle/>
          <a:p>
            <a:r>
              <a:rPr kumimoji="1" lang="zh-CN" altLang="en-US" dirty="0"/>
              <a:t>论文概述</a:t>
            </a:r>
          </a:p>
        </p:txBody>
      </p:sp>
    </p:spTree>
    <p:extLst>
      <p:ext uri="{BB962C8B-B14F-4D97-AF65-F5344CB8AC3E}">
        <p14:creationId xmlns:p14="http://schemas.microsoft.com/office/powerpoint/2010/main" val="36170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105735" cy="522765"/>
          </a:xfrm>
        </p:spPr>
        <p:txBody>
          <a:bodyPr/>
          <a:lstStyle/>
          <a:p>
            <a:r>
              <a:rPr kumimoji="1" lang="zh-CN" altLang="en-US" sz="2800" dirty="0"/>
              <a:t>三维网格去噪</a:t>
            </a:r>
          </a:p>
        </p:txBody>
      </p:sp>
      <p:sp>
        <p:nvSpPr>
          <p:cNvPr id="4" name="文本框 3"/>
          <p:cNvSpPr txBox="1"/>
          <p:nvPr/>
        </p:nvSpPr>
        <p:spPr>
          <a:xfrm>
            <a:off x="826816" y="1910066"/>
            <a:ext cx="10062857" cy="2807372"/>
          </a:xfrm>
          <a:prstGeom prst="rect">
            <a:avLst/>
          </a:prstGeom>
          <a:noFill/>
        </p:spPr>
        <p:txBody>
          <a:bodyPr wrap="square" rtlCol="0">
            <a:spAutoFit/>
          </a:bodyPr>
          <a:lstStyle/>
          <a:p>
            <a:pPr>
              <a:lnSpc>
                <a:spcPct val="150000"/>
              </a:lnSpc>
            </a:pPr>
            <a:r>
              <a:rPr lang="zh-CN" altLang="en-US" sz="2000" b="1" dirty="0">
                <a:solidFill>
                  <a:schemeClr val="bg1"/>
                </a:solidFill>
              </a:rPr>
              <a:t>意义：</a:t>
            </a:r>
            <a:r>
              <a:rPr lang="en-US" altLang="zh-CN" sz="2000" dirty="0">
                <a:solidFill>
                  <a:schemeClr val="bg1"/>
                </a:solidFill>
              </a:rPr>
              <a:t>3D</a:t>
            </a:r>
            <a:r>
              <a:rPr lang="zh-CN" altLang="en-US" sz="2000" dirty="0">
                <a:solidFill>
                  <a:schemeClr val="bg1"/>
                </a:solidFill>
              </a:rPr>
              <a:t>扫描仪和深度摄像机的出现使得从真实世界获取</a:t>
            </a:r>
            <a:r>
              <a:rPr lang="en-US" altLang="zh-CN" sz="2000" dirty="0">
                <a:solidFill>
                  <a:schemeClr val="bg1"/>
                </a:solidFill>
              </a:rPr>
              <a:t>3D</a:t>
            </a:r>
            <a:r>
              <a:rPr lang="zh-CN" altLang="en-US" sz="2000" dirty="0">
                <a:solidFill>
                  <a:schemeClr val="bg1"/>
                </a:solidFill>
              </a:rPr>
              <a:t>图形变得容易。但是不同于艺术家手动创作的</a:t>
            </a:r>
            <a:r>
              <a:rPr lang="en-US" altLang="zh-CN" sz="2000" dirty="0">
                <a:solidFill>
                  <a:schemeClr val="bg1"/>
                </a:solidFill>
              </a:rPr>
              <a:t>3D</a:t>
            </a:r>
            <a:r>
              <a:rPr lang="zh-CN" altLang="en-US" sz="2000" dirty="0">
                <a:solidFill>
                  <a:schemeClr val="bg1"/>
                </a:solidFill>
              </a:rPr>
              <a:t>网格图像，因为捕捉以及重建过程的不完善，扫描得出的</a:t>
            </a:r>
            <a:r>
              <a:rPr lang="en-US" altLang="zh-CN" sz="2000" dirty="0">
                <a:solidFill>
                  <a:schemeClr val="bg1"/>
                </a:solidFill>
              </a:rPr>
              <a:t>3D</a:t>
            </a:r>
            <a:r>
              <a:rPr lang="zh-CN" altLang="en-US" sz="2000" dirty="0">
                <a:solidFill>
                  <a:schemeClr val="bg1"/>
                </a:solidFill>
              </a:rPr>
              <a:t>网格通常含有噪声。基于以上原因，从三维网格中去除噪声在几何处理过程中是一件十分重要的工作。</a:t>
            </a:r>
            <a:endParaRPr lang="en-US" altLang="zh-CN" sz="2000" dirty="0">
              <a:solidFill>
                <a:schemeClr val="bg1"/>
              </a:solidFill>
            </a:endParaRPr>
          </a:p>
          <a:p>
            <a:pPr>
              <a:lnSpc>
                <a:spcPct val="150000"/>
              </a:lnSpc>
            </a:pPr>
            <a:r>
              <a:rPr lang="zh-CN" altLang="en-US" sz="2000" b="1" dirty="0">
                <a:solidFill>
                  <a:schemeClr val="bg1"/>
                </a:solidFill>
              </a:rPr>
              <a:t>过程：</a:t>
            </a:r>
            <a:r>
              <a:rPr lang="zh-CN" altLang="en-US" sz="2000" dirty="0">
                <a:solidFill>
                  <a:schemeClr val="bg1"/>
                </a:solidFill>
              </a:rPr>
              <a:t>将真实图像用变量表示为</a:t>
            </a:r>
            <a:r>
              <a:rPr lang="en-US" altLang="zh-CN" sz="2000" dirty="0">
                <a:solidFill>
                  <a:schemeClr val="bg1"/>
                </a:solidFill>
              </a:rPr>
              <a:t>M</a:t>
            </a:r>
            <a:r>
              <a:rPr lang="zh-CN" altLang="en-US" sz="2000" dirty="0">
                <a:solidFill>
                  <a:schemeClr val="bg1"/>
                </a:solidFill>
              </a:rPr>
              <a:t>，噪声表示为</a:t>
            </a:r>
            <a:r>
              <a:rPr lang="en-US" altLang="zh-CN" sz="2000" dirty="0">
                <a:solidFill>
                  <a:schemeClr val="bg1"/>
                </a:solidFill>
              </a:rPr>
              <a:t>ε</a:t>
            </a:r>
            <a:r>
              <a:rPr lang="zh-CN" altLang="en-US" sz="2000" dirty="0">
                <a:solidFill>
                  <a:schemeClr val="bg1"/>
                </a:solidFill>
              </a:rPr>
              <a:t>，则含噪声的图像可以表示为</a:t>
            </a:r>
            <a:r>
              <a:rPr lang="en-US" altLang="zh-CN" sz="2000" dirty="0">
                <a:solidFill>
                  <a:schemeClr val="bg1"/>
                </a:solidFill>
              </a:rPr>
              <a:t>M*=</a:t>
            </a:r>
            <a:r>
              <a:rPr lang="en-US" altLang="zh-CN" sz="2000" dirty="0" err="1">
                <a:solidFill>
                  <a:schemeClr val="bg1"/>
                </a:solidFill>
              </a:rPr>
              <a:t>M+ε</a:t>
            </a:r>
            <a:r>
              <a:rPr lang="zh-CN" altLang="en-US" sz="2000" dirty="0">
                <a:solidFill>
                  <a:schemeClr val="bg1"/>
                </a:solidFill>
              </a:rPr>
              <a:t>。我们的最终目标就是从</a:t>
            </a:r>
            <a:r>
              <a:rPr lang="en-US" altLang="zh-CN" sz="2000" dirty="0">
                <a:solidFill>
                  <a:schemeClr val="bg1"/>
                </a:solidFill>
              </a:rPr>
              <a:t>M*</a:t>
            </a:r>
            <a:r>
              <a:rPr lang="zh-CN" altLang="en-US" sz="2000" dirty="0">
                <a:solidFill>
                  <a:schemeClr val="bg1"/>
                </a:solidFill>
              </a:rPr>
              <a:t>获得</a:t>
            </a:r>
            <a:r>
              <a:rPr lang="en-US" altLang="zh-CN" sz="2000" dirty="0">
                <a:solidFill>
                  <a:schemeClr val="bg1"/>
                </a:solidFill>
              </a:rPr>
              <a:t>M</a:t>
            </a:r>
            <a:endParaRPr lang="zh-CN" altLang="en-US" sz="2400" dirty="0">
              <a:solidFill>
                <a:schemeClr val="bg1"/>
              </a:solidFill>
            </a:endParaRPr>
          </a:p>
        </p:txBody>
      </p:sp>
    </p:spTree>
    <p:extLst>
      <p:ext uri="{BB962C8B-B14F-4D97-AF65-F5344CB8AC3E}">
        <p14:creationId xmlns:p14="http://schemas.microsoft.com/office/powerpoint/2010/main" val="4475717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8" y="266944"/>
            <a:ext cx="5826164" cy="522765"/>
          </a:xfrm>
        </p:spPr>
        <p:txBody>
          <a:bodyPr/>
          <a:lstStyle/>
          <a:p>
            <a:r>
              <a:rPr kumimoji="1" lang="zh-CN" altLang="en-US" sz="2800" dirty="0"/>
              <a:t>三维网格去噪</a:t>
            </a:r>
          </a:p>
        </p:txBody>
      </p:sp>
      <p:sp>
        <p:nvSpPr>
          <p:cNvPr id="9" name="文本框 8">
            <a:extLst>
              <a:ext uri="{FF2B5EF4-FFF2-40B4-BE49-F238E27FC236}">
                <a16:creationId xmlns:a16="http://schemas.microsoft.com/office/drawing/2014/main" id="{85183825-1C73-4F04-AD2B-B18C584A7B10}"/>
              </a:ext>
            </a:extLst>
          </p:cNvPr>
          <p:cNvSpPr txBox="1"/>
          <p:nvPr/>
        </p:nvSpPr>
        <p:spPr>
          <a:xfrm>
            <a:off x="826816" y="1910066"/>
            <a:ext cx="10062857" cy="3809184"/>
          </a:xfrm>
          <a:prstGeom prst="rect">
            <a:avLst/>
          </a:prstGeom>
          <a:noFill/>
        </p:spPr>
        <p:txBody>
          <a:bodyPr wrap="square" rtlCol="0">
            <a:spAutoFit/>
          </a:bodyPr>
          <a:lstStyle/>
          <a:p>
            <a:pPr>
              <a:lnSpc>
                <a:spcPct val="150000"/>
              </a:lnSpc>
            </a:pPr>
            <a:r>
              <a:rPr lang="en-US" altLang="zh-CN" sz="2000" b="1" dirty="0">
                <a:solidFill>
                  <a:schemeClr val="bg1"/>
                </a:solidFill>
              </a:rPr>
              <a:t>Filter-based mesh denoising methods</a:t>
            </a:r>
            <a:r>
              <a:rPr lang="zh-CN" altLang="en-US" sz="2000" b="1" dirty="0">
                <a:solidFill>
                  <a:schemeClr val="bg1"/>
                </a:solidFill>
              </a:rPr>
              <a:t>：</a:t>
            </a:r>
            <a:r>
              <a:rPr lang="zh-CN" altLang="en-US" sz="2000" dirty="0">
                <a:solidFill>
                  <a:schemeClr val="bg1"/>
                </a:solidFill>
              </a:rPr>
              <a:t>假设表面的噪声都是高频的，并且设计过滤器将来移除噪声，有针对顶点位置和针对网格三角面的法向量两类的。</a:t>
            </a:r>
            <a:endParaRPr lang="en-US" altLang="zh-CN" sz="2000" dirty="0">
              <a:solidFill>
                <a:schemeClr val="bg1"/>
              </a:solidFill>
            </a:endParaRPr>
          </a:p>
          <a:p>
            <a:pPr>
              <a:lnSpc>
                <a:spcPct val="150000"/>
              </a:lnSpc>
            </a:pPr>
            <a:r>
              <a:rPr lang="en-US" altLang="zh-CN" sz="2000" b="1" dirty="0">
                <a:solidFill>
                  <a:schemeClr val="bg1"/>
                </a:solidFill>
              </a:rPr>
              <a:t>Optimization-based mesh denoising methods</a:t>
            </a:r>
            <a:r>
              <a:rPr lang="zh-CN" altLang="en-US" sz="2000" b="1" dirty="0">
                <a:solidFill>
                  <a:schemeClr val="bg1"/>
                </a:solidFill>
              </a:rPr>
              <a:t>：</a:t>
            </a:r>
            <a:r>
              <a:rPr lang="zh-CN" altLang="en-US" sz="2000" dirty="0">
                <a:solidFill>
                  <a:schemeClr val="bg1"/>
                </a:solidFill>
              </a:rPr>
              <a:t>此方法将去噪问题当作一个最优化问题并且寻找一个去噪网格能够最好匹配输入网格以及一系列预先设定好的限制条件，包括对几何特征以及噪声分布的假设。</a:t>
            </a:r>
            <a:endParaRPr lang="en-US" altLang="zh-CN" sz="2000" dirty="0">
              <a:solidFill>
                <a:schemeClr val="bg1"/>
              </a:solidFill>
            </a:endParaRPr>
          </a:p>
          <a:p>
            <a:pPr>
              <a:lnSpc>
                <a:spcPct val="150000"/>
              </a:lnSpc>
            </a:pPr>
            <a:r>
              <a:rPr lang="en-US" altLang="zh-CN" sz="2000" b="1" dirty="0">
                <a:solidFill>
                  <a:schemeClr val="bg1"/>
                </a:solidFill>
              </a:rPr>
              <a:t>Data-driven denoising methods</a:t>
            </a:r>
            <a:r>
              <a:rPr lang="zh-CN" altLang="en-US" sz="2000" b="1" dirty="0">
                <a:solidFill>
                  <a:schemeClr val="bg1"/>
                </a:solidFill>
              </a:rPr>
              <a:t>：</a:t>
            </a:r>
            <a:r>
              <a:rPr lang="zh-CN" altLang="en-US" sz="2000" dirty="0">
                <a:solidFill>
                  <a:schemeClr val="bg1"/>
                </a:solidFill>
              </a:rPr>
              <a:t>一般是通过机器学习方法，常用来移除真实图像的噪声以及渲染结果。</a:t>
            </a:r>
            <a:endParaRPr lang="en-US" altLang="zh-CN" sz="2000" dirty="0">
              <a:solidFill>
                <a:schemeClr val="bg1"/>
              </a:solidFill>
            </a:endParaRPr>
          </a:p>
          <a:p>
            <a:pPr>
              <a:lnSpc>
                <a:spcPct val="150000"/>
              </a:lnSpc>
            </a:pPr>
            <a:endParaRPr lang="zh-CN" altLang="en-US" sz="2400" dirty="0">
              <a:solidFill>
                <a:schemeClr val="bg1"/>
              </a:solidFill>
            </a:endParaRPr>
          </a:p>
        </p:txBody>
      </p:sp>
    </p:spTree>
    <p:extLst>
      <p:ext uri="{BB962C8B-B14F-4D97-AF65-F5344CB8AC3E}">
        <p14:creationId xmlns:p14="http://schemas.microsoft.com/office/powerpoint/2010/main" val="51733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8" y="266944"/>
            <a:ext cx="5826164" cy="522765"/>
          </a:xfrm>
        </p:spPr>
        <p:txBody>
          <a:bodyPr/>
          <a:lstStyle/>
          <a:p>
            <a:r>
              <a:rPr kumimoji="1" lang="zh-CN" altLang="en-US" sz="2800" dirty="0"/>
              <a:t>论文方法</a:t>
            </a:r>
          </a:p>
        </p:txBody>
      </p:sp>
      <p:sp>
        <p:nvSpPr>
          <p:cNvPr id="9" name="文本框 8">
            <a:extLst>
              <a:ext uri="{FF2B5EF4-FFF2-40B4-BE49-F238E27FC236}">
                <a16:creationId xmlns:a16="http://schemas.microsoft.com/office/drawing/2014/main" id="{85183825-1C73-4F04-AD2B-B18C584A7B10}"/>
              </a:ext>
            </a:extLst>
          </p:cNvPr>
          <p:cNvSpPr txBox="1"/>
          <p:nvPr/>
        </p:nvSpPr>
        <p:spPr>
          <a:xfrm>
            <a:off x="826816" y="1910066"/>
            <a:ext cx="10062857" cy="2345707"/>
          </a:xfrm>
          <a:prstGeom prst="rect">
            <a:avLst/>
          </a:prstGeom>
          <a:noFill/>
        </p:spPr>
        <p:txBody>
          <a:bodyPr wrap="square" rtlCol="0">
            <a:spAutoFit/>
          </a:bodyPr>
          <a:lstStyle/>
          <a:p>
            <a:pPr>
              <a:lnSpc>
                <a:spcPct val="150000"/>
              </a:lnSpc>
            </a:pPr>
            <a:r>
              <a:rPr lang="zh-CN" altLang="en-US" sz="2000" dirty="0">
                <a:solidFill>
                  <a:schemeClr val="bg1"/>
                </a:solidFill>
              </a:rPr>
              <a:t>本方法采用双边滤波器以及级联回归方法，不需要关于输入网格噪声分布和几何特征的假设，直接从训练数据集中学得非线性的去噪过程。对于不同的输入网格，运行时的去噪过程是全自动的。通过使用网格数据和特别的噪声模式，此方法很容易迁移到对特定噪声网格的去噪处理。而通过与其他去噪方法进行比较，结果表明本论文方法明显优于其他算法并且成功移除不同几何特征网格的不同种类的噪声。</a:t>
            </a:r>
            <a:endParaRPr lang="zh-CN" altLang="en-US" sz="2400" dirty="0">
              <a:solidFill>
                <a:schemeClr val="bg1"/>
              </a:solidFill>
            </a:endParaRPr>
          </a:p>
        </p:txBody>
      </p:sp>
      <p:pic>
        <p:nvPicPr>
          <p:cNvPr id="3" name="图片 2">
            <a:extLst>
              <a:ext uri="{FF2B5EF4-FFF2-40B4-BE49-F238E27FC236}">
                <a16:creationId xmlns:a16="http://schemas.microsoft.com/office/drawing/2014/main" id="{2525115B-E906-4C44-B735-5E86B2C0DBB4}"/>
              </a:ext>
            </a:extLst>
          </p:cNvPr>
          <p:cNvPicPr>
            <a:picLocks noChangeAspect="1"/>
          </p:cNvPicPr>
          <p:nvPr/>
        </p:nvPicPr>
        <p:blipFill>
          <a:blip r:embed="rId3"/>
          <a:stretch>
            <a:fillRect/>
          </a:stretch>
        </p:blipFill>
        <p:spPr>
          <a:xfrm>
            <a:off x="0" y="1015290"/>
            <a:ext cx="12192000" cy="4827419"/>
          </a:xfrm>
          <a:prstGeom prst="rect">
            <a:avLst/>
          </a:prstGeom>
        </p:spPr>
      </p:pic>
    </p:spTree>
    <p:extLst>
      <p:ext uri="{BB962C8B-B14F-4D97-AF65-F5344CB8AC3E}">
        <p14:creationId xmlns:p14="http://schemas.microsoft.com/office/powerpoint/2010/main" val="26064265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4667" r="24667"/>
          <a:stretch>
            <a:fillRect/>
          </a:stretch>
        </p:blipFill>
        <p:spPr/>
      </p:pic>
      <p:sp>
        <p:nvSpPr>
          <p:cNvPr id="3" name="文本占位符 2"/>
          <p:cNvSpPr>
            <a:spLocks noGrp="1"/>
          </p:cNvSpPr>
          <p:nvPr>
            <p:ph type="body" sz="quarter" idx="11"/>
          </p:nvPr>
        </p:nvSpPr>
        <p:spPr/>
        <p:txBody>
          <a:bodyPr/>
          <a:lstStyle/>
          <a:p>
            <a:r>
              <a:rPr kumimoji="1" lang="zh-CN" altLang="en-US" dirty="0"/>
              <a:t>相关知识</a:t>
            </a:r>
          </a:p>
        </p:txBody>
      </p:sp>
    </p:spTree>
    <p:extLst>
      <p:ext uri="{BB962C8B-B14F-4D97-AF65-F5344CB8AC3E}">
        <p14:creationId xmlns:p14="http://schemas.microsoft.com/office/powerpoint/2010/main" val="408731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105735" cy="522765"/>
          </a:xfrm>
        </p:spPr>
        <p:txBody>
          <a:bodyPr/>
          <a:lstStyle/>
          <a:p>
            <a:r>
              <a:rPr kumimoji="1" lang="zh-CN" altLang="en-US" sz="2800" dirty="0"/>
              <a:t>图像频率</a:t>
            </a:r>
          </a:p>
        </p:txBody>
      </p:sp>
      <p:sp>
        <p:nvSpPr>
          <p:cNvPr id="4" name="文本框 3"/>
          <p:cNvSpPr txBox="1"/>
          <p:nvPr/>
        </p:nvSpPr>
        <p:spPr>
          <a:xfrm>
            <a:off x="1476564" y="1815001"/>
            <a:ext cx="7199845" cy="2345707"/>
          </a:xfrm>
          <a:prstGeom prst="rect">
            <a:avLst/>
          </a:prstGeom>
          <a:noFill/>
        </p:spPr>
        <p:txBody>
          <a:bodyPr wrap="square" rtlCol="0">
            <a:spAutoFit/>
          </a:bodyPr>
          <a:lstStyle/>
          <a:p>
            <a:pPr>
              <a:lnSpc>
                <a:spcPct val="150000"/>
              </a:lnSpc>
            </a:pPr>
            <a:r>
              <a:rPr lang="zh-CN" altLang="en-US" sz="2000" dirty="0">
                <a:solidFill>
                  <a:schemeClr val="bg1"/>
                </a:solidFill>
              </a:rPr>
              <a:t>图像的频率就是灰度值变化剧烈程度的指标，是灰度在平面空间上的梯度。所谓低频，就是颜色缓慢地变化，相对地，高频就是频率变化快。对于噪声来说，一个像素点之所以是噪声，就是因为它与正常的点颜色区别过大，在点的周围灰度变化过快，所以假设噪声是高频的</a:t>
            </a:r>
            <a:endParaRPr lang="zh-CN" altLang="en-US" sz="2400" dirty="0">
              <a:solidFill>
                <a:schemeClr val="bg1"/>
              </a:solidFill>
            </a:endParaRPr>
          </a:p>
        </p:txBody>
      </p:sp>
    </p:spTree>
    <p:extLst>
      <p:ext uri="{BB962C8B-B14F-4D97-AF65-F5344CB8AC3E}">
        <p14:creationId xmlns:p14="http://schemas.microsoft.com/office/powerpoint/2010/main" val="25648399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4067" y="266944"/>
            <a:ext cx="6105735" cy="522765"/>
          </a:xfrm>
        </p:spPr>
        <p:txBody>
          <a:bodyPr/>
          <a:lstStyle/>
          <a:p>
            <a:r>
              <a:rPr kumimoji="1" lang="en-US" altLang="zh-CN" sz="2800" dirty="0"/>
              <a:t>RBF</a:t>
            </a:r>
            <a:r>
              <a:rPr kumimoji="1" lang="zh-CN" altLang="en-US" sz="2800" dirty="0"/>
              <a:t>（径向基函数）</a:t>
            </a:r>
          </a:p>
        </p:txBody>
      </p:sp>
      <mc:AlternateContent xmlns:mc="http://schemas.openxmlformats.org/markup-compatibility/2006">
        <mc:Choice xmlns:a14="http://schemas.microsoft.com/office/drawing/2010/main" Requires="a14">
          <p:sp>
            <p:nvSpPr>
              <p:cNvPr id="4" name="文本框 3"/>
              <p:cNvSpPr txBox="1"/>
              <p:nvPr/>
            </p:nvSpPr>
            <p:spPr>
              <a:xfrm>
                <a:off x="839566" y="1392507"/>
                <a:ext cx="10099492" cy="3182538"/>
              </a:xfrm>
              <a:prstGeom prst="rect">
                <a:avLst/>
              </a:prstGeom>
              <a:noFill/>
            </p:spPr>
            <p:txBody>
              <a:bodyPr wrap="square" rtlCol="0">
                <a:spAutoFit/>
              </a:bodyPr>
              <a:lstStyle/>
              <a:p>
                <a:r>
                  <a:rPr lang="en-US" altLang="zh-CN" sz="2400" dirty="0">
                    <a:solidFill>
                      <a:schemeClr val="bg1"/>
                    </a:solidFill>
                  </a:rPr>
                  <a:t>RBF:</a:t>
                </a:r>
                <a:r>
                  <a:rPr lang="zh-CN" altLang="en-US" sz="2400" dirty="0">
                    <a:solidFill>
                      <a:schemeClr val="bg1"/>
                    </a:solidFill>
                  </a:rPr>
                  <a:t>常用的核函数，是支持向量机分类中最为常用的核函数。形式如下：</a:t>
                </a:r>
                <a:endParaRPr lang="en-US" altLang="zh-CN" sz="2400" dirty="0">
                  <a:solidFill>
                    <a:schemeClr val="bg1"/>
                  </a:solidFill>
                </a:endParaRPr>
              </a:p>
              <a:p>
                <a:pPr indent="266700" algn="just">
                  <a:spcAft>
                    <a:spcPts val="600"/>
                  </a:spcAft>
                </a:pPr>
                <a14:m>
                  <m:oMathPara xmlns:m="http://schemas.openxmlformats.org/officeDocument/2006/math">
                    <m:oMathParaPr>
                      <m:jc m:val="centerGroup"/>
                    </m:oMathParaPr>
                    <m:oMath xmlns:m="http://schemas.openxmlformats.org/officeDocument/2006/math">
                      <m:r>
                        <m:rPr>
                          <m:sty m:val="p"/>
                        </m:rPr>
                        <a:rPr lang="en-US" altLang="zh-CN" sz="2400" kern="100" smtClean="0">
                          <a:solidFill>
                            <a:schemeClr val="bg1"/>
                          </a:solidFill>
                          <a:latin typeface="Cambria Math" panose="02040503050406030204" pitchFamily="18" charset="0"/>
                          <a:ea typeface="宋体" panose="02010600030101010101" pitchFamily="2" charset="-122"/>
                        </a:rPr>
                        <m:t>K</m:t>
                      </m:r>
                      <m:d>
                        <m:dPr>
                          <m:ctrlPr>
                            <a:rPr lang="zh-CN" altLang="zh-CN" sz="2400" i="1" kern="100">
                              <a:solidFill>
                                <a:schemeClr val="bg1"/>
                              </a:solidFill>
                              <a:latin typeface="Cambria Math" panose="02040503050406030204" pitchFamily="18" charset="0"/>
                              <a:ea typeface="Cambria Math" panose="02040503050406030204" pitchFamily="18" charset="0"/>
                            </a:rPr>
                          </m:ctrlPr>
                        </m:dPr>
                        <m:e>
                          <m:r>
                            <m:rPr>
                              <m:sty m:val="p"/>
                            </m:rPr>
                            <a:rPr lang="en-US" altLang="zh-CN" sz="2400" kern="100">
                              <a:solidFill>
                                <a:schemeClr val="bg1"/>
                              </a:solidFill>
                              <a:latin typeface="Cambria Math" panose="02040503050406030204" pitchFamily="18" charset="0"/>
                              <a:ea typeface="宋体" panose="02010600030101010101" pitchFamily="2" charset="-122"/>
                            </a:rPr>
                            <m:t>x</m:t>
                          </m:r>
                          <m:r>
                            <a:rPr lang="en-US" altLang="zh-CN" sz="2400" kern="100">
                              <a:solidFill>
                                <a:schemeClr val="bg1"/>
                              </a:solidFill>
                              <a:latin typeface="Cambria Math" panose="02040503050406030204" pitchFamily="18" charset="0"/>
                              <a:ea typeface="宋体" panose="02010600030101010101" pitchFamily="2" charset="-122"/>
                            </a:rPr>
                            <m:t>,</m:t>
                          </m:r>
                          <m:sSup>
                            <m:sSupPr>
                              <m:ctrlPr>
                                <a:rPr lang="zh-CN" altLang="zh-CN" sz="2400" i="1" kern="100">
                                  <a:solidFill>
                                    <a:schemeClr val="bg1"/>
                                  </a:solidFill>
                                  <a:latin typeface="Cambria Math" panose="02040503050406030204" pitchFamily="18" charset="0"/>
                                  <a:ea typeface="Cambria Math" panose="02040503050406030204" pitchFamily="18" charset="0"/>
                                </a:rPr>
                              </m:ctrlPr>
                            </m:sSupPr>
                            <m:e>
                              <m:r>
                                <a:rPr lang="en-US" altLang="zh-CN" sz="2400" i="1" kern="100">
                                  <a:solidFill>
                                    <a:schemeClr val="bg1"/>
                                  </a:solidFill>
                                  <a:latin typeface="Cambria Math" panose="02040503050406030204" pitchFamily="18" charset="0"/>
                                  <a:ea typeface="宋体" panose="02010600030101010101" pitchFamily="2" charset="-122"/>
                                </a:rPr>
                                <m:t>𝑥</m:t>
                              </m:r>
                            </m:e>
                            <m:sup>
                              <m:r>
                                <a:rPr lang="en-US" altLang="zh-CN" sz="2400" i="1" kern="100">
                                  <a:solidFill>
                                    <a:schemeClr val="bg1"/>
                                  </a:solidFill>
                                  <a:latin typeface="Cambria Math" panose="02040503050406030204" pitchFamily="18" charset="0"/>
                                  <a:ea typeface="宋体" panose="02010600030101010101" pitchFamily="2" charset="-122"/>
                                </a:rPr>
                                <m:t>,</m:t>
                              </m:r>
                            </m:sup>
                          </m:sSup>
                        </m:e>
                      </m:d>
                      <m:r>
                        <a:rPr lang="en-US" altLang="zh-CN" sz="2400" kern="100">
                          <a:solidFill>
                            <a:schemeClr val="bg1"/>
                          </a:solidFill>
                          <a:latin typeface="Cambria Math" panose="02040503050406030204" pitchFamily="18" charset="0"/>
                          <a:ea typeface="宋体" panose="02010600030101010101" pitchFamily="2" charset="-122"/>
                        </a:rPr>
                        <m:t>=</m:t>
                      </m:r>
                      <m:r>
                        <m:rPr>
                          <m:sty m:val="p"/>
                        </m:rPr>
                        <a:rPr lang="en-US" altLang="zh-CN" sz="2400" kern="100">
                          <a:solidFill>
                            <a:schemeClr val="bg1"/>
                          </a:solidFill>
                          <a:latin typeface="Cambria Math" panose="02040503050406030204" pitchFamily="18" charset="0"/>
                          <a:ea typeface="宋体" panose="02010600030101010101" pitchFamily="2" charset="-122"/>
                        </a:rPr>
                        <m:t>exp</m:t>
                      </m:r>
                      <m:r>
                        <a:rPr lang="en-US" altLang="zh-CN" sz="2400" kern="100">
                          <a:solidFill>
                            <a:schemeClr val="bg1"/>
                          </a:solidFill>
                          <a:latin typeface="Cambria Math" panose="02040503050406030204" pitchFamily="18" charset="0"/>
                          <a:ea typeface="宋体" panose="02010600030101010101" pitchFamily="2" charset="-122"/>
                        </a:rPr>
                        <m:t>⁡(</m:t>
                      </m:r>
                      <m:r>
                        <a:rPr lang="en-US" altLang="zh-CN" sz="2400" i="1" kern="100">
                          <a:solidFill>
                            <a:schemeClr val="bg1"/>
                          </a:solidFill>
                          <a:latin typeface="Cambria Math" panose="02040503050406030204" pitchFamily="18" charset="0"/>
                          <a:ea typeface="宋体" panose="02010600030101010101" pitchFamily="2" charset="-122"/>
                        </a:rPr>
                        <m:t>−</m:t>
                      </m:r>
                      <m:f>
                        <m:fPr>
                          <m:ctrlPr>
                            <a:rPr lang="zh-CN" altLang="zh-CN" sz="2400" i="1" kern="100">
                              <a:solidFill>
                                <a:schemeClr val="bg1"/>
                              </a:solidFill>
                              <a:latin typeface="Cambria Math" panose="02040503050406030204" pitchFamily="18" charset="0"/>
                              <a:ea typeface="Cambria Math" panose="02040503050406030204" pitchFamily="18" charset="0"/>
                            </a:rPr>
                          </m:ctrlPr>
                        </m:fPr>
                        <m:num>
                          <m:sSubSup>
                            <m:sSubSupPr>
                              <m:ctrlPr>
                                <a:rPr lang="zh-CN" altLang="zh-CN" sz="2400" i="1" kern="100">
                                  <a:solidFill>
                                    <a:schemeClr val="bg1"/>
                                  </a:solidFill>
                                  <a:latin typeface="Cambria Math" panose="02040503050406030204" pitchFamily="18" charset="0"/>
                                  <a:ea typeface="Cambria Math" panose="02040503050406030204" pitchFamily="18" charset="0"/>
                                </a:rPr>
                              </m:ctrlPr>
                            </m:sSubSupPr>
                            <m:e>
                              <m:d>
                                <m:dPr>
                                  <m:begChr m:val="‖"/>
                                  <m:endChr m:val="‖"/>
                                  <m:ctrlPr>
                                    <a:rPr lang="zh-CN" altLang="zh-CN" sz="2400" i="1" kern="100">
                                      <a:solidFill>
                                        <a:schemeClr val="bg1"/>
                                      </a:solidFill>
                                      <a:latin typeface="Cambria Math" panose="02040503050406030204" pitchFamily="18" charset="0"/>
                                      <a:ea typeface="Cambria Math" panose="02040503050406030204" pitchFamily="18" charset="0"/>
                                    </a:rPr>
                                  </m:ctrlPr>
                                </m:dPr>
                                <m:e>
                                  <m:r>
                                    <a:rPr lang="en-US" altLang="zh-CN" sz="2400" i="1" kern="100">
                                      <a:solidFill>
                                        <a:schemeClr val="bg1"/>
                                      </a:solidFill>
                                      <a:latin typeface="Cambria Math" panose="02040503050406030204" pitchFamily="18" charset="0"/>
                                      <a:ea typeface="宋体" panose="02010600030101010101" pitchFamily="2" charset="-122"/>
                                    </a:rPr>
                                    <m:t>𝑥</m:t>
                                  </m:r>
                                  <m:r>
                                    <a:rPr lang="en-US" altLang="zh-CN" sz="2400" i="1" kern="100">
                                      <a:solidFill>
                                        <a:schemeClr val="bg1"/>
                                      </a:solidFill>
                                      <a:latin typeface="Cambria Math" panose="02040503050406030204" pitchFamily="18" charset="0"/>
                                      <a:ea typeface="宋体" panose="02010600030101010101" pitchFamily="2" charset="-122"/>
                                    </a:rPr>
                                    <m:t>−</m:t>
                                  </m:r>
                                  <m:sSup>
                                    <m:sSupPr>
                                      <m:ctrlPr>
                                        <a:rPr lang="zh-CN" altLang="zh-CN" sz="2400" i="1" kern="100">
                                          <a:solidFill>
                                            <a:schemeClr val="bg1"/>
                                          </a:solidFill>
                                          <a:latin typeface="Cambria Math" panose="02040503050406030204" pitchFamily="18" charset="0"/>
                                          <a:ea typeface="Cambria Math" panose="02040503050406030204" pitchFamily="18" charset="0"/>
                                        </a:rPr>
                                      </m:ctrlPr>
                                    </m:sSupPr>
                                    <m:e>
                                      <m:r>
                                        <a:rPr lang="en-US" altLang="zh-CN" sz="2400" i="1" kern="100">
                                          <a:solidFill>
                                            <a:schemeClr val="bg1"/>
                                          </a:solidFill>
                                          <a:latin typeface="Cambria Math" panose="02040503050406030204" pitchFamily="18" charset="0"/>
                                          <a:ea typeface="宋体" panose="02010600030101010101" pitchFamily="2" charset="-122"/>
                                        </a:rPr>
                                        <m:t>𝑥</m:t>
                                      </m:r>
                                    </m:e>
                                    <m:sup>
                                      <m:r>
                                        <a:rPr lang="en-US" altLang="zh-CN" sz="2400" i="1" kern="100">
                                          <a:solidFill>
                                            <a:schemeClr val="bg1"/>
                                          </a:solidFill>
                                          <a:latin typeface="Cambria Math" panose="02040503050406030204" pitchFamily="18" charset="0"/>
                                          <a:ea typeface="宋体" panose="02010600030101010101" pitchFamily="2" charset="-122"/>
                                        </a:rPr>
                                        <m:t>′</m:t>
                                      </m:r>
                                    </m:sup>
                                  </m:sSup>
                                </m:e>
                              </m:d>
                            </m:e>
                            <m:sub>
                              <m:r>
                                <a:rPr lang="en-US" altLang="zh-CN" sz="2400" i="1" kern="100">
                                  <a:solidFill>
                                    <a:schemeClr val="bg1"/>
                                  </a:solidFill>
                                  <a:latin typeface="Cambria Math" panose="02040503050406030204" pitchFamily="18" charset="0"/>
                                  <a:ea typeface="宋体" panose="02010600030101010101" pitchFamily="2" charset="-122"/>
                                </a:rPr>
                                <m:t>2</m:t>
                              </m:r>
                            </m:sub>
                            <m:sup>
                              <m:r>
                                <a:rPr lang="en-US" altLang="zh-CN" sz="2400" i="1" kern="100">
                                  <a:solidFill>
                                    <a:schemeClr val="bg1"/>
                                  </a:solidFill>
                                  <a:latin typeface="Cambria Math" panose="02040503050406030204" pitchFamily="18" charset="0"/>
                                  <a:ea typeface="宋体" panose="02010600030101010101" pitchFamily="2" charset="-122"/>
                                </a:rPr>
                                <m:t>2</m:t>
                              </m:r>
                            </m:sup>
                          </m:sSubSup>
                        </m:num>
                        <m:den>
                          <m:r>
                            <a:rPr lang="en-US" altLang="zh-CN" sz="2400" i="1" kern="100">
                              <a:solidFill>
                                <a:schemeClr val="bg1"/>
                              </a:solidFill>
                              <a:latin typeface="Cambria Math" panose="02040503050406030204" pitchFamily="18" charset="0"/>
                              <a:ea typeface="宋体" panose="02010600030101010101" pitchFamily="2" charset="-122"/>
                            </a:rPr>
                            <m:t>2</m:t>
                          </m:r>
                          <m:sSup>
                            <m:sSupPr>
                              <m:ctrlPr>
                                <a:rPr lang="zh-CN" altLang="zh-CN" sz="2400" i="1" kern="100">
                                  <a:solidFill>
                                    <a:schemeClr val="bg1"/>
                                  </a:solidFill>
                                  <a:latin typeface="Cambria Math" panose="02040503050406030204" pitchFamily="18" charset="0"/>
                                  <a:ea typeface="Cambria Math" panose="02040503050406030204" pitchFamily="18" charset="0"/>
                                </a:rPr>
                              </m:ctrlPr>
                            </m:sSupPr>
                            <m:e>
                              <m:r>
                                <a:rPr lang="en-US" altLang="zh-CN" sz="2400" i="1" kern="100">
                                  <a:solidFill>
                                    <a:schemeClr val="bg1"/>
                                  </a:solidFill>
                                  <a:latin typeface="Cambria Math" panose="02040503050406030204" pitchFamily="18" charset="0"/>
                                  <a:ea typeface="宋体" panose="02010600030101010101" pitchFamily="2" charset="-122"/>
                                </a:rPr>
                                <m:t>𝜎</m:t>
                              </m:r>
                            </m:e>
                            <m:sup>
                              <m:r>
                                <a:rPr lang="en-US" altLang="zh-CN" sz="2400" i="1" kern="100">
                                  <a:solidFill>
                                    <a:schemeClr val="bg1"/>
                                  </a:solidFill>
                                  <a:latin typeface="Cambria Math" panose="02040503050406030204" pitchFamily="18" charset="0"/>
                                  <a:ea typeface="宋体" panose="02010600030101010101" pitchFamily="2" charset="-122"/>
                                </a:rPr>
                                <m:t>2</m:t>
                              </m:r>
                            </m:sup>
                          </m:sSup>
                        </m:den>
                      </m:f>
                      <m:r>
                        <a:rPr lang="en-US" altLang="zh-CN" sz="2400" kern="100">
                          <a:solidFill>
                            <a:schemeClr val="bg1"/>
                          </a:solidFill>
                          <a:latin typeface="Cambria Math" panose="02040503050406030204" pitchFamily="18" charset="0"/>
                          <a:ea typeface="宋体" panose="02010600030101010101" pitchFamily="2" charset="-122"/>
                        </a:rPr>
                        <m:t>)</m:t>
                      </m:r>
                    </m:oMath>
                  </m:oMathPara>
                </a14:m>
                <a:endParaRPr lang="zh-CN" altLang="zh-CN" kern="100" dirty="0">
                  <a:solidFill>
                    <a:schemeClr val="bg1"/>
                  </a:solidFill>
                  <a:latin typeface="Times New Roman" panose="02020603050405020304" pitchFamily="18" charset="0"/>
                  <a:ea typeface="宋体" panose="02010600030101010101" pitchFamily="2" charset="-122"/>
                </a:endParaRPr>
              </a:p>
              <a:p>
                <a:pPr lvl="1">
                  <a:lnSpc>
                    <a:spcPct val="150000"/>
                  </a:lnSpc>
                </a:pPr>
                <a14:m>
                  <m:oMath xmlns:m="http://schemas.openxmlformats.org/officeDocument/2006/math">
                    <m:sSubSup>
                      <m:sSubSupPr>
                        <m:ctrlPr>
                          <a:rPr lang="zh-CN" altLang="zh-CN" sz="2400" i="1" smtClean="0">
                            <a:solidFill>
                              <a:schemeClr val="bg1"/>
                            </a:solidFill>
                            <a:latin typeface="Cambria Math" panose="02040503050406030204" pitchFamily="18" charset="0"/>
                            <a:ea typeface="Cambria Math" panose="02040503050406030204" pitchFamily="18" charset="0"/>
                          </a:rPr>
                        </m:ctrlPr>
                      </m:sSubSupPr>
                      <m:e>
                        <m:d>
                          <m:dPr>
                            <m:begChr m:val="‖"/>
                            <m:endChr m:val="‖"/>
                            <m:ctrlPr>
                              <a:rPr lang="zh-CN" altLang="zh-CN" sz="2400" i="1">
                                <a:solidFill>
                                  <a:schemeClr val="bg1"/>
                                </a:solidFill>
                                <a:latin typeface="Cambria Math" panose="02040503050406030204" pitchFamily="18" charset="0"/>
                                <a:ea typeface="Cambria Math" panose="02040503050406030204" pitchFamily="18" charset="0"/>
                              </a:rPr>
                            </m:ctrlPr>
                          </m:dPr>
                          <m:e>
                            <m:r>
                              <a:rPr lang="en-US" altLang="zh-CN" sz="24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solidFill>
                                      <a:schemeClr val="bg1"/>
                                    </a:solidFill>
                                    <a:latin typeface="Cambria Math" panose="02040503050406030204" pitchFamily="18" charset="0"/>
                                    <a:ea typeface="Cambria Math" panose="02040503050406030204" pitchFamily="18" charset="0"/>
                                  </a:rPr>
                                </m:ctrlPr>
                              </m:sSupPr>
                              <m:e>
                                <m:r>
                                  <a:rPr lang="en-US" altLang="zh-CN" sz="2400"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sup>
                            </m:sSup>
                          </m:e>
                        </m:d>
                      </m:e>
                      <m:sub>
                        <m:r>
                          <a:rPr lang="en-US" altLang="zh-CN" sz="2400" i="1">
                            <a:solidFill>
                              <a:schemeClr val="bg1"/>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a:solidFill>
                              <a:schemeClr val="bg1"/>
                            </a:solidFill>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sz="2400" dirty="0">
                    <a:solidFill>
                      <a:schemeClr val="bg1"/>
                    </a:solidFill>
                  </a:rPr>
                  <a:t>：</a:t>
                </a:r>
                <a:r>
                  <a:rPr lang="zh-CN" altLang="zh-CN" dirty="0">
                    <a:solidFill>
                      <a:schemeClr val="bg1"/>
                    </a:solidFill>
                  </a:rPr>
                  <a:t>两个特征向量之间的平方欧几里得距离</a:t>
                </a:r>
                <a:endParaRPr lang="en-US" altLang="zh-CN" dirty="0">
                  <a:solidFill>
                    <a:schemeClr val="bg1"/>
                  </a:solidFill>
                </a:endParaRPr>
              </a:p>
              <a:p>
                <a:pPr lvl="1">
                  <a:lnSpc>
                    <a:spcPct val="150000"/>
                  </a:lnSpc>
                </a:pPr>
                <a:r>
                  <a:rPr lang="zh-CN" altLang="en-US" dirty="0">
                    <a:solidFill>
                      <a:schemeClr val="bg1"/>
                    </a:solidFill>
                  </a:rPr>
                  <a:t>值：介于</a:t>
                </a:r>
                <a:r>
                  <a:rPr lang="en-US" altLang="zh-CN" dirty="0">
                    <a:solidFill>
                      <a:schemeClr val="bg1"/>
                    </a:solidFill>
                  </a:rPr>
                  <a:t>0</a:t>
                </a:r>
                <a:r>
                  <a:rPr lang="zh-CN" altLang="en-US" dirty="0">
                    <a:solidFill>
                      <a:schemeClr val="bg1"/>
                    </a:solidFill>
                  </a:rPr>
                  <a:t>到</a:t>
                </a:r>
                <a:r>
                  <a:rPr lang="en-US" altLang="zh-CN" dirty="0">
                    <a:solidFill>
                      <a:schemeClr val="bg1"/>
                    </a:solidFill>
                  </a:rPr>
                  <a:t>1</a:t>
                </a:r>
                <a:r>
                  <a:rPr lang="zh-CN" altLang="en-US" dirty="0">
                    <a:solidFill>
                      <a:schemeClr val="bg1"/>
                    </a:solidFill>
                  </a:rPr>
                  <a:t>（</a:t>
                </a:r>
                <a:r>
                  <a:rPr lang="en-US" altLang="zh-CN" dirty="0">
                    <a:solidFill>
                      <a:schemeClr val="bg1"/>
                    </a:solidFill>
                  </a:rPr>
                  <a:t>x=</a:t>
                </a:r>
                <a:r>
                  <a:rPr lang="zh-CN" altLang="zh-CN" dirty="0">
                    <a:ea typeface="Cambria Math" panose="02040503050406030204" pitchFamily="18" charset="0"/>
                  </a:rPr>
                  <a:t> </a:t>
                </a:r>
                <a14:m>
                  <m:oMath xmlns:m="http://schemas.openxmlformats.org/officeDocument/2006/math">
                    <m:sSup>
                      <m:sSupPr>
                        <m:ctrlPr>
                          <a:rPr lang="zh-CN" altLang="zh-CN" i="1" smtClean="0">
                            <a:solidFill>
                              <a:schemeClr val="bg1"/>
                            </a:solidFill>
                            <a:latin typeface="Cambria Math" panose="02040503050406030204" pitchFamily="18" charset="0"/>
                            <a:ea typeface="Cambria Math" panose="02040503050406030204" pitchFamily="18" charset="0"/>
                          </a:rPr>
                        </m:ctrlPr>
                      </m:sSupPr>
                      <m:e>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solidFill>
                          <a:schemeClr val="bg1"/>
                        </a:solidFill>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solidFill>
                      <a:schemeClr val="bg1"/>
                    </a:solidFill>
                  </a:rPr>
                  <a:t>）之间</a:t>
                </a:r>
                <a:endParaRPr lang="en-US" altLang="zh-CN" dirty="0">
                  <a:solidFill>
                    <a:schemeClr val="bg1"/>
                  </a:solidFill>
                </a:endParaRPr>
              </a:p>
              <a:p>
                <a:pPr marL="0" lvl="1">
                  <a:lnSpc>
                    <a:spcPct val="150000"/>
                  </a:lnSpc>
                </a:pPr>
                <a:r>
                  <a:rPr lang="en-US" altLang="zh-CN" sz="2400" dirty="0">
                    <a:solidFill>
                      <a:schemeClr val="bg1"/>
                    </a:solidFill>
                  </a:rPr>
                  <a:t>RBF</a:t>
                </a:r>
                <a:r>
                  <a:rPr lang="zh-CN" altLang="en-US" sz="2400" dirty="0">
                    <a:solidFill>
                      <a:schemeClr val="bg1"/>
                    </a:solidFill>
                  </a:rPr>
                  <a:t>网络：</a:t>
                </a:r>
                <a:r>
                  <a:rPr lang="zh-CN" altLang="zh-CN" dirty="0">
                    <a:solidFill>
                      <a:schemeClr val="bg1"/>
                    </a:solidFill>
                  </a:rPr>
                  <a:t>单隐层前馈神经网络，它使用径向基函数作为隐层神经元激活函数，而输出层则是对隐层神经元输出的线性组合。</a:t>
                </a:r>
                <a:endParaRPr lang="en-US" altLang="zh-CN" sz="2400" dirty="0">
                  <a:solidFill>
                    <a:schemeClr val="bg1"/>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839566" y="1392507"/>
                <a:ext cx="10099492" cy="3182538"/>
              </a:xfrm>
              <a:prstGeom prst="rect">
                <a:avLst/>
              </a:prstGeom>
              <a:blipFill>
                <a:blip r:embed="rId3"/>
                <a:stretch>
                  <a:fillRect l="-966" t="-1533" r="-362" b="-2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25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2041</TotalTime>
  <Words>1344</Words>
  <Application>Microsoft Office PowerPoint</Application>
  <PresentationFormat>宽屏</PresentationFormat>
  <Paragraphs>106</Paragraphs>
  <Slides>21</Slides>
  <Notes>14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等线</vt:lpstr>
      <vt:lpstr>宋体</vt:lpstr>
      <vt:lpstr>Arial</vt:lpstr>
      <vt:lpstr>Cambria Math</vt:lpstr>
      <vt:lpstr>Century Gothic</vt:lpstr>
      <vt:lpstr>Segoe UI</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伟伦 周</cp:lastModifiedBy>
  <cp:revision>239</cp:revision>
  <dcterms:created xsi:type="dcterms:W3CDTF">2015-08-18T02:51:41Z</dcterms:created>
  <dcterms:modified xsi:type="dcterms:W3CDTF">2018-12-22T07:56:20Z</dcterms:modified>
  <cp:category/>
</cp:coreProperties>
</file>