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57" r:id="rId4"/>
    <p:sldId id="282" r:id="rId5"/>
    <p:sldId id="272" r:id="rId6"/>
    <p:sldId id="261" r:id="rId7"/>
    <p:sldId id="262" r:id="rId8"/>
    <p:sldId id="263" r:id="rId9"/>
    <p:sldId id="264" r:id="rId10"/>
    <p:sldId id="266" r:id="rId11"/>
    <p:sldId id="283" r:id="rId12"/>
    <p:sldId id="284" r:id="rId13"/>
    <p:sldId id="285" r:id="rId14"/>
    <p:sldId id="273" r:id="rId15"/>
    <p:sldId id="267" r:id="rId16"/>
    <p:sldId id="286" r:id="rId17"/>
    <p:sldId id="268" r:id="rId18"/>
    <p:sldId id="281"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4" pos="189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4D76"/>
    <a:srgbClr val="44546A"/>
    <a:srgbClr val="6631AD"/>
    <a:srgbClr val="2E3CA4"/>
    <a:srgbClr val="3271B6"/>
    <a:srgbClr val="32A0B6"/>
    <a:srgbClr val="2BB6BD"/>
    <a:srgbClr val="45B190"/>
    <a:srgbClr val="98C450"/>
    <a:srgbClr val="6DBD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68" autoAdjust="0"/>
    <p:restoredTop sz="93837" autoAdjust="0"/>
  </p:normalViewPr>
  <p:slideViewPr>
    <p:cSldViewPr snapToGrid="0" showGuides="1">
      <p:cViewPr varScale="1">
        <p:scale>
          <a:sx n="81" d="100"/>
          <a:sy n="81" d="100"/>
        </p:scale>
        <p:origin x="965" y="173"/>
      </p:cViewPr>
      <p:guideLst>
        <p:guide orient="horz" pos="2183"/>
        <p:guide pos="189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B0AB1A-C38B-4BB3-9F71-36E9930A2AE5}" type="datetimeFigureOut">
              <a:rPr lang="zh-CN" altLang="en-US" smtClean="0"/>
              <a:t>2018/12/10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095BD0-D280-4E18-83BC-661690956743}" type="slidenum">
              <a:rPr lang="zh-CN" altLang="en-US" smtClean="0"/>
              <a:t>‹#›</a:t>
            </a:fld>
            <a:endParaRPr lang="zh-CN" altLang="en-US"/>
          </a:p>
        </p:txBody>
      </p:sp>
    </p:spTree>
    <p:extLst>
      <p:ext uri="{BB962C8B-B14F-4D97-AF65-F5344CB8AC3E}">
        <p14:creationId xmlns:p14="http://schemas.microsoft.com/office/powerpoint/2010/main" val="2315970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095BD0-D280-4E18-83BC-661690956743}" type="slidenum">
              <a:rPr lang="zh-CN" altLang="en-US" smtClean="0"/>
              <a:t>2</a:t>
            </a:fld>
            <a:endParaRPr lang="zh-CN" altLang="en-US"/>
          </a:p>
        </p:txBody>
      </p:sp>
    </p:spTree>
    <p:extLst>
      <p:ext uri="{BB962C8B-B14F-4D97-AF65-F5344CB8AC3E}">
        <p14:creationId xmlns:p14="http://schemas.microsoft.com/office/powerpoint/2010/main" val="573372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095BD0-D280-4E18-83BC-661690956743}" type="slidenum">
              <a:rPr lang="zh-CN" altLang="en-US" smtClean="0"/>
              <a:t>10</a:t>
            </a:fld>
            <a:endParaRPr lang="zh-CN" altLang="en-US"/>
          </a:p>
        </p:txBody>
      </p:sp>
    </p:spTree>
    <p:extLst>
      <p:ext uri="{BB962C8B-B14F-4D97-AF65-F5344CB8AC3E}">
        <p14:creationId xmlns:p14="http://schemas.microsoft.com/office/powerpoint/2010/main" val="976334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095BD0-D280-4E18-83BC-661690956743}" type="slidenum">
              <a:rPr lang="zh-CN" altLang="en-US" smtClean="0"/>
              <a:t>11</a:t>
            </a:fld>
            <a:endParaRPr lang="zh-CN" altLang="en-US"/>
          </a:p>
        </p:txBody>
      </p:sp>
    </p:spTree>
    <p:extLst>
      <p:ext uri="{BB962C8B-B14F-4D97-AF65-F5344CB8AC3E}">
        <p14:creationId xmlns:p14="http://schemas.microsoft.com/office/powerpoint/2010/main" val="4106068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095BD0-D280-4E18-83BC-661690956743}" type="slidenum">
              <a:rPr lang="zh-CN" altLang="en-US" smtClean="0"/>
              <a:t>12</a:t>
            </a:fld>
            <a:endParaRPr lang="zh-CN" altLang="en-US"/>
          </a:p>
        </p:txBody>
      </p:sp>
    </p:spTree>
    <p:extLst>
      <p:ext uri="{BB962C8B-B14F-4D97-AF65-F5344CB8AC3E}">
        <p14:creationId xmlns:p14="http://schemas.microsoft.com/office/powerpoint/2010/main" val="3678609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095BD0-D280-4E18-83BC-661690956743}" type="slidenum">
              <a:rPr lang="zh-CN" altLang="en-US" smtClean="0"/>
              <a:t>13</a:t>
            </a:fld>
            <a:endParaRPr lang="zh-CN" altLang="en-US"/>
          </a:p>
        </p:txBody>
      </p:sp>
    </p:spTree>
    <p:extLst>
      <p:ext uri="{BB962C8B-B14F-4D97-AF65-F5344CB8AC3E}">
        <p14:creationId xmlns:p14="http://schemas.microsoft.com/office/powerpoint/2010/main" val="2563224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C1B97A4B-6179-4EC5-BF0D-46DF4F19353B}" type="datetimeFigureOut">
              <a:rPr lang="zh-CN" altLang="en-US" smtClean="0"/>
              <a:t>2018/12/10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91390E-B596-4CC9-8977-D52EC4F35970}" type="slidenum">
              <a:rPr lang="zh-CN" altLang="en-US" smtClean="0"/>
              <a:t>‹#›</a:t>
            </a:fld>
            <a:endParaRPr lang="zh-CN" altLang="en-US"/>
          </a:p>
        </p:txBody>
      </p:sp>
    </p:spTree>
    <p:extLst>
      <p:ext uri="{BB962C8B-B14F-4D97-AF65-F5344CB8AC3E}">
        <p14:creationId xmlns:p14="http://schemas.microsoft.com/office/powerpoint/2010/main" val="1700069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B97A4B-6179-4EC5-BF0D-46DF4F19353B}" type="datetimeFigureOut">
              <a:rPr lang="zh-CN" altLang="en-US" smtClean="0"/>
              <a:t>2018/12/10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91390E-B596-4CC9-8977-D52EC4F35970}" type="slidenum">
              <a:rPr lang="zh-CN" altLang="en-US" smtClean="0"/>
              <a:t>‹#›</a:t>
            </a:fld>
            <a:endParaRPr lang="zh-CN" altLang="en-US"/>
          </a:p>
        </p:txBody>
      </p:sp>
    </p:spTree>
    <p:extLst>
      <p:ext uri="{BB962C8B-B14F-4D97-AF65-F5344CB8AC3E}">
        <p14:creationId xmlns:p14="http://schemas.microsoft.com/office/powerpoint/2010/main" val="178712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B97A4B-6179-4EC5-BF0D-46DF4F19353B}" type="datetimeFigureOut">
              <a:rPr lang="zh-CN" altLang="en-US" smtClean="0"/>
              <a:t>2018/12/10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91390E-B596-4CC9-8977-D52EC4F35970}" type="slidenum">
              <a:rPr lang="zh-CN" altLang="en-US" smtClean="0"/>
              <a:t>‹#›</a:t>
            </a:fld>
            <a:endParaRPr lang="zh-CN" altLang="en-US"/>
          </a:p>
        </p:txBody>
      </p:sp>
    </p:spTree>
    <p:extLst>
      <p:ext uri="{BB962C8B-B14F-4D97-AF65-F5344CB8AC3E}">
        <p14:creationId xmlns:p14="http://schemas.microsoft.com/office/powerpoint/2010/main" val="2432136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B97A4B-6179-4EC5-BF0D-46DF4F19353B}" type="datetimeFigureOut">
              <a:rPr lang="zh-CN" altLang="en-US" smtClean="0"/>
              <a:t>2018/12/10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91390E-B596-4CC9-8977-D52EC4F35970}" type="slidenum">
              <a:rPr lang="zh-CN" altLang="en-US" smtClean="0"/>
              <a:t>‹#›</a:t>
            </a:fld>
            <a:endParaRPr lang="zh-CN" altLang="en-US"/>
          </a:p>
        </p:txBody>
      </p:sp>
    </p:spTree>
    <p:extLst>
      <p:ext uri="{BB962C8B-B14F-4D97-AF65-F5344CB8AC3E}">
        <p14:creationId xmlns:p14="http://schemas.microsoft.com/office/powerpoint/2010/main" val="546452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1B97A4B-6179-4EC5-BF0D-46DF4F19353B}" type="datetimeFigureOut">
              <a:rPr lang="zh-CN" altLang="en-US" smtClean="0"/>
              <a:t>2018/12/10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91390E-B596-4CC9-8977-D52EC4F35970}" type="slidenum">
              <a:rPr lang="zh-CN" altLang="en-US" smtClean="0"/>
              <a:t>‹#›</a:t>
            </a:fld>
            <a:endParaRPr lang="zh-CN" altLang="en-US"/>
          </a:p>
        </p:txBody>
      </p:sp>
    </p:spTree>
    <p:extLst>
      <p:ext uri="{BB962C8B-B14F-4D97-AF65-F5344CB8AC3E}">
        <p14:creationId xmlns:p14="http://schemas.microsoft.com/office/powerpoint/2010/main" val="1454411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1B97A4B-6179-4EC5-BF0D-46DF4F19353B}" type="datetimeFigureOut">
              <a:rPr lang="zh-CN" altLang="en-US" smtClean="0"/>
              <a:t>2018/12/10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91390E-B596-4CC9-8977-D52EC4F35970}" type="slidenum">
              <a:rPr lang="zh-CN" altLang="en-US" smtClean="0"/>
              <a:t>‹#›</a:t>
            </a:fld>
            <a:endParaRPr lang="zh-CN" altLang="en-US"/>
          </a:p>
        </p:txBody>
      </p:sp>
    </p:spTree>
    <p:extLst>
      <p:ext uri="{BB962C8B-B14F-4D97-AF65-F5344CB8AC3E}">
        <p14:creationId xmlns:p14="http://schemas.microsoft.com/office/powerpoint/2010/main" val="3147170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1B97A4B-6179-4EC5-BF0D-46DF4F19353B}" type="datetimeFigureOut">
              <a:rPr lang="zh-CN" altLang="en-US" smtClean="0"/>
              <a:t>2018/12/10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C91390E-B596-4CC9-8977-D52EC4F35970}" type="slidenum">
              <a:rPr lang="zh-CN" altLang="en-US" smtClean="0"/>
              <a:t>‹#›</a:t>
            </a:fld>
            <a:endParaRPr lang="zh-CN" altLang="en-US"/>
          </a:p>
        </p:txBody>
      </p:sp>
    </p:spTree>
    <p:extLst>
      <p:ext uri="{BB962C8B-B14F-4D97-AF65-F5344CB8AC3E}">
        <p14:creationId xmlns:p14="http://schemas.microsoft.com/office/powerpoint/2010/main" val="3680463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1B97A4B-6179-4EC5-BF0D-46DF4F19353B}" type="datetimeFigureOut">
              <a:rPr lang="zh-CN" altLang="en-US" smtClean="0"/>
              <a:t>2018/12/10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C91390E-B596-4CC9-8977-D52EC4F35970}" type="slidenum">
              <a:rPr lang="zh-CN" altLang="en-US" smtClean="0"/>
              <a:t>‹#›</a:t>
            </a:fld>
            <a:endParaRPr lang="zh-CN" altLang="en-US"/>
          </a:p>
        </p:txBody>
      </p:sp>
    </p:spTree>
    <p:extLst>
      <p:ext uri="{BB962C8B-B14F-4D97-AF65-F5344CB8AC3E}">
        <p14:creationId xmlns:p14="http://schemas.microsoft.com/office/powerpoint/2010/main" val="2549423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B97A4B-6179-4EC5-BF0D-46DF4F19353B}" type="datetimeFigureOut">
              <a:rPr lang="zh-CN" altLang="en-US" smtClean="0"/>
              <a:t>2018/12/10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C91390E-B596-4CC9-8977-D52EC4F35970}" type="slidenum">
              <a:rPr lang="zh-CN" altLang="en-US" smtClean="0"/>
              <a:t>‹#›</a:t>
            </a:fld>
            <a:endParaRPr lang="zh-CN" altLang="en-US"/>
          </a:p>
        </p:txBody>
      </p:sp>
    </p:spTree>
    <p:extLst>
      <p:ext uri="{BB962C8B-B14F-4D97-AF65-F5344CB8AC3E}">
        <p14:creationId xmlns:p14="http://schemas.microsoft.com/office/powerpoint/2010/main" val="1584818515"/>
      </p:ext>
    </p:extLst>
  </p:cSld>
  <p:clrMapOvr>
    <a:masterClrMapping/>
  </p:clrMapOvr>
  <p:extLst>
    <p:ext uri="{DCECCB84-F9BA-43D5-87BE-67443E8EF086}">
      <p15:sldGuideLst xmlns:p15="http://schemas.microsoft.com/office/powerpoint/2012/main">
        <p15:guide id="1" orient="horz" pos="3929" userDrawn="1">
          <p15:clr>
            <a:srgbClr val="FBAE40"/>
          </p15:clr>
        </p15:guide>
        <p15:guide id="2" pos="257" userDrawn="1">
          <p15:clr>
            <a:srgbClr val="FBAE40"/>
          </p15:clr>
        </p15:guide>
        <p15:guide id="3" pos="7423" userDrawn="1">
          <p15:clr>
            <a:srgbClr val="FBAE40"/>
          </p15:clr>
        </p15:guide>
        <p15:guide id="4" orient="horz" pos="459" userDrawn="1">
          <p15:clr>
            <a:srgbClr val="FBAE40"/>
          </p15:clr>
        </p15:guide>
        <p15:guide id="5"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1B97A4B-6179-4EC5-BF0D-46DF4F19353B}" type="datetimeFigureOut">
              <a:rPr lang="zh-CN" altLang="en-US" smtClean="0"/>
              <a:t>2018/12/10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91390E-B596-4CC9-8977-D52EC4F35970}" type="slidenum">
              <a:rPr lang="zh-CN" altLang="en-US" smtClean="0"/>
              <a:t>‹#›</a:t>
            </a:fld>
            <a:endParaRPr lang="zh-CN" altLang="en-US"/>
          </a:p>
        </p:txBody>
      </p:sp>
    </p:spTree>
    <p:extLst>
      <p:ext uri="{BB962C8B-B14F-4D97-AF65-F5344CB8AC3E}">
        <p14:creationId xmlns:p14="http://schemas.microsoft.com/office/powerpoint/2010/main" val="384778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1B97A4B-6179-4EC5-BF0D-46DF4F19353B}" type="datetimeFigureOut">
              <a:rPr lang="zh-CN" altLang="en-US" smtClean="0"/>
              <a:t>2018/12/10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91390E-B596-4CC9-8977-D52EC4F35970}" type="slidenum">
              <a:rPr lang="zh-CN" altLang="en-US" smtClean="0"/>
              <a:t>‹#›</a:t>
            </a:fld>
            <a:endParaRPr lang="zh-CN" altLang="en-US"/>
          </a:p>
        </p:txBody>
      </p:sp>
    </p:spTree>
    <p:extLst>
      <p:ext uri="{BB962C8B-B14F-4D97-AF65-F5344CB8AC3E}">
        <p14:creationId xmlns:p14="http://schemas.microsoft.com/office/powerpoint/2010/main" val="940656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97A4B-6179-4EC5-BF0D-46DF4F19353B}" type="datetimeFigureOut">
              <a:rPr lang="zh-CN" altLang="en-US" smtClean="0"/>
              <a:t>2018/12/10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91390E-B596-4CC9-8977-D52EC4F35970}" type="slidenum">
              <a:rPr lang="zh-CN" altLang="en-US" smtClean="0"/>
              <a:t>‹#›</a:t>
            </a:fld>
            <a:endParaRPr lang="zh-CN" altLang="en-US"/>
          </a:p>
        </p:txBody>
      </p:sp>
    </p:spTree>
    <p:extLst>
      <p:ext uri="{BB962C8B-B14F-4D97-AF65-F5344CB8AC3E}">
        <p14:creationId xmlns:p14="http://schemas.microsoft.com/office/powerpoint/2010/main" val="194301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p:cNvSpPr/>
          <p:nvPr/>
        </p:nvSpPr>
        <p:spPr>
          <a:xfrm rot="18900000" flipH="1">
            <a:off x="1466318" y="-338005"/>
            <a:ext cx="1750716" cy="1750715"/>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rot="18900000" flipH="1">
            <a:off x="-275789" y="-280336"/>
            <a:ext cx="2301188" cy="2301184"/>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p:cNvSpPr/>
          <p:nvPr/>
        </p:nvSpPr>
        <p:spPr>
          <a:xfrm rot="18900000" flipH="1">
            <a:off x="514168" y="1313670"/>
            <a:ext cx="1962931" cy="1962930"/>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圆角 12"/>
          <p:cNvSpPr/>
          <p:nvPr/>
        </p:nvSpPr>
        <p:spPr>
          <a:xfrm rot="18900000" flipH="1">
            <a:off x="1399622" y="1285248"/>
            <a:ext cx="1474388" cy="1474382"/>
          </a:xfrm>
          <a:prstGeom prst="roundRect">
            <a:avLst>
              <a:gd name="adj" fmla="val 1116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p:cNvSpPr/>
          <p:nvPr/>
        </p:nvSpPr>
        <p:spPr>
          <a:xfrm rot="18900000" flipH="1">
            <a:off x="-392637" y="1742929"/>
            <a:ext cx="944998" cy="944998"/>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p:cNvSpPr/>
          <p:nvPr/>
        </p:nvSpPr>
        <p:spPr>
          <a:xfrm rot="18900000" flipH="1">
            <a:off x="-660002" y="2643715"/>
            <a:ext cx="2288802" cy="2288792"/>
          </a:xfrm>
          <a:prstGeom prst="roundRect">
            <a:avLst>
              <a:gd name="adj" fmla="val 1116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p:cNvSpPr/>
          <p:nvPr/>
        </p:nvSpPr>
        <p:spPr>
          <a:xfrm rot="18900000" flipH="1">
            <a:off x="1676057" y="2915468"/>
            <a:ext cx="965670" cy="965666"/>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p:cNvSpPr/>
          <p:nvPr/>
        </p:nvSpPr>
        <p:spPr>
          <a:xfrm rot="18900000" flipH="1">
            <a:off x="1290410" y="3754450"/>
            <a:ext cx="1962931" cy="1962930"/>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角 21"/>
          <p:cNvSpPr/>
          <p:nvPr/>
        </p:nvSpPr>
        <p:spPr>
          <a:xfrm rot="18900000" flipH="1">
            <a:off x="-300841" y="4428325"/>
            <a:ext cx="1750716" cy="1750715"/>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p:cNvSpPr/>
          <p:nvPr/>
        </p:nvSpPr>
        <p:spPr>
          <a:xfrm rot="18900000" flipH="1">
            <a:off x="866137" y="5554075"/>
            <a:ext cx="1474388" cy="1474382"/>
          </a:xfrm>
          <a:prstGeom prst="roundRect">
            <a:avLst>
              <a:gd name="adj" fmla="val 1116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p:cNvSpPr/>
          <p:nvPr/>
        </p:nvSpPr>
        <p:spPr>
          <a:xfrm rot="18900000" flipH="1">
            <a:off x="-281792" y="5808433"/>
            <a:ext cx="965670" cy="965666"/>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854027" y="3005013"/>
            <a:ext cx="6566711" cy="923330"/>
          </a:xfrm>
          <a:prstGeom prst="rect">
            <a:avLst/>
          </a:prstGeom>
          <a:noFill/>
        </p:spPr>
        <p:txBody>
          <a:bodyPr wrap="square" rtlCol="0">
            <a:spAutoFit/>
          </a:bodyPr>
          <a:lstStyle/>
          <a:p>
            <a:pPr algn="r"/>
            <a:r>
              <a:rPr lang="zh-CN" altLang="en-US" sz="5400" dirty="0">
                <a:solidFill>
                  <a:schemeClr val="accent2"/>
                </a:solidFill>
                <a:latin typeface="+mj-ea"/>
                <a:ea typeface="+mj-ea"/>
              </a:rPr>
              <a:t>读书报告汇报</a:t>
            </a:r>
          </a:p>
        </p:txBody>
      </p:sp>
      <p:sp>
        <p:nvSpPr>
          <p:cNvPr id="28" name="文本框 27"/>
          <p:cNvSpPr txBox="1"/>
          <p:nvPr/>
        </p:nvSpPr>
        <p:spPr>
          <a:xfrm>
            <a:off x="7595403" y="1773629"/>
            <a:ext cx="3874865" cy="1446550"/>
          </a:xfrm>
          <a:prstGeom prst="rect">
            <a:avLst/>
          </a:prstGeom>
          <a:noFill/>
        </p:spPr>
        <p:txBody>
          <a:bodyPr wrap="square" rtlCol="0">
            <a:spAutoFit/>
          </a:bodyPr>
          <a:lstStyle/>
          <a:p>
            <a:pPr algn="r"/>
            <a:r>
              <a:rPr lang="en-US" altLang="zh-CN" sz="8800" dirty="0">
                <a:solidFill>
                  <a:schemeClr val="accent1"/>
                </a:solidFill>
                <a:latin typeface="+mj-lt"/>
              </a:rPr>
              <a:t>2018</a:t>
            </a:r>
            <a:endParaRPr lang="zh-CN" altLang="en-US" sz="8800" dirty="0">
              <a:solidFill>
                <a:schemeClr val="accent1"/>
              </a:solidFill>
              <a:latin typeface="+mj-ea"/>
              <a:ea typeface="+mj-ea"/>
            </a:endParaRPr>
          </a:p>
        </p:txBody>
      </p:sp>
      <p:cxnSp>
        <p:nvCxnSpPr>
          <p:cNvPr id="30" name="直接连接符 29"/>
          <p:cNvCxnSpPr/>
          <p:nvPr/>
        </p:nvCxnSpPr>
        <p:spPr>
          <a:xfrm>
            <a:off x="5920740" y="3005013"/>
            <a:ext cx="539876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8436991" y="4051732"/>
            <a:ext cx="2968508" cy="369332"/>
          </a:xfrm>
          <a:prstGeom prst="rect">
            <a:avLst/>
          </a:prstGeom>
          <a:noFill/>
        </p:spPr>
        <p:txBody>
          <a:bodyPr wrap="square" rtlCol="0">
            <a:spAutoFit/>
          </a:bodyPr>
          <a:lstStyle/>
          <a:p>
            <a:pPr algn="r"/>
            <a:r>
              <a:rPr lang="zh-CN" altLang="zh-CN" dirty="0"/>
              <a:t>图像内容显著性区域检测</a:t>
            </a:r>
            <a:endParaRPr lang="zh-CN" altLang="en-US" sz="2000" dirty="0">
              <a:latin typeface="+mj-ea"/>
              <a:ea typeface="+mj-ea"/>
            </a:endParaRPr>
          </a:p>
        </p:txBody>
      </p:sp>
      <p:sp>
        <p:nvSpPr>
          <p:cNvPr id="25" name="矩形: 圆角 24"/>
          <p:cNvSpPr/>
          <p:nvPr/>
        </p:nvSpPr>
        <p:spPr>
          <a:xfrm rot="18900000" flipH="1">
            <a:off x="556414" y="6255536"/>
            <a:ext cx="944998" cy="944998"/>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p:cNvSpPr/>
          <p:nvPr/>
        </p:nvSpPr>
        <p:spPr>
          <a:xfrm rot="18900000" flipH="1">
            <a:off x="-398766" y="5691461"/>
            <a:ext cx="1199616" cy="1199612"/>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9583AE5B-DECA-45E0-AB0E-D32AC9EDDFE8}"/>
              </a:ext>
            </a:extLst>
          </p:cNvPr>
          <p:cNvSpPr txBox="1"/>
          <p:nvPr/>
        </p:nvSpPr>
        <p:spPr>
          <a:xfrm>
            <a:off x="9405248" y="4575231"/>
            <a:ext cx="2000250" cy="400110"/>
          </a:xfrm>
          <a:prstGeom prst="rect">
            <a:avLst/>
          </a:prstGeom>
          <a:noFill/>
        </p:spPr>
        <p:txBody>
          <a:bodyPr wrap="square" rtlCol="0">
            <a:spAutoFit/>
          </a:bodyPr>
          <a:lstStyle/>
          <a:p>
            <a:pPr algn="r"/>
            <a:r>
              <a:rPr lang="zh-CN" altLang="en-US" sz="2000" dirty="0">
                <a:latin typeface="+mj-ea"/>
                <a:ea typeface="+mj-ea"/>
              </a:rPr>
              <a:t>王安鑫   汇报人</a:t>
            </a:r>
          </a:p>
        </p:txBody>
      </p:sp>
    </p:spTree>
    <p:extLst>
      <p:ext uri="{BB962C8B-B14F-4D97-AF65-F5344CB8AC3E}">
        <p14:creationId xmlns:p14="http://schemas.microsoft.com/office/powerpoint/2010/main" val="4098552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3069" y="-120985"/>
            <a:ext cx="4681468" cy="936732"/>
            <a:chOff x="-213069" y="-120985"/>
            <a:chExt cx="4681468" cy="936732"/>
          </a:xfrm>
        </p:grpSpPr>
        <p:grpSp>
          <p:nvGrpSpPr>
            <p:cNvPr id="3" name="组合 2"/>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5" name="矩形: 圆角 4"/>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圆角 5"/>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6"/>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7"/>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文本框 3"/>
            <p:cNvSpPr txBox="1"/>
            <p:nvPr/>
          </p:nvSpPr>
          <p:spPr>
            <a:xfrm>
              <a:off x="897885" y="265195"/>
              <a:ext cx="3570514" cy="461665"/>
            </a:xfrm>
            <a:prstGeom prst="rect">
              <a:avLst/>
            </a:prstGeom>
            <a:noFill/>
          </p:spPr>
          <p:txBody>
            <a:bodyPr wrap="square" rtlCol="0">
              <a:spAutoFit/>
            </a:bodyPr>
            <a:lstStyle/>
            <a:p>
              <a:pPr algn="ctr"/>
              <a:r>
                <a:rPr lang="en-US" altLang="zh-CN" sz="2400" dirty="0">
                  <a:latin typeface="+mj-ea"/>
                </a:rPr>
                <a:t>FCB</a:t>
              </a:r>
              <a:r>
                <a:rPr lang="zh-CN" altLang="en-US" sz="2400" dirty="0">
                  <a:latin typeface="+mj-ea"/>
                </a:rPr>
                <a:t>显著目标识别模型</a:t>
              </a:r>
            </a:p>
          </p:txBody>
        </p:sp>
      </p:grpSp>
      <p:sp>
        <p:nvSpPr>
          <p:cNvPr id="12" name="矩形 11">
            <a:extLst>
              <a:ext uri="{FF2B5EF4-FFF2-40B4-BE49-F238E27FC236}">
                <a16:creationId xmlns:a16="http://schemas.microsoft.com/office/drawing/2014/main" id="{3141CABB-13AF-445C-AFF3-00D6846D9722}"/>
              </a:ext>
            </a:extLst>
          </p:cNvPr>
          <p:cNvSpPr/>
          <p:nvPr/>
        </p:nvSpPr>
        <p:spPr>
          <a:xfrm>
            <a:off x="1154527" y="802711"/>
            <a:ext cx="1800493" cy="417037"/>
          </a:xfrm>
          <a:prstGeom prst="rect">
            <a:avLst/>
          </a:prstGeom>
        </p:spPr>
        <p:txBody>
          <a:bodyPr wrap="none">
            <a:spAutoFit/>
          </a:bodyPr>
          <a:lstStyle/>
          <a:p>
            <a:pPr>
              <a:lnSpc>
                <a:spcPct val="130000"/>
              </a:lnSpc>
            </a:pPr>
            <a:r>
              <a:rPr lang="zh-CN" altLang="en-US" dirty="0"/>
              <a:t>背景显著性检测</a:t>
            </a:r>
            <a:endParaRPr lang="en-US" altLang="zh-CN" dirty="0"/>
          </a:p>
        </p:txBody>
      </p:sp>
      <p:sp>
        <p:nvSpPr>
          <p:cNvPr id="10" name="矩形 9">
            <a:extLst>
              <a:ext uri="{FF2B5EF4-FFF2-40B4-BE49-F238E27FC236}">
                <a16:creationId xmlns:a16="http://schemas.microsoft.com/office/drawing/2014/main" id="{600934ED-A4A2-4AA3-9519-57C91279EC0C}"/>
              </a:ext>
            </a:extLst>
          </p:cNvPr>
          <p:cNvSpPr/>
          <p:nvPr/>
        </p:nvSpPr>
        <p:spPr>
          <a:xfrm>
            <a:off x="1154527" y="1295599"/>
            <a:ext cx="10176492" cy="369332"/>
          </a:xfrm>
          <a:prstGeom prst="rect">
            <a:avLst/>
          </a:prstGeom>
        </p:spPr>
        <p:txBody>
          <a:bodyPr wrap="square">
            <a:spAutoFit/>
          </a:bodyPr>
          <a:lstStyle/>
          <a:p>
            <a:r>
              <a:rPr lang="zh-CN" altLang="zh-CN" dirty="0"/>
              <a:t>定义背景显著性区域在图像共有</a:t>
            </a:r>
            <a:r>
              <a:rPr lang="en-US" altLang="zh-CN" dirty="0"/>
              <a:t>𝑚+𝑛</a:t>
            </a:r>
            <a:r>
              <a:rPr lang="zh-CN" altLang="zh-CN" dirty="0"/>
              <a:t>区域。背景显著性计算的细节如下。</a:t>
            </a:r>
            <a:endParaRPr lang="zh-CN" altLang="en-US" dirty="0"/>
          </a:p>
        </p:txBody>
      </p:sp>
      <mc:AlternateContent xmlns:mc="http://schemas.openxmlformats.org/markup-compatibility/2006">
        <mc:Choice xmlns:a14="http://schemas.microsoft.com/office/drawing/2010/main" Requires="a14">
          <p:sp>
            <p:nvSpPr>
              <p:cNvPr id="11" name="矩形 10">
                <a:extLst>
                  <a:ext uri="{FF2B5EF4-FFF2-40B4-BE49-F238E27FC236}">
                    <a16:creationId xmlns:a16="http://schemas.microsoft.com/office/drawing/2014/main" id="{EC4CCEB9-FD4E-4C90-A3FA-694A21650452}"/>
                  </a:ext>
                </a:extLst>
              </p:cNvPr>
              <p:cNvSpPr/>
              <p:nvPr/>
            </p:nvSpPr>
            <p:spPr>
              <a:xfrm>
                <a:off x="1154527" y="1740782"/>
                <a:ext cx="8283019" cy="4531497"/>
              </a:xfrm>
              <a:prstGeom prst="rect">
                <a:avLst/>
              </a:prstGeom>
            </p:spPr>
            <p:txBody>
              <a:bodyPr wrap="square">
                <a:spAutoFit/>
              </a:bodyPr>
              <a:lstStyle/>
              <a:p>
                <a:r>
                  <a:rPr lang="zh-CN" altLang="zh-CN" dirty="0"/>
                  <a:t>区域</a:t>
                </a:r>
                <a14:m>
                  <m:oMath xmlns:m="http://schemas.openxmlformats.org/officeDocument/2006/math">
                    <m:sSub>
                      <m:sSubPr>
                        <m:ctrlPr>
                          <a:rPr lang="zh-CN" altLang="zh-CN"/>
                        </m:ctrlPr>
                      </m:sSubPr>
                      <m:e>
                        <m:r>
                          <a:rPr lang="en-US" altLang="zh-CN"/>
                          <m:t>𝑅</m:t>
                        </m:r>
                      </m:e>
                      <m:sub>
                        <m:r>
                          <a:rPr lang="en-US" altLang="zh-CN"/>
                          <m:t>𝑖</m:t>
                        </m:r>
                      </m:sub>
                    </m:sSub>
                  </m:oMath>
                </a14:m>
                <a:r>
                  <a:rPr lang="zh-CN" altLang="zh-CN" dirty="0"/>
                  <a:t>和其它边缘区域</a:t>
                </a:r>
                <a14:m>
                  <m:oMath xmlns:m="http://schemas.openxmlformats.org/officeDocument/2006/math">
                    <m:sSub>
                      <m:sSubPr>
                        <m:ctrlPr>
                          <a:rPr lang="zh-CN" altLang="zh-CN"/>
                        </m:ctrlPr>
                      </m:sSubPr>
                      <m:e>
                        <m:r>
                          <a:rPr lang="en-US" altLang="zh-CN"/>
                          <m:t>𝑅</m:t>
                        </m:r>
                      </m:e>
                      <m:sub>
                        <m:r>
                          <a:rPr lang="en-US" altLang="zh-CN"/>
                          <m:t>𝑗</m:t>
                        </m:r>
                      </m:sub>
                    </m:sSub>
                    <m:r>
                      <a:rPr lang="en-US" altLang="zh-CN"/>
                      <m:t>,</m:t>
                    </m:r>
                    <m:r>
                      <a:rPr lang="en-US" altLang="zh-CN"/>
                      <m:t>𝑗</m:t>
                    </m:r>
                    <m:r>
                      <a:rPr lang="en-US" altLang="zh-CN"/>
                      <m:t>=1,2,..,</m:t>
                    </m:r>
                    <m:r>
                      <a:rPr lang="en-US" altLang="zh-CN"/>
                      <m:t>𝑚</m:t>
                    </m:r>
                  </m:oMath>
                </a14:m>
                <a:r>
                  <a:rPr lang="zh-CN" altLang="zh-CN" dirty="0"/>
                  <a:t>显著性值的和表示为</a:t>
                </a:r>
                <a14:m>
                  <m:oMath xmlns:m="http://schemas.openxmlformats.org/officeDocument/2006/math">
                    <m:r>
                      <a:rPr lang="en-US" altLang="zh-CN" i="1"/>
                      <m:t>𝐵</m:t>
                    </m:r>
                    <m:d>
                      <m:dPr>
                        <m:ctrlPr>
                          <a:rPr lang="zh-CN" altLang="zh-CN" i="1"/>
                        </m:ctrlPr>
                      </m:dPr>
                      <m:e>
                        <m:r>
                          <a:rPr lang="en-US" altLang="zh-CN" i="1"/>
                          <m:t>𝑖</m:t>
                        </m:r>
                      </m:e>
                    </m:d>
                    <m:r>
                      <a:rPr lang="en-US" altLang="zh-CN"/>
                      <m:t>,</m:t>
                    </m:r>
                    <m:r>
                      <m:rPr>
                        <m:sty m:val="p"/>
                      </m:rPr>
                      <a:rPr lang="en-US" altLang="zh-CN"/>
                      <m:t>i</m:t>
                    </m:r>
                    <m:r>
                      <a:rPr lang="en-US" altLang="zh-CN"/>
                      <m:t>=1,2,…,</m:t>
                    </m:r>
                    <m:r>
                      <m:rPr>
                        <m:sty m:val="p"/>
                      </m:rPr>
                      <a:rPr lang="en-US" altLang="zh-CN"/>
                      <m:t>m</m:t>
                    </m:r>
                    <m:r>
                      <a:rPr lang="en-US" altLang="zh-CN"/>
                      <m:t>+</m:t>
                    </m:r>
                    <m:r>
                      <m:rPr>
                        <m:sty m:val="p"/>
                      </m:rPr>
                      <a:rPr lang="en-US" altLang="zh-CN"/>
                      <m:t>n</m:t>
                    </m:r>
                    <m:r>
                      <a:rPr lang="en-US" altLang="zh-CN"/>
                      <m:t>:</m:t>
                    </m:r>
                  </m:oMath>
                </a14:m>
                <a:endParaRPr lang="en-US" altLang="zh-CN" dirty="0"/>
              </a:p>
              <a:p>
                <a:endParaRPr lang="en-US" altLang="zh-CN" dirty="0"/>
              </a:p>
              <a:p>
                <a14:m>
                  <m:oMathPara xmlns:m="http://schemas.openxmlformats.org/officeDocument/2006/math">
                    <m:oMathParaPr>
                      <m:jc m:val="centerGroup"/>
                    </m:oMathParaPr>
                    <m:oMath xmlns:m="http://schemas.openxmlformats.org/officeDocument/2006/math">
                      <m:r>
                        <a:rPr lang="en-US" altLang="zh-CN" i="1"/>
                        <m:t>𝐵</m:t>
                      </m:r>
                      <m:d>
                        <m:dPr>
                          <m:ctrlPr>
                            <a:rPr lang="zh-CN" altLang="zh-CN" i="1"/>
                          </m:ctrlPr>
                        </m:dPr>
                        <m:e>
                          <m:r>
                            <a:rPr lang="en-US" altLang="zh-CN" i="1"/>
                            <m:t>𝑖</m:t>
                          </m:r>
                        </m:e>
                      </m:d>
                      <m:r>
                        <a:rPr lang="en-US" altLang="zh-CN"/>
                        <m:t>=</m:t>
                      </m:r>
                      <m:nary>
                        <m:naryPr>
                          <m:chr m:val="∑"/>
                          <m:limLoc m:val="subSup"/>
                          <m:ctrlPr>
                            <a:rPr lang="zh-CN" altLang="zh-CN" i="1"/>
                          </m:ctrlPr>
                        </m:naryPr>
                        <m:sub>
                          <m:r>
                            <a:rPr lang="en-US" altLang="zh-CN" i="1"/>
                            <m:t>𝑗</m:t>
                          </m:r>
                          <m:r>
                            <a:rPr lang="en-US" altLang="zh-CN" i="1"/>
                            <m:t>=1</m:t>
                          </m:r>
                        </m:sub>
                        <m:sup>
                          <m:r>
                            <a:rPr lang="en-US" altLang="zh-CN" i="1"/>
                            <m:t>𝑚</m:t>
                          </m:r>
                        </m:sup>
                        <m:e>
                          <m:d>
                            <m:dPr>
                              <m:begChr m:val="{"/>
                              <m:endChr m:val="}"/>
                              <m:ctrlPr>
                                <a:rPr lang="zh-CN" altLang="zh-CN" i="1"/>
                              </m:ctrlPr>
                            </m:dPr>
                            <m:e>
                              <m:sSubSup>
                                <m:sSubSupPr>
                                  <m:ctrlPr>
                                    <a:rPr lang="zh-CN" altLang="zh-CN" i="1"/>
                                  </m:ctrlPr>
                                </m:sSubSupPr>
                                <m:e>
                                  <m:r>
                                    <a:rPr lang="en-US" altLang="zh-CN" i="1"/>
                                    <m:t>𝑤</m:t>
                                  </m:r>
                                </m:e>
                                <m:sub>
                                  <m:r>
                                    <a:rPr lang="en-US" altLang="zh-CN" i="1"/>
                                    <m:t>𝑖𝑗</m:t>
                                  </m:r>
                                </m:sub>
                                <m:sup>
                                  <m:r>
                                    <a:rPr lang="en-US" altLang="zh-CN" i="1"/>
                                    <m:t>𝑑</m:t>
                                  </m:r>
                                </m:sup>
                              </m:sSubSup>
                              <m:sSubSup>
                                <m:sSubSupPr>
                                  <m:ctrlPr>
                                    <a:rPr lang="zh-CN" altLang="zh-CN" i="1"/>
                                  </m:ctrlPr>
                                </m:sSubSupPr>
                                <m:e>
                                  <m:r>
                                    <a:rPr lang="en-US" altLang="zh-CN" i="1"/>
                                    <m:t>𝑤</m:t>
                                  </m:r>
                                </m:e>
                                <m:sub>
                                  <m:r>
                                    <a:rPr lang="en-US" altLang="zh-CN" i="1"/>
                                    <m:t>𝑖</m:t>
                                  </m:r>
                                </m:sub>
                                <m:sup>
                                  <m:r>
                                    <a:rPr lang="en-US" altLang="zh-CN" i="1"/>
                                    <m:t>𝑐</m:t>
                                  </m:r>
                                </m:sup>
                              </m:sSubSup>
                              <m:sSup>
                                <m:sSupPr>
                                  <m:ctrlPr>
                                    <a:rPr lang="zh-CN" altLang="zh-CN" i="1"/>
                                  </m:ctrlPr>
                                </m:sSupPr>
                                <m:e>
                                  <m:d>
                                    <m:dPr>
                                      <m:begChr m:val="‖"/>
                                      <m:endChr m:val="‖"/>
                                      <m:ctrlPr>
                                        <a:rPr lang="zh-CN" altLang="zh-CN" i="1"/>
                                      </m:ctrlPr>
                                    </m:dPr>
                                    <m:e>
                                      <m:sSub>
                                        <m:sSubPr>
                                          <m:ctrlPr>
                                            <a:rPr lang="zh-CN" altLang="zh-CN" i="1"/>
                                          </m:ctrlPr>
                                        </m:sSubPr>
                                        <m:e>
                                          <m:r>
                                            <a:rPr lang="en-US" altLang="zh-CN" i="1"/>
                                            <m:t>𝐶</m:t>
                                          </m:r>
                                        </m:e>
                                        <m:sub>
                                          <m:r>
                                            <a:rPr lang="en-US" altLang="zh-CN" i="1"/>
                                            <m:t>𝑖</m:t>
                                          </m:r>
                                        </m:sub>
                                      </m:sSub>
                                      <m:r>
                                        <a:rPr lang="en-US" altLang="zh-CN" i="1"/>
                                        <m:t>−</m:t>
                                      </m:r>
                                      <m:sSub>
                                        <m:sSubPr>
                                          <m:ctrlPr>
                                            <a:rPr lang="zh-CN" altLang="zh-CN" i="1"/>
                                          </m:ctrlPr>
                                        </m:sSubPr>
                                        <m:e>
                                          <m:r>
                                            <a:rPr lang="en-US" altLang="zh-CN" i="1"/>
                                            <m:t>𝐶</m:t>
                                          </m:r>
                                        </m:e>
                                        <m:sub>
                                          <m:r>
                                            <a:rPr lang="en-US" altLang="zh-CN" i="1"/>
                                            <m:t>𝑗</m:t>
                                          </m:r>
                                        </m:sub>
                                      </m:sSub>
                                    </m:e>
                                  </m:d>
                                </m:e>
                                <m:sup>
                                  <m:r>
                                    <a:rPr lang="en-US" altLang="zh-CN" i="1"/>
                                    <m:t>2</m:t>
                                  </m:r>
                                </m:sup>
                              </m:sSup>
                            </m:e>
                          </m:d>
                          <m:r>
                            <a:rPr lang="en-US" altLang="zh-CN" i="1"/>
                            <m:t>,</m:t>
                          </m:r>
                          <m:r>
                            <a:rPr lang="en-US" altLang="zh-CN" i="1"/>
                            <m:t>𝑖</m:t>
                          </m:r>
                          <m:r>
                            <a:rPr lang="en-US" altLang="zh-CN" i="1"/>
                            <m:t>=1,2,…,</m:t>
                          </m:r>
                          <m:r>
                            <a:rPr lang="en-US" altLang="zh-CN" i="1"/>
                            <m:t>𝑚</m:t>
                          </m:r>
                          <m:r>
                            <a:rPr lang="en-US" altLang="zh-CN" i="1"/>
                            <m:t>+</m:t>
                          </m:r>
                          <m:r>
                            <a:rPr lang="en-US" altLang="zh-CN" i="1"/>
                            <m:t>𝑛</m:t>
                          </m:r>
                          <m:r>
                            <a:rPr lang="en-US" altLang="zh-CN" i="1"/>
                            <m:t>;</m:t>
                          </m:r>
                          <m:r>
                            <a:rPr lang="en-US" altLang="zh-CN" i="1"/>
                            <m:t>𝑗</m:t>
                          </m:r>
                          <m:r>
                            <a:rPr lang="en-US" altLang="zh-CN" i="1"/>
                            <m:t>=1,2,…,</m:t>
                          </m:r>
                          <m:r>
                            <a:rPr lang="en-US" altLang="zh-CN" i="1"/>
                            <m:t>𝑚</m:t>
                          </m:r>
                        </m:e>
                      </m:nary>
                    </m:oMath>
                  </m:oMathPara>
                </a14:m>
                <a:endParaRPr lang="en-US" altLang="zh-CN" dirty="0"/>
              </a:p>
              <a:p>
                <a14:m>
                  <m:oMathPara xmlns:m="http://schemas.openxmlformats.org/officeDocument/2006/math">
                    <m:oMathParaPr>
                      <m:jc m:val="centerGroup"/>
                    </m:oMathParaPr>
                    <m:oMath xmlns:m="http://schemas.openxmlformats.org/officeDocument/2006/math">
                      <m:sSubSup>
                        <m:sSubSupPr>
                          <m:ctrlPr>
                            <a:rPr lang="zh-CN" altLang="zh-CN" i="1"/>
                          </m:ctrlPr>
                        </m:sSubSupPr>
                        <m:e>
                          <m:r>
                            <a:rPr lang="en-US" altLang="zh-CN" i="1"/>
                            <m:t>𝑤</m:t>
                          </m:r>
                        </m:e>
                        <m:sub>
                          <m:r>
                            <a:rPr lang="en-US" altLang="zh-CN" i="1"/>
                            <m:t>𝑖𝑗</m:t>
                          </m:r>
                        </m:sub>
                        <m:sup>
                          <m:r>
                            <a:rPr lang="en-US" altLang="zh-CN" i="1"/>
                            <m:t>𝑑</m:t>
                          </m:r>
                        </m:sup>
                      </m:sSubSup>
                      <m:r>
                        <a:rPr lang="en-US" altLang="zh-CN"/>
                        <m:t>=</m:t>
                      </m:r>
                      <m:r>
                        <a:rPr lang="en-US" altLang="zh-CN" i="1"/>
                        <m:t>1.0−</m:t>
                      </m:r>
                      <m:rad>
                        <m:radPr>
                          <m:degHide m:val="on"/>
                          <m:ctrlPr>
                            <a:rPr lang="zh-CN" altLang="zh-CN" i="1"/>
                          </m:ctrlPr>
                        </m:radPr>
                        <m:deg/>
                        <m:e>
                          <m:f>
                            <m:fPr>
                              <m:ctrlPr>
                                <a:rPr lang="zh-CN" altLang="zh-CN" i="1"/>
                              </m:ctrlPr>
                            </m:fPr>
                            <m:num>
                              <m:sSup>
                                <m:sSupPr>
                                  <m:ctrlPr>
                                    <a:rPr lang="zh-CN" altLang="zh-CN" i="1"/>
                                  </m:ctrlPr>
                                </m:sSupPr>
                                <m:e>
                                  <m:d>
                                    <m:dPr>
                                      <m:ctrlPr>
                                        <a:rPr lang="zh-CN" altLang="zh-CN" i="1"/>
                                      </m:ctrlPr>
                                    </m:dPr>
                                    <m:e>
                                      <m:sSub>
                                        <m:sSubPr>
                                          <m:ctrlPr>
                                            <a:rPr lang="zh-CN" altLang="zh-CN" i="1"/>
                                          </m:ctrlPr>
                                        </m:sSubPr>
                                        <m:e>
                                          <m:r>
                                            <a:rPr lang="en-US" altLang="zh-CN" i="1"/>
                                            <m:t>𝑥</m:t>
                                          </m:r>
                                        </m:e>
                                        <m:sub>
                                          <m:r>
                                            <a:rPr lang="en-US" altLang="zh-CN" i="1"/>
                                            <m:t>𝑖</m:t>
                                          </m:r>
                                        </m:sub>
                                      </m:sSub>
                                      <m:r>
                                        <a:rPr lang="en-US" altLang="zh-CN" i="1"/>
                                        <m:t>−</m:t>
                                      </m:r>
                                      <m:sSub>
                                        <m:sSubPr>
                                          <m:ctrlPr>
                                            <a:rPr lang="zh-CN" altLang="zh-CN" i="1"/>
                                          </m:ctrlPr>
                                        </m:sSubPr>
                                        <m:e>
                                          <m:r>
                                            <a:rPr lang="en-US" altLang="zh-CN" i="1"/>
                                            <m:t>𝑥</m:t>
                                          </m:r>
                                        </m:e>
                                        <m:sub>
                                          <m:r>
                                            <a:rPr lang="en-US" altLang="zh-CN" i="1"/>
                                            <m:t>𝑗</m:t>
                                          </m:r>
                                        </m:sub>
                                      </m:sSub>
                                    </m:e>
                                  </m:d>
                                </m:e>
                                <m:sup>
                                  <m:r>
                                    <a:rPr lang="en-US" altLang="zh-CN" i="1"/>
                                    <m:t>2</m:t>
                                  </m:r>
                                </m:sup>
                              </m:sSup>
                              <m:r>
                                <a:rPr lang="en-US" altLang="zh-CN" i="1"/>
                                <m:t>+</m:t>
                              </m:r>
                              <m:sSup>
                                <m:sSupPr>
                                  <m:ctrlPr>
                                    <a:rPr lang="zh-CN" altLang="zh-CN" i="1"/>
                                  </m:ctrlPr>
                                </m:sSupPr>
                                <m:e>
                                  <m:d>
                                    <m:dPr>
                                      <m:ctrlPr>
                                        <a:rPr lang="zh-CN" altLang="zh-CN" i="1"/>
                                      </m:ctrlPr>
                                    </m:dPr>
                                    <m:e>
                                      <m:sSub>
                                        <m:sSubPr>
                                          <m:ctrlPr>
                                            <a:rPr lang="zh-CN" altLang="zh-CN" i="1"/>
                                          </m:ctrlPr>
                                        </m:sSubPr>
                                        <m:e>
                                          <m:r>
                                            <a:rPr lang="en-US" altLang="zh-CN" i="1"/>
                                            <m:t>𝑦</m:t>
                                          </m:r>
                                        </m:e>
                                        <m:sub>
                                          <m:r>
                                            <a:rPr lang="en-US" altLang="zh-CN" i="1"/>
                                            <m:t>𝑖</m:t>
                                          </m:r>
                                        </m:sub>
                                      </m:sSub>
                                      <m:r>
                                        <a:rPr lang="en-US" altLang="zh-CN" i="1"/>
                                        <m:t>−</m:t>
                                      </m:r>
                                      <m:sSub>
                                        <m:sSubPr>
                                          <m:ctrlPr>
                                            <a:rPr lang="zh-CN" altLang="zh-CN" i="1"/>
                                          </m:ctrlPr>
                                        </m:sSubPr>
                                        <m:e>
                                          <m:r>
                                            <a:rPr lang="en-US" altLang="zh-CN" i="1"/>
                                            <m:t>𝑦</m:t>
                                          </m:r>
                                        </m:e>
                                        <m:sub>
                                          <m:r>
                                            <a:rPr lang="en-US" altLang="zh-CN" i="1"/>
                                            <m:t>𝑗</m:t>
                                          </m:r>
                                        </m:sub>
                                      </m:sSub>
                                    </m:e>
                                  </m:d>
                                </m:e>
                                <m:sup>
                                  <m:r>
                                    <a:rPr lang="en-US" altLang="zh-CN" i="1"/>
                                    <m:t>2</m:t>
                                  </m:r>
                                </m:sup>
                              </m:sSup>
                            </m:num>
                            <m:den>
                              <m:r>
                                <a:rPr lang="en-US" altLang="zh-CN" i="1"/>
                                <m:t>2.0</m:t>
                              </m:r>
                            </m:den>
                          </m:f>
                        </m:e>
                      </m:rad>
                    </m:oMath>
                  </m:oMathPara>
                </a14:m>
                <a:endParaRPr lang="en-US" altLang="zh-CN" dirty="0"/>
              </a:p>
              <a:p>
                <a14:m>
                  <m:oMathPara xmlns:m="http://schemas.openxmlformats.org/officeDocument/2006/math">
                    <m:oMathParaPr>
                      <m:jc m:val="centerGroup"/>
                    </m:oMathParaPr>
                    <m:oMath xmlns:m="http://schemas.openxmlformats.org/officeDocument/2006/math">
                      <m:sSubSup>
                        <m:sSubSupPr>
                          <m:ctrlPr>
                            <a:rPr lang="zh-CN" altLang="zh-CN" i="1"/>
                          </m:ctrlPr>
                        </m:sSubSupPr>
                        <m:e>
                          <m:r>
                            <a:rPr lang="en-US" altLang="zh-CN" i="1"/>
                            <m:t>𝑤</m:t>
                          </m:r>
                        </m:e>
                        <m:sub>
                          <m:r>
                            <a:rPr lang="en-US" altLang="zh-CN" i="1"/>
                            <m:t>𝑖</m:t>
                          </m:r>
                        </m:sub>
                        <m:sup>
                          <m:r>
                            <a:rPr lang="en-US" altLang="zh-CN" i="1"/>
                            <m:t>𝑐</m:t>
                          </m:r>
                        </m:sup>
                      </m:sSubSup>
                      <m:r>
                        <a:rPr lang="en-US" altLang="zh-CN"/>
                        <m:t>=</m:t>
                      </m:r>
                      <m:r>
                        <a:rPr lang="en-US" altLang="zh-CN" i="1"/>
                        <m:t>1.0−</m:t>
                      </m:r>
                      <m:rad>
                        <m:radPr>
                          <m:degHide m:val="on"/>
                          <m:ctrlPr>
                            <a:rPr lang="zh-CN" altLang="zh-CN" i="1"/>
                          </m:ctrlPr>
                        </m:radPr>
                        <m:deg/>
                        <m:e>
                          <m:f>
                            <m:fPr>
                              <m:ctrlPr>
                                <a:rPr lang="zh-CN" altLang="zh-CN" i="1"/>
                              </m:ctrlPr>
                            </m:fPr>
                            <m:num>
                              <m:sSup>
                                <m:sSupPr>
                                  <m:ctrlPr>
                                    <a:rPr lang="zh-CN" altLang="zh-CN" i="1"/>
                                  </m:ctrlPr>
                                </m:sSupPr>
                                <m:e>
                                  <m:d>
                                    <m:dPr>
                                      <m:ctrlPr>
                                        <a:rPr lang="zh-CN" altLang="zh-CN" i="1"/>
                                      </m:ctrlPr>
                                    </m:dPr>
                                    <m:e>
                                      <m:sSub>
                                        <m:sSubPr>
                                          <m:ctrlPr>
                                            <a:rPr lang="zh-CN" altLang="zh-CN" i="1"/>
                                          </m:ctrlPr>
                                        </m:sSubPr>
                                        <m:e>
                                          <m:r>
                                            <a:rPr lang="en-US" altLang="zh-CN" i="1"/>
                                            <m:t>𝑥</m:t>
                                          </m:r>
                                        </m:e>
                                        <m:sub>
                                          <m:r>
                                            <a:rPr lang="en-US" altLang="zh-CN" i="1"/>
                                            <m:t>𝑖</m:t>
                                          </m:r>
                                        </m:sub>
                                      </m:sSub>
                                      <m:r>
                                        <a:rPr lang="en-US" altLang="zh-CN" i="1"/>
                                        <m:t>−0.5</m:t>
                                      </m:r>
                                    </m:e>
                                  </m:d>
                                </m:e>
                                <m:sup>
                                  <m:r>
                                    <a:rPr lang="en-US" altLang="zh-CN" i="1"/>
                                    <m:t>2</m:t>
                                  </m:r>
                                </m:sup>
                              </m:sSup>
                              <m:r>
                                <a:rPr lang="en-US" altLang="zh-CN" i="1"/>
                                <m:t>+</m:t>
                              </m:r>
                              <m:sSup>
                                <m:sSupPr>
                                  <m:ctrlPr>
                                    <a:rPr lang="zh-CN" altLang="zh-CN" i="1"/>
                                  </m:ctrlPr>
                                </m:sSupPr>
                                <m:e>
                                  <m:d>
                                    <m:dPr>
                                      <m:ctrlPr>
                                        <a:rPr lang="zh-CN" altLang="zh-CN" i="1"/>
                                      </m:ctrlPr>
                                    </m:dPr>
                                    <m:e>
                                      <m:sSub>
                                        <m:sSubPr>
                                          <m:ctrlPr>
                                            <a:rPr lang="zh-CN" altLang="zh-CN" i="1"/>
                                          </m:ctrlPr>
                                        </m:sSubPr>
                                        <m:e>
                                          <m:r>
                                            <a:rPr lang="en-US" altLang="zh-CN" i="1"/>
                                            <m:t>𝑦</m:t>
                                          </m:r>
                                        </m:e>
                                        <m:sub>
                                          <m:r>
                                            <a:rPr lang="en-US" altLang="zh-CN" i="1"/>
                                            <m:t>𝑖</m:t>
                                          </m:r>
                                        </m:sub>
                                      </m:sSub>
                                      <m:r>
                                        <a:rPr lang="en-US" altLang="zh-CN" i="1"/>
                                        <m:t>−0.5</m:t>
                                      </m:r>
                                    </m:e>
                                  </m:d>
                                </m:e>
                                <m:sup>
                                  <m:r>
                                    <a:rPr lang="en-US" altLang="zh-CN" i="1"/>
                                    <m:t>2</m:t>
                                  </m:r>
                                </m:sup>
                              </m:sSup>
                            </m:num>
                            <m:den>
                              <m:r>
                                <a:rPr lang="en-US" altLang="zh-CN" i="1"/>
                                <m:t>2.0</m:t>
                              </m:r>
                            </m:den>
                          </m:f>
                        </m:e>
                      </m:rad>
                    </m:oMath>
                  </m:oMathPara>
                </a14:m>
                <a:endParaRPr lang="en-US" altLang="zh-CN" dirty="0"/>
              </a:p>
              <a:p>
                <a:endParaRPr lang="en-US" altLang="zh-CN" dirty="0"/>
              </a:p>
              <a:p>
                <a:pPr>
                  <a:lnSpc>
                    <a:spcPct val="150000"/>
                  </a:lnSpc>
                </a:pPr>
                <a:r>
                  <a:rPr lang="en-US" altLang="zh-CN" dirty="0"/>
                  <a:t>        </a:t>
                </a:r>
                <a14:m>
                  <m:oMath xmlns:m="http://schemas.openxmlformats.org/officeDocument/2006/math">
                    <m:d>
                      <m:dPr>
                        <m:begChr m:val="‖"/>
                        <m:endChr m:val="‖"/>
                        <m:ctrlPr>
                          <a:rPr lang="zh-CN" altLang="zh-CN" i="1"/>
                        </m:ctrlPr>
                      </m:dPr>
                      <m:e>
                        <m:sSub>
                          <m:sSubPr>
                            <m:ctrlPr>
                              <a:rPr lang="zh-CN" altLang="zh-CN" i="1"/>
                            </m:ctrlPr>
                          </m:sSubPr>
                          <m:e>
                            <m:r>
                              <a:rPr lang="en-US" altLang="zh-CN" i="1"/>
                              <m:t>𝐶</m:t>
                            </m:r>
                          </m:e>
                          <m:sub>
                            <m:r>
                              <a:rPr lang="en-US" altLang="zh-CN" i="1"/>
                              <m:t>𝑖</m:t>
                            </m:r>
                          </m:sub>
                        </m:sSub>
                        <m:r>
                          <a:rPr lang="en-US" altLang="zh-CN" i="1"/>
                          <m:t>−</m:t>
                        </m:r>
                        <m:sSub>
                          <m:sSubPr>
                            <m:ctrlPr>
                              <a:rPr lang="zh-CN" altLang="zh-CN" i="1"/>
                            </m:ctrlPr>
                          </m:sSubPr>
                          <m:e>
                            <m:r>
                              <a:rPr lang="en-US" altLang="zh-CN" i="1"/>
                              <m:t>𝐶</m:t>
                            </m:r>
                          </m:e>
                          <m:sub>
                            <m:r>
                              <a:rPr lang="en-US" altLang="zh-CN" i="1"/>
                              <m:t>𝑗</m:t>
                            </m:r>
                          </m:sub>
                        </m:sSub>
                      </m:e>
                    </m:d>
                  </m:oMath>
                </a14:m>
                <a:r>
                  <a:rPr lang="zh-CN" altLang="zh-CN" dirty="0"/>
                  <a:t>是颜色</a:t>
                </a:r>
                <a14:m>
                  <m:oMath xmlns:m="http://schemas.openxmlformats.org/officeDocument/2006/math">
                    <m:sSub>
                      <m:sSubPr>
                        <m:ctrlPr>
                          <a:rPr lang="zh-CN" altLang="zh-CN" i="1"/>
                        </m:ctrlPr>
                      </m:sSubPr>
                      <m:e>
                        <m:r>
                          <a:rPr lang="en-US" altLang="zh-CN" i="1"/>
                          <m:t>𝐶</m:t>
                        </m:r>
                      </m:e>
                      <m:sub>
                        <m:r>
                          <a:rPr lang="en-US" altLang="zh-CN" i="1"/>
                          <m:t>𝑖</m:t>
                        </m:r>
                      </m:sub>
                    </m:sSub>
                    <m:r>
                      <a:rPr lang="en-US" altLang="zh-CN" i="1"/>
                      <m:t>={</m:t>
                    </m:r>
                    <m:sSub>
                      <m:sSubPr>
                        <m:ctrlPr>
                          <a:rPr lang="zh-CN" altLang="zh-CN" i="1"/>
                        </m:ctrlPr>
                      </m:sSubPr>
                      <m:e>
                        <m:r>
                          <a:rPr lang="en-US" altLang="zh-CN" i="1"/>
                          <m:t>𝐿</m:t>
                        </m:r>
                      </m:e>
                      <m:sub>
                        <m:r>
                          <a:rPr lang="en-US" altLang="zh-CN" i="1"/>
                          <m:t>𝑖</m:t>
                        </m:r>
                      </m:sub>
                    </m:sSub>
                    <m:r>
                      <a:rPr lang="en-US" altLang="zh-CN" i="1"/>
                      <m:t>,</m:t>
                    </m:r>
                    <m:sSub>
                      <m:sSubPr>
                        <m:ctrlPr>
                          <a:rPr lang="zh-CN" altLang="zh-CN" i="1"/>
                        </m:ctrlPr>
                      </m:sSubPr>
                      <m:e>
                        <m:r>
                          <a:rPr lang="en-US" altLang="zh-CN" i="1"/>
                          <m:t>𝐴</m:t>
                        </m:r>
                      </m:e>
                      <m:sub>
                        <m:r>
                          <a:rPr lang="en-US" altLang="zh-CN" i="1"/>
                          <m:t>𝑖</m:t>
                        </m:r>
                      </m:sub>
                    </m:sSub>
                    <m:r>
                      <a:rPr lang="en-US" altLang="zh-CN" i="1"/>
                      <m:t>,</m:t>
                    </m:r>
                    <m:sSub>
                      <m:sSubPr>
                        <m:ctrlPr>
                          <a:rPr lang="zh-CN" altLang="zh-CN" i="1"/>
                        </m:ctrlPr>
                      </m:sSubPr>
                      <m:e>
                        <m:r>
                          <a:rPr lang="en-US" altLang="zh-CN" i="1"/>
                          <m:t>𝐵</m:t>
                        </m:r>
                      </m:e>
                      <m:sub>
                        <m:r>
                          <a:rPr lang="en-US" altLang="zh-CN" i="1"/>
                          <m:t>𝑖</m:t>
                        </m:r>
                      </m:sub>
                    </m:sSub>
                    <m:r>
                      <a:rPr lang="en-US" altLang="zh-CN" i="1"/>
                      <m:t>}</m:t>
                    </m:r>
                  </m:oMath>
                </a14:m>
                <a:r>
                  <a:rPr lang="zh-CN" altLang="zh-CN" dirty="0"/>
                  <a:t>和</a:t>
                </a:r>
                <a14:m>
                  <m:oMath xmlns:m="http://schemas.openxmlformats.org/officeDocument/2006/math">
                    <m:r>
                      <a:rPr lang="zh-CN" altLang="zh-CN"/>
                      <m:t>颜色</m:t>
                    </m:r>
                    <m:sSub>
                      <m:sSubPr>
                        <m:ctrlPr>
                          <a:rPr lang="zh-CN" altLang="zh-CN" i="1"/>
                        </m:ctrlPr>
                      </m:sSubPr>
                      <m:e>
                        <m:r>
                          <a:rPr lang="en-US" altLang="zh-CN" i="1"/>
                          <m:t>𝐶</m:t>
                        </m:r>
                      </m:e>
                      <m:sub>
                        <m:r>
                          <a:rPr lang="en-US" altLang="zh-CN" i="1"/>
                          <m:t>𝑗</m:t>
                        </m:r>
                      </m:sub>
                    </m:sSub>
                    <m:r>
                      <a:rPr lang="en-US" altLang="zh-CN" i="1"/>
                      <m:t>={</m:t>
                    </m:r>
                    <m:sSub>
                      <m:sSubPr>
                        <m:ctrlPr>
                          <a:rPr lang="zh-CN" altLang="zh-CN" i="1"/>
                        </m:ctrlPr>
                      </m:sSubPr>
                      <m:e>
                        <m:r>
                          <a:rPr lang="en-US" altLang="zh-CN" i="1"/>
                          <m:t>𝐿</m:t>
                        </m:r>
                      </m:e>
                      <m:sub>
                        <m:r>
                          <a:rPr lang="en-US" altLang="zh-CN" i="1"/>
                          <m:t>𝑗</m:t>
                        </m:r>
                      </m:sub>
                    </m:sSub>
                    <m:r>
                      <a:rPr lang="en-US" altLang="zh-CN" i="1"/>
                      <m:t>,</m:t>
                    </m:r>
                    <m:sSub>
                      <m:sSubPr>
                        <m:ctrlPr>
                          <a:rPr lang="zh-CN" altLang="zh-CN" i="1"/>
                        </m:ctrlPr>
                      </m:sSubPr>
                      <m:e>
                        <m:r>
                          <a:rPr lang="en-US" altLang="zh-CN" i="1"/>
                          <m:t>𝐴</m:t>
                        </m:r>
                      </m:e>
                      <m:sub>
                        <m:r>
                          <a:rPr lang="en-US" altLang="zh-CN" i="1"/>
                          <m:t>𝑗</m:t>
                        </m:r>
                      </m:sub>
                    </m:sSub>
                    <m:r>
                      <a:rPr lang="en-US" altLang="zh-CN" i="1"/>
                      <m:t>,</m:t>
                    </m:r>
                    <m:sSub>
                      <m:sSubPr>
                        <m:ctrlPr>
                          <a:rPr lang="zh-CN" altLang="zh-CN" i="1"/>
                        </m:ctrlPr>
                      </m:sSubPr>
                      <m:e>
                        <m:r>
                          <a:rPr lang="en-US" altLang="zh-CN" i="1"/>
                          <m:t>𝐵</m:t>
                        </m:r>
                      </m:e>
                      <m:sub>
                        <m:r>
                          <a:rPr lang="en-US" altLang="zh-CN" i="1"/>
                          <m:t>𝑗</m:t>
                        </m:r>
                      </m:sub>
                    </m:sSub>
                    <m:r>
                      <a:rPr lang="en-US" altLang="zh-CN" i="1"/>
                      <m:t>}</m:t>
                    </m:r>
                  </m:oMath>
                </a14:m>
                <a:r>
                  <a:rPr lang="zh-CN" altLang="zh-CN" dirty="0"/>
                  <a:t>的几何距离，</a:t>
                </a:r>
                <a14:m>
                  <m:oMath xmlns:m="http://schemas.openxmlformats.org/officeDocument/2006/math">
                    <m:sSubSup>
                      <m:sSubSupPr>
                        <m:ctrlPr>
                          <a:rPr lang="zh-CN" altLang="zh-CN" i="1"/>
                        </m:ctrlPr>
                      </m:sSubSupPr>
                      <m:e>
                        <m:r>
                          <a:rPr lang="en-US" altLang="zh-CN" i="1"/>
                          <m:t>𝑤</m:t>
                        </m:r>
                      </m:e>
                      <m:sub>
                        <m:r>
                          <a:rPr lang="en-US" altLang="zh-CN" i="1"/>
                          <m:t>𝑖𝑗</m:t>
                        </m:r>
                      </m:sub>
                      <m:sup>
                        <m:r>
                          <a:rPr lang="en-US" altLang="zh-CN" i="1"/>
                          <m:t>𝑑</m:t>
                        </m:r>
                      </m:sup>
                    </m:sSubSup>
                  </m:oMath>
                </a14:m>
                <a:r>
                  <a:rPr lang="zh-CN" altLang="zh-CN" dirty="0"/>
                  <a:t>和</a:t>
                </a:r>
                <a14:m>
                  <m:oMath xmlns:m="http://schemas.openxmlformats.org/officeDocument/2006/math">
                    <m:sSubSup>
                      <m:sSubSupPr>
                        <m:ctrlPr>
                          <a:rPr lang="zh-CN" altLang="zh-CN" i="1"/>
                        </m:ctrlPr>
                      </m:sSubSupPr>
                      <m:e>
                        <m:r>
                          <a:rPr lang="en-US" altLang="zh-CN" i="1"/>
                          <m:t>𝑤</m:t>
                        </m:r>
                      </m:e>
                      <m:sub>
                        <m:r>
                          <a:rPr lang="en-US" altLang="zh-CN" i="1"/>
                          <m:t>𝑖</m:t>
                        </m:r>
                      </m:sub>
                      <m:sup>
                        <m:r>
                          <a:rPr lang="en-US" altLang="zh-CN" i="1"/>
                          <m:t>𝑐</m:t>
                        </m:r>
                      </m:sup>
                    </m:sSubSup>
                  </m:oMath>
                </a14:m>
                <a:r>
                  <a:rPr lang="zh-CN" altLang="zh-CN" dirty="0"/>
                  <a:t>表明空间权值和中心偏移权值。</a:t>
                </a:r>
                <a14:m>
                  <m:oMath xmlns:m="http://schemas.openxmlformats.org/officeDocument/2006/math">
                    <m:sSubSup>
                      <m:sSubSupPr>
                        <m:ctrlPr>
                          <a:rPr lang="zh-CN" altLang="zh-CN" i="1"/>
                        </m:ctrlPr>
                      </m:sSubSupPr>
                      <m:e>
                        <m:r>
                          <a:rPr lang="en-US" altLang="zh-CN" i="1"/>
                          <m:t>𝑤</m:t>
                        </m:r>
                      </m:e>
                      <m:sub>
                        <m:r>
                          <a:rPr lang="en-US" altLang="zh-CN" i="1"/>
                          <m:t>𝑖𝑗</m:t>
                        </m:r>
                      </m:sub>
                      <m:sup>
                        <m:r>
                          <a:rPr lang="en-US" altLang="zh-CN" i="1"/>
                          <m:t>𝑑</m:t>
                        </m:r>
                      </m:sup>
                    </m:sSubSup>
                  </m:oMath>
                </a14:m>
                <a:r>
                  <a:rPr lang="zh-CN" altLang="zh-CN" dirty="0"/>
                  <a:t>被用来增加邻近区域的影响，如果区域</a:t>
                </a:r>
                <a14:m>
                  <m:oMath xmlns:m="http://schemas.openxmlformats.org/officeDocument/2006/math">
                    <m:sSub>
                      <m:sSubPr>
                        <m:ctrlPr>
                          <a:rPr lang="zh-CN" altLang="zh-CN" i="1"/>
                        </m:ctrlPr>
                      </m:sSubPr>
                      <m:e>
                        <m:r>
                          <a:rPr lang="en-US" altLang="zh-CN" i="1"/>
                          <m:t>𝑅</m:t>
                        </m:r>
                      </m:e>
                      <m:sub>
                        <m:r>
                          <a:rPr lang="en-US" altLang="zh-CN" i="1"/>
                          <m:t>𝑖</m:t>
                        </m:r>
                      </m:sub>
                    </m:sSub>
                  </m:oMath>
                </a14:m>
                <a:r>
                  <a:rPr lang="zh-CN" altLang="zh-CN" dirty="0"/>
                  <a:t>靠近输入图像的中心，</a:t>
                </a:r>
                <a14:m>
                  <m:oMath xmlns:m="http://schemas.openxmlformats.org/officeDocument/2006/math">
                    <m:sSubSup>
                      <m:sSubSupPr>
                        <m:ctrlPr>
                          <a:rPr lang="zh-CN" altLang="zh-CN" i="1"/>
                        </m:ctrlPr>
                      </m:sSubSupPr>
                      <m:e>
                        <m:r>
                          <a:rPr lang="en-US" altLang="zh-CN" i="1"/>
                          <m:t>𝑤</m:t>
                        </m:r>
                      </m:e>
                      <m:sub>
                        <m:r>
                          <a:rPr lang="en-US" altLang="zh-CN" i="1"/>
                          <m:t>𝑖</m:t>
                        </m:r>
                      </m:sub>
                      <m:sup>
                        <m:r>
                          <a:rPr lang="en-US" altLang="zh-CN" i="1"/>
                          <m:t>𝑐</m:t>
                        </m:r>
                      </m:sup>
                    </m:sSubSup>
                  </m:oMath>
                </a14:m>
                <a:r>
                  <a:rPr lang="zh-CN" altLang="zh-CN" dirty="0"/>
                  <a:t>会很大，反之会很小。</a:t>
                </a:r>
                <a:endParaRPr lang="zh-CN" altLang="en-US" dirty="0"/>
              </a:p>
            </p:txBody>
          </p:sp>
        </mc:Choice>
        <mc:Fallback>
          <p:sp>
            <p:nvSpPr>
              <p:cNvPr id="11" name="矩形 10">
                <a:extLst>
                  <a:ext uri="{FF2B5EF4-FFF2-40B4-BE49-F238E27FC236}">
                    <a16:creationId xmlns:a16="http://schemas.microsoft.com/office/drawing/2014/main" id="{EC4CCEB9-FD4E-4C90-A3FA-694A21650452}"/>
                  </a:ext>
                </a:extLst>
              </p:cNvPr>
              <p:cNvSpPr>
                <a:spLocks noRot="1" noChangeAspect="1" noMove="1" noResize="1" noEditPoints="1" noAdjustHandles="1" noChangeArrowheads="1" noChangeShapeType="1" noTextEdit="1"/>
              </p:cNvSpPr>
              <p:nvPr/>
            </p:nvSpPr>
            <p:spPr>
              <a:xfrm>
                <a:off x="1154527" y="1740782"/>
                <a:ext cx="8283019" cy="4531497"/>
              </a:xfrm>
              <a:prstGeom prst="rect">
                <a:avLst/>
              </a:prstGeom>
              <a:blipFill>
                <a:blip r:embed="rId3"/>
                <a:stretch>
                  <a:fillRect l="-589" t="-808" r="-221" b="-1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59775746"/>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3069" y="-120985"/>
            <a:ext cx="4681468" cy="936732"/>
            <a:chOff x="-213069" y="-120985"/>
            <a:chExt cx="4681468" cy="936732"/>
          </a:xfrm>
        </p:grpSpPr>
        <p:grpSp>
          <p:nvGrpSpPr>
            <p:cNvPr id="3" name="组合 2"/>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5" name="矩形: 圆角 4"/>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圆角 5"/>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6"/>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7"/>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文本框 3"/>
            <p:cNvSpPr txBox="1"/>
            <p:nvPr/>
          </p:nvSpPr>
          <p:spPr>
            <a:xfrm>
              <a:off x="897885" y="265195"/>
              <a:ext cx="3570514" cy="461665"/>
            </a:xfrm>
            <a:prstGeom prst="rect">
              <a:avLst/>
            </a:prstGeom>
            <a:noFill/>
          </p:spPr>
          <p:txBody>
            <a:bodyPr wrap="square" rtlCol="0">
              <a:spAutoFit/>
            </a:bodyPr>
            <a:lstStyle/>
            <a:p>
              <a:pPr algn="ctr"/>
              <a:r>
                <a:rPr lang="en-US" altLang="zh-CN" sz="2400" dirty="0">
                  <a:latin typeface="+mj-ea"/>
                </a:rPr>
                <a:t>FCB</a:t>
              </a:r>
              <a:r>
                <a:rPr lang="zh-CN" altLang="en-US" sz="2400" dirty="0">
                  <a:latin typeface="+mj-ea"/>
                </a:rPr>
                <a:t>显著目标识别模型</a:t>
              </a:r>
            </a:p>
          </p:txBody>
        </p:sp>
      </p:grpSp>
      <p:sp>
        <p:nvSpPr>
          <p:cNvPr id="12" name="矩形 11">
            <a:extLst>
              <a:ext uri="{FF2B5EF4-FFF2-40B4-BE49-F238E27FC236}">
                <a16:creationId xmlns:a16="http://schemas.microsoft.com/office/drawing/2014/main" id="{3141CABB-13AF-445C-AFF3-00D6846D9722}"/>
              </a:ext>
            </a:extLst>
          </p:cNvPr>
          <p:cNvSpPr/>
          <p:nvPr/>
        </p:nvSpPr>
        <p:spPr>
          <a:xfrm>
            <a:off x="1154527" y="802711"/>
            <a:ext cx="1800493" cy="417037"/>
          </a:xfrm>
          <a:prstGeom prst="rect">
            <a:avLst/>
          </a:prstGeom>
        </p:spPr>
        <p:txBody>
          <a:bodyPr wrap="none">
            <a:spAutoFit/>
          </a:bodyPr>
          <a:lstStyle/>
          <a:p>
            <a:pPr>
              <a:lnSpc>
                <a:spcPct val="130000"/>
              </a:lnSpc>
            </a:pPr>
            <a:r>
              <a:rPr lang="zh-CN" altLang="en-US" dirty="0"/>
              <a:t>背景显著性检测</a:t>
            </a:r>
            <a:endParaRPr lang="en-US" altLang="zh-CN" dirty="0"/>
          </a:p>
        </p:txBody>
      </p:sp>
      <mc:AlternateContent xmlns:mc="http://schemas.openxmlformats.org/markup-compatibility/2006">
        <mc:Choice xmlns:a14="http://schemas.microsoft.com/office/drawing/2010/main" Requires="a14">
          <p:sp>
            <p:nvSpPr>
              <p:cNvPr id="10" name="矩形 9">
                <a:extLst>
                  <a:ext uri="{FF2B5EF4-FFF2-40B4-BE49-F238E27FC236}">
                    <a16:creationId xmlns:a16="http://schemas.microsoft.com/office/drawing/2014/main" id="{600934ED-A4A2-4AA3-9519-57C91279EC0C}"/>
                  </a:ext>
                </a:extLst>
              </p:cNvPr>
              <p:cNvSpPr/>
              <p:nvPr/>
            </p:nvSpPr>
            <p:spPr>
              <a:xfrm>
                <a:off x="1154527" y="1295599"/>
                <a:ext cx="10176492" cy="4459169"/>
              </a:xfrm>
              <a:prstGeom prst="rect">
                <a:avLst/>
              </a:prstGeom>
            </p:spPr>
            <p:txBody>
              <a:bodyPr wrap="square">
                <a:spAutoFit/>
              </a:bodyPr>
              <a:lstStyle/>
              <a:p>
                <a:pPr>
                  <a:lnSpc>
                    <a:spcPct val="150000"/>
                  </a:lnSpc>
                </a:pPr>
                <a:r>
                  <a:rPr lang="en-US" altLang="zh-CN" dirty="0"/>
                  <a:t>        </a:t>
                </a:r>
                <a:r>
                  <a:rPr lang="zh-CN" altLang="zh-CN" dirty="0"/>
                  <a:t>区域</a:t>
                </a:r>
                <a14:m>
                  <m:oMath xmlns:m="http://schemas.openxmlformats.org/officeDocument/2006/math">
                    <m:sSub>
                      <m:sSubPr>
                        <m:ctrlPr>
                          <a:rPr lang="zh-CN" altLang="zh-CN" i="1"/>
                        </m:ctrlPr>
                      </m:sSubPr>
                      <m:e>
                        <m:r>
                          <a:rPr lang="en-US" altLang="zh-CN" i="1"/>
                          <m:t>𝑅</m:t>
                        </m:r>
                      </m:e>
                      <m:sub>
                        <m:r>
                          <a:rPr lang="en-US" altLang="zh-CN" i="1"/>
                          <m:t>𝑖</m:t>
                        </m:r>
                      </m:sub>
                    </m:sSub>
                  </m:oMath>
                </a14:m>
                <a:r>
                  <a:rPr lang="zh-CN" altLang="zh-CN" dirty="0"/>
                  <a:t>和其它边界区域</a:t>
                </a:r>
                <a14:m>
                  <m:oMath xmlns:m="http://schemas.openxmlformats.org/officeDocument/2006/math">
                    <m:sSub>
                      <m:sSubPr>
                        <m:ctrlPr>
                          <a:rPr lang="zh-CN" altLang="zh-CN" i="1"/>
                        </m:ctrlPr>
                      </m:sSubPr>
                      <m:e>
                        <m:r>
                          <a:rPr lang="en-US" altLang="zh-CN" i="1"/>
                          <m:t>𝑅</m:t>
                        </m:r>
                      </m:e>
                      <m:sub>
                        <m:r>
                          <a:rPr lang="en-US" altLang="zh-CN" i="1"/>
                          <m:t>𝑗</m:t>
                        </m:r>
                      </m:sub>
                    </m:sSub>
                    <m:r>
                      <a:rPr lang="en-US" altLang="zh-CN" i="1"/>
                      <m:t>,</m:t>
                    </m:r>
                    <m:r>
                      <a:rPr lang="en-US" altLang="zh-CN" i="1"/>
                      <m:t>𝑗</m:t>
                    </m:r>
                    <m:r>
                      <a:rPr lang="en-US" altLang="zh-CN" i="1"/>
                      <m:t>=1,2,..,</m:t>
                    </m:r>
                    <m:r>
                      <a:rPr lang="en-US" altLang="zh-CN" i="1"/>
                      <m:t>𝑚</m:t>
                    </m:r>
                  </m:oMath>
                </a14:m>
                <a:r>
                  <a:rPr lang="zh-CN" altLang="zh-CN" dirty="0"/>
                  <a:t>最大的显著性差异被计算表明为</a:t>
                </a:r>
                <a14:m>
                  <m:oMath xmlns:m="http://schemas.openxmlformats.org/officeDocument/2006/math">
                    <m:r>
                      <a:rPr lang="en-US" altLang="zh-CN" i="1"/>
                      <m:t>𝑀</m:t>
                    </m:r>
                    <m:d>
                      <m:dPr>
                        <m:ctrlPr>
                          <a:rPr lang="zh-CN" altLang="zh-CN" i="1"/>
                        </m:ctrlPr>
                      </m:dPr>
                      <m:e>
                        <m:r>
                          <a:rPr lang="en-US" altLang="zh-CN" i="1"/>
                          <m:t>𝑖</m:t>
                        </m:r>
                      </m:e>
                    </m:d>
                    <m:r>
                      <a:rPr lang="en-US" altLang="zh-CN" i="1"/>
                      <m:t>,</m:t>
                    </m:r>
                    <m:r>
                      <a:rPr lang="en-US" altLang="zh-CN" i="1"/>
                      <m:t>𝑖</m:t>
                    </m:r>
                    <m:r>
                      <a:rPr lang="en-US" altLang="zh-CN" i="1"/>
                      <m:t>=1,2,…,</m:t>
                    </m:r>
                    <m:r>
                      <a:rPr lang="en-US" altLang="zh-CN" i="1"/>
                      <m:t>𝑚</m:t>
                    </m:r>
                    <m:r>
                      <a:rPr lang="en-US" altLang="zh-CN" i="1"/>
                      <m:t>+</m:t>
                    </m:r>
                    <m:r>
                      <a:rPr lang="en-US" altLang="zh-CN" i="1"/>
                      <m:t>𝑛</m:t>
                    </m:r>
                    <m:r>
                      <a:rPr lang="en-US" altLang="zh-CN" i="1"/>
                      <m:t>:</m:t>
                    </m:r>
                  </m:oMath>
                </a14:m>
                <a:endParaRPr lang="en-US" altLang="zh-CN" dirty="0"/>
              </a:p>
              <a:p>
                <a:pPr>
                  <a:lnSpc>
                    <a:spcPct val="150000"/>
                  </a:lnSpc>
                </a:pPr>
                <a14:m>
                  <m:oMathPara xmlns:m="http://schemas.openxmlformats.org/officeDocument/2006/math">
                    <m:oMathParaPr>
                      <m:jc m:val="centerGroup"/>
                    </m:oMathParaPr>
                    <m:oMath xmlns:m="http://schemas.openxmlformats.org/officeDocument/2006/math">
                      <m:r>
                        <a:rPr lang="en-US" altLang="zh-CN" i="1"/>
                        <m:t>𝑀</m:t>
                      </m:r>
                      <m:d>
                        <m:dPr>
                          <m:ctrlPr>
                            <a:rPr lang="zh-CN" altLang="zh-CN" i="1"/>
                          </m:ctrlPr>
                        </m:dPr>
                        <m:e>
                          <m:r>
                            <a:rPr lang="en-US" altLang="zh-CN" i="1"/>
                            <m:t>𝑖</m:t>
                          </m:r>
                        </m:e>
                      </m:d>
                      <m:r>
                        <a:rPr lang="en-US" altLang="zh-CN"/>
                        <m:t>=</m:t>
                      </m:r>
                      <m:sSub>
                        <m:sSubPr>
                          <m:ctrlPr>
                            <a:rPr lang="zh-CN" altLang="zh-CN" i="1"/>
                          </m:ctrlPr>
                        </m:sSubPr>
                        <m:e>
                          <m:r>
                            <a:rPr lang="en-US" altLang="zh-CN" i="1"/>
                            <m:t>𝑚𝑎𝑥</m:t>
                          </m:r>
                        </m:e>
                        <m:sub>
                          <m:d>
                            <m:dPr>
                              <m:begChr m:val="{"/>
                              <m:endChr m:val="}"/>
                              <m:ctrlPr>
                                <a:rPr lang="zh-CN" altLang="zh-CN" i="1"/>
                              </m:ctrlPr>
                            </m:dPr>
                            <m:e>
                              <m:r>
                                <a:rPr lang="en-US" altLang="zh-CN" i="1"/>
                                <m:t>𝑗</m:t>
                              </m:r>
                              <m:r>
                                <a:rPr lang="en-US" altLang="zh-CN" i="1"/>
                                <m:t>=1,..,</m:t>
                              </m:r>
                              <m:r>
                                <a:rPr lang="en-US" altLang="zh-CN" i="1"/>
                                <m:t>𝑚</m:t>
                              </m:r>
                            </m:e>
                          </m:d>
                        </m:sub>
                      </m:sSub>
                      <m:r>
                        <a:rPr lang="en-US" altLang="zh-CN" i="1"/>
                        <m:t>{</m:t>
                      </m:r>
                      <m:sSubSup>
                        <m:sSubSupPr>
                          <m:ctrlPr>
                            <a:rPr lang="zh-CN" altLang="zh-CN" i="1"/>
                          </m:ctrlPr>
                        </m:sSubSupPr>
                        <m:e>
                          <m:r>
                            <a:rPr lang="en-US" altLang="zh-CN" i="1"/>
                            <m:t>𝑤</m:t>
                          </m:r>
                        </m:e>
                        <m:sub>
                          <m:r>
                            <a:rPr lang="en-US" altLang="zh-CN" i="1"/>
                            <m:t>𝑖𝑗</m:t>
                          </m:r>
                        </m:sub>
                        <m:sup>
                          <m:r>
                            <a:rPr lang="en-US" altLang="zh-CN" i="1"/>
                            <m:t>𝑑</m:t>
                          </m:r>
                        </m:sup>
                      </m:sSubSup>
                      <m:sSubSup>
                        <m:sSubSupPr>
                          <m:ctrlPr>
                            <a:rPr lang="zh-CN" altLang="zh-CN" i="1"/>
                          </m:ctrlPr>
                        </m:sSubSupPr>
                        <m:e>
                          <m:r>
                            <a:rPr lang="en-US" altLang="zh-CN" i="1"/>
                            <m:t>𝑤</m:t>
                          </m:r>
                        </m:e>
                        <m:sub>
                          <m:r>
                            <a:rPr lang="en-US" altLang="zh-CN" i="1"/>
                            <m:t>𝑖</m:t>
                          </m:r>
                        </m:sub>
                        <m:sup>
                          <m:r>
                            <a:rPr lang="en-US" altLang="zh-CN" i="1"/>
                            <m:t>𝑐</m:t>
                          </m:r>
                        </m:sup>
                      </m:sSubSup>
                      <m:sSup>
                        <m:sSupPr>
                          <m:ctrlPr>
                            <a:rPr lang="zh-CN" altLang="zh-CN" i="1"/>
                          </m:ctrlPr>
                        </m:sSupPr>
                        <m:e>
                          <m:d>
                            <m:dPr>
                              <m:begChr m:val="‖"/>
                              <m:endChr m:val="‖"/>
                              <m:ctrlPr>
                                <a:rPr lang="zh-CN" altLang="zh-CN" i="1"/>
                              </m:ctrlPr>
                            </m:dPr>
                            <m:e>
                              <m:sSub>
                                <m:sSubPr>
                                  <m:ctrlPr>
                                    <a:rPr lang="zh-CN" altLang="zh-CN" i="1"/>
                                  </m:ctrlPr>
                                </m:sSubPr>
                                <m:e>
                                  <m:r>
                                    <a:rPr lang="en-US" altLang="zh-CN" i="1"/>
                                    <m:t>𝐶</m:t>
                                  </m:r>
                                </m:e>
                                <m:sub>
                                  <m:r>
                                    <a:rPr lang="en-US" altLang="zh-CN" i="1"/>
                                    <m:t>𝑖</m:t>
                                  </m:r>
                                </m:sub>
                              </m:sSub>
                              <m:r>
                                <a:rPr lang="en-US" altLang="zh-CN" i="1"/>
                                <m:t>−</m:t>
                              </m:r>
                              <m:sSub>
                                <m:sSubPr>
                                  <m:ctrlPr>
                                    <a:rPr lang="zh-CN" altLang="zh-CN" i="1"/>
                                  </m:ctrlPr>
                                </m:sSubPr>
                                <m:e>
                                  <m:r>
                                    <a:rPr lang="en-US" altLang="zh-CN" i="1"/>
                                    <m:t>𝐶</m:t>
                                  </m:r>
                                </m:e>
                                <m:sub>
                                  <m:r>
                                    <a:rPr lang="en-US" altLang="zh-CN" i="1"/>
                                    <m:t>𝑗</m:t>
                                  </m:r>
                                </m:sub>
                              </m:sSub>
                            </m:e>
                          </m:d>
                        </m:e>
                        <m:sup>
                          <m:r>
                            <a:rPr lang="en-US" altLang="zh-CN" i="1"/>
                            <m:t>2</m:t>
                          </m:r>
                        </m:sup>
                      </m:sSup>
                      <m:r>
                        <a:rPr lang="en-US" altLang="zh-CN" i="1"/>
                        <m:t>},</m:t>
                      </m:r>
                      <m:r>
                        <a:rPr lang="en-US" altLang="zh-CN" i="1"/>
                        <m:t>𝑖</m:t>
                      </m:r>
                      <m:r>
                        <a:rPr lang="en-US" altLang="zh-CN" i="1"/>
                        <m:t>=1,2,…,</m:t>
                      </m:r>
                      <m:r>
                        <a:rPr lang="en-US" altLang="zh-CN" i="1"/>
                        <m:t>𝑚</m:t>
                      </m:r>
                      <m:r>
                        <a:rPr lang="en-US" altLang="zh-CN" i="1"/>
                        <m:t>+</m:t>
                      </m:r>
                      <m:r>
                        <a:rPr lang="en-US" altLang="zh-CN" i="1"/>
                        <m:t>𝑛</m:t>
                      </m:r>
                      <m:r>
                        <a:rPr lang="en-US" altLang="zh-CN" i="1"/>
                        <m:t>;</m:t>
                      </m:r>
                    </m:oMath>
                  </m:oMathPara>
                </a14:m>
                <a:endParaRPr lang="en-US" altLang="zh-CN" dirty="0"/>
              </a:p>
              <a:p>
                <a:pPr>
                  <a:lnSpc>
                    <a:spcPct val="150000"/>
                  </a:lnSpc>
                </a:pPr>
                <a:endParaRPr lang="en-US" altLang="zh-CN" dirty="0"/>
              </a:p>
              <a:p>
                <a:pPr>
                  <a:lnSpc>
                    <a:spcPct val="150000"/>
                  </a:lnSpc>
                </a:pPr>
                <a:r>
                  <a:rPr lang="zh-CN" altLang="en-US" dirty="0"/>
                  <a:t>        最后</a:t>
                </a:r>
                <a:r>
                  <a:rPr lang="zh-CN" altLang="zh-CN" dirty="0"/>
                  <a:t>计算背景显著性</a:t>
                </a:r>
                <a:r>
                  <a:rPr lang="zh-CN" altLang="en-US" dirty="0"/>
                  <a:t>映射</a:t>
                </a:r>
                <a:r>
                  <a:rPr lang="en-US" altLang="zh-CN" dirty="0"/>
                  <a:t>(</a:t>
                </a:r>
                <a:r>
                  <a:rPr lang="en-US" altLang="zh-CN" i="1" dirty="0"/>
                  <a:t>BSM</a:t>
                </a:r>
                <a:r>
                  <a:rPr lang="en-US" altLang="zh-CN" dirty="0"/>
                  <a:t>)</a:t>
                </a:r>
                <a:r>
                  <a:rPr lang="zh-CN" altLang="zh-CN" dirty="0"/>
                  <a:t>。为了增加检测显著性的稳定性，我们调整背景显著性得分以防他们变得太大，如下所示</a:t>
                </a:r>
              </a:p>
              <a:p>
                <a:pPr>
                  <a:lnSpc>
                    <a:spcPct val="150000"/>
                  </a:lnSpc>
                </a:pPr>
                <a14:m>
                  <m:oMathPara xmlns:m="http://schemas.openxmlformats.org/officeDocument/2006/math">
                    <m:oMathParaPr>
                      <m:jc m:val="centerGroup"/>
                    </m:oMathParaPr>
                    <m:oMath xmlns:m="http://schemas.openxmlformats.org/officeDocument/2006/math">
                      <m:r>
                        <a:rPr lang="en-US" altLang="zh-CN" i="1"/>
                        <m:t>𝐵𝐺</m:t>
                      </m:r>
                      <m:d>
                        <m:dPr>
                          <m:ctrlPr>
                            <a:rPr lang="zh-CN" altLang="zh-CN" i="1"/>
                          </m:ctrlPr>
                        </m:dPr>
                        <m:e>
                          <m:r>
                            <a:rPr lang="en-US" altLang="zh-CN" i="1"/>
                            <m:t>𝑖</m:t>
                          </m:r>
                        </m:e>
                      </m:d>
                      <m:r>
                        <a:rPr lang="en-US" altLang="zh-CN" i="1"/>
                        <m:t>=</m:t>
                      </m:r>
                      <m:r>
                        <a:rPr lang="en-US" altLang="zh-CN" i="1"/>
                        <m:t>𝐵</m:t>
                      </m:r>
                      <m:d>
                        <m:dPr>
                          <m:ctrlPr>
                            <a:rPr lang="zh-CN" altLang="zh-CN" i="1"/>
                          </m:ctrlPr>
                        </m:dPr>
                        <m:e>
                          <m:r>
                            <a:rPr lang="en-US" altLang="zh-CN" i="1"/>
                            <m:t>𝑖</m:t>
                          </m:r>
                        </m:e>
                      </m:d>
                      <m:r>
                        <a:rPr lang="en-US" altLang="zh-CN" i="1"/>
                        <m:t>−2</m:t>
                      </m:r>
                      <m:r>
                        <a:rPr lang="en-US" altLang="zh-CN" i="1"/>
                        <m:t>𝑀</m:t>
                      </m:r>
                      <m:r>
                        <a:rPr lang="en-US" altLang="zh-CN" i="1"/>
                        <m:t>(</m:t>
                      </m:r>
                      <m:r>
                        <a:rPr lang="en-US" altLang="zh-CN" i="1"/>
                        <m:t>𝑖</m:t>
                      </m:r>
                      <m:r>
                        <a:rPr lang="en-US" altLang="zh-CN" i="1"/>
                        <m:t>)</m:t>
                      </m:r>
                    </m:oMath>
                  </m:oMathPara>
                </a14:m>
                <a:endParaRPr lang="en-US" altLang="zh-CN" dirty="0"/>
              </a:p>
              <a:p>
                <a:pPr>
                  <a:lnSpc>
                    <a:spcPct val="150000"/>
                  </a:lnSpc>
                </a:pPr>
                <a:endParaRPr lang="en-US" altLang="zh-CN" dirty="0"/>
              </a:p>
              <a:p>
                <a:pPr>
                  <a:lnSpc>
                    <a:spcPct val="150000"/>
                  </a:lnSpc>
                </a:pPr>
                <a:r>
                  <a:rPr lang="en-US" altLang="zh-CN" dirty="0"/>
                  <a:t>        </a:t>
                </a:r>
                <a:r>
                  <a:rPr lang="zh-CN" altLang="zh-CN" dirty="0"/>
                  <a:t>在上面的等式中，调整背景显著性得分可能会导致它们变得太小。分数过大或过小都不能提高检测的稳定性；因此，我们对背景显著性图的得分控制如下：</a:t>
                </a:r>
              </a:p>
              <a:p>
                <a:pPr>
                  <a:lnSpc>
                    <a:spcPct val="150000"/>
                  </a:lnSpc>
                </a:pPr>
                <a14:m>
                  <m:oMathPara xmlns:m="http://schemas.openxmlformats.org/officeDocument/2006/math">
                    <m:oMathParaPr>
                      <m:jc m:val="centerGroup"/>
                    </m:oMathParaPr>
                    <m:oMath xmlns:m="http://schemas.openxmlformats.org/officeDocument/2006/math">
                      <m:r>
                        <m:rPr>
                          <m:sty m:val="p"/>
                        </m:rPr>
                        <a:rPr lang="en-US" altLang="zh-CN"/>
                        <m:t>B</m:t>
                      </m:r>
                      <m:r>
                        <a:rPr lang="en-US" altLang="zh-CN" i="1"/>
                        <m:t>𝑆𝑀</m:t>
                      </m:r>
                      <m:d>
                        <m:dPr>
                          <m:ctrlPr>
                            <a:rPr lang="zh-CN" altLang="zh-CN" i="1"/>
                          </m:ctrlPr>
                        </m:dPr>
                        <m:e>
                          <m:r>
                            <a:rPr lang="en-US" altLang="zh-CN" i="1"/>
                            <m:t>𝑖</m:t>
                          </m:r>
                        </m:e>
                      </m:d>
                      <m:r>
                        <a:rPr lang="en-US" altLang="zh-CN" i="1"/>
                        <m:t>=</m:t>
                      </m:r>
                      <m:r>
                        <a:rPr lang="en-US" altLang="zh-CN" i="1"/>
                        <m:t>𝑚𝑎𝑥</m:t>
                      </m:r>
                      <m:r>
                        <a:rPr lang="en-US" altLang="zh-CN" i="1" smtClean="0"/>
                        <m:t> </m:t>
                      </m:r>
                      <m:r>
                        <a:rPr lang="en-US" altLang="zh-CN" i="1"/>
                        <m:t>{</m:t>
                      </m:r>
                      <m:r>
                        <a:rPr lang="en-US" altLang="zh-CN" i="1"/>
                        <m:t>𝐵𝐺</m:t>
                      </m:r>
                      <m:d>
                        <m:dPr>
                          <m:ctrlPr>
                            <a:rPr lang="zh-CN" altLang="zh-CN" i="1"/>
                          </m:ctrlPr>
                        </m:dPr>
                        <m:e>
                          <m:r>
                            <a:rPr lang="en-US" altLang="zh-CN" i="1"/>
                            <m:t>𝑖</m:t>
                          </m:r>
                        </m:e>
                      </m:d>
                      <m:r>
                        <a:rPr lang="en-US" altLang="zh-CN" i="1"/>
                        <m:t>−</m:t>
                      </m:r>
                      <m:r>
                        <a:rPr lang="en-US" altLang="zh-CN" i="1"/>
                        <m:t>𝑚𝑒𝑎𝑛</m:t>
                      </m:r>
                      <m:r>
                        <a:rPr lang="en-US" altLang="zh-CN" i="1"/>
                        <m:t>{</m:t>
                      </m:r>
                      <m:r>
                        <a:rPr lang="en-US" altLang="zh-CN" i="1"/>
                        <m:t>𝐵𝐺</m:t>
                      </m:r>
                      <m:d>
                        <m:dPr>
                          <m:ctrlPr>
                            <a:rPr lang="zh-CN" altLang="zh-CN" i="1"/>
                          </m:ctrlPr>
                        </m:dPr>
                        <m:e>
                          <m:r>
                            <a:rPr lang="en-US" altLang="zh-CN" i="1"/>
                            <m:t>𝑖</m:t>
                          </m:r>
                        </m:e>
                      </m:d>
                      <m:r>
                        <a:rPr lang="en-US" altLang="zh-CN" i="1"/>
                        <m:t>}}</m:t>
                      </m:r>
                    </m:oMath>
                  </m:oMathPara>
                </a14:m>
                <a:endParaRPr lang="zh-CN" altLang="zh-CN" dirty="0"/>
              </a:p>
            </p:txBody>
          </p:sp>
        </mc:Choice>
        <mc:Fallback>
          <p:sp>
            <p:nvSpPr>
              <p:cNvPr id="10" name="矩形 9">
                <a:extLst>
                  <a:ext uri="{FF2B5EF4-FFF2-40B4-BE49-F238E27FC236}">
                    <a16:creationId xmlns:a16="http://schemas.microsoft.com/office/drawing/2014/main" id="{600934ED-A4A2-4AA3-9519-57C91279EC0C}"/>
                  </a:ext>
                </a:extLst>
              </p:cNvPr>
              <p:cNvSpPr>
                <a:spLocks noRot="1" noChangeAspect="1" noMove="1" noResize="1" noEditPoints="1" noAdjustHandles="1" noChangeArrowheads="1" noChangeShapeType="1" noTextEdit="1"/>
              </p:cNvSpPr>
              <p:nvPr/>
            </p:nvSpPr>
            <p:spPr>
              <a:xfrm>
                <a:off x="1154527" y="1295599"/>
                <a:ext cx="10176492" cy="4459169"/>
              </a:xfrm>
              <a:prstGeom prst="rect">
                <a:avLst/>
              </a:prstGeom>
              <a:blipFill>
                <a:blip r:embed="rId3"/>
                <a:stretch>
                  <a:fillRect l="-4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88743143"/>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3069" y="-120985"/>
            <a:ext cx="4681468" cy="936732"/>
            <a:chOff x="-213069" y="-120985"/>
            <a:chExt cx="4681468" cy="936732"/>
          </a:xfrm>
        </p:grpSpPr>
        <p:grpSp>
          <p:nvGrpSpPr>
            <p:cNvPr id="3" name="组合 2"/>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5" name="矩形: 圆角 4"/>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圆角 5"/>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6"/>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7"/>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文本框 3"/>
            <p:cNvSpPr txBox="1"/>
            <p:nvPr/>
          </p:nvSpPr>
          <p:spPr>
            <a:xfrm>
              <a:off x="897885" y="265195"/>
              <a:ext cx="3570514" cy="461665"/>
            </a:xfrm>
            <a:prstGeom prst="rect">
              <a:avLst/>
            </a:prstGeom>
            <a:noFill/>
          </p:spPr>
          <p:txBody>
            <a:bodyPr wrap="square" rtlCol="0">
              <a:spAutoFit/>
            </a:bodyPr>
            <a:lstStyle/>
            <a:p>
              <a:pPr algn="ctr"/>
              <a:r>
                <a:rPr lang="en-US" altLang="zh-CN" sz="2400" dirty="0">
                  <a:latin typeface="+mj-ea"/>
                </a:rPr>
                <a:t>FCB</a:t>
              </a:r>
              <a:r>
                <a:rPr lang="zh-CN" altLang="en-US" sz="2400" dirty="0">
                  <a:latin typeface="+mj-ea"/>
                </a:rPr>
                <a:t>显著目标识别模型</a:t>
              </a:r>
            </a:p>
          </p:txBody>
        </p:sp>
      </p:grpSp>
      <p:sp>
        <p:nvSpPr>
          <p:cNvPr id="12" name="矩形 11">
            <a:extLst>
              <a:ext uri="{FF2B5EF4-FFF2-40B4-BE49-F238E27FC236}">
                <a16:creationId xmlns:a16="http://schemas.microsoft.com/office/drawing/2014/main" id="{3141CABB-13AF-445C-AFF3-00D6846D9722}"/>
              </a:ext>
            </a:extLst>
          </p:cNvPr>
          <p:cNvSpPr/>
          <p:nvPr/>
        </p:nvSpPr>
        <p:spPr>
          <a:xfrm>
            <a:off x="1154527" y="802711"/>
            <a:ext cx="1800493" cy="417037"/>
          </a:xfrm>
          <a:prstGeom prst="rect">
            <a:avLst/>
          </a:prstGeom>
        </p:spPr>
        <p:txBody>
          <a:bodyPr wrap="none">
            <a:spAutoFit/>
          </a:bodyPr>
          <a:lstStyle/>
          <a:p>
            <a:pPr>
              <a:lnSpc>
                <a:spcPct val="130000"/>
              </a:lnSpc>
            </a:pPr>
            <a:r>
              <a:rPr lang="zh-CN" altLang="en-US" dirty="0"/>
              <a:t>中心显著性检测</a:t>
            </a:r>
            <a:endParaRPr lang="en-US" altLang="zh-CN" dirty="0"/>
          </a:p>
        </p:txBody>
      </p:sp>
      <mc:AlternateContent xmlns:mc="http://schemas.openxmlformats.org/markup-compatibility/2006">
        <mc:Choice xmlns:a14="http://schemas.microsoft.com/office/drawing/2010/main" Requires="a14">
          <p:sp>
            <p:nvSpPr>
              <p:cNvPr id="10" name="矩形 9">
                <a:extLst>
                  <a:ext uri="{FF2B5EF4-FFF2-40B4-BE49-F238E27FC236}">
                    <a16:creationId xmlns:a16="http://schemas.microsoft.com/office/drawing/2014/main" id="{600934ED-A4A2-4AA3-9519-57C91279EC0C}"/>
                  </a:ext>
                </a:extLst>
              </p:cNvPr>
              <p:cNvSpPr/>
              <p:nvPr/>
            </p:nvSpPr>
            <p:spPr>
              <a:xfrm>
                <a:off x="1154527" y="1295599"/>
                <a:ext cx="10176492" cy="4367158"/>
              </a:xfrm>
              <a:prstGeom prst="rect">
                <a:avLst/>
              </a:prstGeom>
            </p:spPr>
            <p:txBody>
              <a:bodyPr wrap="square">
                <a:spAutoFit/>
              </a:bodyPr>
              <a:lstStyle/>
              <a:p>
                <a:pPr>
                  <a:lnSpc>
                    <a:spcPct val="150000"/>
                  </a:lnSpc>
                </a:pPr>
                <a:r>
                  <a:rPr lang="en-US" altLang="zh-CN" dirty="0"/>
                  <a:t>        </a:t>
                </a:r>
                <a:r>
                  <a:rPr lang="zh-CN" altLang="zh-CN" dirty="0"/>
                  <a:t>在显著性检测中，显著目标更有可能位于背景所包围的中心区域；然而，这种假设往往忽略了中心区域与周围区域的关系。</a:t>
                </a:r>
              </a:p>
              <a:p>
                <a:pPr>
                  <a:lnSpc>
                    <a:spcPct val="150000"/>
                  </a:lnSpc>
                </a:pPr>
                <a:r>
                  <a:rPr lang="en-US" altLang="zh-CN" dirty="0"/>
                  <a:t>         </a:t>
                </a:r>
                <a:r>
                  <a:rPr lang="zh-CN" altLang="en-US" dirty="0"/>
                  <a:t>因此</a:t>
                </a:r>
                <a:r>
                  <a:rPr lang="zh-CN" altLang="zh-CN" dirty="0"/>
                  <a:t>提出中心显著性</a:t>
                </a:r>
                <a:r>
                  <a:rPr lang="zh-CN" altLang="en-US" dirty="0"/>
                  <a:t>概念</a:t>
                </a:r>
                <a:r>
                  <a:rPr lang="zh-CN" altLang="zh-CN" dirty="0"/>
                  <a:t>，为了表达区域</a:t>
                </a:r>
                <a14:m>
                  <m:oMath xmlns:m="http://schemas.openxmlformats.org/officeDocument/2006/math">
                    <m:sSub>
                      <m:sSubPr>
                        <m:ctrlPr>
                          <a:rPr lang="zh-CN" altLang="zh-CN" i="1"/>
                        </m:ctrlPr>
                      </m:sSubPr>
                      <m:e>
                        <m:r>
                          <a:rPr lang="en-US" altLang="zh-CN" i="1"/>
                          <m:t>𝑅</m:t>
                        </m:r>
                      </m:e>
                      <m:sub>
                        <m:r>
                          <a:rPr lang="en-US" altLang="zh-CN" i="1"/>
                          <m:t>𝑖</m:t>
                        </m:r>
                      </m:sub>
                    </m:sSub>
                    <m:r>
                      <a:rPr lang="en-US" altLang="zh-CN" i="1"/>
                      <m:t>,</m:t>
                    </m:r>
                    <m:r>
                      <a:rPr lang="en-US" altLang="zh-CN" i="1"/>
                      <m:t>𝑖</m:t>
                    </m:r>
                    <m:r>
                      <a:rPr lang="en-US" altLang="zh-CN" i="1"/>
                      <m:t>=1,2,..,</m:t>
                    </m:r>
                    <m:r>
                      <a:rPr lang="en-US" altLang="zh-CN" i="1"/>
                      <m:t>𝑚</m:t>
                    </m:r>
                    <m:r>
                      <a:rPr lang="en-US" altLang="zh-CN" i="1"/>
                      <m:t>+</m:t>
                    </m:r>
                    <m:r>
                      <a:rPr lang="en-US" altLang="zh-CN" i="1"/>
                      <m:t>𝑛</m:t>
                    </m:r>
                  </m:oMath>
                </a14:m>
                <a:r>
                  <a:rPr lang="zh-CN" altLang="zh-CN" dirty="0"/>
                  <a:t>和中心区域</a:t>
                </a:r>
                <a14:m>
                  <m:oMath xmlns:m="http://schemas.openxmlformats.org/officeDocument/2006/math">
                    <m:sSub>
                      <m:sSubPr>
                        <m:ctrlPr>
                          <a:rPr lang="zh-CN" altLang="zh-CN" i="1"/>
                        </m:ctrlPr>
                      </m:sSubPr>
                      <m:e>
                        <m:r>
                          <a:rPr lang="en-US" altLang="zh-CN" i="1"/>
                          <m:t>𝑅</m:t>
                        </m:r>
                      </m:e>
                      <m:sub>
                        <m:r>
                          <a:rPr lang="en-US" altLang="zh-CN" i="1"/>
                          <m:t>𝑐</m:t>
                        </m:r>
                      </m:sub>
                    </m:sSub>
                  </m:oMath>
                </a14:m>
                <a:r>
                  <a:rPr lang="zh-CN" altLang="zh-CN" dirty="0"/>
                  <a:t>的显著性得分，中心显著性</a:t>
                </a:r>
                <a:r>
                  <a:rPr lang="zh-CN" altLang="en-US" dirty="0"/>
                  <a:t>映射</a:t>
                </a:r>
                <a:r>
                  <a:rPr lang="en-US" altLang="zh-CN" dirty="0"/>
                  <a:t>(</a:t>
                </a:r>
                <a:r>
                  <a:rPr lang="en-US" altLang="zh-CN" i="1" dirty="0"/>
                  <a:t>CSM</a:t>
                </a:r>
                <a:r>
                  <a:rPr lang="en-US" altLang="zh-CN" dirty="0"/>
                  <a:t>)</a:t>
                </a:r>
                <a:r>
                  <a:rPr lang="zh-CN" altLang="zh-CN" dirty="0"/>
                  <a:t>可以被定义为：</a:t>
                </a:r>
                <a:endParaRPr lang="en-US" altLang="zh-CN" dirty="0"/>
              </a:p>
              <a:p>
                <a:pPr>
                  <a:lnSpc>
                    <a:spcPct val="150000"/>
                  </a:lnSpc>
                </a:pPr>
                <a14:m>
                  <m:oMathPara xmlns:m="http://schemas.openxmlformats.org/officeDocument/2006/math">
                    <m:oMathParaPr>
                      <m:jc m:val="centerGroup"/>
                    </m:oMathParaPr>
                    <m:oMath xmlns:m="http://schemas.openxmlformats.org/officeDocument/2006/math">
                      <m:r>
                        <a:rPr lang="en-US" altLang="zh-CN" i="1"/>
                        <m:t>𝐶𝑆𝑀</m:t>
                      </m:r>
                      <m:d>
                        <m:dPr>
                          <m:ctrlPr>
                            <a:rPr lang="zh-CN" altLang="zh-CN" i="1"/>
                          </m:ctrlPr>
                        </m:dPr>
                        <m:e>
                          <m:r>
                            <a:rPr lang="en-US" altLang="zh-CN" i="1"/>
                            <m:t>𝑖</m:t>
                          </m:r>
                        </m:e>
                      </m:d>
                      <m:r>
                        <a:rPr lang="en-US" altLang="zh-CN"/>
                        <m:t>=</m:t>
                      </m:r>
                      <m:sSup>
                        <m:sSupPr>
                          <m:ctrlPr>
                            <a:rPr lang="zh-CN" altLang="zh-CN" i="1"/>
                          </m:ctrlPr>
                        </m:sSupPr>
                        <m:e>
                          <m:r>
                            <a:rPr lang="en-US" altLang="zh-CN"/>
                            <m:t>(1</m:t>
                          </m:r>
                          <m:r>
                            <a:rPr lang="en-US" altLang="zh-CN" i="1"/>
                            <m:t>−</m:t>
                          </m:r>
                          <m:sSubSup>
                            <m:sSubSupPr>
                              <m:ctrlPr>
                                <a:rPr lang="zh-CN" altLang="zh-CN" i="1"/>
                              </m:ctrlPr>
                            </m:sSubSupPr>
                            <m:e>
                              <m:r>
                                <a:rPr lang="en-US" altLang="zh-CN" i="1"/>
                                <m:t>𝑤</m:t>
                              </m:r>
                            </m:e>
                            <m:sub>
                              <m:r>
                                <a:rPr lang="en-US" altLang="zh-CN" i="1"/>
                                <m:t>𝑖</m:t>
                              </m:r>
                            </m:sub>
                            <m:sup>
                              <m:r>
                                <a:rPr lang="en-US" altLang="zh-CN" i="1"/>
                                <m:t>𝑐</m:t>
                              </m:r>
                            </m:sup>
                          </m:sSubSup>
                          <m:r>
                            <a:rPr lang="en-US" altLang="zh-CN"/>
                            <m:t>)</m:t>
                          </m:r>
                        </m:e>
                        <m:sup>
                          <m:r>
                            <a:rPr lang="en-US" altLang="zh-CN" i="1"/>
                            <m:t>6</m:t>
                          </m:r>
                        </m:sup>
                      </m:sSup>
                      <m:d>
                        <m:dPr>
                          <m:begChr m:val="‖"/>
                          <m:endChr m:val="‖"/>
                          <m:ctrlPr>
                            <a:rPr lang="zh-CN" altLang="zh-CN" i="1"/>
                          </m:ctrlPr>
                        </m:dPr>
                        <m:e>
                          <m:sSub>
                            <m:sSubPr>
                              <m:ctrlPr>
                                <a:rPr lang="zh-CN" altLang="zh-CN" i="1"/>
                              </m:ctrlPr>
                            </m:sSubPr>
                            <m:e>
                              <m:r>
                                <a:rPr lang="en-US" altLang="zh-CN" i="1"/>
                                <m:t>𝐶</m:t>
                              </m:r>
                            </m:e>
                            <m:sub>
                              <m:r>
                                <a:rPr lang="en-US" altLang="zh-CN" i="1"/>
                                <m:t>𝑖</m:t>
                              </m:r>
                            </m:sub>
                          </m:sSub>
                          <m:r>
                            <a:rPr lang="en-US" altLang="zh-CN" i="1"/>
                            <m:t>−</m:t>
                          </m:r>
                          <m:sSub>
                            <m:sSubPr>
                              <m:ctrlPr>
                                <a:rPr lang="zh-CN" altLang="zh-CN" i="1"/>
                              </m:ctrlPr>
                            </m:sSubPr>
                            <m:e>
                              <m:r>
                                <a:rPr lang="en-US" altLang="zh-CN" i="1"/>
                                <m:t>𝐶</m:t>
                              </m:r>
                            </m:e>
                            <m:sub>
                              <m:r>
                                <a:rPr lang="en-US" altLang="zh-CN" i="1"/>
                                <m:t>𝑐</m:t>
                              </m:r>
                            </m:sub>
                          </m:sSub>
                        </m:e>
                      </m:d>
                    </m:oMath>
                  </m:oMathPara>
                </a14:m>
                <a:endParaRPr lang="en-US" altLang="zh-CN" dirty="0"/>
              </a:p>
              <a:p>
                <a:pPr>
                  <a:lnSpc>
                    <a:spcPct val="150000"/>
                  </a:lnSpc>
                </a:pPr>
                <a:r>
                  <a:rPr lang="en-US" altLang="zh-CN" dirty="0"/>
                  <a:t>        </a:t>
                </a:r>
                <a14:m>
                  <m:oMath xmlns:m="http://schemas.openxmlformats.org/officeDocument/2006/math">
                    <m:d>
                      <m:dPr>
                        <m:begChr m:val="‖"/>
                        <m:endChr m:val="‖"/>
                        <m:ctrlPr>
                          <a:rPr lang="zh-CN" altLang="zh-CN" i="1"/>
                        </m:ctrlPr>
                      </m:dPr>
                      <m:e>
                        <m:sSub>
                          <m:sSubPr>
                            <m:ctrlPr>
                              <a:rPr lang="zh-CN" altLang="zh-CN" i="1"/>
                            </m:ctrlPr>
                          </m:sSubPr>
                          <m:e>
                            <m:r>
                              <a:rPr lang="en-US" altLang="zh-CN" i="1"/>
                              <m:t>𝐶</m:t>
                            </m:r>
                          </m:e>
                          <m:sub>
                            <m:r>
                              <a:rPr lang="en-US" altLang="zh-CN" i="1"/>
                              <m:t>𝑖</m:t>
                            </m:r>
                          </m:sub>
                        </m:sSub>
                        <m:r>
                          <a:rPr lang="en-US" altLang="zh-CN" i="1"/>
                          <m:t>−</m:t>
                        </m:r>
                        <m:sSub>
                          <m:sSubPr>
                            <m:ctrlPr>
                              <a:rPr lang="zh-CN" altLang="zh-CN" i="1"/>
                            </m:ctrlPr>
                          </m:sSubPr>
                          <m:e>
                            <m:r>
                              <a:rPr lang="en-US" altLang="zh-CN" i="1"/>
                              <m:t>𝐶</m:t>
                            </m:r>
                          </m:e>
                          <m:sub>
                            <m:r>
                              <a:rPr lang="en-US" altLang="zh-CN" i="1"/>
                              <m:t>𝑐</m:t>
                            </m:r>
                          </m:sub>
                        </m:sSub>
                      </m:e>
                    </m:d>
                  </m:oMath>
                </a14:m>
                <a:r>
                  <a:rPr lang="zh-CN" altLang="zh-CN" dirty="0"/>
                  <a:t>是颜色</a:t>
                </a:r>
                <a14:m>
                  <m:oMath xmlns:m="http://schemas.openxmlformats.org/officeDocument/2006/math">
                    <m:sSub>
                      <m:sSubPr>
                        <m:ctrlPr>
                          <a:rPr lang="zh-CN" altLang="zh-CN" i="1"/>
                        </m:ctrlPr>
                      </m:sSubPr>
                      <m:e>
                        <m:r>
                          <a:rPr lang="en-US" altLang="zh-CN" i="1"/>
                          <m:t>𝐶</m:t>
                        </m:r>
                      </m:e>
                      <m:sub>
                        <m:r>
                          <a:rPr lang="en-US" altLang="zh-CN" i="1"/>
                          <m:t>𝑖</m:t>
                        </m:r>
                      </m:sub>
                    </m:sSub>
                    <m:r>
                      <a:rPr lang="en-US" altLang="zh-CN" i="1"/>
                      <m:t>={</m:t>
                    </m:r>
                    <m:sSub>
                      <m:sSubPr>
                        <m:ctrlPr>
                          <a:rPr lang="zh-CN" altLang="zh-CN" i="1"/>
                        </m:ctrlPr>
                      </m:sSubPr>
                      <m:e>
                        <m:r>
                          <a:rPr lang="en-US" altLang="zh-CN" i="1"/>
                          <m:t>𝐿</m:t>
                        </m:r>
                      </m:e>
                      <m:sub>
                        <m:r>
                          <a:rPr lang="en-US" altLang="zh-CN" i="1"/>
                          <m:t>𝑖</m:t>
                        </m:r>
                      </m:sub>
                    </m:sSub>
                    <m:r>
                      <a:rPr lang="en-US" altLang="zh-CN" i="1"/>
                      <m:t>,</m:t>
                    </m:r>
                    <m:sSub>
                      <m:sSubPr>
                        <m:ctrlPr>
                          <a:rPr lang="zh-CN" altLang="zh-CN" i="1"/>
                        </m:ctrlPr>
                      </m:sSubPr>
                      <m:e>
                        <m:r>
                          <a:rPr lang="en-US" altLang="zh-CN" i="1"/>
                          <m:t>𝐴</m:t>
                        </m:r>
                      </m:e>
                      <m:sub>
                        <m:r>
                          <a:rPr lang="en-US" altLang="zh-CN" i="1"/>
                          <m:t>𝑖</m:t>
                        </m:r>
                      </m:sub>
                    </m:sSub>
                    <m:r>
                      <a:rPr lang="en-US" altLang="zh-CN" i="1"/>
                      <m:t>,</m:t>
                    </m:r>
                    <m:sSub>
                      <m:sSubPr>
                        <m:ctrlPr>
                          <a:rPr lang="zh-CN" altLang="zh-CN" i="1"/>
                        </m:ctrlPr>
                      </m:sSubPr>
                      <m:e>
                        <m:r>
                          <a:rPr lang="en-US" altLang="zh-CN" i="1"/>
                          <m:t>𝐵</m:t>
                        </m:r>
                      </m:e>
                      <m:sub>
                        <m:r>
                          <a:rPr lang="en-US" altLang="zh-CN" i="1"/>
                          <m:t>𝑖</m:t>
                        </m:r>
                      </m:sub>
                    </m:sSub>
                    <m:r>
                      <a:rPr lang="en-US" altLang="zh-CN" i="1"/>
                      <m:t>}</m:t>
                    </m:r>
                  </m:oMath>
                </a14:m>
                <a:r>
                  <a:rPr lang="zh-CN" altLang="zh-CN" dirty="0"/>
                  <a:t>和</a:t>
                </a:r>
                <a14:m>
                  <m:oMath xmlns:m="http://schemas.openxmlformats.org/officeDocument/2006/math">
                    <m:r>
                      <a:rPr lang="zh-CN" altLang="zh-CN"/>
                      <m:t>颜色</m:t>
                    </m:r>
                    <m:sSub>
                      <m:sSubPr>
                        <m:ctrlPr>
                          <a:rPr lang="zh-CN" altLang="zh-CN" i="1"/>
                        </m:ctrlPr>
                      </m:sSubPr>
                      <m:e>
                        <m:r>
                          <a:rPr lang="en-US" altLang="zh-CN" i="1"/>
                          <m:t>𝐶</m:t>
                        </m:r>
                      </m:e>
                      <m:sub>
                        <m:r>
                          <a:rPr lang="en-US" altLang="zh-CN" i="1"/>
                          <m:t>𝑐</m:t>
                        </m:r>
                      </m:sub>
                    </m:sSub>
                    <m:r>
                      <a:rPr lang="en-US" altLang="zh-CN" i="1"/>
                      <m:t>={</m:t>
                    </m:r>
                    <m:sSub>
                      <m:sSubPr>
                        <m:ctrlPr>
                          <a:rPr lang="zh-CN" altLang="zh-CN" i="1"/>
                        </m:ctrlPr>
                      </m:sSubPr>
                      <m:e>
                        <m:r>
                          <a:rPr lang="en-US" altLang="zh-CN" i="1"/>
                          <m:t>𝐿</m:t>
                        </m:r>
                      </m:e>
                      <m:sub>
                        <m:r>
                          <a:rPr lang="en-US" altLang="zh-CN" i="1"/>
                          <m:t>𝑐</m:t>
                        </m:r>
                      </m:sub>
                    </m:sSub>
                    <m:r>
                      <a:rPr lang="en-US" altLang="zh-CN" i="1"/>
                      <m:t>,</m:t>
                    </m:r>
                    <m:sSub>
                      <m:sSubPr>
                        <m:ctrlPr>
                          <a:rPr lang="zh-CN" altLang="zh-CN" i="1"/>
                        </m:ctrlPr>
                      </m:sSubPr>
                      <m:e>
                        <m:r>
                          <a:rPr lang="en-US" altLang="zh-CN" i="1"/>
                          <m:t>𝐴</m:t>
                        </m:r>
                      </m:e>
                      <m:sub>
                        <m:r>
                          <a:rPr lang="en-US" altLang="zh-CN" i="1"/>
                          <m:t>𝑐</m:t>
                        </m:r>
                      </m:sub>
                    </m:sSub>
                    <m:r>
                      <a:rPr lang="en-US" altLang="zh-CN" i="1"/>
                      <m:t>,</m:t>
                    </m:r>
                    <m:sSub>
                      <m:sSubPr>
                        <m:ctrlPr>
                          <a:rPr lang="zh-CN" altLang="zh-CN" i="1"/>
                        </m:ctrlPr>
                      </m:sSubPr>
                      <m:e>
                        <m:r>
                          <a:rPr lang="en-US" altLang="zh-CN" i="1"/>
                          <m:t>𝐵</m:t>
                        </m:r>
                      </m:e>
                      <m:sub>
                        <m:r>
                          <a:rPr lang="en-US" altLang="zh-CN" i="1"/>
                          <m:t>𝑐</m:t>
                        </m:r>
                      </m:sub>
                    </m:sSub>
                    <m:r>
                      <a:rPr lang="en-US" altLang="zh-CN" i="1"/>
                      <m:t>}</m:t>
                    </m:r>
                  </m:oMath>
                </a14:m>
                <a:r>
                  <a:rPr lang="zh-CN" altLang="zh-CN" dirty="0"/>
                  <a:t>的几何距离，系数</a:t>
                </a:r>
                <a14:m>
                  <m:oMath xmlns:m="http://schemas.openxmlformats.org/officeDocument/2006/math">
                    <m:sSup>
                      <m:sSupPr>
                        <m:ctrlPr>
                          <a:rPr lang="zh-CN" altLang="zh-CN" i="1"/>
                        </m:ctrlPr>
                      </m:sSupPr>
                      <m:e>
                        <m:r>
                          <a:rPr lang="en-US" altLang="zh-CN"/>
                          <m:t>(1</m:t>
                        </m:r>
                        <m:r>
                          <a:rPr lang="en-US" altLang="zh-CN" i="1"/>
                          <m:t>−</m:t>
                        </m:r>
                        <m:sSubSup>
                          <m:sSubSupPr>
                            <m:ctrlPr>
                              <a:rPr lang="zh-CN" altLang="zh-CN" i="1"/>
                            </m:ctrlPr>
                          </m:sSubSupPr>
                          <m:e>
                            <m:r>
                              <a:rPr lang="en-US" altLang="zh-CN" i="1"/>
                              <m:t>𝑤</m:t>
                            </m:r>
                          </m:e>
                          <m:sub>
                            <m:r>
                              <a:rPr lang="en-US" altLang="zh-CN" i="1"/>
                              <m:t>𝑖</m:t>
                            </m:r>
                          </m:sub>
                          <m:sup>
                            <m:r>
                              <a:rPr lang="en-US" altLang="zh-CN" i="1"/>
                              <m:t>𝑐</m:t>
                            </m:r>
                          </m:sup>
                        </m:sSubSup>
                        <m:r>
                          <a:rPr lang="en-US" altLang="zh-CN"/>
                          <m:t>)</m:t>
                        </m:r>
                      </m:e>
                      <m:sup>
                        <m:r>
                          <a:rPr lang="en-US" altLang="zh-CN" i="1"/>
                          <m:t>6</m:t>
                        </m:r>
                      </m:sup>
                    </m:sSup>
                  </m:oMath>
                </a14:m>
                <a:r>
                  <a:rPr lang="zh-CN" altLang="zh-CN" dirty="0"/>
                  <a:t>是用来增加那些远离中心点区域的影响，同时增加减少中心点区域的影响。如果区域</a:t>
                </a:r>
                <a14:m>
                  <m:oMath xmlns:m="http://schemas.openxmlformats.org/officeDocument/2006/math">
                    <m:sSub>
                      <m:sSubPr>
                        <m:ctrlPr>
                          <a:rPr lang="zh-CN" altLang="zh-CN" i="1"/>
                        </m:ctrlPr>
                      </m:sSubPr>
                      <m:e>
                        <m:r>
                          <a:rPr lang="en-US" altLang="zh-CN" i="1"/>
                          <m:t>𝑅</m:t>
                        </m:r>
                      </m:e>
                      <m:sub>
                        <m:r>
                          <a:rPr lang="en-US" altLang="zh-CN" i="1"/>
                          <m:t>𝑖</m:t>
                        </m:r>
                      </m:sub>
                    </m:sSub>
                  </m:oMath>
                </a14:m>
                <a:r>
                  <a:rPr lang="zh-CN" altLang="zh-CN" dirty="0"/>
                  <a:t>靠近中心区域</a:t>
                </a:r>
                <a14:m>
                  <m:oMath xmlns:m="http://schemas.openxmlformats.org/officeDocument/2006/math">
                    <m:sSub>
                      <m:sSubPr>
                        <m:ctrlPr>
                          <a:rPr lang="zh-CN" altLang="zh-CN" i="1"/>
                        </m:ctrlPr>
                      </m:sSubPr>
                      <m:e>
                        <m:r>
                          <a:rPr lang="en-US" altLang="zh-CN" i="1"/>
                          <m:t>𝑅</m:t>
                        </m:r>
                      </m:e>
                      <m:sub>
                        <m:r>
                          <a:rPr lang="en-US" altLang="zh-CN" i="1"/>
                          <m:t>𝑐</m:t>
                        </m:r>
                      </m:sub>
                    </m:sSub>
                  </m:oMath>
                </a14:m>
                <a:r>
                  <a:rPr lang="zh-CN" altLang="zh-CN" dirty="0"/>
                  <a:t>，显著性得分会很小。</a:t>
                </a:r>
              </a:p>
              <a:p>
                <a:endParaRPr lang="en-US" altLang="zh-CN" dirty="0"/>
              </a:p>
              <a:p>
                <a:endParaRPr lang="zh-CN" altLang="zh-CN" dirty="0"/>
              </a:p>
              <a:p>
                <a:pPr>
                  <a:lnSpc>
                    <a:spcPct val="150000"/>
                  </a:lnSpc>
                </a:pPr>
                <a:endParaRPr lang="zh-CN" altLang="zh-CN" dirty="0"/>
              </a:p>
            </p:txBody>
          </p:sp>
        </mc:Choice>
        <mc:Fallback>
          <p:sp>
            <p:nvSpPr>
              <p:cNvPr id="10" name="矩形 9">
                <a:extLst>
                  <a:ext uri="{FF2B5EF4-FFF2-40B4-BE49-F238E27FC236}">
                    <a16:creationId xmlns:a16="http://schemas.microsoft.com/office/drawing/2014/main" id="{600934ED-A4A2-4AA3-9519-57C91279EC0C}"/>
                  </a:ext>
                </a:extLst>
              </p:cNvPr>
              <p:cNvSpPr>
                <a:spLocks noRot="1" noChangeAspect="1" noMove="1" noResize="1" noEditPoints="1" noAdjustHandles="1" noChangeArrowheads="1" noChangeShapeType="1" noTextEdit="1"/>
              </p:cNvSpPr>
              <p:nvPr/>
            </p:nvSpPr>
            <p:spPr>
              <a:xfrm>
                <a:off x="1154527" y="1295599"/>
                <a:ext cx="10176492" cy="4367158"/>
              </a:xfrm>
              <a:prstGeom prst="rect">
                <a:avLst/>
              </a:prstGeom>
              <a:blipFill>
                <a:blip r:embed="rId3"/>
                <a:stretch>
                  <a:fillRect l="-479" r="-4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60765991"/>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3069" y="-120985"/>
            <a:ext cx="4681468" cy="936732"/>
            <a:chOff x="-213069" y="-120985"/>
            <a:chExt cx="4681468" cy="936732"/>
          </a:xfrm>
        </p:grpSpPr>
        <p:grpSp>
          <p:nvGrpSpPr>
            <p:cNvPr id="3" name="组合 2"/>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5" name="矩形: 圆角 4"/>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圆角 5"/>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6"/>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7"/>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文本框 3"/>
            <p:cNvSpPr txBox="1"/>
            <p:nvPr/>
          </p:nvSpPr>
          <p:spPr>
            <a:xfrm>
              <a:off x="897885" y="265195"/>
              <a:ext cx="3570514" cy="461665"/>
            </a:xfrm>
            <a:prstGeom prst="rect">
              <a:avLst/>
            </a:prstGeom>
            <a:noFill/>
          </p:spPr>
          <p:txBody>
            <a:bodyPr wrap="square" rtlCol="0">
              <a:spAutoFit/>
            </a:bodyPr>
            <a:lstStyle/>
            <a:p>
              <a:pPr algn="ctr"/>
              <a:r>
                <a:rPr lang="en-US" altLang="zh-CN" sz="2400" dirty="0">
                  <a:latin typeface="+mj-ea"/>
                </a:rPr>
                <a:t>FCB</a:t>
              </a:r>
              <a:r>
                <a:rPr lang="zh-CN" altLang="en-US" sz="2400" dirty="0">
                  <a:latin typeface="+mj-ea"/>
                </a:rPr>
                <a:t>显著目标识别模型</a:t>
              </a:r>
            </a:p>
          </p:txBody>
        </p:sp>
      </p:grpSp>
      <p:sp>
        <p:nvSpPr>
          <p:cNvPr id="12" name="矩形 11">
            <a:extLst>
              <a:ext uri="{FF2B5EF4-FFF2-40B4-BE49-F238E27FC236}">
                <a16:creationId xmlns:a16="http://schemas.microsoft.com/office/drawing/2014/main" id="{3141CABB-13AF-445C-AFF3-00D6846D9722}"/>
              </a:ext>
            </a:extLst>
          </p:cNvPr>
          <p:cNvSpPr/>
          <p:nvPr/>
        </p:nvSpPr>
        <p:spPr>
          <a:xfrm>
            <a:off x="1154527" y="802711"/>
            <a:ext cx="3416320" cy="417037"/>
          </a:xfrm>
          <a:prstGeom prst="rect">
            <a:avLst/>
          </a:prstGeom>
        </p:spPr>
        <p:txBody>
          <a:bodyPr wrap="none">
            <a:spAutoFit/>
          </a:bodyPr>
          <a:lstStyle/>
          <a:p>
            <a:pPr>
              <a:lnSpc>
                <a:spcPct val="130000"/>
              </a:lnSpc>
            </a:pPr>
            <a:r>
              <a:rPr lang="zh-CN" altLang="zh-CN" dirty="0"/>
              <a:t>结合前景，中心，背景的显著性</a:t>
            </a:r>
            <a:endParaRPr lang="en-US" altLang="zh-CN" dirty="0"/>
          </a:p>
        </p:txBody>
      </p:sp>
      <mc:AlternateContent xmlns:mc="http://schemas.openxmlformats.org/markup-compatibility/2006">
        <mc:Choice xmlns:a14="http://schemas.microsoft.com/office/drawing/2010/main" Requires="a14">
          <p:sp>
            <p:nvSpPr>
              <p:cNvPr id="10" name="矩形 9">
                <a:extLst>
                  <a:ext uri="{FF2B5EF4-FFF2-40B4-BE49-F238E27FC236}">
                    <a16:creationId xmlns:a16="http://schemas.microsoft.com/office/drawing/2014/main" id="{600934ED-A4A2-4AA3-9519-57C91279EC0C}"/>
                  </a:ext>
                </a:extLst>
              </p:cNvPr>
              <p:cNvSpPr/>
              <p:nvPr/>
            </p:nvSpPr>
            <p:spPr>
              <a:xfrm>
                <a:off x="1154527" y="1295599"/>
                <a:ext cx="10176492" cy="5461944"/>
              </a:xfrm>
              <a:prstGeom prst="rect">
                <a:avLst/>
              </a:prstGeom>
            </p:spPr>
            <p:txBody>
              <a:bodyPr wrap="square">
                <a:spAutoFit/>
              </a:bodyPr>
              <a:lstStyle/>
              <a:p>
                <a:pPr lvl="0">
                  <a:lnSpc>
                    <a:spcPct val="150000"/>
                  </a:lnSpc>
                </a:pPr>
                <a:r>
                  <a:rPr lang="zh-CN" altLang="zh-CN" dirty="0"/>
                  <a:t>如果</a:t>
                </a:r>
                <a:r>
                  <a:rPr lang="en-US" altLang="zh-CN" i="1" dirty="0"/>
                  <a:t>CSM</a:t>
                </a:r>
                <a:r>
                  <a:rPr lang="zh-CN" altLang="zh-CN" dirty="0"/>
                  <a:t>的值大于或等于</a:t>
                </a:r>
                <a:r>
                  <a:rPr lang="en-US" altLang="zh-CN" i="1" dirty="0"/>
                  <a:t>BSM</a:t>
                </a:r>
                <a:r>
                  <a:rPr lang="zh-CN" altLang="zh-CN" dirty="0"/>
                  <a:t>的值：</a:t>
                </a:r>
                <a:endParaRPr lang="en-US" altLang="zh-CN" dirty="0"/>
              </a:p>
              <a:p>
                <a:pPr lvl="0">
                  <a:lnSpc>
                    <a:spcPct val="150000"/>
                  </a:lnSpc>
                </a:pPr>
                <a14:m>
                  <m:oMathPara xmlns:m="http://schemas.openxmlformats.org/officeDocument/2006/math">
                    <m:oMathParaPr>
                      <m:jc m:val="centerGroup"/>
                    </m:oMathParaPr>
                    <m:oMath xmlns:m="http://schemas.openxmlformats.org/officeDocument/2006/math">
                      <m:r>
                        <a:rPr lang="en-US" altLang="zh-CN" i="1"/>
                        <m:t>𝑆𝑀</m:t>
                      </m:r>
                      <m:r>
                        <a:rPr lang="en-US" altLang="zh-CN" i="1"/>
                        <m:t>=</m:t>
                      </m:r>
                      <m:d>
                        <m:dPr>
                          <m:begChr m:val="{"/>
                          <m:endChr m:val=""/>
                          <m:ctrlPr>
                            <a:rPr lang="zh-CN" altLang="zh-CN" i="1"/>
                          </m:ctrlPr>
                        </m:dPr>
                        <m:e>
                          <m:eqArr>
                            <m:eqArrPr>
                              <m:ctrlPr>
                                <a:rPr lang="zh-CN" altLang="zh-CN" i="1"/>
                              </m:ctrlPr>
                            </m:eqArrPr>
                            <m:e>
                              <m:r>
                                <a:rPr lang="en-US" altLang="zh-CN" i="1"/>
                                <m:t>0.0                    </m:t>
                              </m:r>
                              <m:r>
                                <a:rPr lang="en-US" altLang="zh-CN" i="1"/>
                                <m:t>𝑖𝑓</m:t>
                              </m:r>
                              <m:r>
                                <a:rPr lang="en-US" altLang="zh-CN" i="1"/>
                                <m:t> </m:t>
                              </m:r>
                              <m:r>
                                <a:rPr lang="en-US" altLang="zh-CN" i="1"/>
                                <m:t>𝑚𝑖𝑛𝑣</m:t>
                              </m:r>
                              <m:r>
                                <a:rPr lang="en-US" altLang="zh-CN" i="1"/>
                                <m:t>=0.0</m:t>
                              </m:r>
                            </m:e>
                            <m:e>
                              <m:r>
                                <a:rPr lang="en-US" altLang="zh-CN" i="1"/>
                                <m:t>𝐵𝐶𝐷</m:t>
                              </m:r>
                              <m:r>
                                <a:rPr lang="en-US" altLang="zh-CN" i="1"/>
                                <m:t>−</m:t>
                              </m:r>
                              <m:r>
                                <a:rPr lang="en-US" altLang="zh-CN" i="1"/>
                                <m:t>𝑅𝐶𝑉</m:t>
                              </m:r>
                              <m:r>
                                <a:rPr lang="en-US" altLang="zh-CN" i="1"/>
                                <m:t>×</m:t>
                              </m:r>
                              <m:r>
                                <a:rPr lang="en-US" altLang="zh-CN" i="1"/>
                                <m:t>𝐵𝑆𝑀</m:t>
                              </m:r>
                              <m:r>
                                <a:rPr lang="en-US" altLang="zh-CN" i="1"/>
                                <m:t>        </m:t>
                              </m:r>
                              <m:r>
                                <a:rPr lang="en-US" altLang="zh-CN" i="1"/>
                                <m:t>𝑒𝑙𝑠𝑒</m:t>
                              </m:r>
                            </m:e>
                          </m:eqArr>
                        </m:e>
                      </m:d>
                    </m:oMath>
                  </m:oMathPara>
                </a14:m>
                <a:endParaRPr lang="en-US" altLang="zh-CN" dirty="0"/>
              </a:p>
              <a:p>
                <a:pPr lvl="0">
                  <a:lnSpc>
                    <a:spcPct val="150000"/>
                  </a:lnSpc>
                </a:pPr>
                <a:endParaRPr lang="en-US" altLang="zh-CN" dirty="0"/>
              </a:p>
              <a:p>
                <a:pPr>
                  <a:lnSpc>
                    <a:spcPct val="150000"/>
                  </a:lnSpc>
                </a:pPr>
                <a:r>
                  <a:rPr lang="zh-CN" altLang="zh-CN" dirty="0"/>
                  <a:t>如果</a:t>
                </a:r>
                <a:r>
                  <a:rPr lang="en-US" altLang="zh-CN" i="1" dirty="0"/>
                  <a:t>CSM</a:t>
                </a:r>
                <a:r>
                  <a:rPr lang="zh-CN" altLang="zh-CN" dirty="0"/>
                  <a:t>的值小于</a:t>
                </a:r>
                <a:r>
                  <a:rPr lang="en-US" altLang="zh-CN" i="1" dirty="0"/>
                  <a:t>BSM</a:t>
                </a:r>
                <a:r>
                  <a:rPr lang="zh-CN" altLang="zh-CN" dirty="0"/>
                  <a:t>的值：</a:t>
                </a:r>
              </a:p>
              <a:p>
                <a:pPr lvl="0">
                  <a:lnSpc>
                    <a:spcPct val="150000"/>
                  </a:lnSpc>
                </a:pPr>
                <a14:m>
                  <m:oMathPara xmlns:m="http://schemas.openxmlformats.org/officeDocument/2006/math">
                    <m:oMathParaPr>
                      <m:jc m:val="centerGroup"/>
                    </m:oMathParaPr>
                    <m:oMath xmlns:m="http://schemas.openxmlformats.org/officeDocument/2006/math">
                      <m:r>
                        <a:rPr lang="en-US" altLang="zh-CN" i="1"/>
                        <m:t>𝑆𝑀</m:t>
                      </m:r>
                      <m:r>
                        <a:rPr lang="en-US" altLang="zh-CN" i="1"/>
                        <m:t>=2×</m:t>
                      </m:r>
                      <m:r>
                        <a:rPr lang="en-US" altLang="zh-CN" i="1"/>
                        <m:t>𝐵𝐶𝐷</m:t>
                      </m:r>
                      <m:r>
                        <a:rPr lang="zh-CN" altLang="en-US" i="1"/>
                        <m:t>−</m:t>
                      </m:r>
                      <m:r>
                        <a:rPr lang="en-US" altLang="zh-CN" i="1"/>
                        <m:t>𝑅𝐶𝑉</m:t>
                      </m:r>
                      <m:r>
                        <a:rPr lang="en-US" altLang="zh-CN" i="1"/>
                        <m:t>×</m:t>
                      </m:r>
                      <m:r>
                        <a:rPr lang="en-US" altLang="zh-CN" i="1"/>
                        <m:t>𝐶𝑆𝑀</m:t>
                      </m:r>
                    </m:oMath>
                  </m:oMathPara>
                </a14:m>
                <a:endParaRPr lang="en-US" altLang="zh-CN" dirty="0"/>
              </a:p>
              <a:p>
                <a:pPr lvl="0">
                  <a:lnSpc>
                    <a:spcPct val="150000"/>
                  </a:lnSpc>
                </a:pPr>
                <a:endParaRPr lang="en-US" altLang="zh-CN" dirty="0"/>
              </a:p>
              <a:p>
                <a:pPr>
                  <a:lnSpc>
                    <a:spcPct val="150000"/>
                  </a:lnSpc>
                </a:pPr>
                <a:r>
                  <a:rPr lang="en-US" altLang="zh-CN" i="1" dirty="0"/>
                  <a:t>CSM</a:t>
                </a:r>
                <a:r>
                  <a:rPr lang="zh-CN" altLang="zh-CN" dirty="0"/>
                  <a:t>和</a:t>
                </a:r>
                <a:r>
                  <a:rPr lang="en-US" altLang="zh-CN" i="1" dirty="0"/>
                  <a:t>BSM</a:t>
                </a:r>
                <a:r>
                  <a:rPr lang="zh-CN" altLang="zh-CN" dirty="0"/>
                  <a:t>的不同被计算为</a:t>
                </a:r>
                <a14:m>
                  <m:oMath xmlns:m="http://schemas.openxmlformats.org/officeDocument/2006/math">
                    <m:r>
                      <a:rPr lang="en-US" altLang="zh-CN" i="1"/>
                      <m:t>𝐵𝐶𝐷</m:t>
                    </m:r>
                    <m:r>
                      <a:rPr lang="en-US" altLang="zh-CN" i="1"/>
                      <m:t>=</m:t>
                    </m:r>
                    <m:d>
                      <m:dPr>
                        <m:begChr m:val="‖"/>
                        <m:endChr m:val="‖"/>
                        <m:ctrlPr>
                          <a:rPr lang="zh-CN" altLang="zh-CN" i="1"/>
                        </m:ctrlPr>
                      </m:dPr>
                      <m:e>
                        <m:r>
                          <a:rPr lang="en-US" altLang="zh-CN" i="1"/>
                          <m:t>𝐶𝑆𝑀</m:t>
                        </m:r>
                        <m:r>
                          <a:rPr lang="en-US" altLang="zh-CN" i="1"/>
                          <m:t>−</m:t>
                        </m:r>
                        <m:r>
                          <a:rPr lang="en-US" altLang="zh-CN" i="1"/>
                          <m:t>𝐵𝑆𝑀</m:t>
                        </m:r>
                      </m:e>
                    </m:d>
                  </m:oMath>
                </a14:m>
                <a:r>
                  <a:rPr lang="zh-CN" altLang="zh-CN" dirty="0"/>
                  <a:t>。前景，中心和背景最小的显著性值没定义为</a:t>
                </a:r>
                <a14:m>
                  <m:oMath xmlns:m="http://schemas.openxmlformats.org/officeDocument/2006/math">
                    <m:r>
                      <a:rPr lang="en-US" altLang="zh-CN" i="1"/>
                      <m:t>𝑚𝑖𝑛𝑣</m:t>
                    </m:r>
                    <m:r>
                      <a:rPr lang="en-US" altLang="zh-CN" i="1"/>
                      <m:t>=</m:t>
                    </m:r>
                    <m:r>
                      <m:rPr>
                        <m:sty m:val="p"/>
                      </m:rPr>
                      <a:rPr lang="en-US" altLang="zh-CN"/>
                      <m:t>Max</m:t>
                    </m:r>
                    <m:d>
                      <m:dPr>
                        <m:begChr m:val="{"/>
                        <m:endChr m:val="}"/>
                        <m:ctrlPr>
                          <a:rPr lang="zh-CN" altLang="zh-CN" i="1"/>
                        </m:ctrlPr>
                      </m:dPr>
                      <m:e>
                        <m:r>
                          <a:rPr lang="en-US" altLang="zh-CN" i="1"/>
                          <m:t>𝑅𝐶𝑉</m:t>
                        </m:r>
                        <m:r>
                          <a:rPr lang="en-US" altLang="zh-CN" i="1"/>
                          <m:t>,</m:t>
                        </m:r>
                        <m:r>
                          <m:rPr>
                            <m:sty m:val="p"/>
                          </m:rPr>
                          <a:rPr lang="en-US" altLang="zh-CN"/>
                          <m:t>Max</m:t>
                        </m:r>
                        <m:d>
                          <m:dPr>
                            <m:begChr m:val="{"/>
                            <m:endChr m:val="}"/>
                            <m:ctrlPr>
                              <a:rPr lang="zh-CN" altLang="zh-CN" i="1"/>
                            </m:ctrlPr>
                          </m:dPr>
                          <m:e>
                            <m:r>
                              <a:rPr lang="en-US" altLang="zh-CN" i="1"/>
                              <m:t>𝐶𝑆𝑀</m:t>
                            </m:r>
                            <m:r>
                              <a:rPr lang="en-US" altLang="zh-CN" i="1"/>
                              <m:t>,</m:t>
                            </m:r>
                            <m:r>
                              <a:rPr lang="en-US" altLang="zh-CN" i="1"/>
                              <m:t>𝐵𝑆𝑀</m:t>
                            </m:r>
                          </m:e>
                        </m:d>
                      </m:e>
                    </m:d>
                  </m:oMath>
                </a14:m>
                <a:r>
                  <a:rPr lang="zh-CN" altLang="zh-CN" dirty="0"/>
                  <a:t>，为了计算模型显著性图</a:t>
                </a:r>
                <a:r>
                  <a:rPr lang="en-US" altLang="zh-CN" i="1" dirty="0"/>
                  <a:t>S</a:t>
                </a:r>
                <a:r>
                  <a:rPr lang="zh-CN" altLang="zh-CN" dirty="0"/>
                  <a:t>，我们使用了</a:t>
                </a:r>
                <a:r>
                  <a:rPr lang="en-US" altLang="zh-CN" dirty="0"/>
                  <a:t>Tanh</a:t>
                </a:r>
                <a:r>
                  <a:rPr lang="zh-CN" altLang="zh-CN" dirty="0"/>
                  <a:t>函数作为一个激活函数，如下所示：</a:t>
                </a:r>
                <a:endParaRPr lang="en-US" altLang="zh-CN" dirty="0"/>
              </a:p>
              <a:p>
                <a:pPr>
                  <a:lnSpc>
                    <a:spcPct val="150000"/>
                  </a:lnSpc>
                </a:pPr>
                <a14:m>
                  <m:oMathPara xmlns:m="http://schemas.openxmlformats.org/officeDocument/2006/math">
                    <m:oMathParaPr>
                      <m:jc m:val="centerGroup"/>
                    </m:oMathParaPr>
                    <m:oMath xmlns:m="http://schemas.openxmlformats.org/officeDocument/2006/math">
                      <m:r>
                        <a:rPr lang="en-US" altLang="zh-CN" i="1"/>
                        <m:t>𝑆</m:t>
                      </m:r>
                      <m:r>
                        <a:rPr lang="en-US" altLang="zh-CN" i="1"/>
                        <m:t>=</m:t>
                      </m:r>
                      <m:r>
                        <a:rPr lang="en-US" altLang="zh-CN" i="1"/>
                        <m:t>𝑇𝑎𝑛h</m:t>
                      </m:r>
                      <m:r>
                        <a:rPr lang="en-US" altLang="zh-CN" i="1"/>
                        <m:t>{6.0×</m:t>
                      </m:r>
                      <m:sSup>
                        <m:sSupPr>
                          <m:ctrlPr>
                            <a:rPr lang="zh-CN" altLang="zh-CN" i="1"/>
                          </m:ctrlPr>
                        </m:sSupPr>
                        <m:e>
                          <m:r>
                            <a:rPr lang="en-US" altLang="zh-CN" i="1"/>
                            <m:t>𝑆𝑀</m:t>
                          </m:r>
                        </m:e>
                        <m:sup>
                          <m:r>
                            <a:rPr lang="en-US" altLang="zh-CN" i="1"/>
                            <m:t>6</m:t>
                          </m:r>
                        </m:sup>
                      </m:sSup>
                      <m:r>
                        <a:rPr lang="en-US" altLang="zh-CN" i="1"/>
                        <m:t>+1.0}</m:t>
                      </m:r>
                    </m:oMath>
                  </m:oMathPara>
                </a14:m>
                <a:endParaRPr lang="zh-CN" altLang="zh-CN" dirty="0"/>
              </a:p>
              <a:p>
                <a:endParaRPr lang="zh-CN" altLang="zh-CN" dirty="0"/>
              </a:p>
              <a:p>
                <a:pPr>
                  <a:lnSpc>
                    <a:spcPct val="150000"/>
                  </a:lnSpc>
                </a:pPr>
                <a:endParaRPr lang="zh-CN" altLang="zh-CN" dirty="0"/>
              </a:p>
            </p:txBody>
          </p:sp>
        </mc:Choice>
        <mc:Fallback>
          <p:sp>
            <p:nvSpPr>
              <p:cNvPr id="10" name="矩形 9">
                <a:extLst>
                  <a:ext uri="{FF2B5EF4-FFF2-40B4-BE49-F238E27FC236}">
                    <a16:creationId xmlns:a16="http://schemas.microsoft.com/office/drawing/2014/main" id="{600934ED-A4A2-4AA3-9519-57C91279EC0C}"/>
                  </a:ext>
                </a:extLst>
              </p:cNvPr>
              <p:cNvSpPr>
                <a:spLocks noRot="1" noChangeAspect="1" noMove="1" noResize="1" noEditPoints="1" noAdjustHandles="1" noChangeArrowheads="1" noChangeShapeType="1" noTextEdit="1"/>
              </p:cNvSpPr>
              <p:nvPr/>
            </p:nvSpPr>
            <p:spPr>
              <a:xfrm>
                <a:off x="1154527" y="1295599"/>
                <a:ext cx="10176492" cy="5461944"/>
              </a:xfrm>
              <a:prstGeom prst="rect">
                <a:avLst/>
              </a:prstGeom>
              <a:blipFill>
                <a:blip r:embed="rId3"/>
                <a:stretch>
                  <a:fillRect l="-4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69394757"/>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flipH="1">
            <a:off x="4506261" y="2642022"/>
            <a:ext cx="4211957" cy="584775"/>
          </a:xfrm>
          <a:prstGeom prst="rect">
            <a:avLst/>
          </a:prstGeom>
          <a:noFill/>
        </p:spPr>
        <p:txBody>
          <a:bodyPr wrap="square" rtlCol="0">
            <a:spAutoFit/>
          </a:bodyPr>
          <a:lstStyle/>
          <a:p>
            <a:r>
              <a:rPr lang="zh-CN" altLang="en-US" sz="3200" dirty="0">
                <a:latin typeface="+mj-ea"/>
              </a:rPr>
              <a:t>不足与总结</a:t>
            </a:r>
          </a:p>
        </p:txBody>
      </p:sp>
      <p:grpSp>
        <p:nvGrpSpPr>
          <p:cNvPr id="10" name="组合 9"/>
          <p:cNvGrpSpPr/>
          <p:nvPr/>
        </p:nvGrpSpPr>
        <p:grpSpPr>
          <a:xfrm>
            <a:off x="10462848" y="-304744"/>
            <a:ext cx="2362982" cy="2314356"/>
            <a:chOff x="1676286" y="1582845"/>
            <a:chExt cx="2360608" cy="2312030"/>
          </a:xfrm>
          <a:effectLst>
            <a:outerShdw blurRad="50800" dist="38100" dir="8100000" algn="tr" rotWithShape="0">
              <a:prstClr val="black">
                <a:alpha val="40000"/>
              </a:prstClr>
            </a:outerShdw>
          </a:effectLst>
        </p:grpSpPr>
        <p:sp>
          <p:nvSpPr>
            <p:cNvPr id="11" name="矩形: 圆角 10"/>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1"/>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圆角 12"/>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圆角 13"/>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9" name="组合 18"/>
          <p:cNvGrpSpPr/>
          <p:nvPr/>
        </p:nvGrpSpPr>
        <p:grpSpPr>
          <a:xfrm>
            <a:off x="1327581" y="1922264"/>
            <a:ext cx="2362983" cy="2314356"/>
            <a:chOff x="1327581" y="1922264"/>
            <a:chExt cx="2362983" cy="2314356"/>
          </a:xfrm>
        </p:grpSpPr>
        <p:sp>
          <p:nvSpPr>
            <p:cNvPr id="2" name="矩形: 圆角 1"/>
            <p:cNvSpPr/>
            <p:nvPr/>
          </p:nvSpPr>
          <p:spPr>
            <a:xfrm rot="18900000" flipH="1">
              <a:off x="1327581" y="2215861"/>
              <a:ext cx="1163776" cy="1163773"/>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圆角 2"/>
            <p:cNvSpPr/>
            <p:nvPr/>
          </p:nvSpPr>
          <p:spPr>
            <a:xfrm rot="18900000" flipH="1">
              <a:off x="2135134" y="1922264"/>
              <a:ext cx="1360649" cy="1360645"/>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4"/>
            <p:cNvSpPr/>
            <p:nvPr/>
          </p:nvSpPr>
          <p:spPr>
            <a:xfrm rot="18900000" flipH="1">
              <a:off x="1683462" y="2892800"/>
              <a:ext cx="1343823" cy="134382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圆角 3"/>
            <p:cNvSpPr/>
            <p:nvPr/>
          </p:nvSpPr>
          <p:spPr>
            <a:xfrm rot="18900000" flipH="1">
              <a:off x="2584454" y="2790685"/>
              <a:ext cx="1106110" cy="1106103"/>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 name="文本框 5"/>
          <p:cNvSpPr txBox="1"/>
          <p:nvPr/>
        </p:nvSpPr>
        <p:spPr>
          <a:xfrm>
            <a:off x="2122185" y="2312692"/>
            <a:ext cx="864260" cy="1446550"/>
          </a:xfrm>
          <a:prstGeom prst="rect">
            <a:avLst/>
          </a:prstGeom>
          <a:noFill/>
        </p:spPr>
        <p:txBody>
          <a:bodyPr wrap="square" rtlCol="0">
            <a:spAutoFit/>
          </a:bodyPr>
          <a:lstStyle>
            <a:defPPr>
              <a:defRPr lang="zh-CN"/>
            </a:defPPr>
            <a:lvl1pPr>
              <a:defRPr sz="7200">
                <a:solidFill>
                  <a:schemeClr val="bg1">
                    <a:lumMod val="85000"/>
                  </a:schemeClr>
                </a:solidFill>
              </a:defRPr>
            </a:lvl1pPr>
          </a:lstStyle>
          <a:p>
            <a:pPr algn="ctr"/>
            <a:r>
              <a:rPr lang="en-US" altLang="zh-CN" sz="8800" dirty="0">
                <a:solidFill>
                  <a:schemeClr val="bg1"/>
                </a:solidFill>
              </a:rPr>
              <a:t>3</a:t>
            </a:r>
            <a:endParaRPr lang="zh-CN" altLang="en-US" sz="8800" dirty="0">
              <a:solidFill>
                <a:schemeClr val="bg1"/>
              </a:solidFill>
            </a:endParaRPr>
          </a:p>
        </p:txBody>
      </p:sp>
      <p:sp>
        <p:nvSpPr>
          <p:cNvPr id="17" name="矩形: 圆角 16"/>
          <p:cNvSpPr/>
          <p:nvPr/>
        </p:nvSpPr>
        <p:spPr>
          <a:xfrm rot="18900000" flipH="1">
            <a:off x="1997838" y="2449856"/>
            <a:ext cx="1106110" cy="1106103"/>
          </a:xfrm>
          <a:prstGeom prst="roundRect">
            <a:avLst>
              <a:gd name="adj" fmla="val 4180"/>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315246447"/>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13069" y="-120985"/>
            <a:ext cx="4681468" cy="936732"/>
            <a:chOff x="-213069" y="-120985"/>
            <a:chExt cx="4681468" cy="936732"/>
          </a:xfrm>
        </p:grpSpPr>
        <p:grpSp>
          <p:nvGrpSpPr>
            <p:cNvPr id="4" name="组合 3"/>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6" name="矩形: 圆角 5"/>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6"/>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7"/>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圆角 8"/>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 name="文本框 4"/>
            <p:cNvSpPr txBox="1"/>
            <p:nvPr/>
          </p:nvSpPr>
          <p:spPr>
            <a:xfrm>
              <a:off x="897885" y="265195"/>
              <a:ext cx="3570514" cy="461665"/>
            </a:xfrm>
            <a:prstGeom prst="rect">
              <a:avLst/>
            </a:prstGeom>
            <a:noFill/>
          </p:spPr>
          <p:txBody>
            <a:bodyPr wrap="square" rtlCol="0">
              <a:spAutoFit/>
            </a:bodyPr>
            <a:lstStyle/>
            <a:p>
              <a:r>
                <a:rPr lang="zh-CN" altLang="en-US" sz="2400" dirty="0">
                  <a:latin typeface="+mj-ea"/>
                </a:rPr>
                <a:t>不足与总结</a:t>
              </a:r>
            </a:p>
          </p:txBody>
        </p:sp>
      </p:grpSp>
      <p:sp>
        <p:nvSpPr>
          <p:cNvPr id="25" name="矩形 24">
            <a:extLst>
              <a:ext uri="{FF2B5EF4-FFF2-40B4-BE49-F238E27FC236}">
                <a16:creationId xmlns:a16="http://schemas.microsoft.com/office/drawing/2014/main" id="{DA15C34C-D5EE-490B-B470-829A639791D8}"/>
              </a:ext>
            </a:extLst>
          </p:cNvPr>
          <p:cNvSpPr/>
          <p:nvPr/>
        </p:nvSpPr>
        <p:spPr>
          <a:xfrm>
            <a:off x="972134" y="722547"/>
            <a:ext cx="2492990" cy="369332"/>
          </a:xfrm>
          <a:prstGeom prst="rect">
            <a:avLst/>
          </a:prstGeom>
        </p:spPr>
        <p:txBody>
          <a:bodyPr wrap="none">
            <a:spAutoFit/>
          </a:bodyPr>
          <a:lstStyle/>
          <a:p>
            <a:r>
              <a:rPr lang="zh-CN" altLang="en-US" dirty="0"/>
              <a:t>与现有先进方法的对比</a:t>
            </a:r>
          </a:p>
        </p:txBody>
      </p:sp>
      <p:pic>
        <p:nvPicPr>
          <p:cNvPr id="17" name="Picture 5070">
            <a:extLst>
              <a:ext uri="{FF2B5EF4-FFF2-40B4-BE49-F238E27FC236}">
                <a16:creationId xmlns:a16="http://schemas.microsoft.com/office/drawing/2014/main" id="{6C8C3F63-5E7B-41FF-8C78-E20868EDF62E}"/>
              </a:ext>
            </a:extLst>
          </p:cNvPr>
          <p:cNvPicPr/>
          <p:nvPr/>
        </p:nvPicPr>
        <p:blipFill>
          <a:blip r:embed="rId2"/>
          <a:stretch>
            <a:fillRect/>
          </a:stretch>
        </p:blipFill>
        <p:spPr>
          <a:xfrm>
            <a:off x="778566" y="1143752"/>
            <a:ext cx="10768113" cy="2347827"/>
          </a:xfrm>
          <a:prstGeom prst="rect">
            <a:avLst/>
          </a:prstGeom>
        </p:spPr>
      </p:pic>
      <p:sp>
        <p:nvSpPr>
          <p:cNvPr id="2" name="矩形 1">
            <a:extLst>
              <a:ext uri="{FF2B5EF4-FFF2-40B4-BE49-F238E27FC236}">
                <a16:creationId xmlns:a16="http://schemas.microsoft.com/office/drawing/2014/main" id="{3EE92940-EDE4-4E51-A2D5-F66CE7B01684}"/>
              </a:ext>
            </a:extLst>
          </p:cNvPr>
          <p:cNvSpPr/>
          <p:nvPr/>
        </p:nvSpPr>
        <p:spPr>
          <a:xfrm>
            <a:off x="936051" y="6254921"/>
            <a:ext cx="10468378" cy="646331"/>
          </a:xfrm>
          <a:prstGeom prst="rect">
            <a:avLst/>
          </a:prstGeom>
        </p:spPr>
        <p:txBody>
          <a:bodyPr wrap="square">
            <a:spAutoFit/>
          </a:bodyPr>
          <a:lstStyle/>
          <a:p>
            <a:r>
              <a:rPr lang="en-US" altLang="zh-CN" dirty="0">
                <a:latin typeface="Times New Roman" panose="02020603050405020304" pitchFamily="18" charset="0"/>
                <a:ea typeface="仿宋" panose="02010609060101010101" pitchFamily="49" charset="-122"/>
                <a:cs typeface="Times New Roman" panose="02020603050405020304" pitchFamily="18" charset="0"/>
              </a:rPr>
              <a:t>       </a:t>
            </a:r>
            <a:r>
              <a:rPr lang="zh-CN" altLang="zh-CN" dirty="0">
                <a:latin typeface="Times New Roman" panose="02020603050405020304" pitchFamily="18" charset="0"/>
                <a:ea typeface="仿宋" panose="02010609060101010101" pitchFamily="49" charset="-122"/>
                <a:cs typeface="Times New Roman" panose="02020603050405020304" pitchFamily="18" charset="0"/>
              </a:rPr>
              <a:t>在</a:t>
            </a:r>
            <a:r>
              <a:rPr lang="en-US" altLang="zh-CN" dirty="0">
                <a:latin typeface="Times New Roman" panose="02020603050405020304" pitchFamily="18" charset="0"/>
                <a:ea typeface="仿宋" panose="02010609060101010101" pitchFamily="49" charset="-122"/>
              </a:rPr>
              <a:t>MSRA10K</a:t>
            </a:r>
            <a:r>
              <a:rPr lang="zh-CN" altLang="zh-CN"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dirty="0">
                <a:latin typeface="Times New Roman" panose="02020603050405020304" pitchFamily="18" charset="0"/>
                <a:ea typeface="仿宋" panose="02010609060101010101" pitchFamily="49" charset="-122"/>
              </a:rPr>
              <a:t>ECSSD</a:t>
            </a:r>
            <a:r>
              <a:rPr lang="zh-CN" altLang="zh-CN" dirty="0">
                <a:latin typeface="Times New Roman" panose="02020603050405020304" pitchFamily="18" charset="0"/>
                <a:ea typeface="仿宋" panose="02010609060101010101" pitchFamily="49" charset="-122"/>
                <a:cs typeface="Times New Roman" panose="02020603050405020304" pitchFamily="18" charset="0"/>
              </a:rPr>
              <a:t>和</a:t>
            </a:r>
            <a:r>
              <a:rPr lang="en-US" altLang="zh-CN" dirty="0">
                <a:latin typeface="Times New Roman" panose="02020603050405020304" pitchFamily="18" charset="0"/>
                <a:ea typeface="仿宋" panose="02010609060101010101" pitchFamily="49" charset="-122"/>
              </a:rPr>
              <a:t>DUT-OMRON</a:t>
            </a:r>
            <a:r>
              <a:rPr lang="zh-CN" altLang="zh-CN" dirty="0">
                <a:latin typeface="Times New Roman" panose="02020603050405020304" pitchFamily="18" charset="0"/>
                <a:ea typeface="仿宋" panose="02010609060101010101" pitchFamily="49" charset="-122"/>
                <a:cs typeface="Times New Roman" panose="02020603050405020304" pitchFamily="18" charset="0"/>
              </a:rPr>
              <a:t>基准数据集上，我们的方法</a:t>
            </a:r>
            <a:r>
              <a:rPr lang="en-US" altLang="zh-CN" dirty="0">
                <a:latin typeface="Times New Roman" panose="02020603050405020304" pitchFamily="18" charset="0"/>
                <a:ea typeface="仿宋" panose="02010609060101010101" pitchFamily="49" charset="-122"/>
              </a:rPr>
              <a:t>(c)</a:t>
            </a:r>
            <a:r>
              <a:rPr lang="zh-CN" altLang="zh-CN" dirty="0">
                <a:latin typeface="Times New Roman" panose="02020603050405020304" pitchFamily="18" charset="0"/>
                <a:ea typeface="仿宋" panose="02010609060101010101" pitchFamily="49" charset="-122"/>
                <a:cs typeface="Times New Roman" panose="02020603050405020304" pitchFamily="18" charset="0"/>
              </a:rPr>
              <a:t>和其他</a:t>
            </a:r>
            <a:r>
              <a:rPr lang="en-US" altLang="zh-CN" dirty="0">
                <a:latin typeface="Times New Roman" panose="02020603050405020304" pitchFamily="18" charset="0"/>
                <a:ea typeface="仿宋" panose="02010609060101010101" pitchFamily="49" charset="-122"/>
              </a:rPr>
              <a:t>7</a:t>
            </a:r>
            <a:r>
              <a:rPr lang="zh-CN" altLang="zh-CN" dirty="0">
                <a:latin typeface="Times New Roman" panose="02020603050405020304" pitchFamily="18" charset="0"/>
                <a:ea typeface="仿宋" panose="02010609060101010101" pitchFamily="49" charset="-122"/>
                <a:cs typeface="Times New Roman" panose="02020603050405020304" pitchFamily="18" charset="0"/>
              </a:rPr>
              <a:t>种最先进的方法对图像的显著性检测的可视化比较。</a:t>
            </a:r>
            <a:endParaRPr lang="zh-CN" altLang="en-US" dirty="0"/>
          </a:p>
        </p:txBody>
      </p:sp>
      <p:pic>
        <p:nvPicPr>
          <p:cNvPr id="20" name="Picture 5072">
            <a:extLst>
              <a:ext uri="{FF2B5EF4-FFF2-40B4-BE49-F238E27FC236}">
                <a16:creationId xmlns:a16="http://schemas.microsoft.com/office/drawing/2014/main" id="{7F99B964-E694-432C-BE02-EB15D80376CB}"/>
              </a:ext>
            </a:extLst>
          </p:cNvPr>
          <p:cNvPicPr/>
          <p:nvPr/>
        </p:nvPicPr>
        <p:blipFill>
          <a:blip r:embed="rId3"/>
          <a:stretch>
            <a:fillRect/>
          </a:stretch>
        </p:blipFill>
        <p:spPr>
          <a:xfrm>
            <a:off x="787571" y="3543452"/>
            <a:ext cx="10750102" cy="2711469"/>
          </a:xfrm>
          <a:prstGeom prst="rect">
            <a:avLst/>
          </a:prstGeom>
        </p:spPr>
      </p:pic>
    </p:spTree>
    <p:extLst>
      <p:ext uri="{BB962C8B-B14F-4D97-AF65-F5344CB8AC3E}">
        <p14:creationId xmlns:p14="http://schemas.microsoft.com/office/powerpoint/2010/main" val="243577969"/>
      </p:ext>
    </p:extLst>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13069" y="-120985"/>
            <a:ext cx="4681468" cy="936732"/>
            <a:chOff x="-213069" y="-120985"/>
            <a:chExt cx="4681468" cy="936732"/>
          </a:xfrm>
        </p:grpSpPr>
        <p:grpSp>
          <p:nvGrpSpPr>
            <p:cNvPr id="4" name="组合 3"/>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6" name="矩形: 圆角 5"/>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6"/>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7"/>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圆角 8"/>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 name="文本框 4"/>
            <p:cNvSpPr txBox="1"/>
            <p:nvPr/>
          </p:nvSpPr>
          <p:spPr>
            <a:xfrm>
              <a:off x="897885" y="265195"/>
              <a:ext cx="3570514" cy="461665"/>
            </a:xfrm>
            <a:prstGeom prst="rect">
              <a:avLst/>
            </a:prstGeom>
            <a:noFill/>
          </p:spPr>
          <p:txBody>
            <a:bodyPr wrap="square" rtlCol="0">
              <a:spAutoFit/>
            </a:bodyPr>
            <a:lstStyle/>
            <a:p>
              <a:r>
                <a:rPr lang="zh-CN" altLang="en-US" sz="2400" dirty="0">
                  <a:latin typeface="+mj-ea"/>
                </a:rPr>
                <a:t>不足与总结</a:t>
              </a:r>
            </a:p>
          </p:txBody>
        </p:sp>
      </p:grpSp>
      <p:sp>
        <p:nvSpPr>
          <p:cNvPr id="25" name="矩形 24">
            <a:extLst>
              <a:ext uri="{FF2B5EF4-FFF2-40B4-BE49-F238E27FC236}">
                <a16:creationId xmlns:a16="http://schemas.microsoft.com/office/drawing/2014/main" id="{DA15C34C-D5EE-490B-B470-829A639791D8}"/>
              </a:ext>
            </a:extLst>
          </p:cNvPr>
          <p:cNvSpPr/>
          <p:nvPr/>
        </p:nvSpPr>
        <p:spPr>
          <a:xfrm>
            <a:off x="972134" y="722547"/>
            <a:ext cx="2002471" cy="369332"/>
          </a:xfrm>
          <a:prstGeom prst="rect">
            <a:avLst/>
          </a:prstGeom>
        </p:spPr>
        <p:txBody>
          <a:bodyPr wrap="none">
            <a:spAutoFit/>
          </a:bodyPr>
          <a:lstStyle/>
          <a:p>
            <a:r>
              <a:rPr lang="en-US" altLang="zh-CN" dirty="0"/>
              <a:t>FCB</a:t>
            </a:r>
            <a:r>
              <a:rPr lang="zh-CN" altLang="en-US" dirty="0"/>
              <a:t>模型的局限性</a:t>
            </a:r>
          </a:p>
        </p:txBody>
      </p:sp>
      <p:sp>
        <p:nvSpPr>
          <p:cNvPr id="2" name="矩形 1">
            <a:extLst>
              <a:ext uri="{FF2B5EF4-FFF2-40B4-BE49-F238E27FC236}">
                <a16:creationId xmlns:a16="http://schemas.microsoft.com/office/drawing/2014/main" id="{3EE92940-EDE4-4E51-A2D5-F66CE7B01684}"/>
              </a:ext>
            </a:extLst>
          </p:cNvPr>
          <p:cNvSpPr/>
          <p:nvPr/>
        </p:nvSpPr>
        <p:spPr>
          <a:xfrm>
            <a:off x="972133" y="2927814"/>
            <a:ext cx="3260501" cy="2446824"/>
          </a:xfrm>
          <a:prstGeom prst="rect">
            <a:avLst/>
          </a:prstGeom>
        </p:spPr>
        <p:txBody>
          <a:bodyPr wrap="square">
            <a:spAutoFit/>
          </a:bodyPr>
          <a:lstStyle/>
          <a:p>
            <a:pPr>
              <a:lnSpc>
                <a:spcPct val="150000"/>
              </a:lnSpc>
            </a:pPr>
            <a:r>
              <a:rPr lang="zh-CN" altLang="en-US" dirty="0"/>
              <a:t>       右</a:t>
            </a:r>
            <a:r>
              <a:rPr lang="zh-CN" altLang="zh-CN" dirty="0"/>
              <a:t>图显示了三个典型的这篇论文方法失败的例子。在一些情况下，显著性区域会被忽略，而一些背景会被错误地认为是显著性物体。</a:t>
            </a:r>
          </a:p>
          <a:p>
            <a:endParaRPr lang="zh-CN" altLang="en-US" dirty="0"/>
          </a:p>
        </p:txBody>
      </p:sp>
      <p:sp>
        <p:nvSpPr>
          <p:cNvPr id="10" name="矩形 9">
            <a:extLst>
              <a:ext uri="{FF2B5EF4-FFF2-40B4-BE49-F238E27FC236}">
                <a16:creationId xmlns:a16="http://schemas.microsoft.com/office/drawing/2014/main" id="{723DB6EC-8BD6-4B57-9988-CF4CE87542D6}"/>
              </a:ext>
            </a:extLst>
          </p:cNvPr>
          <p:cNvSpPr/>
          <p:nvPr/>
        </p:nvSpPr>
        <p:spPr>
          <a:xfrm>
            <a:off x="972134" y="1184212"/>
            <a:ext cx="10350862" cy="1286250"/>
          </a:xfrm>
          <a:prstGeom prst="rect">
            <a:avLst/>
          </a:prstGeom>
        </p:spPr>
        <p:txBody>
          <a:bodyPr wrap="square">
            <a:spAutoFit/>
          </a:bodyPr>
          <a:lstStyle/>
          <a:p>
            <a:pPr indent="304800">
              <a:lnSpc>
                <a:spcPct val="150000"/>
              </a:lnSpc>
              <a:spcAft>
                <a:spcPts val="0"/>
              </a:spcAft>
            </a:pPr>
            <a:r>
              <a:rPr lang="en-US" altLang="zh-CN" dirty="0"/>
              <a:t>FCB</a:t>
            </a:r>
            <a:r>
              <a:rPr lang="zh-CN" altLang="zh-CN" dirty="0"/>
              <a:t>模型的优点是使用少量的颜色超像素，计算负担相对较低。即使在触碰图像边界的情况下，仍然可以稳定地检测出显著的目标，而不会大幅降低查正率和查全率。然而，</a:t>
            </a:r>
            <a:r>
              <a:rPr lang="en-US" altLang="zh-CN" dirty="0"/>
              <a:t>FCB</a:t>
            </a:r>
            <a:r>
              <a:rPr lang="zh-CN" altLang="zh-CN" dirty="0"/>
              <a:t>的局限性在于它同时对区域的色量和区域间感知一致的色差敏感。</a:t>
            </a:r>
          </a:p>
        </p:txBody>
      </p:sp>
      <p:pic>
        <p:nvPicPr>
          <p:cNvPr id="14" name="Picture 5504">
            <a:extLst>
              <a:ext uri="{FF2B5EF4-FFF2-40B4-BE49-F238E27FC236}">
                <a16:creationId xmlns:a16="http://schemas.microsoft.com/office/drawing/2014/main" id="{F51D2C8D-4862-41E6-850A-A06883D48677}"/>
              </a:ext>
            </a:extLst>
          </p:cNvPr>
          <p:cNvPicPr/>
          <p:nvPr/>
        </p:nvPicPr>
        <p:blipFill>
          <a:blip r:embed="rId2"/>
          <a:stretch>
            <a:fillRect/>
          </a:stretch>
        </p:blipFill>
        <p:spPr>
          <a:xfrm>
            <a:off x="4680981" y="2614250"/>
            <a:ext cx="7072184" cy="3546577"/>
          </a:xfrm>
          <a:prstGeom prst="rect">
            <a:avLst/>
          </a:prstGeom>
        </p:spPr>
      </p:pic>
    </p:spTree>
    <p:extLst>
      <p:ext uri="{BB962C8B-B14F-4D97-AF65-F5344CB8AC3E}">
        <p14:creationId xmlns:p14="http://schemas.microsoft.com/office/powerpoint/2010/main" val="1188452359"/>
      </p:ext>
    </p:extLst>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3069" y="-120985"/>
            <a:ext cx="4681468" cy="936732"/>
            <a:chOff x="-213069" y="-120985"/>
            <a:chExt cx="4681468" cy="936732"/>
          </a:xfrm>
        </p:grpSpPr>
        <p:grpSp>
          <p:nvGrpSpPr>
            <p:cNvPr id="3" name="组合 2"/>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5" name="矩形: 圆角 4"/>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圆角 5"/>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6"/>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7"/>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文本框 3"/>
            <p:cNvSpPr txBox="1"/>
            <p:nvPr/>
          </p:nvSpPr>
          <p:spPr>
            <a:xfrm>
              <a:off x="897885" y="265195"/>
              <a:ext cx="3570514" cy="461665"/>
            </a:xfrm>
            <a:prstGeom prst="rect">
              <a:avLst/>
            </a:prstGeom>
            <a:noFill/>
          </p:spPr>
          <p:txBody>
            <a:bodyPr wrap="square" rtlCol="0">
              <a:spAutoFit/>
            </a:bodyPr>
            <a:lstStyle/>
            <a:p>
              <a:r>
                <a:rPr lang="zh-CN" altLang="en-US" sz="2400" dirty="0">
                  <a:latin typeface="+mj-ea"/>
                </a:rPr>
                <a:t>不足与总结</a:t>
              </a:r>
            </a:p>
          </p:txBody>
        </p:sp>
      </p:grpSp>
      <p:sp>
        <p:nvSpPr>
          <p:cNvPr id="44" name="矩形 43">
            <a:extLst>
              <a:ext uri="{FF2B5EF4-FFF2-40B4-BE49-F238E27FC236}">
                <a16:creationId xmlns:a16="http://schemas.microsoft.com/office/drawing/2014/main" id="{971A9295-AAA0-48F3-BADC-45C528C17B49}"/>
              </a:ext>
            </a:extLst>
          </p:cNvPr>
          <p:cNvSpPr/>
          <p:nvPr/>
        </p:nvSpPr>
        <p:spPr>
          <a:xfrm>
            <a:off x="1113482" y="799526"/>
            <a:ext cx="646331" cy="417037"/>
          </a:xfrm>
          <a:prstGeom prst="rect">
            <a:avLst/>
          </a:prstGeom>
        </p:spPr>
        <p:txBody>
          <a:bodyPr wrap="none">
            <a:spAutoFit/>
          </a:bodyPr>
          <a:lstStyle/>
          <a:p>
            <a:pPr>
              <a:lnSpc>
                <a:spcPct val="130000"/>
              </a:lnSpc>
            </a:pPr>
            <a:r>
              <a:rPr lang="zh-CN" altLang="en-US" dirty="0">
                <a:solidFill>
                  <a:schemeClr val="tx1">
                    <a:lumMod val="65000"/>
                    <a:lumOff val="35000"/>
                  </a:schemeClr>
                </a:solidFill>
              </a:rPr>
              <a:t>总结</a:t>
            </a:r>
            <a:endParaRPr lang="en-US" altLang="zh-CN" dirty="0">
              <a:solidFill>
                <a:schemeClr val="tx1">
                  <a:lumMod val="65000"/>
                  <a:lumOff val="35000"/>
                </a:schemeClr>
              </a:solidFill>
            </a:endParaRPr>
          </a:p>
        </p:txBody>
      </p:sp>
      <p:sp>
        <p:nvSpPr>
          <p:cNvPr id="9" name="矩形 8">
            <a:extLst>
              <a:ext uri="{FF2B5EF4-FFF2-40B4-BE49-F238E27FC236}">
                <a16:creationId xmlns:a16="http://schemas.microsoft.com/office/drawing/2014/main" id="{BBC99782-C0C2-476D-A50D-08E4781A1543}"/>
              </a:ext>
            </a:extLst>
          </p:cNvPr>
          <p:cNvSpPr/>
          <p:nvPr/>
        </p:nvSpPr>
        <p:spPr>
          <a:xfrm>
            <a:off x="1238054" y="1539380"/>
            <a:ext cx="8941072" cy="3779240"/>
          </a:xfrm>
          <a:prstGeom prst="rect">
            <a:avLst/>
          </a:prstGeom>
        </p:spPr>
        <p:txBody>
          <a:bodyPr wrap="square">
            <a:spAutoFit/>
          </a:bodyPr>
          <a:lstStyle/>
          <a:p>
            <a:pPr indent="304800" algn="just">
              <a:lnSpc>
                <a:spcPct val="150000"/>
              </a:lnSpc>
              <a:spcAft>
                <a:spcPts val="0"/>
              </a:spcAft>
            </a:pPr>
            <a:r>
              <a:rPr lang="en-US" altLang="zh-CN" dirty="0"/>
              <a:t>  </a:t>
            </a:r>
            <a:r>
              <a:rPr lang="zh-CN" altLang="zh-CN" dirty="0"/>
              <a:t>前景和背景信息可以帮助人们快速理解一个视觉场景。然而，在计算机视觉中，当突出物体接触图像边界时，很难检测到它们。</a:t>
            </a:r>
            <a:endParaRPr lang="en-US" altLang="zh-CN" dirty="0"/>
          </a:p>
          <a:p>
            <a:pPr indent="304800" algn="just">
              <a:lnSpc>
                <a:spcPct val="150000"/>
              </a:lnSpc>
              <a:spcAft>
                <a:spcPts val="0"/>
              </a:spcAft>
            </a:pPr>
            <a:r>
              <a:rPr lang="en-US" altLang="zh-CN" dirty="0"/>
              <a:t>  </a:t>
            </a:r>
            <a:r>
              <a:rPr lang="zh-CN" altLang="zh-CN" dirty="0"/>
              <a:t>来源于</a:t>
            </a:r>
            <a:r>
              <a:rPr lang="en-US" altLang="zh-CN" dirty="0"/>
              <a:t>L*a*b*</a:t>
            </a:r>
            <a:r>
              <a:rPr lang="zh-CN" altLang="zh-CN" dirty="0"/>
              <a:t>色块空间的椭球形状的色量，包含丰富的视觉信息，因此</a:t>
            </a:r>
            <a:r>
              <a:rPr lang="zh-CN" altLang="en-US" dirty="0"/>
              <a:t>通过</a:t>
            </a:r>
            <a:r>
              <a:rPr lang="zh-CN" altLang="zh-CN" dirty="0"/>
              <a:t>区域色量以及区域间感知到的均匀色差提出了一种新的显著性模型，利用前景、中心和背景色量和感知一致的色差进行显著区域检测。</a:t>
            </a:r>
            <a:endParaRPr lang="en-US" altLang="zh-CN" dirty="0"/>
          </a:p>
          <a:p>
            <a:pPr indent="304800" algn="just">
              <a:lnSpc>
                <a:spcPct val="150000"/>
              </a:lnSpc>
              <a:spcAft>
                <a:spcPts val="0"/>
              </a:spcAft>
            </a:pPr>
            <a:r>
              <a:rPr lang="en-US" altLang="zh-CN" dirty="0"/>
              <a:t>  </a:t>
            </a:r>
            <a:r>
              <a:rPr lang="zh-CN" altLang="en-US" dirty="0"/>
              <a:t>最后通过</a:t>
            </a:r>
            <a:r>
              <a:rPr lang="zh-CN" altLang="zh-CN" dirty="0"/>
              <a:t>实验</a:t>
            </a:r>
            <a:r>
              <a:rPr lang="zh-CN" altLang="en-US" dirty="0"/>
              <a:t>证明</a:t>
            </a:r>
            <a:r>
              <a:rPr lang="zh-CN" altLang="zh-CN" dirty="0"/>
              <a:t>所提出的显著性检测模型可以稳定地检测出明显的目标，即使它们触碰到图像边界。在查全率、查正率和</a:t>
            </a:r>
            <a:r>
              <a:rPr lang="en-US" altLang="zh-CN" dirty="0"/>
              <a:t>F</a:t>
            </a:r>
            <a:r>
              <a:rPr lang="zh-CN" altLang="zh-CN" dirty="0"/>
              <a:t>测度方面，超过了几种最先进的方法。在著名的基准数据集</a:t>
            </a:r>
            <a:r>
              <a:rPr lang="en-US" altLang="zh-CN" dirty="0"/>
              <a:t>MSRA10K</a:t>
            </a:r>
            <a:r>
              <a:rPr lang="zh-CN" altLang="zh-CN" dirty="0"/>
              <a:t>、</a:t>
            </a:r>
            <a:r>
              <a:rPr lang="en-US" altLang="zh-CN" dirty="0"/>
              <a:t>ECSSD</a:t>
            </a:r>
            <a:r>
              <a:rPr lang="zh-CN" altLang="zh-CN" dirty="0"/>
              <a:t>和</a:t>
            </a:r>
            <a:r>
              <a:rPr lang="en-US" altLang="zh-CN" dirty="0"/>
              <a:t>DUT-OMRON</a:t>
            </a:r>
            <a:r>
              <a:rPr lang="zh-CN" altLang="zh-CN" dirty="0"/>
              <a:t>上使用</a:t>
            </a:r>
            <a:r>
              <a:rPr lang="en-US" altLang="zh-CN" dirty="0"/>
              <a:t>MAE</a:t>
            </a:r>
            <a:r>
              <a:rPr lang="zh-CN" altLang="zh-CN" dirty="0"/>
              <a:t>度量时尤其如此。突出的区域通常比一些现有的顶尖技术方法更明亮</a:t>
            </a:r>
            <a:r>
              <a:rPr lang="zh-CN" altLang="en-US" dirty="0"/>
              <a:t>。</a:t>
            </a:r>
            <a:endParaRPr lang="zh-CN" altLang="zh-CN" dirty="0"/>
          </a:p>
        </p:txBody>
      </p:sp>
    </p:spTree>
    <p:extLst>
      <p:ext uri="{BB962C8B-B14F-4D97-AF65-F5344CB8AC3E}">
        <p14:creationId xmlns:p14="http://schemas.microsoft.com/office/powerpoint/2010/main" val="3941304999"/>
      </p:ext>
    </p:extLst>
  </p:cSld>
  <p:clrMapOvr>
    <a:masterClrMapping/>
  </p:clrMapOvr>
  <p:transition spd="med">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p:cNvSpPr/>
          <p:nvPr/>
        </p:nvSpPr>
        <p:spPr>
          <a:xfrm rot="18900000" flipH="1">
            <a:off x="1466318" y="-338005"/>
            <a:ext cx="1750716" cy="1750715"/>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rot="18900000" flipH="1">
            <a:off x="-275789" y="-280336"/>
            <a:ext cx="2301188" cy="2301184"/>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p:cNvSpPr/>
          <p:nvPr/>
        </p:nvSpPr>
        <p:spPr>
          <a:xfrm rot="18900000" flipH="1">
            <a:off x="514168" y="1313670"/>
            <a:ext cx="1962931" cy="1962930"/>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圆角 12"/>
          <p:cNvSpPr/>
          <p:nvPr/>
        </p:nvSpPr>
        <p:spPr>
          <a:xfrm rot="18900000" flipH="1">
            <a:off x="1399622" y="1285248"/>
            <a:ext cx="1474388" cy="1474382"/>
          </a:xfrm>
          <a:prstGeom prst="roundRect">
            <a:avLst>
              <a:gd name="adj" fmla="val 1116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p:cNvSpPr/>
          <p:nvPr/>
        </p:nvSpPr>
        <p:spPr>
          <a:xfrm rot="18900000" flipH="1">
            <a:off x="-392637" y="1742929"/>
            <a:ext cx="944998" cy="944998"/>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p:cNvSpPr/>
          <p:nvPr/>
        </p:nvSpPr>
        <p:spPr>
          <a:xfrm rot="18900000" flipH="1">
            <a:off x="-660002" y="2643715"/>
            <a:ext cx="2288802" cy="2288792"/>
          </a:xfrm>
          <a:prstGeom prst="roundRect">
            <a:avLst>
              <a:gd name="adj" fmla="val 1116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p:cNvSpPr/>
          <p:nvPr/>
        </p:nvSpPr>
        <p:spPr>
          <a:xfrm rot="18900000" flipH="1">
            <a:off x="1676057" y="2915468"/>
            <a:ext cx="965670" cy="965666"/>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p:cNvSpPr/>
          <p:nvPr/>
        </p:nvSpPr>
        <p:spPr>
          <a:xfrm rot="18900000" flipH="1">
            <a:off x="1290410" y="3754450"/>
            <a:ext cx="1962931" cy="1962930"/>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角 21"/>
          <p:cNvSpPr/>
          <p:nvPr/>
        </p:nvSpPr>
        <p:spPr>
          <a:xfrm rot="18900000" flipH="1">
            <a:off x="-300841" y="4428325"/>
            <a:ext cx="1750716" cy="1750715"/>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p:cNvSpPr/>
          <p:nvPr/>
        </p:nvSpPr>
        <p:spPr>
          <a:xfrm rot="18900000" flipH="1">
            <a:off x="866137" y="5554075"/>
            <a:ext cx="1474388" cy="1474382"/>
          </a:xfrm>
          <a:prstGeom prst="roundRect">
            <a:avLst>
              <a:gd name="adj" fmla="val 1116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p:cNvSpPr/>
          <p:nvPr/>
        </p:nvSpPr>
        <p:spPr>
          <a:xfrm rot="18900000" flipH="1">
            <a:off x="-281792" y="5808433"/>
            <a:ext cx="965670" cy="965666"/>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753976" y="1697429"/>
            <a:ext cx="5792493" cy="1446550"/>
          </a:xfrm>
          <a:prstGeom prst="rect">
            <a:avLst/>
          </a:prstGeom>
          <a:noFill/>
        </p:spPr>
        <p:txBody>
          <a:bodyPr wrap="square" rtlCol="0">
            <a:spAutoFit/>
          </a:bodyPr>
          <a:lstStyle/>
          <a:p>
            <a:pPr algn="r"/>
            <a:r>
              <a:rPr lang="zh-CN" altLang="en-US" sz="8800" dirty="0">
                <a:solidFill>
                  <a:schemeClr val="accent1"/>
                </a:solidFill>
                <a:ea typeface="+mj-ea"/>
              </a:rPr>
              <a:t>谢谢观赏</a:t>
            </a:r>
          </a:p>
        </p:txBody>
      </p:sp>
      <p:cxnSp>
        <p:nvCxnSpPr>
          <p:cNvPr id="30" name="直接连接符 29"/>
          <p:cNvCxnSpPr/>
          <p:nvPr/>
        </p:nvCxnSpPr>
        <p:spPr>
          <a:xfrm>
            <a:off x="5920740" y="3005013"/>
            <a:ext cx="539876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9405248" y="4216068"/>
            <a:ext cx="2000250" cy="400110"/>
          </a:xfrm>
          <a:prstGeom prst="rect">
            <a:avLst/>
          </a:prstGeom>
          <a:noFill/>
        </p:spPr>
        <p:txBody>
          <a:bodyPr wrap="square" rtlCol="0">
            <a:spAutoFit/>
          </a:bodyPr>
          <a:lstStyle/>
          <a:p>
            <a:pPr algn="r"/>
            <a:r>
              <a:rPr lang="zh-CN" altLang="en-US" sz="2000" dirty="0">
                <a:latin typeface="+mj-ea"/>
                <a:ea typeface="+mj-ea"/>
              </a:rPr>
              <a:t>王安鑫   汇报人</a:t>
            </a:r>
          </a:p>
        </p:txBody>
      </p:sp>
      <p:sp>
        <p:nvSpPr>
          <p:cNvPr id="34" name="文本框 33"/>
          <p:cNvSpPr txBox="1"/>
          <p:nvPr/>
        </p:nvSpPr>
        <p:spPr>
          <a:xfrm>
            <a:off x="9405248" y="4755143"/>
            <a:ext cx="2000250" cy="400110"/>
          </a:xfrm>
          <a:prstGeom prst="rect">
            <a:avLst/>
          </a:prstGeom>
          <a:noFill/>
        </p:spPr>
        <p:txBody>
          <a:bodyPr wrap="square" rtlCol="0">
            <a:spAutoFit/>
          </a:bodyPr>
          <a:lstStyle/>
          <a:p>
            <a:pPr algn="r"/>
            <a:r>
              <a:rPr lang="en-US" altLang="zh-CN" sz="2000" dirty="0">
                <a:ea typeface="+mj-ea"/>
              </a:rPr>
              <a:t>2018.12</a:t>
            </a:r>
            <a:endParaRPr lang="zh-CN" altLang="en-US" sz="2000" dirty="0">
              <a:ea typeface="+mj-ea"/>
            </a:endParaRPr>
          </a:p>
        </p:txBody>
      </p:sp>
      <p:sp>
        <p:nvSpPr>
          <p:cNvPr id="25" name="矩形: 圆角 24"/>
          <p:cNvSpPr/>
          <p:nvPr/>
        </p:nvSpPr>
        <p:spPr>
          <a:xfrm rot="18900000" flipH="1">
            <a:off x="556414" y="6255536"/>
            <a:ext cx="944998" cy="944998"/>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p:cNvSpPr/>
          <p:nvPr/>
        </p:nvSpPr>
        <p:spPr>
          <a:xfrm rot="18900000" flipH="1">
            <a:off x="-398766" y="5691461"/>
            <a:ext cx="1199616" cy="1199612"/>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8511948"/>
      </p:ext>
    </p:extLst>
  </p:cSld>
  <p:clrMapOvr>
    <a:masterClrMapping/>
  </p:clrMapOvr>
  <mc:AlternateContent xmlns:mc="http://schemas.openxmlformats.org/markup-compatibility/2006" xmlns:p14="http://schemas.microsoft.com/office/powerpoint/2010/main">
    <mc:Choice Requires="p14">
      <p:transition spd="med">
        <p14:flythrough dir="ou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p:cNvSpPr/>
          <p:nvPr/>
        </p:nvSpPr>
        <p:spPr>
          <a:xfrm rot="18900000" flipH="1">
            <a:off x="1466318" y="-338005"/>
            <a:ext cx="1750716" cy="1750715"/>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rot="18900000" flipH="1">
            <a:off x="-275789" y="-280336"/>
            <a:ext cx="2301188" cy="2301184"/>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p:cNvSpPr/>
          <p:nvPr/>
        </p:nvSpPr>
        <p:spPr>
          <a:xfrm rot="18900000" flipH="1">
            <a:off x="514168" y="1313670"/>
            <a:ext cx="1962931" cy="1962930"/>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圆角 12"/>
          <p:cNvSpPr/>
          <p:nvPr/>
        </p:nvSpPr>
        <p:spPr>
          <a:xfrm rot="18900000" flipH="1">
            <a:off x="1399622" y="1285248"/>
            <a:ext cx="1474388" cy="1474382"/>
          </a:xfrm>
          <a:prstGeom prst="roundRect">
            <a:avLst>
              <a:gd name="adj" fmla="val 1116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p:cNvSpPr/>
          <p:nvPr/>
        </p:nvSpPr>
        <p:spPr>
          <a:xfrm rot="18900000" flipH="1">
            <a:off x="-392637" y="1742929"/>
            <a:ext cx="944998" cy="944998"/>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p:cNvSpPr/>
          <p:nvPr/>
        </p:nvSpPr>
        <p:spPr>
          <a:xfrm rot="18900000" flipH="1">
            <a:off x="-660002" y="2643715"/>
            <a:ext cx="2288802" cy="2288792"/>
          </a:xfrm>
          <a:prstGeom prst="roundRect">
            <a:avLst>
              <a:gd name="adj" fmla="val 1116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p:cNvSpPr/>
          <p:nvPr/>
        </p:nvSpPr>
        <p:spPr>
          <a:xfrm rot="18900000" flipH="1">
            <a:off x="1676057" y="2915468"/>
            <a:ext cx="965670" cy="965666"/>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p:cNvSpPr/>
          <p:nvPr/>
        </p:nvSpPr>
        <p:spPr>
          <a:xfrm rot="18900000" flipH="1">
            <a:off x="1290410" y="3754450"/>
            <a:ext cx="1962931" cy="1962930"/>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角 21"/>
          <p:cNvSpPr/>
          <p:nvPr/>
        </p:nvSpPr>
        <p:spPr>
          <a:xfrm rot="18900000" flipH="1">
            <a:off x="-300841" y="4428325"/>
            <a:ext cx="1750716" cy="1750715"/>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p:cNvSpPr/>
          <p:nvPr/>
        </p:nvSpPr>
        <p:spPr>
          <a:xfrm rot="18900000" flipH="1">
            <a:off x="866137" y="5554075"/>
            <a:ext cx="1474388" cy="1474382"/>
          </a:xfrm>
          <a:prstGeom prst="roundRect">
            <a:avLst>
              <a:gd name="adj" fmla="val 1116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p:cNvSpPr/>
          <p:nvPr/>
        </p:nvSpPr>
        <p:spPr>
          <a:xfrm rot="18900000" flipH="1">
            <a:off x="-281792" y="5808433"/>
            <a:ext cx="965670" cy="965666"/>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098280" y="1069897"/>
            <a:ext cx="2322458" cy="523220"/>
          </a:xfrm>
          <a:prstGeom prst="rect">
            <a:avLst/>
          </a:prstGeom>
          <a:noFill/>
        </p:spPr>
        <p:txBody>
          <a:bodyPr wrap="square" rtlCol="0">
            <a:spAutoFit/>
          </a:bodyPr>
          <a:lstStyle/>
          <a:p>
            <a:pPr algn="r"/>
            <a:r>
              <a:rPr lang="en-US" altLang="zh-CN" sz="2800" dirty="0">
                <a:solidFill>
                  <a:schemeClr val="accent2"/>
                </a:solidFill>
                <a:latin typeface="+mj-lt"/>
                <a:ea typeface="+mj-ea"/>
              </a:rPr>
              <a:t>contents</a:t>
            </a:r>
            <a:endParaRPr lang="zh-CN" altLang="en-US" sz="2800" dirty="0">
              <a:solidFill>
                <a:schemeClr val="accent2"/>
              </a:solidFill>
              <a:latin typeface="+mj-lt"/>
              <a:ea typeface="+mj-ea"/>
            </a:endParaRPr>
          </a:p>
        </p:txBody>
      </p:sp>
      <p:sp>
        <p:nvSpPr>
          <p:cNvPr id="28" name="文本框 27"/>
          <p:cNvSpPr txBox="1"/>
          <p:nvPr/>
        </p:nvSpPr>
        <p:spPr>
          <a:xfrm>
            <a:off x="7595403" y="287729"/>
            <a:ext cx="3874865" cy="830997"/>
          </a:xfrm>
          <a:prstGeom prst="rect">
            <a:avLst/>
          </a:prstGeom>
          <a:noFill/>
        </p:spPr>
        <p:txBody>
          <a:bodyPr wrap="square" rtlCol="0">
            <a:spAutoFit/>
          </a:bodyPr>
          <a:lstStyle/>
          <a:p>
            <a:pPr algn="r"/>
            <a:r>
              <a:rPr lang="zh-CN" altLang="en-US" sz="4800" dirty="0">
                <a:solidFill>
                  <a:schemeClr val="accent1"/>
                </a:solidFill>
                <a:latin typeface="+mj-ea"/>
                <a:ea typeface="+mj-ea"/>
              </a:rPr>
              <a:t>目录</a:t>
            </a:r>
          </a:p>
        </p:txBody>
      </p:sp>
      <p:cxnSp>
        <p:nvCxnSpPr>
          <p:cNvPr id="30" name="直接连接符 29"/>
          <p:cNvCxnSpPr/>
          <p:nvPr/>
        </p:nvCxnSpPr>
        <p:spPr>
          <a:xfrm>
            <a:off x="8302171" y="1054656"/>
            <a:ext cx="3017337"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5" name="矩形: 圆角 24"/>
          <p:cNvSpPr/>
          <p:nvPr/>
        </p:nvSpPr>
        <p:spPr>
          <a:xfrm rot="18900000" flipH="1">
            <a:off x="556414" y="6255536"/>
            <a:ext cx="944998" cy="944998"/>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p:cNvSpPr/>
          <p:nvPr/>
        </p:nvSpPr>
        <p:spPr>
          <a:xfrm rot="18900000" flipH="1">
            <a:off x="-398766" y="5691461"/>
            <a:ext cx="1199616" cy="1199612"/>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9548937" y="1549575"/>
            <a:ext cx="1066800" cy="1200329"/>
          </a:xfrm>
          <a:prstGeom prst="rect">
            <a:avLst/>
          </a:prstGeom>
          <a:noFill/>
        </p:spPr>
        <p:txBody>
          <a:bodyPr wrap="square" rtlCol="0">
            <a:spAutoFit/>
          </a:bodyPr>
          <a:lstStyle/>
          <a:p>
            <a:r>
              <a:rPr lang="en-US" altLang="zh-CN" sz="7200" dirty="0">
                <a:solidFill>
                  <a:schemeClr val="bg1">
                    <a:lumMod val="85000"/>
                  </a:schemeClr>
                </a:solidFill>
              </a:rPr>
              <a:t>1</a:t>
            </a:r>
            <a:endParaRPr lang="zh-CN" altLang="en-US" sz="7200" dirty="0">
              <a:solidFill>
                <a:schemeClr val="bg1">
                  <a:lumMod val="85000"/>
                </a:schemeClr>
              </a:solidFill>
            </a:endParaRPr>
          </a:p>
        </p:txBody>
      </p:sp>
      <p:sp>
        <p:nvSpPr>
          <p:cNvPr id="14" name="文本框 13"/>
          <p:cNvSpPr txBox="1"/>
          <p:nvPr/>
        </p:nvSpPr>
        <p:spPr>
          <a:xfrm>
            <a:off x="8172450" y="2085413"/>
            <a:ext cx="3248288" cy="461665"/>
          </a:xfrm>
          <a:prstGeom prst="rect">
            <a:avLst/>
          </a:prstGeom>
          <a:noFill/>
        </p:spPr>
        <p:txBody>
          <a:bodyPr wrap="square" rtlCol="0">
            <a:spAutoFit/>
          </a:bodyPr>
          <a:lstStyle/>
          <a:p>
            <a:pPr algn="ctr"/>
            <a:r>
              <a:rPr lang="zh-CN" altLang="en-US" sz="2400" dirty="0">
                <a:latin typeface="+mj-ea"/>
                <a:ea typeface="+mj-ea"/>
              </a:rPr>
              <a:t>论文背景</a:t>
            </a:r>
          </a:p>
        </p:txBody>
      </p:sp>
      <p:sp>
        <p:nvSpPr>
          <p:cNvPr id="43" name="文本框 42"/>
          <p:cNvSpPr txBox="1"/>
          <p:nvPr/>
        </p:nvSpPr>
        <p:spPr>
          <a:xfrm>
            <a:off x="9548937" y="3119235"/>
            <a:ext cx="1066800" cy="1200329"/>
          </a:xfrm>
          <a:prstGeom prst="rect">
            <a:avLst/>
          </a:prstGeom>
          <a:noFill/>
        </p:spPr>
        <p:txBody>
          <a:bodyPr wrap="square" rtlCol="0">
            <a:spAutoFit/>
          </a:bodyPr>
          <a:lstStyle/>
          <a:p>
            <a:r>
              <a:rPr lang="en-US" altLang="zh-CN" sz="7200" dirty="0">
                <a:solidFill>
                  <a:schemeClr val="bg1">
                    <a:lumMod val="85000"/>
                  </a:schemeClr>
                </a:solidFill>
              </a:rPr>
              <a:t>2</a:t>
            </a:r>
            <a:endParaRPr lang="zh-CN" altLang="en-US" sz="7200" dirty="0">
              <a:solidFill>
                <a:schemeClr val="bg1">
                  <a:lumMod val="85000"/>
                </a:schemeClr>
              </a:solidFill>
            </a:endParaRPr>
          </a:p>
        </p:txBody>
      </p:sp>
      <p:sp>
        <p:nvSpPr>
          <p:cNvPr id="44" name="文本框 43"/>
          <p:cNvSpPr txBox="1"/>
          <p:nvPr/>
        </p:nvSpPr>
        <p:spPr>
          <a:xfrm>
            <a:off x="8172450" y="3655073"/>
            <a:ext cx="3248288" cy="461665"/>
          </a:xfrm>
          <a:prstGeom prst="rect">
            <a:avLst/>
          </a:prstGeom>
          <a:noFill/>
        </p:spPr>
        <p:txBody>
          <a:bodyPr wrap="square" rtlCol="0">
            <a:spAutoFit/>
          </a:bodyPr>
          <a:lstStyle/>
          <a:p>
            <a:pPr algn="ctr"/>
            <a:r>
              <a:rPr lang="en-US" altLang="zh-CN" sz="2400" dirty="0">
                <a:latin typeface="+mj-ea"/>
                <a:ea typeface="+mj-ea"/>
              </a:rPr>
              <a:t>FCB</a:t>
            </a:r>
            <a:r>
              <a:rPr lang="zh-CN" altLang="en-US" sz="2400" dirty="0">
                <a:latin typeface="+mj-ea"/>
                <a:ea typeface="+mj-ea"/>
              </a:rPr>
              <a:t>显著目标识别模型</a:t>
            </a:r>
          </a:p>
        </p:txBody>
      </p:sp>
      <p:sp>
        <p:nvSpPr>
          <p:cNvPr id="46" name="文本框 45"/>
          <p:cNvSpPr txBox="1"/>
          <p:nvPr/>
        </p:nvSpPr>
        <p:spPr>
          <a:xfrm>
            <a:off x="9548937" y="4603015"/>
            <a:ext cx="1066800" cy="1200329"/>
          </a:xfrm>
          <a:prstGeom prst="rect">
            <a:avLst/>
          </a:prstGeom>
          <a:noFill/>
        </p:spPr>
        <p:txBody>
          <a:bodyPr wrap="square" rtlCol="0">
            <a:spAutoFit/>
          </a:bodyPr>
          <a:lstStyle/>
          <a:p>
            <a:r>
              <a:rPr lang="en-US" altLang="zh-CN" sz="7200" dirty="0">
                <a:solidFill>
                  <a:schemeClr val="bg1">
                    <a:lumMod val="85000"/>
                  </a:schemeClr>
                </a:solidFill>
              </a:rPr>
              <a:t>3</a:t>
            </a:r>
            <a:endParaRPr lang="zh-CN" altLang="en-US" sz="7200" dirty="0">
              <a:solidFill>
                <a:schemeClr val="bg1">
                  <a:lumMod val="85000"/>
                </a:schemeClr>
              </a:solidFill>
            </a:endParaRPr>
          </a:p>
        </p:txBody>
      </p:sp>
      <p:sp>
        <p:nvSpPr>
          <p:cNvPr id="50" name="文本框 49"/>
          <p:cNvSpPr txBox="1"/>
          <p:nvPr/>
        </p:nvSpPr>
        <p:spPr>
          <a:xfrm>
            <a:off x="7964805" y="4972346"/>
            <a:ext cx="3505463" cy="461665"/>
          </a:xfrm>
          <a:prstGeom prst="rect">
            <a:avLst/>
          </a:prstGeom>
          <a:noFill/>
        </p:spPr>
        <p:txBody>
          <a:bodyPr wrap="square" rtlCol="0">
            <a:spAutoFit/>
          </a:bodyPr>
          <a:lstStyle/>
          <a:p>
            <a:pPr algn="ctr"/>
            <a:r>
              <a:rPr lang="zh-CN" altLang="en-US" sz="2400" dirty="0">
                <a:latin typeface="+mj-ea"/>
              </a:rPr>
              <a:t>不足与总结</a:t>
            </a:r>
          </a:p>
        </p:txBody>
      </p:sp>
    </p:spTree>
    <p:extLst>
      <p:ext uri="{BB962C8B-B14F-4D97-AF65-F5344CB8AC3E}">
        <p14:creationId xmlns:p14="http://schemas.microsoft.com/office/powerpoint/2010/main" val="3242532365"/>
      </p:ext>
    </p:extLst>
  </p:cSld>
  <p:clrMapOvr>
    <a:masterClrMapping/>
  </p:clrMapOvr>
  <mc:AlternateContent xmlns:mc="http://schemas.openxmlformats.org/markup-compatibility/2006" xmlns:p14="http://schemas.microsoft.com/office/powerpoint/2010/main">
    <mc:Choice Requires="p14">
      <p:transition spd="slow">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250"/>
                                        <p:tgtEl>
                                          <p:spTgt spid="30"/>
                                        </p:tgtEl>
                                      </p:cBhvr>
                                    </p:animEffect>
                                  </p:childTnLst>
                                </p:cTn>
                              </p:par>
                              <p:par>
                                <p:cTn id="8" presetID="2" presetClass="entr" presetSubtype="1" decel="100000" fill="hold" grpId="0" nodeType="withEffect">
                                  <p:stCondLst>
                                    <p:cond delay="250"/>
                                  </p:stCondLst>
                                  <p:childTnLst>
                                    <p:set>
                                      <p:cBhvr>
                                        <p:cTn id="9" dur="1" fill="hold">
                                          <p:stCondLst>
                                            <p:cond delay="0"/>
                                          </p:stCondLst>
                                        </p:cTn>
                                        <p:tgtEl>
                                          <p:spTgt spid="28"/>
                                        </p:tgtEl>
                                        <p:attrNameLst>
                                          <p:attrName>style.visibility</p:attrName>
                                        </p:attrNameLst>
                                      </p:cBhvr>
                                      <p:to>
                                        <p:strVal val="visible"/>
                                      </p:to>
                                    </p:set>
                                    <p:anim calcmode="lin" valueType="num">
                                      <p:cBhvr additive="base">
                                        <p:cTn id="10" dur="500" fill="hold"/>
                                        <p:tgtEl>
                                          <p:spTgt spid="28"/>
                                        </p:tgtEl>
                                        <p:attrNameLst>
                                          <p:attrName>ppt_x</p:attrName>
                                        </p:attrNameLst>
                                      </p:cBhvr>
                                      <p:tavLst>
                                        <p:tav tm="0">
                                          <p:val>
                                            <p:strVal val="#ppt_x"/>
                                          </p:val>
                                        </p:tav>
                                        <p:tav tm="100000">
                                          <p:val>
                                            <p:strVal val="#ppt_x"/>
                                          </p:val>
                                        </p:tav>
                                      </p:tavLst>
                                    </p:anim>
                                    <p:anim calcmode="lin" valueType="num">
                                      <p:cBhvr additive="base">
                                        <p:cTn id="11" dur="500" fill="hold"/>
                                        <p:tgtEl>
                                          <p:spTgt spid="28"/>
                                        </p:tgtEl>
                                        <p:attrNameLst>
                                          <p:attrName>ppt_y</p:attrName>
                                        </p:attrNameLst>
                                      </p:cBhvr>
                                      <p:tavLst>
                                        <p:tav tm="0">
                                          <p:val>
                                            <p:strVal val="0-#ppt_h/2"/>
                                          </p:val>
                                        </p:tav>
                                        <p:tav tm="100000">
                                          <p:val>
                                            <p:strVal val="#ppt_y"/>
                                          </p:val>
                                        </p:tav>
                                      </p:tavLst>
                                    </p:anim>
                                  </p:childTnLst>
                                </p:cTn>
                              </p:par>
                              <p:par>
                                <p:cTn id="12" presetID="2" presetClass="entr" presetSubtype="4" decel="100000" fill="hold" grpId="0" nodeType="withEffect">
                                  <p:stCondLst>
                                    <p:cond delay="25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decel="10000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1+#ppt_w/2"/>
                                          </p:val>
                                        </p:tav>
                                        <p:tav tm="100000">
                                          <p:val>
                                            <p:strVal val="#ppt_x"/>
                                          </p:val>
                                        </p:tav>
                                      </p:tavLst>
                                    </p:anim>
                                    <p:anim calcmode="lin" valueType="num">
                                      <p:cBhvr additive="base">
                                        <p:cTn id="21" dur="500" fill="hold"/>
                                        <p:tgtEl>
                                          <p:spTgt spid="15"/>
                                        </p:tgtEl>
                                        <p:attrNameLst>
                                          <p:attrName>ppt_y</p:attrName>
                                        </p:attrNameLst>
                                      </p:cBhvr>
                                      <p:tavLst>
                                        <p:tav tm="0">
                                          <p:val>
                                            <p:strVal val="#ppt_y"/>
                                          </p:val>
                                        </p:tav>
                                        <p:tav tm="100000">
                                          <p:val>
                                            <p:strVal val="#ppt_y"/>
                                          </p:val>
                                        </p:tav>
                                      </p:tavLst>
                                    </p:anim>
                                  </p:childTnLst>
                                </p:cTn>
                              </p:par>
                              <p:par>
                                <p:cTn id="22" presetID="42" presetClass="entr" presetSubtype="0" fill="hold" grpId="0" nodeType="withEffect">
                                  <p:stCondLst>
                                    <p:cond delay="25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250"/>
                                        <p:tgtEl>
                                          <p:spTgt spid="14"/>
                                        </p:tgtEl>
                                      </p:cBhvr>
                                    </p:animEffect>
                                    <p:anim calcmode="lin" valueType="num">
                                      <p:cBhvr>
                                        <p:cTn id="25" dur="250" fill="hold"/>
                                        <p:tgtEl>
                                          <p:spTgt spid="14"/>
                                        </p:tgtEl>
                                        <p:attrNameLst>
                                          <p:attrName>ppt_x</p:attrName>
                                        </p:attrNameLst>
                                      </p:cBhvr>
                                      <p:tavLst>
                                        <p:tav tm="0">
                                          <p:val>
                                            <p:strVal val="#ppt_x"/>
                                          </p:val>
                                        </p:tav>
                                        <p:tav tm="100000">
                                          <p:val>
                                            <p:strVal val="#ppt_x"/>
                                          </p:val>
                                        </p:tav>
                                      </p:tavLst>
                                    </p:anim>
                                    <p:anim calcmode="lin" valueType="num">
                                      <p:cBhvr>
                                        <p:cTn id="26" dur="25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decel="10000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fill="hold"/>
                                        <p:tgtEl>
                                          <p:spTgt spid="43"/>
                                        </p:tgtEl>
                                        <p:attrNameLst>
                                          <p:attrName>ppt_x</p:attrName>
                                        </p:attrNameLst>
                                      </p:cBhvr>
                                      <p:tavLst>
                                        <p:tav tm="0">
                                          <p:val>
                                            <p:strVal val="1+#ppt_w/2"/>
                                          </p:val>
                                        </p:tav>
                                        <p:tav tm="100000">
                                          <p:val>
                                            <p:strVal val="#ppt_x"/>
                                          </p:val>
                                        </p:tav>
                                      </p:tavLst>
                                    </p:anim>
                                    <p:anim calcmode="lin" valueType="num">
                                      <p:cBhvr additive="base">
                                        <p:cTn id="32" dur="500" fill="hold"/>
                                        <p:tgtEl>
                                          <p:spTgt spid="43"/>
                                        </p:tgtEl>
                                        <p:attrNameLst>
                                          <p:attrName>ppt_y</p:attrName>
                                        </p:attrNameLst>
                                      </p:cBhvr>
                                      <p:tavLst>
                                        <p:tav tm="0">
                                          <p:val>
                                            <p:strVal val="#ppt_y"/>
                                          </p:val>
                                        </p:tav>
                                        <p:tav tm="100000">
                                          <p:val>
                                            <p:strVal val="#ppt_y"/>
                                          </p:val>
                                        </p:tav>
                                      </p:tavLst>
                                    </p:anim>
                                  </p:childTnLst>
                                </p:cTn>
                              </p:par>
                              <p:par>
                                <p:cTn id="33" presetID="42" presetClass="entr" presetSubtype="0" fill="hold" grpId="0" nodeType="withEffect">
                                  <p:stCondLst>
                                    <p:cond delay="25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250"/>
                                        <p:tgtEl>
                                          <p:spTgt spid="44"/>
                                        </p:tgtEl>
                                      </p:cBhvr>
                                    </p:animEffect>
                                    <p:anim calcmode="lin" valueType="num">
                                      <p:cBhvr>
                                        <p:cTn id="36" dur="250" fill="hold"/>
                                        <p:tgtEl>
                                          <p:spTgt spid="44"/>
                                        </p:tgtEl>
                                        <p:attrNameLst>
                                          <p:attrName>ppt_x</p:attrName>
                                        </p:attrNameLst>
                                      </p:cBhvr>
                                      <p:tavLst>
                                        <p:tav tm="0">
                                          <p:val>
                                            <p:strVal val="#ppt_x"/>
                                          </p:val>
                                        </p:tav>
                                        <p:tav tm="100000">
                                          <p:val>
                                            <p:strVal val="#ppt_x"/>
                                          </p:val>
                                        </p:tav>
                                      </p:tavLst>
                                    </p:anim>
                                    <p:anim calcmode="lin" valueType="num">
                                      <p:cBhvr>
                                        <p:cTn id="37" dur="25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decel="100000" fill="hold" grpId="0" nodeType="clickEffect">
                                  <p:stCondLst>
                                    <p:cond delay="0"/>
                                  </p:stCondLst>
                                  <p:childTnLst>
                                    <p:set>
                                      <p:cBhvr>
                                        <p:cTn id="41" dur="1" fill="hold">
                                          <p:stCondLst>
                                            <p:cond delay="0"/>
                                          </p:stCondLst>
                                        </p:cTn>
                                        <p:tgtEl>
                                          <p:spTgt spid="46"/>
                                        </p:tgtEl>
                                        <p:attrNameLst>
                                          <p:attrName>style.visibility</p:attrName>
                                        </p:attrNameLst>
                                      </p:cBhvr>
                                      <p:to>
                                        <p:strVal val="visible"/>
                                      </p:to>
                                    </p:set>
                                    <p:anim calcmode="lin" valueType="num">
                                      <p:cBhvr additive="base">
                                        <p:cTn id="42" dur="500" fill="hold"/>
                                        <p:tgtEl>
                                          <p:spTgt spid="46"/>
                                        </p:tgtEl>
                                        <p:attrNameLst>
                                          <p:attrName>ppt_x</p:attrName>
                                        </p:attrNameLst>
                                      </p:cBhvr>
                                      <p:tavLst>
                                        <p:tav tm="0">
                                          <p:val>
                                            <p:strVal val="1+#ppt_w/2"/>
                                          </p:val>
                                        </p:tav>
                                        <p:tav tm="100000">
                                          <p:val>
                                            <p:strVal val="#ppt_x"/>
                                          </p:val>
                                        </p:tav>
                                      </p:tavLst>
                                    </p:anim>
                                    <p:anim calcmode="lin" valueType="num">
                                      <p:cBhvr additive="base">
                                        <p:cTn id="43" dur="500" fill="hold"/>
                                        <p:tgtEl>
                                          <p:spTgt spid="46"/>
                                        </p:tgtEl>
                                        <p:attrNameLst>
                                          <p:attrName>ppt_y</p:attrName>
                                        </p:attrNameLst>
                                      </p:cBhvr>
                                      <p:tavLst>
                                        <p:tav tm="0">
                                          <p:val>
                                            <p:strVal val="#ppt_y"/>
                                          </p:val>
                                        </p:tav>
                                        <p:tav tm="100000">
                                          <p:val>
                                            <p:strVal val="#ppt_y"/>
                                          </p:val>
                                        </p:tav>
                                      </p:tavLst>
                                    </p:anim>
                                  </p:childTnLst>
                                </p:cTn>
                              </p:par>
                              <p:par>
                                <p:cTn id="44" presetID="42" presetClass="entr" presetSubtype="0" fill="hold" grpId="0" nodeType="withEffect">
                                  <p:stCondLst>
                                    <p:cond delay="250"/>
                                  </p:stCondLst>
                                  <p:childTnLst>
                                    <p:set>
                                      <p:cBhvr>
                                        <p:cTn id="45" dur="1" fill="hold">
                                          <p:stCondLst>
                                            <p:cond delay="0"/>
                                          </p:stCondLst>
                                        </p:cTn>
                                        <p:tgtEl>
                                          <p:spTgt spid="50"/>
                                        </p:tgtEl>
                                        <p:attrNameLst>
                                          <p:attrName>style.visibility</p:attrName>
                                        </p:attrNameLst>
                                      </p:cBhvr>
                                      <p:to>
                                        <p:strVal val="visible"/>
                                      </p:to>
                                    </p:set>
                                    <p:animEffect transition="in" filter="fade">
                                      <p:cBhvr>
                                        <p:cTn id="46" dur="250"/>
                                        <p:tgtEl>
                                          <p:spTgt spid="50"/>
                                        </p:tgtEl>
                                      </p:cBhvr>
                                    </p:animEffect>
                                    <p:anim calcmode="lin" valueType="num">
                                      <p:cBhvr>
                                        <p:cTn id="47" dur="250" fill="hold"/>
                                        <p:tgtEl>
                                          <p:spTgt spid="50"/>
                                        </p:tgtEl>
                                        <p:attrNameLst>
                                          <p:attrName>ppt_x</p:attrName>
                                        </p:attrNameLst>
                                      </p:cBhvr>
                                      <p:tavLst>
                                        <p:tav tm="0">
                                          <p:val>
                                            <p:strVal val="#ppt_x"/>
                                          </p:val>
                                        </p:tav>
                                        <p:tav tm="100000">
                                          <p:val>
                                            <p:strVal val="#ppt_x"/>
                                          </p:val>
                                        </p:tav>
                                      </p:tavLst>
                                    </p:anim>
                                    <p:anim calcmode="lin" valueType="num">
                                      <p:cBhvr>
                                        <p:cTn id="48" dur="25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8" grpId="0"/>
      <p:bldP spid="15" grpId="0"/>
      <p:bldP spid="14" grpId="0"/>
      <p:bldP spid="43" grpId="0"/>
      <p:bldP spid="44" grpId="0"/>
      <p:bldP spid="46" grpId="0"/>
      <p:bldP spid="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flipH="1">
            <a:off x="4506261" y="2642022"/>
            <a:ext cx="4211957" cy="584775"/>
          </a:xfrm>
          <a:prstGeom prst="rect">
            <a:avLst/>
          </a:prstGeom>
          <a:noFill/>
        </p:spPr>
        <p:txBody>
          <a:bodyPr wrap="square" rtlCol="0">
            <a:spAutoFit/>
          </a:bodyPr>
          <a:lstStyle/>
          <a:p>
            <a:pPr algn="ctr"/>
            <a:r>
              <a:rPr lang="zh-CN" altLang="en-US" sz="3200" dirty="0">
                <a:latin typeface="+mj-ea"/>
              </a:rPr>
              <a:t>论文背景</a:t>
            </a:r>
          </a:p>
        </p:txBody>
      </p:sp>
      <p:grpSp>
        <p:nvGrpSpPr>
          <p:cNvPr id="10" name="组合 9"/>
          <p:cNvGrpSpPr/>
          <p:nvPr/>
        </p:nvGrpSpPr>
        <p:grpSpPr>
          <a:xfrm>
            <a:off x="10462848" y="-304744"/>
            <a:ext cx="2362982" cy="2314356"/>
            <a:chOff x="1676286" y="1582845"/>
            <a:chExt cx="2360608" cy="2312030"/>
          </a:xfrm>
          <a:effectLst>
            <a:outerShdw blurRad="50800" dist="38100" dir="8100000" algn="tr" rotWithShape="0">
              <a:prstClr val="black">
                <a:alpha val="40000"/>
              </a:prstClr>
            </a:outerShdw>
          </a:effectLst>
        </p:grpSpPr>
        <p:sp>
          <p:nvSpPr>
            <p:cNvPr id="11" name="矩形: 圆角 10"/>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1"/>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圆角 12"/>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圆角 13"/>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 name="文本框 14"/>
          <p:cNvSpPr txBox="1"/>
          <p:nvPr/>
        </p:nvSpPr>
        <p:spPr>
          <a:xfrm>
            <a:off x="4519545" y="3175981"/>
            <a:ext cx="6265334" cy="1142236"/>
          </a:xfrm>
          <a:prstGeom prst="rect">
            <a:avLst/>
          </a:prstGeom>
          <a:noFill/>
        </p:spPr>
        <p:txBody>
          <a:bodyPr wrap="square" rtlCol="0">
            <a:spAutoFit/>
          </a:bodyPr>
          <a:lstStyle/>
          <a:p>
            <a:pPr>
              <a:lnSpc>
                <a:spcPct val="130000"/>
              </a:lnSpc>
            </a:pPr>
            <a:r>
              <a:rPr lang="en-US" altLang="zh-CN" dirty="0"/>
              <a:t>        </a:t>
            </a:r>
            <a:r>
              <a:rPr lang="zh-CN" altLang="zh-CN" dirty="0"/>
              <a:t>显著性检测可以广义地定义为对需要注意的对象进行准确的视觉检测</a:t>
            </a:r>
            <a:r>
              <a:rPr lang="zh-CN" altLang="en-US" dirty="0"/>
              <a:t>。</a:t>
            </a:r>
            <a:r>
              <a:rPr lang="zh-CN" altLang="zh-CN" dirty="0"/>
              <a:t>定位预测、目标识别、图像分割、基于内容的图像检索等应用都可以从显著性检测中获益。</a:t>
            </a:r>
            <a:endParaRPr lang="zh-CN" altLang="en-US" dirty="0">
              <a:solidFill>
                <a:schemeClr val="tx1">
                  <a:lumMod val="65000"/>
                  <a:lumOff val="35000"/>
                </a:schemeClr>
              </a:solidFill>
              <a:latin typeface="+mn-ea"/>
            </a:endParaRPr>
          </a:p>
        </p:txBody>
      </p:sp>
      <p:grpSp>
        <p:nvGrpSpPr>
          <p:cNvPr id="19" name="组合 18"/>
          <p:cNvGrpSpPr/>
          <p:nvPr/>
        </p:nvGrpSpPr>
        <p:grpSpPr>
          <a:xfrm>
            <a:off x="1327581" y="1922264"/>
            <a:ext cx="2362983" cy="2314356"/>
            <a:chOff x="1327581" y="1922264"/>
            <a:chExt cx="2362983" cy="2314356"/>
          </a:xfrm>
        </p:grpSpPr>
        <p:sp>
          <p:nvSpPr>
            <p:cNvPr id="2" name="矩形: 圆角 1"/>
            <p:cNvSpPr/>
            <p:nvPr/>
          </p:nvSpPr>
          <p:spPr>
            <a:xfrm rot="18900000" flipH="1">
              <a:off x="1327581" y="2215861"/>
              <a:ext cx="1163776" cy="1163773"/>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圆角 2"/>
            <p:cNvSpPr/>
            <p:nvPr/>
          </p:nvSpPr>
          <p:spPr>
            <a:xfrm rot="18900000" flipH="1">
              <a:off x="2135134" y="1922264"/>
              <a:ext cx="1360649" cy="1360645"/>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4"/>
            <p:cNvSpPr/>
            <p:nvPr/>
          </p:nvSpPr>
          <p:spPr>
            <a:xfrm rot="18900000" flipH="1">
              <a:off x="1683462" y="2892800"/>
              <a:ext cx="1343823" cy="134382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圆角 3"/>
            <p:cNvSpPr/>
            <p:nvPr/>
          </p:nvSpPr>
          <p:spPr>
            <a:xfrm rot="18900000" flipH="1">
              <a:off x="2584454" y="2790685"/>
              <a:ext cx="1106110" cy="1106103"/>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 name="文本框 5"/>
          <p:cNvSpPr txBox="1"/>
          <p:nvPr/>
        </p:nvSpPr>
        <p:spPr>
          <a:xfrm>
            <a:off x="2122185" y="2312692"/>
            <a:ext cx="864260" cy="1446550"/>
          </a:xfrm>
          <a:prstGeom prst="rect">
            <a:avLst/>
          </a:prstGeom>
          <a:noFill/>
        </p:spPr>
        <p:txBody>
          <a:bodyPr wrap="square" rtlCol="0">
            <a:spAutoFit/>
          </a:bodyPr>
          <a:lstStyle>
            <a:defPPr>
              <a:defRPr lang="zh-CN"/>
            </a:defPPr>
            <a:lvl1pPr>
              <a:defRPr sz="7200">
                <a:solidFill>
                  <a:schemeClr val="bg1">
                    <a:lumMod val="85000"/>
                  </a:schemeClr>
                </a:solidFill>
              </a:defRPr>
            </a:lvl1pPr>
          </a:lstStyle>
          <a:p>
            <a:pPr algn="ctr"/>
            <a:r>
              <a:rPr lang="en-US" altLang="zh-CN" sz="8800" dirty="0">
                <a:solidFill>
                  <a:schemeClr val="bg1"/>
                </a:solidFill>
              </a:rPr>
              <a:t>1</a:t>
            </a:r>
            <a:endParaRPr lang="zh-CN" altLang="en-US" sz="8800" dirty="0">
              <a:solidFill>
                <a:schemeClr val="bg1"/>
              </a:solidFill>
            </a:endParaRPr>
          </a:p>
        </p:txBody>
      </p:sp>
      <p:sp>
        <p:nvSpPr>
          <p:cNvPr id="17" name="矩形: 圆角 16"/>
          <p:cNvSpPr/>
          <p:nvPr/>
        </p:nvSpPr>
        <p:spPr>
          <a:xfrm rot="18900000" flipH="1">
            <a:off x="1997838" y="2449856"/>
            <a:ext cx="1106110" cy="1106103"/>
          </a:xfrm>
          <a:prstGeom prst="roundRect">
            <a:avLst>
              <a:gd name="adj" fmla="val 4180"/>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977587394"/>
      </p:ext>
    </p:extLst>
  </p:cSld>
  <p:clrMapOvr>
    <a:masterClrMapping/>
  </p:clrMapOvr>
  <mc:AlternateContent xmlns:mc="http://schemas.openxmlformats.org/markup-compatibility/2006" xmlns:p14="http://schemas.microsoft.com/office/powerpoint/2010/main">
    <mc:Choice Requires="p14">
      <p:transition spd="med">
        <p14:flythrough/>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13069" y="-120985"/>
            <a:ext cx="4681468" cy="936732"/>
            <a:chOff x="-213069" y="-120985"/>
            <a:chExt cx="4681468" cy="936732"/>
          </a:xfrm>
        </p:grpSpPr>
        <p:grpSp>
          <p:nvGrpSpPr>
            <p:cNvPr id="2" name="组合 1"/>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3" name="矩形: 圆角 2"/>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圆角 3"/>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4"/>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圆角 5"/>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 name="文本框 6"/>
            <p:cNvSpPr txBox="1"/>
            <p:nvPr/>
          </p:nvSpPr>
          <p:spPr>
            <a:xfrm>
              <a:off x="897885" y="265195"/>
              <a:ext cx="3570514" cy="461665"/>
            </a:xfrm>
            <a:prstGeom prst="rect">
              <a:avLst/>
            </a:prstGeom>
            <a:noFill/>
          </p:spPr>
          <p:txBody>
            <a:bodyPr wrap="square" rtlCol="0">
              <a:spAutoFit/>
            </a:bodyPr>
            <a:lstStyle/>
            <a:p>
              <a:r>
                <a:rPr lang="zh-CN" altLang="en-US" sz="2400" dirty="0">
                  <a:latin typeface="+mj-ea"/>
                </a:rPr>
                <a:t>论文背景</a:t>
              </a:r>
            </a:p>
          </p:txBody>
        </p:sp>
      </p:grpSp>
      <p:sp>
        <p:nvSpPr>
          <p:cNvPr id="15" name="矩形 14">
            <a:extLst>
              <a:ext uri="{FF2B5EF4-FFF2-40B4-BE49-F238E27FC236}">
                <a16:creationId xmlns:a16="http://schemas.microsoft.com/office/drawing/2014/main" id="{443545B0-17A9-4174-8CF9-710EA9C7C362}"/>
              </a:ext>
            </a:extLst>
          </p:cNvPr>
          <p:cNvSpPr/>
          <p:nvPr/>
        </p:nvSpPr>
        <p:spPr>
          <a:xfrm>
            <a:off x="1231992" y="1203589"/>
            <a:ext cx="9728015" cy="874085"/>
          </a:xfrm>
          <a:prstGeom prst="rect">
            <a:avLst/>
          </a:prstGeom>
        </p:spPr>
        <p:txBody>
          <a:bodyPr wrap="square">
            <a:spAutoFit/>
          </a:bodyPr>
          <a:lstStyle/>
          <a:p>
            <a:pPr>
              <a:lnSpc>
                <a:spcPct val="150000"/>
              </a:lnSpc>
            </a:pPr>
            <a:r>
              <a:rPr lang="zh-CN" altLang="en-US" dirty="0"/>
              <a:t>        目前存在的问题，</a:t>
            </a:r>
            <a:r>
              <a:rPr lang="zh-CN" altLang="zh-CN" dirty="0"/>
              <a:t>当突出目标接触图像边界时，很难检测到它们。</a:t>
            </a:r>
            <a:r>
              <a:rPr lang="zh-CN" altLang="en-US" dirty="0"/>
              <a:t>如下所示，</a:t>
            </a:r>
            <a:r>
              <a:rPr lang="zh-CN" altLang="zh-CN" dirty="0"/>
              <a:t>当前显著性区域检测算法在不牺牲查正率和查全率的前提下难以保证识别的健壮性。</a:t>
            </a:r>
            <a:endParaRPr lang="zh-CN" altLang="en-US" dirty="0"/>
          </a:p>
        </p:txBody>
      </p:sp>
      <p:pic>
        <p:nvPicPr>
          <p:cNvPr id="12" name="Picture 1034">
            <a:extLst>
              <a:ext uri="{FF2B5EF4-FFF2-40B4-BE49-F238E27FC236}">
                <a16:creationId xmlns:a16="http://schemas.microsoft.com/office/drawing/2014/main" id="{F5B6750C-0EFA-45D5-99F8-9BD530E02A6F}"/>
              </a:ext>
            </a:extLst>
          </p:cNvPr>
          <p:cNvPicPr/>
          <p:nvPr/>
        </p:nvPicPr>
        <p:blipFill>
          <a:blip r:embed="rId2"/>
          <a:stretch>
            <a:fillRect/>
          </a:stretch>
        </p:blipFill>
        <p:spPr>
          <a:xfrm>
            <a:off x="961981" y="2972982"/>
            <a:ext cx="10268038" cy="2796223"/>
          </a:xfrm>
          <a:prstGeom prst="rect">
            <a:avLst/>
          </a:prstGeom>
        </p:spPr>
      </p:pic>
    </p:spTree>
    <p:extLst>
      <p:ext uri="{BB962C8B-B14F-4D97-AF65-F5344CB8AC3E}">
        <p14:creationId xmlns:p14="http://schemas.microsoft.com/office/powerpoint/2010/main" val="49413882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flipH="1">
            <a:off x="4506261" y="2642022"/>
            <a:ext cx="4211957" cy="584775"/>
          </a:xfrm>
          <a:prstGeom prst="rect">
            <a:avLst/>
          </a:prstGeom>
          <a:noFill/>
        </p:spPr>
        <p:txBody>
          <a:bodyPr wrap="square" rtlCol="0">
            <a:spAutoFit/>
          </a:bodyPr>
          <a:lstStyle/>
          <a:p>
            <a:pPr algn="ctr"/>
            <a:r>
              <a:rPr lang="en-US" altLang="zh-CN" sz="3200" dirty="0">
                <a:latin typeface="+mj-ea"/>
              </a:rPr>
              <a:t>FCB</a:t>
            </a:r>
            <a:r>
              <a:rPr lang="zh-CN" altLang="en-US" sz="3200" dirty="0">
                <a:latin typeface="+mj-ea"/>
              </a:rPr>
              <a:t>显著目标识别模型</a:t>
            </a:r>
          </a:p>
        </p:txBody>
      </p:sp>
      <p:grpSp>
        <p:nvGrpSpPr>
          <p:cNvPr id="10" name="组合 9"/>
          <p:cNvGrpSpPr/>
          <p:nvPr/>
        </p:nvGrpSpPr>
        <p:grpSpPr>
          <a:xfrm>
            <a:off x="10462848" y="-304744"/>
            <a:ext cx="2362982" cy="2314356"/>
            <a:chOff x="1676286" y="1582845"/>
            <a:chExt cx="2360608" cy="2312030"/>
          </a:xfrm>
          <a:effectLst>
            <a:outerShdw blurRad="50800" dist="38100" dir="8100000" algn="tr" rotWithShape="0">
              <a:prstClr val="black">
                <a:alpha val="40000"/>
              </a:prstClr>
            </a:outerShdw>
          </a:effectLst>
        </p:grpSpPr>
        <p:sp>
          <p:nvSpPr>
            <p:cNvPr id="11" name="矩形: 圆角 10"/>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1"/>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圆角 12"/>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圆角 13"/>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 name="文本框 14"/>
          <p:cNvSpPr txBox="1"/>
          <p:nvPr/>
        </p:nvSpPr>
        <p:spPr>
          <a:xfrm>
            <a:off x="4519545" y="3175981"/>
            <a:ext cx="6265334" cy="2052165"/>
          </a:xfrm>
          <a:prstGeom prst="rect">
            <a:avLst/>
          </a:prstGeom>
          <a:noFill/>
        </p:spPr>
        <p:txBody>
          <a:bodyPr wrap="square" rtlCol="0">
            <a:spAutoFit/>
          </a:bodyPr>
          <a:lstStyle/>
          <a:p>
            <a:pPr marL="457200" indent="-457200">
              <a:lnSpc>
                <a:spcPct val="130000"/>
              </a:lnSpc>
              <a:buAutoNum type="arabicPeriod"/>
            </a:pPr>
            <a:r>
              <a:rPr lang="zh-CN" altLang="en-US" sz="2000" dirty="0">
                <a:solidFill>
                  <a:schemeClr val="tx1">
                    <a:lumMod val="65000"/>
                    <a:lumOff val="35000"/>
                  </a:schemeClr>
                </a:solidFill>
              </a:rPr>
              <a:t>前景显著性检测</a:t>
            </a:r>
            <a:endParaRPr lang="en-US" altLang="zh-CN" sz="2000" dirty="0">
              <a:solidFill>
                <a:schemeClr val="tx1">
                  <a:lumMod val="65000"/>
                  <a:lumOff val="35000"/>
                </a:schemeClr>
              </a:solidFill>
            </a:endParaRPr>
          </a:p>
          <a:p>
            <a:pPr marL="457200" indent="-457200">
              <a:lnSpc>
                <a:spcPct val="130000"/>
              </a:lnSpc>
              <a:buAutoNum type="arabicPeriod"/>
            </a:pPr>
            <a:r>
              <a:rPr lang="zh-CN" altLang="en-US" sz="2000" dirty="0">
                <a:solidFill>
                  <a:schemeClr val="tx1">
                    <a:lumMod val="65000"/>
                    <a:lumOff val="35000"/>
                  </a:schemeClr>
                </a:solidFill>
              </a:rPr>
              <a:t>背景显著性检测</a:t>
            </a:r>
            <a:endParaRPr lang="en-US" altLang="zh-CN" sz="2000" dirty="0">
              <a:solidFill>
                <a:schemeClr val="tx1">
                  <a:lumMod val="65000"/>
                  <a:lumOff val="35000"/>
                </a:schemeClr>
              </a:solidFill>
            </a:endParaRPr>
          </a:p>
          <a:p>
            <a:pPr marL="457200" indent="-457200">
              <a:lnSpc>
                <a:spcPct val="130000"/>
              </a:lnSpc>
              <a:buAutoNum type="arabicPeriod"/>
            </a:pPr>
            <a:r>
              <a:rPr lang="zh-CN" altLang="en-US" sz="2000" dirty="0">
                <a:solidFill>
                  <a:schemeClr val="tx1">
                    <a:lumMod val="65000"/>
                    <a:lumOff val="35000"/>
                  </a:schemeClr>
                </a:solidFill>
              </a:rPr>
              <a:t>中心显著性检测</a:t>
            </a:r>
            <a:endParaRPr lang="en-US" altLang="zh-CN" sz="2000" dirty="0">
              <a:solidFill>
                <a:schemeClr val="tx1">
                  <a:lumMod val="65000"/>
                  <a:lumOff val="35000"/>
                </a:schemeClr>
              </a:solidFill>
            </a:endParaRPr>
          </a:p>
          <a:p>
            <a:pPr marL="457200" indent="-457200">
              <a:lnSpc>
                <a:spcPct val="130000"/>
              </a:lnSpc>
              <a:buAutoNum type="arabicPeriod"/>
            </a:pPr>
            <a:r>
              <a:rPr lang="zh-CN" altLang="en-US" sz="2000" dirty="0">
                <a:solidFill>
                  <a:schemeClr val="tx1">
                    <a:lumMod val="65000"/>
                    <a:lumOff val="35000"/>
                  </a:schemeClr>
                </a:solidFill>
              </a:rPr>
              <a:t>合并前景</a:t>
            </a:r>
            <a:r>
              <a:rPr lang="en-US" altLang="zh-CN" sz="2000" dirty="0">
                <a:solidFill>
                  <a:schemeClr val="tx1">
                    <a:lumMod val="65000"/>
                    <a:lumOff val="35000"/>
                  </a:schemeClr>
                </a:solidFill>
              </a:rPr>
              <a:t>-</a:t>
            </a:r>
            <a:r>
              <a:rPr lang="zh-CN" altLang="en-US" sz="2000" dirty="0">
                <a:solidFill>
                  <a:schemeClr val="tx1">
                    <a:lumMod val="65000"/>
                    <a:lumOff val="35000"/>
                  </a:schemeClr>
                </a:solidFill>
              </a:rPr>
              <a:t>中心</a:t>
            </a:r>
            <a:r>
              <a:rPr lang="en-US" altLang="zh-CN" sz="2000" dirty="0">
                <a:solidFill>
                  <a:schemeClr val="tx1">
                    <a:lumMod val="65000"/>
                    <a:lumOff val="35000"/>
                  </a:schemeClr>
                </a:solidFill>
              </a:rPr>
              <a:t>-</a:t>
            </a:r>
            <a:r>
              <a:rPr lang="zh-CN" altLang="en-US" sz="2000" dirty="0">
                <a:solidFill>
                  <a:schemeClr val="tx1">
                    <a:lumMod val="65000"/>
                    <a:lumOff val="35000"/>
                  </a:schemeClr>
                </a:solidFill>
              </a:rPr>
              <a:t>背景显著性</a:t>
            </a:r>
            <a:endParaRPr lang="en-US" altLang="zh-CN" sz="2000" dirty="0">
              <a:solidFill>
                <a:schemeClr val="tx1">
                  <a:lumMod val="65000"/>
                  <a:lumOff val="35000"/>
                </a:schemeClr>
              </a:solidFill>
            </a:endParaRPr>
          </a:p>
          <a:p>
            <a:pPr marL="457200" indent="-457200">
              <a:lnSpc>
                <a:spcPct val="130000"/>
              </a:lnSpc>
              <a:buAutoNum type="arabicPeriod"/>
            </a:pPr>
            <a:endParaRPr lang="zh-CN" altLang="en-US" sz="2000" dirty="0">
              <a:solidFill>
                <a:schemeClr val="tx1">
                  <a:lumMod val="65000"/>
                  <a:lumOff val="35000"/>
                </a:schemeClr>
              </a:solidFill>
            </a:endParaRPr>
          </a:p>
        </p:txBody>
      </p:sp>
      <p:grpSp>
        <p:nvGrpSpPr>
          <p:cNvPr id="19" name="组合 18"/>
          <p:cNvGrpSpPr/>
          <p:nvPr/>
        </p:nvGrpSpPr>
        <p:grpSpPr>
          <a:xfrm>
            <a:off x="1327581" y="1922264"/>
            <a:ext cx="2362983" cy="2314356"/>
            <a:chOff x="1327581" y="1922264"/>
            <a:chExt cx="2362983" cy="2314356"/>
          </a:xfrm>
        </p:grpSpPr>
        <p:sp>
          <p:nvSpPr>
            <p:cNvPr id="2" name="矩形: 圆角 1"/>
            <p:cNvSpPr/>
            <p:nvPr/>
          </p:nvSpPr>
          <p:spPr>
            <a:xfrm rot="18900000" flipH="1">
              <a:off x="1327581" y="2215861"/>
              <a:ext cx="1163776" cy="1163773"/>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圆角 2"/>
            <p:cNvSpPr/>
            <p:nvPr/>
          </p:nvSpPr>
          <p:spPr>
            <a:xfrm rot="18900000" flipH="1">
              <a:off x="2135134" y="1922264"/>
              <a:ext cx="1360649" cy="1360645"/>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4"/>
            <p:cNvSpPr/>
            <p:nvPr/>
          </p:nvSpPr>
          <p:spPr>
            <a:xfrm rot="18900000" flipH="1">
              <a:off x="1683462" y="2892800"/>
              <a:ext cx="1343823" cy="134382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圆角 3"/>
            <p:cNvSpPr/>
            <p:nvPr/>
          </p:nvSpPr>
          <p:spPr>
            <a:xfrm rot="18900000" flipH="1">
              <a:off x="2584454" y="2790685"/>
              <a:ext cx="1106110" cy="1106103"/>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 name="文本框 5"/>
          <p:cNvSpPr txBox="1"/>
          <p:nvPr/>
        </p:nvSpPr>
        <p:spPr>
          <a:xfrm>
            <a:off x="2152665" y="2236492"/>
            <a:ext cx="864260" cy="1446550"/>
          </a:xfrm>
          <a:prstGeom prst="rect">
            <a:avLst/>
          </a:prstGeom>
          <a:noFill/>
        </p:spPr>
        <p:txBody>
          <a:bodyPr wrap="square" rtlCol="0">
            <a:spAutoFit/>
          </a:bodyPr>
          <a:lstStyle>
            <a:defPPr>
              <a:defRPr lang="zh-CN"/>
            </a:defPPr>
            <a:lvl1pPr>
              <a:defRPr sz="7200">
                <a:solidFill>
                  <a:schemeClr val="bg1">
                    <a:lumMod val="85000"/>
                  </a:schemeClr>
                </a:solidFill>
              </a:defRPr>
            </a:lvl1pPr>
          </a:lstStyle>
          <a:p>
            <a:pPr algn="ctr"/>
            <a:r>
              <a:rPr lang="en-US" altLang="zh-CN" sz="8800" dirty="0">
                <a:solidFill>
                  <a:schemeClr val="bg1"/>
                </a:solidFill>
              </a:rPr>
              <a:t>2</a:t>
            </a:r>
            <a:endParaRPr lang="zh-CN" altLang="en-US" sz="8800" dirty="0">
              <a:solidFill>
                <a:schemeClr val="bg1"/>
              </a:solidFill>
            </a:endParaRPr>
          </a:p>
        </p:txBody>
      </p:sp>
      <p:sp>
        <p:nvSpPr>
          <p:cNvPr id="17" name="矩形: 圆角 16"/>
          <p:cNvSpPr/>
          <p:nvPr/>
        </p:nvSpPr>
        <p:spPr>
          <a:xfrm rot="18900000" flipH="1">
            <a:off x="1997838" y="2449856"/>
            <a:ext cx="1106110" cy="1106103"/>
          </a:xfrm>
          <a:prstGeom prst="roundRect">
            <a:avLst>
              <a:gd name="adj" fmla="val 4180"/>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665291437"/>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3069" y="-120985"/>
            <a:ext cx="4681468" cy="936732"/>
            <a:chOff x="-213069" y="-120985"/>
            <a:chExt cx="4681468" cy="936732"/>
          </a:xfrm>
        </p:grpSpPr>
        <p:grpSp>
          <p:nvGrpSpPr>
            <p:cNvPr id="3" name="组合 2"/>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5" name="矩形: 圆角 4"/>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圆角 5"/>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6"/>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7"/>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文本框 3"/>
            <p:cNvSpPr txBox="1"/>
            <p:nvPr/>
          </p:nvSpPr>
          <p:spPr>
            <a:xfrm>
              <a:off x="897885" y="265195"/>
              <a:ext cx="3570514" cy="461665"/>
            </a:xfrm>
            <a:prstGeom prst="rect">
              <a:avLst/>
            </a:prstGeom>
            <a:noFill/>
          </p:spPr>
          <p:txBody>
            <a:bodyPr wrap="square" rtlCol="0">
              <a:spAutoFit/>
            </a:bodyPr>
            <a:lstStyle/>
            <a:p>
              <a:pPr algn="ctr"/>
              <a:r>
                <a:rPr lang="en-US" altLang="zh-CN" sz="2400" dirty="0">
                  <a:latin typeface="+mj-ea"/>
                </a:rPr>
                <a:t>FCB</a:t>
              </a:r>
              <a:r>
                <a:rPr lang="zh-CN" altLang="en-US" sz="2400" dirty="0">
                  <a:latin typeface="+mj-ea"/>
                </a:rPr>
                <a:t>显著目标识别模型</a:t>
              </a:r>
            </a:p>
          </p:txBody>
        </p:sp>
      </p:grpSp>
      <p:sp>
        <p:nvSpPr>
          <p:cNvPr id="41" name="矩形 40">
            <a:extLst>
              <a:ext uri="{FF2B5EF4-FFF2-40B4-BE49-F238E27FC236}">
                <a16:creationId xmlns:a16="http://schemas.microsoft.com/office/drawing/2014/main" id="{CD59CD32-CC95-4747-B2D3-BC8E62A36468}"/>
              </a:ext>
            </a:extLst>
          </p:cNvPr>
          <p:cNvSpPr/>
          <p:nvPr/>
        </p:nvSpPr>
        <p:spPr>
          <a:xfrm>
            <a:off x="1154527" y="802711"/>
            <a:ext cx="1800493" cy="417037"/>
          </a:xfrm>
          <a:prstGeom prst="rect">
            <a:avLst/>
          </a:prstGeom>
        </p:spPr>
        <p:txBody>
          <a:bodyPr wrap="none">
            <a:spAutoFit/>
          </a:bodyPr>
          <a:lstStyle/>
          <a:p>
            <a:pPr>
              <a:lnSpc>
                <a:spcPct val="130000"/>
              </a:lnSpc>
            </a:pPr>
            <a:r>
              <a:rPr lang="zh-CN" altLang="en-US" dirty="0"/>
              <a:t>前景显著性检测</a:t>
            </a:r>
            <a:endParaRPr lang="en-US" altLang="zh-CN" dirty="0"/>
          </a:p>
        </p:txBody>
      </p:sp>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9D606611-8F0B-4A5A-879C-CF67D965EEB7}"/>
                  </a:ext>
                </a:extLst>
              </p:cNvPr>
              <p:cNvSpPr/>
              <p:nvPr/>
            </p:nvSpPr>
            <p:spPr>
              <a:xfrm>
                <a:off x="1154526" y="1401678"/>
                <a:ext cx="6529581" cy="2928109"/>
              </a:xfrm>
              <a:prstGeom prst="rect">
                <a:avLst/>
              </a:prstGeom>
            </p:spPr>
            <p:txBody>
              <a:bodyPr wrap="square">
                <a:spAutoFit/>
              </a:bodyPr>
              <a:lstStyle/>
              <a:p>
                <a:pPr>
                  <a:lnSpc>
                    <a:spcPct val="130000"/>
                  </a:lnSpc>
                </a:pPr>
                <a:r>
                  <a:rPr lang="en-US" altLang="zh-CN" dirty="0">
                    <a:solidFill>
                      <a:schemeClr val="tx1">
                        <a:lumMod val="65000"/>
                        <a:lumOff val="35000"/>
                      </a:schemeClr>
                    </a:solidFill>
                  </a:rPr>
                  <a:t>        </a:t>
                </a:r>
                <a:r>
                  <a:rPr lang="zh-CN" altLang="en-US" dirty="0"/>
                  <a:t>利用</a:t>
                </a:r>
                <a:r>
                  <a:rPr lang="en-US" altLang="zh-CN" dirty="0"/>
                  <a:t>L*a*b*</a:t>
                </a:r>
                <a:r>
                  <a:rPr lang="zh-CN" altLang="en-US" dirty="0"/>
                  <a:t>颜色空间良好的感知一致性，通过引入区域色量的概念，</a:t>
                </a:r>
                <a:r>
                  <a:rPr lang="zh-CN" altLang="zh-CN" dirty="0"/>
                  <a:t>以便突出显色区域，同时抑制某些背景信息。</a:t>
                </a:r>
                <a:endParaRPr lang="en-US" altLang="zh-CN" dirty="0"/>
              </a:p>
              <a:p>
                <a:pPr>
                  <a:lnSpc>
                    <a:spcPct val="130000"/>
                  </a:lnSpc>
                </a:pPr>
                <a:endParaRPr lang="en-US" altLang="zh-CN" dirty="0">
                  <a:solidFill>
                    <a:schemeClr val="tx1">
                      <a:lumMod val="65000"/>
                      <a:lumOff val="35000"/>
                    </a:schemeClr>
                  </a:solidFill>
                </a:endParaRPr>
              </a:p>
              <a:p>
                <a:pPr>
                  <a:lnSpc>
                    <a:spcPct val="130000"/>
                  </a:lnSpc>
                </a:pPr>
                <a:endParaRPr lang="en-US" altLang="zh-CN" dirty="0">
                  <a:solidFill>
                    <a:schemeClr val="tx1">
                      <a:lumMod val="65000"/>
                      <a:lumOff val="35000"/>
                    </a:schemeClr>
                  </a:solidFill>
                </a:endParaRPr>
              </a:p>
              <a:p>
                <a:pPr>
                  <a:lnSpc>
                    <a:spcPct val="130000"/>
                  </a:lnSpc>
                </a:pPr>
                <a:endParaRPr lang="en-US" altLang="zh-CN" dirty="0">
                  <a:solidFill>
                    <a:schemeClr val="tx1">
                      <a:lumMod val="65000"/>
                      <a:lumOff val="35000"/>
                    </a:schemeClr>
                  </a:solidFill>
                </a:endParaRPr>
              </a:p>
              <a:p>
                <a:pPr>
                  <a:lnSpc>
                    <a:spcPct val="130000"/>
                  </a:lnSpc>
                </a:pPr>
                <a:r>
                  <a:rPr lang="zh-CN" altLang="en-US" dirty="0">
                    <a:solidFill>
                      <a:schemeClr val="tx1">
                        <a:lumMod val="65000"/>
                        <a:lumOff val="35000"/>
                      </a:schemeClr>
                    </a:solidFill>
                  </a:rPr>
                  <a:t>       </a:t>
                </a:r>
                <a:r>
                  <a:rPr lang="zh-CN" altLang="en-US" dirty="0"/>
                  <a:t>对于</a:t>
                </a:r>
                <a:r>
                  <a:rPr lang="en-US" altLang="zh-CN" dirty="0"/>
                  <a:t>L*a*b*</a:t>
                </a:r>
                <a:r>
                  <a:rPr lang="zh-CN" altLang="en-US" dirty="0"/>
                  <a:t>颜色空间中的任意点</a:t>
                </a:r>
                <a:r>
                  <a:rPr lang="en-US" altLang="zh-CN" dirty="0"/>
                  <a:t>(L, a, b)</a:t>
                </a:r>
                <a:r>
                  <a:rPr lang="zh-CN" altLang="en-US" dirty="0"/>
                  <a:t>，其色量可定义为</a:t>
                </a:r>
                <a:endParaRPr lang="en-US" altLang="zh-CN" dirty="0"/>
              </a:p>
              <a:p>
                <a:pPr>
                  <a:lnSpc>
                    <a:spcPct val="130000"/>
                  </a:lnSpc>
                </a:pPr>
                <a14:m>
                  <m:oMathPara xmlns:m="http://schemas.openxmlformats.org/officeDocument/2006/math">
                    <m:oMathParaPr>
                      <m:jc m:val="centerGroup"/>
                    </m:oMathParaPr>
                    <m:oMath xmlns:m="http://schemas.openxmlformats.org/officeDocument/2006/math">
                      <m:sSub>
                        <m:sSubPr>
                          <m:ctrlPr>
                            <a:rPr lang="zh-CN" altLang="zh-CN" i="1"/>
                          </m:ctrlPr>
                        </m:sSubPr>
                        <m:e>
                          <m:r>
                            <a:rPr lang="en-US" altLang="zh-CN" i="1"/>
                            <m:t>𝑐𝑣</m:t>
                          </m:r>
                        </m:e>
                        <m:sub>
                          <m:r>
                            <a:rPr lang="en-US" altLang="zh-CN" i="1"/>
                            <m:t>𝐿𝑎𝑏</m:t>
                          </m:r>
                        </m:sub>
                      </m:sSub>
                      <m:r>
                        <a:rPr lang="en-US" altLang="zh-CN" i="1"/>
                        <m:t>(</m:t>
                      </m:r>
                      <m:r>
                        <a:rPr lang="en-US" altLang="zh-CN" i="1"/>
                        <m:t>𝑥</m:t>
                      </m:r>
                      <m:r>
                        <a:rPr lang="en-US" altLang="zh-CN" i="1"/>
                        <m:t>,</m:t>
                      </m:r>
                      <m:r>
                        <a:rPr lang="en-US" altLang="zh-CN" i="1"/>
                        <m:t>𝑦</m:t>
                      </m:r>
                      <m:r>
                        <a:rPr lang="en-US" altLang="zh-CN" i="1"/>
                        <m:t>)=</m:t>
                      </m:r>
                      <m:f>
                        <m:fPr>
                          <m:ctrlPr>
                            <a:rPr lang="zh-CN" altLang="zh-CN" i="1"/>
                          </m:ctrlPr>
                        </m:fPr>
                        <m:num>
                          <m:r>
                            <a:rPr lang="en-US" altLang="zh-CN" i="1"/>
                            <m:t>4</m:t>
                          </m:r>
                        </m:num>
                        <m:den>
                          <m:r>
                            <a:rPr lang="en-US" altLang="zh-CN" i="1"/>
                            <m:t>3</m:t>
                          </m:r>
                        </m:den>
                      </m:f>
                      <m:r>
                        <a:rPr lang="en-US" altLang="zh-CN" i="1"/>
                        <m:t>𝜋</m:t>
                      </m:r>
                      <m:r>
                        <a:rPr lang="en-US" altLang="zh-CN" i="1"/>
                        <m:t>×</m:t>
                      </m:r>
                      <m:r>
                        <a:rPr lang="en-US" altLang="zh-CN" i="1"/>
                        <m:t>𝐿</m:t>
                      </m:r>
                      <m:r>
                        <a:rPr lang="en-US" altLang="zh-CN" i="1"/>
                        <m:t>(</m:t>
                      </m:r>
                      <m:r>
                        <a:rPr lang="en-US" altLang="zh-CN" i="1"/>
                        <m:t>𝑥</m:t>
                      </m:r>
                      <m:r>
                        <a:rPr lang="en-US" altLang="zh-CN" i="1"/>
                        <m:t>,</m:t>
                      </m:r>
                      <m:r>
                        <a:rPr lang="en-US" altLang="zh-CN" i="1"/>
                        <m:t>𝑦</m:t>
                      </m:r>
                      <m:r>
                        <a:rPr lang="en-US" altLang="zh-CN" i="1"/>
                        <m:t>)×</m:t>
                      </m:r>
                      <m:r>
                        <a:rPr lang="en-US" altLang="zh-CN" i="1"/>
                        <m:t>𝑎</m:t>
                      </m:r>
                      <m:r>
                        <a:rPr lang="en-US" altLang="zh-CN" i="1"/>
                        <m:t>(</m:t>
                      </m:r>
                      <m:r>
                        <a:rPr lang="en-US" altLang="zh-CN" i="1"/>
                        <m:t>𝑥</m:t>
                      </m:r>
                      <m:r>
                        <a:rPr lang="en-US" altLang="zh-CN" i="1"/>
                        <m:t>,</m:t>
                      </m:r>
                      <m:r>
                        <a:rPr lang="en-US" altLang="zh-CN" i="1"/>
                        <m:t>𝑦</m:t>
                      </m:r>
                      <m:r>
                        <a:rPr lang="en-US" altLang="zh-CN" i="1"/>
                        <m:t>)×</m:t>
                      </m:r>
                      <m:r>
                        <a:rPr lang="en-US" altLang="zh-CN" i="1"/>
                        <m:t>𝑏</m:t>
                      </m:r>
                      <m:r>
                        <a:rPr lang="en-US" altLang="zh-CN" i="1"/>
                        <m:t>(</m:t>
                      </m:r>
                      <m:r>
                        <a:rPr lang="en-US" altLang="zh-CN" i="1"/>
                        <m:t>𝑥</m:t>
                      </m:r>
                      <m:r>
                        <a:rPr lang="en-US" altLang="zh-CN" i="1"/>
                        <m:t>,</m:t>
                      </m:r>
                      <m:r>
                        <a:rPr lang="en-US" altLang="zh-CN" i="1"/>
                        <m:t>𝑦</m:t>
                      </m:r>
                      <m:r>
                        <a:rPr lang="en-US" altLang="zh-CN" i="1"/>
                        <m:t>)</m:t>
                      </m:r>
                    </m:oMath>
                  </m:oMathPara>
                </a14:m>
                <a:endParaRPr lang="en-US" altLang="zh-CN" dirty="0">
                  <a:solidFill>
                    <a:schemeClr val="tx1">
                      <a:lumMod val="65000"/>
                      <a:lumOff val="35000"/>
                    </a:schemeClr>
                  </a:solidFill>
                </a:endParaRPr>
              </a:p>
            </p:txBody>
          </p:sp>
        </mc:Choice>
        <mc:Fallback>
          <p:sp>
            <p:nvSpPr>
              <p:cNvPr id="12" name="矩形 11">
                <a:extLst>
                  <a:ext uri="{FF2B5EF4-FFF2-40B4-BE49-F238E27FC236}">
                    <a16:creationId xmlns:a16="http://schemas.microsoft.com/office/drawing/2014/main" id="{9D606611-8F0B-4A5A-879C-CF67D965EEB7}"/>
                  </a:ext>
                </a:extLst>
              </p:cNvPr>
              <p:cNvSpPr>
                <a:spLocks noRot="1" noChangeAspect="1" noMove="1" noResize="1" noEditPoints="1" noAdjustHandles="1" noChangeArrowheads="1" noChangeShapeType="1" noTextEdit="1"/>
              </p:cNvSpPr>
              <p:nvPr/>
            </p:nvSpPr>
            <p:spPr>
              <a:xfrm>
                <a:off x="1154526" y="1401678"/>
                <a:ext cx="6529581" cy="2928109"/>
              </a:xfrm>
              <a:prstGeom prst="rect">
                <a:avLst/>
              </a:prstGeom>
              <a:blipFill>
                <a:blip r:embed="rId2"/>
                <a:stretch>
                  <a:fillRect l="-746"/>
                </a:stretch>
              </a:blipFill>
            </p:spPr>
            <p:txBody>
              <a:bodyPr/>
              <a:lstStyle/>
              <a:p>
                <a:r>
                  <a:rPr lang="zh-CN" altLang="en-US">
                    <a:noFill/>
                  </a:rPr>
                  <a:t> </a:t>
                </a:r>
              </a:p>
            </p:txBody>
          </p:sp>
        </mc:Fallback>
      </mc:AlternateContent>
      <p:pic>
        <p:nvPicPr>
          <p:cNvPr id="13" name="Picture 1772">
            <a:extLst>
              <a:ext uri="{FF2B5EF4-FFF2-40B4-BE49-F238E27FC236}">
                <a16:creationId xmlns:a16="http://schemas.microsoft.com/office/drawing/2014/main" id="{10B59191-C2A4-475E-9EE5-002AD706C97A}"/>
              </a:ext>
            </a:extLst>
          </p:cNvPr>
          <p:cNvPicPr/>
          <p:nvPr/>
        </p:nvPicPr>
        <p:blipFill>
          <a:blip r:embed="rId3"/>
          <a:stretch>
            <a:fillRect/>
          </a:stretch>
        </p:blipFill>
        <p:spPr>
          <a:xfrm>
            <a:off x="7684106" y="928395"/>
            <a:ext cx="4349907" cy="3750792"/>
          </a:xfrm>
          <a:prstGeom prst="rect">
            <a:avLst/>
          </a:prstGeom>
        </p:spPr>
      </p:pic>
      <p:sp>
        <p:nvSpPr>
          <p:cNvPr id="14" name="矩形 13">
            <a:extLst>
              <a:ext uri="{FF2B5EF4-FFF2-40B4-BE49-F238E27FC236}">
                <a16:creationId xmlns:a16="http://schemas.microsoft.com/office/drawing/2014/main" id="{4BD96EE1-B57C-41CB-BABC-7DECDCDE6C94}"/>
              </a:ext>
            </a:extLst>
          </p:cNvPr>
          <p:cNvSpPr/>
          <p:nvPr/>
        </p:nvSpPr>
        <p:spPr>
          <a:xfrm>
            <a:off x="7989009" y="4830643"/>
            <a:ext cx="3726130" cy="381002"/>
          </a:xfrm>
          <a:prstGeom prst="rect">
            <a:avLst/>
          </a:prstGeom>
        </p:spPr>
        <p:txBody>
          <a:bodyPr wrap="square">
            <a:spAutoFit/>
          </a:bodyPr>
          <a:lstStyle/>
          <a:p>
            <a:pPr>
              <a:lnSpc>
                <a:spcPct val="130000"/>
              </a:lnSpc>
            </a:pPr>
            <a:r>
              <a:rPr lang="zh-CN" altLang="zh-CN" sz="1600" dirty="0"/>
              <a:t>一个椭球型形状的</a:t>
            </a:r>
            <a:r>
              <a:rPr lang="en-US" altLang="zh-CN" sz="1600" dirty="0"/>
              <a:t>L*a*b*</a:t>
            </a:r>
            <a:r>
              <a:rPr lang="zh-CN" altLang="zh-CN" sz="1600" dirty="0"/>
              <a:t>颜色空间</a:t>
            </a:r>
            <a:endParaRPr lang="en-US" altLang="zh-CN" sz="1600" dirty="0">
              <a:solidFill>
                <a:schemeClr val="tx1">
                  <a:lumMod val="65000"/>
                  <a:lumOff val="35000"/>
                </a:schemeClr>
              </a:solidFill>
            </a:endParaRPr>
          </a:p>
        </p:txBody>
      </p:sp>
    </p:spTree>
    <p:extLst>
      <p:ext uri="{BB962C8B-B14F-4D97-AF65-F5344CB8AC3E}">
        <p14:creationId xmlns:p14="http://schemas.microsoft.com/office/powerpoint/2010/main" val="424559735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3069" y="-120985"/>
            <a:ext cx="4681468" cy="936732"/>
            <a:chOff x="-213069" y="-120985"/>
            <a:chExt cx="4681468" cy="936732"/>
          </a:xfrm>
        </p:grpSpPr>
        <p:grpSp>
          <p:nvGrpSpPr>
            <p:cNvPr id="3" name="组合 2"/>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5" name="矩形: 圆角 4"/>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圆角 5"/>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6"/>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7"/>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文本框 3"/>
            <p:cNvSpPr txBox="1"/>
            <p:nvPr/>
          </p:nvSpPr>
          <p:spPr>
            <a:xfrm>
              <a:off x="897885" y="265195"/>
              <a:ext cx="3570514" cy="461665"/>
            </a:xfrm>
            <a:prstGeom prst="rect">
              <a:avLst/>
            </a:prstGeom>
            <a:noFill/>
          </p:spPr>
          <p:txBody>
            <a:bodyPr wrap="square" rtlCol="0">
              <a:spAutoFit/>
            </a:bodyPr>
            <a:lstStyle/>
            <a:p>
              <a:pPr algn="ctr"/>
              <a:r>
                <a:rPr lang="en-US" altLang="zh-CN" sz="2400" dirty="0">
                  <a:latin typeface="+mj-ea"/>
                </a:rPr>
                <a:t>FCB</a:t>
              </a:r>
              <a:r>
                <a:rPr lang="zh-CN" altLang="en-US" sz="2400" dirty="0">
                  <a:latin typeface="+mj-ea"/>
                </a:rPr>
                <a:t>显著目标识别模型</a:t>
              </a:r>
            </a:p>
          </p:txBody>
        </p:sp>
      </p:grpSp>
      <p:sp>
        <p:nvSpPr>
          <p:cNvPr id="13" name="矩形 12">
            <a:extLst>
              <a:ext uri="{FF2B5EF4-FFF2-40B4-BE49-F238E27FC236}">
                <a16:creationId xmlns:a16="http://schemas.microsoft.com/office/drawing/2014/main" id="{196D29ED-A1F9-4027-9728-E643B6F43B09}"/>
              </a:ext>
            </a:extLst>
          </p:cNvPr>
          <p:cNvSpPr/>
          <p:nvPr/>
        </p:nvSpPr>
        <p:spPr>
          <a:xfrm>
            <a:off x="1154527" y="802711"/>
            <a:ext cx="1800493" cy="417037"/>
          </a:xfrm>
          <a:prstGeom prst="rect">
            <a:avLst/>
          </a:prstGeom>
        </p:spPr>
        <p:txBody>
          <a:bodyPr wrap="none">
            <a:spAutoFit/>
          </a:bodyPr>
          <a:lstStyle/>
          <a:p>
            <a:pPr>
              <a:lnSpc>
                <a:spcPct val="130000"/>
              </a:lnSpc>
            </a:pPr>
            <a:r>
              <a:rPr lang="zh-CN" altLang="en-US" dirty="0"/>
              <a:t>前景显著性检测</a:t>
            </a:r>
            <a:endParaRPr lang="en-US" altLang="zh-CN" dirty="0"/>
          </a:p>
        </p:txBody>
      </p:sp>
      <mc:AlternateContent xmlns:mc="http://schemas.openxmlformats.org/markup-compatibility/2006">
        <mc:Choice xmlns:a14="http://schemas.microsoft.com/office/drawing/2010/main" Requires="a14">
          <p:sp>
            <p:nvSpPr>
              <p:cNvPr id="14" name="矩形 13">
                <a:extLst>
                  <a:ext uri="{FF2B5EF4-FFF2-40B4-BE49-F238E27FC236}">
                    <a16:creationId xmlns:a16="http://schemas.microsoft.com/office/drawing/2014/main" id="{CAC3EA42-879B-4D5C-AE9A-526E2D9C2EBF}"/>
                  </a:ext>
                </a:extLst>
              </p:cNvPr>
              <p:cNvSpPr/>
              <p:nvPr/>
            </p:nvSpPr>
            <p:spPr>
              <a:xfrm>
                <a:off x="1154526" y="1401678"/>
                <a:ext cx="10647614" cy="4699363"/>
              </a:xfrm>
              <a:prstGeom prst="rect">
                <a:avLst/>
              </a:prstGeom>
            </p:spPr>
            <p:txBody>
              <a:bodyPr wrap="square">
                <a:spAutoFit/>
              </a:bodyPr>
              <a:lstStyle/>
              <a:p>
                <a:pPr>
                  <a:lnSpc>
                    <a:spcPct val="130000"/>
                  </a:lnSpc>
                </a:pPr>
                <a:r>
                  <a:rPr lang="en-US" altLang="zh-CN" dirty="0"/>
                  <a:t>       </a:t>
                </a:r>
                <a:r>
                  <a:rPr lang="zh-CN" altLang="zh-CN" dirty="0"/>
                  <a:t>采用</a:t>
                </a:r>
                <a:r>
                  <a:rPr lang="en-US" altLang="zh-CN" dirty="0"/>
                  <a:t>SLIC</a:t>
                </a:r>
                <a:r>
                  <a:rPr lang="zh-CN" altLang="zh-CN" dirty="0"/>
                  <a:t>算法对</a:t>
                </a:r>
                <a:r>
                  <a:rPr lang="en-US" altLang="zh-CN" dirty="0"/>
                  <a:t>L*a*b*</a:t>
                </a:r>
                <a:r>
                  <a:rPr lang="zh-CN" altLang="zh-CN" dirty="0"/>
                  <a:t>颜色空间进行区域分割。假设有</a:t>
                </a:r>
                <a:r>
                  <a:rPr lang="en-US" altLang="zh-CN" dirty="0"/>
                  <a:t>𝑚</a:t>
                </a:r>
                <a:r>
                  <a:rPr lang="zh-CN" altLang="zh-CN" dirty="0"/>
                  <a:t>×</a:t>
                </a:r>
                <a:r>
                  <a:rPr lang="en-US" altLang="zh-CN" dirty="0"/>
                  <a:t>𝑛</a:t>
                </a:r>
                <a:r>
                  <a:rPr lang="zh-CN" altLang="zh-CN" dirty="0"/>
                  <a:t>个输入图像</a:t>
                </a:r>
                <a:r>
                  <a:rPr lang="en-US" altLang="zh-CN" dirty="0"/>
                  <a:t>𝑓</a:t>
                </a:r>
                <a:r>
                  <a:rPr lang="zh-CN" altLang="zh-CN" dirty="0"/>
                  <a:t>，利用</a:t>
                </a:r>
                <a:r>
                  <a:rPr lang="en-US" altLang="zh-CN" dirty="0"/>
                  <a:t>SLIC</a:t>
                </a:r>
                <a:r>
                  <a:rPr lang="zh-CN" altLang="zh-CN" dirty="0"/>
                  <a:t>算法将其细分成</a:t>
                </a:r>
                <a:r>
                  <a:rPr lang="en-US" altLang="zh-CN" dirty="0"/>
                  <a:t>𝑛</a:t>
                </a:r>
                <a:r>
                  <a:rPr lang="zh-CN" altLang="zh-CN" dirty="0"/>
                  <a:t>个区域并将其标记为</a:t>
                </a:r>
                <a14:m>
                  <m:oMath xmlns:m="http://schemas.openxmlformats.org/officeDocument/2006/math">
                    <m:sSub>
                      <m:sSubPr>
                        <m:ctrlPr>
                          <a:rPr lang="zh-CN" altLang="zh-CN" i="1"/>
                        </m:ctrlPr>
                      </m:sSubPr>
                      <m:e>
                        <m:r>
                          <a:rPr lang="en-US" altLang="zh-CN" i="1"/>
                          <m:t>𝑅</m:t>
                        </m:r>
                      </m:e>
                      <m:sub>
                        <m:r>
                          <a:rPr lang="en-US" altLang="zh-CN" i="1"/>
                          <m:t>1</m:t>
                        </m:r>
                      </m:sub>
                    </m:sSub>
                    <m:r>
                      <a:rPr lang="en-US" altLang="zh-CN" i="1"/>
                      <m:t>,⋯,</m:t>
                    </m:r>
                    <m:sSub>
                      <m:sSubPr>
                        <m:ctrlPr>
                          <a:rPr lang="zh-CN" altLang="zh-CN" i="1"/>
                        </m:ctrlPr>
                      </m:sSubPr>
                      <m:e>
                        <m:r>
                          <a:rPr lang="en-US" altLang="zh-CN" i="1"/>
                          <m:t>𝑅</m:t>
                        </m:r>
                      </m:e>
                      <m:sub>
                        <m:r>
                          <a:rPr lang="en-US" altLang="zh-CN" i="1"/>
                          <m:t>𝑛</m:t>
                        </m:r>
                      </m:sub>
                    </m:sSub>
                  </m:oMath>
                </a14:m>
                <a:r>
                  <a:rPr lang="zh-CN" altLang="zh-CN" dirty="0"/>
                  <a:t>。区域的平均感知统一颜色模块</a:t>
                </a:r>
                <a14:m>
                  <m:oMath xmlns:m="http://schemas.openxmlformats.org/officeDocument/2006/math">
                    <m:sSub>
                      <m:sSubPr>
                        <m:ctrlPr>
                          <a:rPr lang="zh-CN" altLang="zh-CN" i="1"/>
                        </m:ctrlPr>
                      </m:sSubPr>
                      <m:e>
                        <m:r>
                          <a:rPr lang="en-US" altLang="zh-CN" i="1"/>
                          <m:t>𝑅</m:t>
                        </m:r>
                      </m:e>
                      <m:sub>
                        <m:r>
                          <a:rPr lang="en-US" altLang="zh-CN" i="1"/>
                          <m:t>𝑖</m:t>
                        </m:r>
                      </m:sub>
                    </m:sSub>
                  </m:oMath>
                </a14:m>
                <a:r>
                  <a:rPr lang="zh-CN" altLang="zh-CN" dirty="0"/>
                  <a:t>按下式计算</a:t>
                </a:r>
                <a:endParaRPr lang="en-US" altLang="zh-CN" dirty="0"/>
              </a:p>
              <a:p>
                <a:pPr>
                  <a:lnSpc>
                    <a:spcPct val="130000"/>
                  </a:lnSpc>
                </a:pPr>
                <a14:m>
                  <m:oMathPara xmlns:m="http://schemas.openxmlformats.org/officeDocument/2006/math">
                    <m:oMathParaPr>
                      <m:jc m:val="centerGroup"/>
                    </m:oMathParaPr>
                    <m:oMath xmlns:m="http://schemas.openxmlformats.org/officeDocument/2006/math">
                      <m:sSub>
                        <m:sSubPr>
                          <m:ctrlPr>
                            <a:rPr lang="zh-CN" altLang="zh-CN" i="1"/>
                          </m:ctrlPr>
                        </m:sSubPr>
                        <m:e>
                          <m:r>
                            <a:rPr lang="en-US" altLang="zh-CN" i="1"/>
                            <m:t>𝐿</m:t>
                          </m:r>
                        </m:e>
                        <m:sub>
                          <m:r>
                            <a:rPr lang="en-US" altLang="zh-CN" i="1"/>
                            <m:t>𝑖</m:t>
                          </m:r>
                        </m:sub>
                      </m:sSub>
                      <m:r>
                        <a:rPr lang="en-US" altLang="zh-CN" i="1"/>
                        <m:t>=</m:t>
                      </m:r>
                      <m:nary>
                        <m:naryPr>
                          <m:chr m:val="∑"/>
                          <m:limLoc m:val="subSup"/>
                          <m:supHide m:val="on"/>
                          <m:ctrlPr>
                            <a:rPr lang="zh-CN" altLang="zh-CN" i="1"/>
                          </m:ctrlPr>
                        </m:naryPr>
                        <m:sub>
                          <m:r>
                            <a:rPr lang="en-US" altLang="zh-CN" i="1"/>
                            <m:t>𝑥</m:t>
                          </m:r>
                          <m:r>
                            <a:rPr lang="en-US" altLang="zh-CN" i="1"/>
                            <m:t>,</m:t>
                          </m:r>
                          <m:r>
                            <a:rPr lang="en-US" altLang="zh-CN" i="1"/>
                            <m:t>𝑦</m:t>
                          </m:r>
                          <m:r>
                            <a:rPr lang="en-US" altLang="zh-CN" i="1"/>
                            <m:t>∈</m:t>
                          </m:r>
                          <m:sSub>
                            <m:sSubPr>
                              <m:ctrlPr>
                                <a:rPr lang="zh-CN" altLang="zh-CN" i="1"/>
                              </m:ctrlPr>
                            </m:sSubPr>
                            <m:e>
                              <m:r>
                                <a:rPr lang="en-US" altLang="zh-CN" i="1"/>
                                <m:t>𝑅</m:t>
                              </m:r>
                            </m:e>
                            <m:sub>
                              <m:r>
                                <a:rPr lang="en-US" altLang="zh-CN" i="1"/>
                                <m:t>𝑖</m:t>
                              </m:r>
                            </m:sub>
                          </m:sSub>
                        </m:sub>
                        <m:sup/>
                        <m:e>
                          <m:r>
                            <a:rPr lang="en-US" altLang="zh-CN" i="1"/>
                            <m:t>𝐿</m:t>
                          </m:r>
                          <m:r>
                            <a:rPr lang="en-US" altLang="zh-CN" i="1"/>
                            <m:t>(</m:t>
                          </m:r>
                          <m:r>
                            <a:rPr lang="en-US" altLang="zh-CN" i="1"/>
                            <m:t>𝑥</m:t>
                          </m:r>
                          <m:r>
                            <a:rPr lang="en-US" altLang="zh-CN" i="1"/>
                            <m:t>,</m:t>
                          </m:r>
                          <m:r>
                            <a:rPr lang="en-US" altLang="zh-CN" i="1"/>
                            <m:t>𝑦</m:t>
                          </m:r>
                          <m:r>
                            <a:rPr lang="en-US" altLang="zh-CN" i="1"/>
                            <m:t>)/</m:t>
                          </m:r>
                          <m:r>
                            <a:rPr lang="en-US" altLang="zh-CN" i="1"/>
                            <m:t>𝑐𝑜𝑢𝑛𝑡</m:t>
                          </m:r>
                          <m:r>
                            <a:rPr lang="en-US" altLang="zh-CN" i="1"/>
                            <m:t>(</m:t>
                          </m:r>
                          <m:r>
                            <a:rPr lang="en-US" altLang="zh-CN" i="1"/>
                            <m:t>𝑥</m:t>
                          </m:r>
                          <m:r>
                            <a:rPr lang="en-US" altLang="zh-CN" i="1"/>
                            <m:t>,</m:t>
                          </m:r>
                          <m:r>
                            <a:rPr lang="en-US" altLang="zh-CN" i="1"/>
                            <m:t>𝑦</m:t>
                          </m:r>
                          <m:r>
                            <a:rPr lang="en-US" altLang="zh-CN" i="1"/>
                            <m:t>)</m:t>
                          </m:r>
                        </m:e>
                      </m:nary>
                    </m:oMath>
                  </m:oMathPara>
                </a14:m>
                <a:endParaRPr lang="en-US" altLang="zh-CN" dirty="0">
                  <a:solidFill>
                    <a:schemeClr val="tx1">
                      <a:lumMod val="65000"/>
                      <a:lumOff val="35000"/>
                    </a:schemeClr>
                  </a:solidFill>
                </a:endParaRPr>
              </a:p>
              <a:p>
                <a:pPr>
                  <a:lnSpc>
                    <a:spcPct val="130000"/>
                  </a:lnSpc>
                </a:pPr>
                <a14:m>
                  <m:oMathPara xmlns:m="http://schemas.openxmlformats.org/officeDocument/2006/math">
                    <m:oMathParaPr>
                      <m:jc m:val="centerGroup"/>
                    </m:oMathParaPr>
                    <m:oMath xmlns:m="http://schemas.openxmlformats.org/officeDocument/2006/math">
                      <m:sSub>
                        <m:sSubPr>
                          <m:ctrlPr>
                            <a:rPr lang="zh-CN" altLang="zh-CN" i="1"/>
                          </m:ctrlPr>
                        </m:sSubPr>
                        <m:e>
                          <m:r>
                            <a:rPr lang="en-US" altLang="zh-CN" i="1"/>
                            <m:t>𝐴</m:t>
                          </m:r>
                        </m:e>
                        <m:sub>
                          <m:r>
                            <a:rPr lang="en-US" altLang="zh-CN" i="1"/>
                            <m:t>𝑖</m:t>
                          </m:r>
                        </m:sub>
                      </m:sSub>
                      <m:r>
                        <a:rPr lang="en-US" altLang="zh-CN" i="1"/>
                        <m:t>=</m:t>
                      </m:r>
                      <m:nary>
                        <m:naryPr>
                          <m:chr m:val="∑"/>
                          <m:limLoc m:val="subSup"/>
                          <m:supHide m:val="on"/>
                          <m:ctrlPr>
                            <a:rPr lang="zh-CN" altLang="zh-CN" i="1"/>
                          </m:ctrlPr>
                        </m:naryPr>
                        <m:sub>
                          <m:r>
                            <a:rPr lang="en-US" altLang="zh-CN" i="1"/>
                            <m:t>𝑥</m:t>
                          </m:r>
                          <m:r>
                            <a:rPr lang="en-US" altLang="zh-CN" i="1"/>
                            <m:t>,</m:t>
                          </m:r>
                          <m:r>
                            <a:rPr lang="en-US" altLang="zh-CN" i="1"/>
                            <m:t>𝑦</m:t>
                          </m:r>
                          <m:r>
                            <a:rPr lang="en-US" altLang="zh-CN" i="1"/>
                            <m:t>∈</m:t>
                          </m:r>
                          <m:sSub>
                            <m:sSubPr>
                              <m:ctrlPr>
                                <a:rPr lang="zh-CN" altLang="zh-CN" i="1"/>
                              </m:ctrlPr>
                            </m:sSubPr>
                            <m:e>
                              <m:r>
                                <a:rPr lang="en-US" altLang="zh-CN" i="1"/>
                                <m:t>𝑅</m:t>
                              </m:r>
                            </m:e>
                            <m:sub>
                              <m:r>
                                <a:rPr lang="en-US" altLang="zh-CN" i="1"/>
                                <m:t>𝑖</m:t>
                              </m:r>
                            </m:sub>
                          </m:sSub>
                        </m:sub>
                        <m:sup/>
                        <m:e>
                          <m:r>
                            <a:rPr lang="en-US" altLang="zh-CN" i="1"/>
                            <m:t>𝑎</m:t>
                          </m:r>
                          <m:r>
                            <a:rPr lang="en-US" altLang="zh-CN" i="1"/>
                            <m:t>(</m:t>
                          </m:r>
                          <m:r>
                            <a:rPr lang="en-US" altLang="zh-CN" i="1"/>
                            <m:t>𝑥</m:t>
                          </m:r>
                          <m:r>
                            <a:rPr lang="en-US" altLang="zh-CN" i="1"/>
                            <m:t>,</m:t>
                          </m:r>
                          <m:r>
                            <a:rPr lang="en-US" altLang="zh-CN" i="1"/>
                            <m:t>𝑦</m:t>
                          </m:r>
                          <m:r>
                            <a:rPr lang="en-US" altLang="zh-CN" i="1"/>
                            <m:t>)/</m:t>
                          </m:r>
                          <m:r>
                            <a:rPr lang="en-US" altLang="zh-CN" i="1"/>
                            <m:t>𝑐𝑜𝑢𝑛𝑡</m:t>
                          </m:r>
                          <m:r>
                            <a:rPr lang="en-US" altLang="zh-CN" i="1"/>
                            <m:t>(</m:t>
                          </m:r>
                          <m:r>
                            <a:rPr lang="en-US" altLang="zh-CN" i="1"/>
                            <m:t>𝑥</m:t>
                          </m:r>
                          <m:r>
                            <a:rPr lang="en-US" altLang="zh-CN" i="1"/>
                            <m:t>,</m:t>
                          </m:r>
                          <m:r>
                            <a:rPr lang="en-US" altLang="zh-CN" i="1"/>
                            <m:t>𝑦</m:t>
                          </m:r>
                          <m:r>
                            <a:rPr lang="en-US" altLang="zh-CN" i="1"/>
                            <m:t>)</m:t>
                          </m:r>
                        </m:e>
                      </m:nary>
                    </m:oMath>
                  </m:oMathPara>
                </a14:m>
                <a:endParaRPr lang="en-US" altLang="zh-CN" dirty="0">
                  <a:solidFill>
                    <a:schemeClr val="tx1">
                      <a:lumMod val="65000"/>
                      <a:lumOff val="35000"/>
                    </a:schemeClr>
                  </a:solidFill>
                </a:endParaRPr>
              </a:p>
              <a:p>
                <a:pPr>
                  <a:lnSpc>
                    <a:spcPct val="130000"/>
                  </a:lnSpc>
                </a:pPr>
                <a14:m>
                  <m:oMathPara xmlns:m="http://schemas.openxmlformats.org/officeDocument/2006/math">
                    <m:oMathParaPr>
                      <m:jc m:val="centerGroup"/>
                    </m:oMathParaPr>
                    <m:oMath xmlns:m="http://schemas.openxmlformats.org/officeDocument/2006/math">
                      <m:sSub>
                        <m:sSubPr>
                          <m:ctrlPr>
                            <a:rPr lang="zh-CN" altLang="zh-CN" i="1"/>
                          </m:ctrlPr>
                        </m:sSubPr>
                        <m:e>
                          <m:r>
                            <a:rPr lang="en-US" altLang="zh-CN" i="1"/>
                            <m:t>𝐵</m:t>
                          </m:r>
                        </m:e>
                        <m:sub>
                          <m:r>
                            <a:rPr lang="en-US" altLang="zh-CN" i="1"/>
                            <m:t>𝑖</m:t>
                          </m:r>
                        </m:sub>
                      </m:sSub>
                      <m:r>
                        <a:rPr lang="en-US" altLang="zh-CN" i="1"/>
                        <m:t>=</m:t>
                      </m:r>
                      <m:nary>
                        <m:naryPr>
                          <m:chr m:val="∑"/>
                          <m:limLoc m:val="subSup"/>
                          <m:supHide m:val="on"/>
                          <m:ctrlPr>
                            <a:rPr lang="zh-CN" altLang="zh-CN" i="1"/>
                          </m:ctrlPr>
                        </m:naryPr>
                        <m:sub>
                          <m:r>
                            <a:rPr lang="en-US" altLang="zh-CN" i="1"/>
                            <m:t>𝑥</m:t>
                          </m:r>
                          <m:r>
                            <a:rPr lang="en-US" altLang="zh-CN" i="1"/>
                            <m:t>,</m:t>
                          </m:r>
                          <m:r>
                            <a:rPr lang="en-US" altLang="zh-CN" i="1"/>
                            <m:t>𝑦</m:t>
                          </m:r>
                          <m:r>
                            <a:rPr lang="en-US" altLang="zh-CN" i="1"/>
                            <m:t>∈</m:t>
                          </m:r>
                          <m:sSub>
                            <m:sSubPr>
                              <m:ctrlPr>
                                <a:rPr lang="zh-CN" altLang="zh-CN" i="1"/>
                              </m:ctrlPr>
                            </m:sSubPr>
                            <m:e>
                              <m:r>
                                <a:rPr lang="en-US" altLang="zh-CN" i="1"/>
                                <m:t>𝑅</m:t>
                              </m:r>
                            </m:e>
                            <m:sub>
                              <m:r>
                                <a:rPr lang="en-US" altLang="zh-CN" i="1"/>
                                <m:t>𝑖</m:t>
                              </m:r>
                            </m:sub>
                          </m:sSub>
                        </m:sub>
                        <m:sup/>
                        <m:e>
                          <m:r>
                            <a:rPr lang="en-US" altLang="zh-CN" i="1"/>
                            <m:t>𝑏</m:t>
                          </m:r>
                          <m:r>
                            <a:rPr lang="en-US" altLang="zh-CN" i="1"/>
                            <m:t>(</m:t>
                          </m:r>
                          <m:r>
                            <a:rPr lang="en-US" altLang="zh-CN" i="1"/>
                            <m:t>𝑥</m:t>
                          </m:r>
                          <m:r>
                            <a:rPr lang="en-US" altLang="zh-CN" i="1"/>
                            <m:t>,</m:t>
                          </m:r>
                          <m:r>
                            <a:rPr lang="en-US" altLang="zh-CN" i="1"/>
                            <m:t>𝑦</m:t>
                          </m:r>
                          <m:r>
                            <a:rPr lang="en-US" altLang="zh-CN" i="1"/>
                            <m:t>)/</m:t>
                          </m:r>
                          <m:r>
                            <a:rPr lang="en-US" altLang="zh-CN" i="1"/>
                            <m:t>𝑐𝑜𝑢𝑛𝑡</m:t>
                          </m:r>
                          <m:r>
                            <a:rPr lang="en-US" altLang="zh-CN" i="1"/>
                            <m:t>(</m:t>
                          </m:r>
                          <m:r>
                            <a:rPr lang="en-US" altLang="zh-CN" i="1"/>
                            <m:t>𝑥</m:t>
                          </m:r>
                          <m:r>
                            <a:rPr lang="en-US" altLang="zh-CN" i="1"/>
                            <m:t>,</m:t>
                          </m:r>
                          <m:r>
                            <a:rPr lang="en-US" altLang="zh-CN" i="1"/>
                            <m:t>𝑦</m:t>
                          </m:r>
                          <m:r>
                            <a:rPr lang="en-US" altLang="zh-CN" i="1"/>
                            <m:t>)</m:t>
                          </m:r>
                        </m:e>
                      </m:nary>
                    </m:oMath>
                  </m:oMathPara>
                </a14:m>
                <a:endParaRPr lang="en-US" altLang="zh-CN" dirty="0">
                  <a:solidFill>
                    <a:schemeClr val="tx1">
                      <a:lumMod val="65000"/>
                      <a:lumOff val="35000"/>
                    </a:schemeClr>
                  </a:solidFill>
                </a:endParaRPr>
              </a:p>
              <a:p>
                <a:pPr>
                  <a:lnSpc>
                    <a:spcPct val="130000"/>
                  </a:lnSpc>
                </a:pPr>
                <a:endParaRPr lang="en-US" altLang="zh-CN" dirty="0">
                  <a:solidFill>
                    <a:schemeClr val="tx1">
                      <a:lumMod val="65000"/>
                      <a:lumOff val="35000"/>
                    </a:schemeClr>
                  </a:solidFill>
                </a:endParaRPr>
              </a:p>
              <a:p>
                <a:pPr>
                  <a:lnSpc>
                    <a:spcPct val="130000"/>
                  </a:lnSpc>
                </a:pPr>
                <a:r>
                  <a:rPr lang="en-US" altLang="zh-CN" dirty="0"/>
                  <a:t>        x</a:t>
                </a:r>
                <a:r>
                  <a:rPr lang="zh-CN" altLang="zh-CN" dirty="0"/>
                  <a:t>和</a:t>
                </a:r>
                <a:r>
                  <a:rPr lang="en-US" altLang="zh-CN" dirty="0"/>
                  <a:t>y</a:t>
                </a:r>
                <a:r>
                  <a:rPr lang="zh-CN" altLang="zh-CN" dirty="0"/>
                  <a:t>是区域</a:t>
                </a:r>
                <a14:m>
                  <m:oMath xmlns:m="http://schemas.openxmlformats.org/officeDocument/2006/math">
                    <m:sSub>
                      <m:sSubPr>
                        <m:ctrlPr>
                          <a:rPr lang="zh-CN" altLang="zh-CN" i="1"/>
                        </m:ctrlPr>
                      </m:sSubPr>
                      <m:e>
                        <m:r>
                          <a:rPr lang="en-US" altLang="zh-CN" i="1"/>
                          <m:t>𝑅</m:t>
                        </m:r>
                      </m:e>
                      <m:sub>
                        <m:r>
                          <a:rPr lang="en-US" altLang="zh-CN" i="1"/>
                          <m:t>𝑖</m:t>
                        </m:r>
                      </m:sub>
                    </m:sSub>
                  </m:oMath>
                </a14:m>
                <a:r>
                  <a:rPr lang="zh-CN" altLang="zh-CN" dirty="0"/>
                  <a:t>的像素坐标，</a:t>
                </a:r>
                <a14:m>
                  <m:oMath xmlns:m="http://schemas.openxmlformats.org/officeDocument/2006/math">
                    <m:r>
                      <a:rPr lang="en-US" altLang="zh-CN" i="1"/>
                      <m:t>𝑐𝑜𝑢𝑛𝑡</m:t>
                    </m:r>
                    <m:r>
                      <a:rPr lang="en-US" altLang="zh-CN" i="1"/>
                      <m:t>(</m:t>
                    </m:r>
                    <m:r>
                      <a:rPr lang="en-US" altLang="zh-CN" i="1"/>
                      <m:t>𝑥</m:t>
                    </m:r>
                    <m:r>
                      <a:rPr lang="en-US" altLang="zh-CN" i="1"/>
                      <m:t>,</m:t>
                    </m:r>
                    <m:r>
                      <a:rPr lang="en-US" altLang="zh-CN" i="1"/>
                      <m:t>𝑦</m:t>
                    </m:r>
                    <m:r>
                      <a:rPr lang="en-US" altLang="zh-CN" i="1"/>
                      <m:t>)</m:t>
                    </m:r>
                  </m:oMath>
                </a14:m>
                <a:r>
                  <a:rPr lang="zh-CN" altLang="zh-CN" dirty="0"/>
                  <a:t>表示区域</a:t>
                </a:r>
                <a14:m>
                  <m:oMath xmlns:m="http://schemas.openxmlformats.org/officeDocument/2006/math">
                    <m:sSub>
                      <m:sSubPr>
                        <m:ctrlPr>
                          <a:rPr lang="zh-CN" altLang="zh-CN" i="1"/>
                        </m:ctrlPr>
                      </m:sSubPr>
                      <m:e>
                        <m:r>
                          <a:rPr lang="en-US" altLang="zh-CN" i="1"/>
                          <m:t>𝑅</m:t>
                        </m:r>
                      </m:e>
                      <m:sub>
                        <m:r>
                          <a:rPr lang="en-US" altLang="zh-CN" i="1"/>
                          <m:t>𝑖</m:t>
                        </m:r>
                      </m:sub>
                    </m:sSub>
                  </m:oMath>
                </a14:m>
                <a:r>
                  <a:rPr lang="zh-CN" altLang="zh-CN" dirty="0"/>
                  <a:t>的像素个数，根据颜色模块</a:t>
                </a:r>
                <a14:m>
                  <m:oMath xmlns:m="http://schemas.openxmlformats.org/officeDocument/2006/math">
                    <m:sSub>
                      <m:sSubPr>
                        <m:ctrlPr>
                          <a:rPr lang="zh-CN" altLang="zh-CN" i="1"/>
                        </m:ctrlPr>
                      </m:sSubPr>
                      <m:e>
                        <m:r>
                          <a:rPr lang="en-US" altLang="zh-CN" i="1"/>
                          <m:t>𝐿</m:t>
                        </m:r>
                      </m:e>
                      <m:sub>
                        <m:r>
                          <a:rPr lang="en-US" altLang="zh-CN" i="1"/>
                          <m:t>𝑖</m:t>
                        </m:r>
                      </m:sub>
                    </m:sSub>
                  </m:oMath>
                </a14:m>
                <a:r>
                  <a:rPr lang="zh-CN" altLang="zh-CN" dirty="0"/>
                  <a:t>，</a:t>
                </a:r>
                <a14:m>
                  <m:oMath xmlns:m="http://schemas.openxmlformats.org/officeDocument/2006/math">
                    <m:sSub>
                      <m:sSubPr>
                        <m:ctrlPr>
                          <a:rPr lang="zh-CN" altLang="zh-CN" i="1"/>
                        </m:ctrlPr>
                      </m:sSubPr>
                      <m:e>
                        <m:r>
                          <a:rPr lang="en-US" altLang="zh-CN" i="1"/>
                          <m:t>𝐴</m:t>
                        </m:r>
                      </m:e>
                      <m:sub>
                        <m:r>
                          <a:rPr lang="en-US" altLang="zh-CN" i="1"/>
                          <m:t>𝑖</m:t>
                        </m:r>
                      </m:sub>
                    </m:sSub>
                  </m:oMath>
                </a14:m>
                <a:r>
                  <a:rPr lang="zh-CN" altLang="zh-CN" dirty="0"/>
                  <a:t>，</a:t>
                </a:r>
                <a14:m>
                  <m:oMath xmlns:m="http://schemas.openxmlformats.org/officeDocument/2006/math">
                    <m:sSub>
                      <m:sSubPr>
                        <m:ctrlPr>
                          <a:rPr lang="zh-CN" altLang="zh-CN" i="1"/>
                        </m:ctrlPr>
                      </m:sSubPr>
                      <m:e>
                        <m:r>
                          <a:rPr lang="en-US" altLang="zh-CN" i="1"/>
                          <m:t>𝐵</m:t>
                        </m:r>
                      </m:e>
                      <m:sub>
                        <m:r>
                          <a:rPr lang="en-US" altLang="zh-CN" i="1"/>
                          <m:t>𝑖</m:t>
                        </m:r>
                      </m:sub>
                    </m:sSub>
                  </m:oMath>
                </a14:m>
                <a:r>
                  <a:rPr lang="zh-CN" altLang="zh-CN" dirty="0"/>
                  <a:t>，区域色量</a:t>
                </a:r>
                <a:r>
                  <a:rPr lang="en-US" altLang="zh-CN" dirty="0"/>
                  <a:t>(</a:t>
                </a:r>
                <a:r>
                  <a:rPr lang="en-US" altLang="zh-CN" i="1" dirty="0"/>
                  <a:t>RCV</a:t>
                </a:r>
                <a:r>
                  <a:rPr lang="en-US" altLang="zh-CN" dirty="0"/>
                  <a:t>)</a:t>
                </a:r>
                <a:r>
                  <a:rPr lang="zh-CN" altLang="zh-CN" dirty="0"/>
                  <a:t>可以定义为：</a:t>
                </a:r>
                <a:endParaRPr lang="en-US" altLang="zh-CN" dirty="0"/>
              </a:p>
              <a:p>
                <a:pPr>
                  <a:lnSpc>
                    <a:spcPct val="130000"/>
                  </a:lnSpc>
                </a:pPr>
                <a14:m>
                  <m:oMathPara xmlns:m="http://schemas.openxmlformats.org/officeDocument/2006/math">
                    <m:oMathParaPr>
                      <m:jc m:val="centerGroup"/>
                    </m:oMathParaPr>
                    <m:oMath xmlns:m="http://schemas.openxmlformats.org/officeDocument/2006/math">
                      <m:r>
                        <a:rPr lang="en-US" altLang="zh-CN" i="1"/>
                        <m:t>𝑅𝐶𝑉</m:t>
                      </m:r>
                      <m:d>
                        <m:dPr>
                          <m:ctrlPr>
                            <a:rPr lang="zh-CN" altLang="zh-CN" i="1"/>
                          </m:ctrlPr>
                        </m:dPr>
                        <m:e>
                          <m:r>
                            <a:rPr lang="en-US" altLang="zh-CN" i="1"/>
                            <m:t>𝑖</m:t>
                          </m:r>
                        </m:e>
                      </m:d>
                      <m:r>
                        <a:rPr lang="en-US" altLang="zh-CN" i="1"/>
                        <m:t>=</m:t>
                      </m:r>
                      <m:f>
                        <m:fPr>
                          <m:ctrlPr>
                            <a:rPr lang="zh-CN" altLang="zh-CN" i="1"/>
                          </m:ctrlPr>
                        </m:fPr>
                        <m:num>
                          <m:r>
                            <a:rPr lang="en-US" altLang="zh-CN" i="1"/>
                            <m:t>4</m:t>
                          </m:r>
                        </m:num>
                        <m:den>
                          <m:r>
                            <a:rPr lang="en-US" altLang="zh-CN" i="1"/>
                            <m:t>3</m:t>
                          </m:r>
                        </m:den>
                      </m:f>
                      <m:r>
                        <a:rPr lang="en-US" altLang="zh-CN" i="1"/>
                        <m:t>𝜋</m:t>
                      </m:r>
                      <m:r>
                        <a:rPr lang="en-US" altLang="zh-CN" i="1"/>
                        <m:t>×</m:t>
                      </m:r>
                      <m:sSub>
                        <m:sSubPr>
                          <m:ctrlPr>
                            <a:rPr lang="zh-CN" altLang="zh-CN" i="1"/>
                          </m:ctrlPr>
                        </m:sSubPr>
                        <m:e>
                          <m:r>
                            <a:rPr lang="en-US" altLang="zh-CN" i="1"/>
                            <m:t>𝐿</m:t>
                          </m:r>
                        </m:e>
                        <m:sub>
                          <m:r>
                            <a:rPr lang="en-US" altLang="zh-CN" i="1"/>
                            <m:t>𝑖</m:t>
                          </m:r>
                        </m:sub>
                      </m:sSub>
                      <m:r>
                        <a:rPr lang="en-US" altLang="zh-CN" i="1"/>
                        <m:t>×</m:t>
                      </m:r>
                      <m:sSub>
                        <m:sSubPr>
                          <m:ctrlPr>
                            <a:rPr lang="zh-CN" altLang="zh-CN" i="1"/>
                          </m:ctrlPr>
                        </m:sSubPr>
                        <m:e>
                          <m:r>
                            <a:rPr lang="en-US" altLang="zh-CN" i="1"/>
                            <m:t>𝐴</m:t>
                          </m:r>
                        </m:e>
                        <m:sub>
                          <m:r>
                            <a:rPr lang="en-US" altLang="zh-CN" i="1"/>
                            <m:t>𝑖</m:t>
                          </m:r>
                        </m:sub>
                      </m:sSub>
                      <m:r>
                        <a:rPr lang="en-US" altLang="zh-CN" i="1"/>
                        <m:t>×</m:t>
                      </m:r>
                      <m:sSub>
                        <m:sSubPr>
                          <m:ctrlPr>
                            <a:rPr lang="zh-CN" altLang="zh-CN" i="1"/>
                          </m:ctrlPr>
                        </m:sSubPr>
                        <m:e>
                          <m:r>
                            <a:rPr lang="en-US" altLang="zh-CN" i="1"/>
                            <m:t>𝐵</m:t>
                          </m:r>
                        </m:e>
                        <m:sub>
                          <m:r>
                            <a:rPr lang="en-US" altLang="zh-CN" i="1"/>
                            <m:t>𝑖</m:t>
                          </m:r>
                        </m:sub>
                      </m:sSub>
                    </m:oMath>
                  </m:oMathPara>
                </a14:m>
                <a:endParaRPr lang="en-US" altLang="zh-CN" dirty="0">
                  <a:solidFill>
                    <a:schemeClr val="tx1">
                      <a:lumMod val="65000"/>
                      <a:lumOff val="35000"/>
                    </a:schemeClr>
                  </a:solidFill>
                </a:endParaRPr>
              </a:p>
            </p:txBody>
          </p:sp>
        </mc:Choice>
        <mc:Fallback>
          <p:sp>
            <p:nvSpPr>
              <p:cNvPr id="14" name="矩形 13">
                <a:extLst>
                  <a:ext uri="{FF2B5EF4-FFF2-40B4-BE49-F238E27FC236}">
                    <a16:creationId xmlns:a16="http://schemas.microsoft.com/office/drawing/2014/main" id="{CAC3EA42-879B-4D5C-AE9A-526E2D9C2EBF}"/>
                  </a:ext>
                </a:extLst>
              </p:cNvPr>
              <p:cNvSpPr>
                <a:spLocks noRot="1" noChangeAspect="1" noMove="1" noResize="1" noEditPoints="1" noAdjustHandles="1" noChangeArrowheads="1" noChangeShapeType="1" noTextEdit="1"/>
              </p:cNvSpPr>
              <p:nvPr/>
            </p:nvSpPr>
            <p:spPr>
              <a:xfrm>
                <a:off x="1154526" y="1401678"/>
                <a:ext cx="10647614" cy="4699363"/>
              </a:xfrm>
              <a:prstGeom prst="rect">
                <a:avLst/>
              </a:prstGeom>
              <a:blipFill>
                <a:blip r:embed="rId2"/>
                <a:stretch>
                  <a:fillRect l="-4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3805442"/>
      </p:ext>
    </p:extLst>
  </p:cSld>
  <p:clrMapOvr>
    <a:masterClrMapping/>
  </p:clrMapOvr>
  <p:transition spd="med">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3069" y="-120985"/>
            <a:ext cx="4681468" cy="936732"/>
            <a:chOff x="-213069" y="-120985"/>
            <a:chExt cx="4681468" cy="936732"/>
          </a:xfrm>
        </p:grpSpPr>
        <p:grpSp>
          <p:nvGrpSpPr>
            <p:cNvPr id="3" name="组合 2"/>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5" name="矩形: 圆角 4"/>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圆角 5"/>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6"/>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7"/>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文本框 3"/>
            <p:cNvSpPr txBox="1"/>
            <p:nvPr/>
          </p:nvSpPr>
          <p:spPr>
            <a:xfrm>
              <a:off x="897885" y="265195"/>
              <a:ext cx="3570514" cy="461665"/>
            </a:xfrm>
            <a:prstGeom prst="rect">
              <a:avLst/>
            </a:prstGeom>
            <a:noFill/>
          </p:spPr>
          <p:txBody>
            <a:bodyPr wrap="square" rtlCol="0">
              <a:spAutoFit/>
            </a:bodyPr>
            <a:lstStyle/>
            <a:p>
              <a:pPr algn="ctr"/>
              <a:r>
                <a:rPr lang="en-US" altLang="zh-CN" sz="2400" dirty="0">
                  <a:latin typeface="+mj-ea"/>
                </a:rPr>
                <a:t>FCB</a:t>
              </a:r>
              <a:r>
                <a:rPr lang="zh-CN" altLang="en-US" sz="2400" dirty="0">
                  <a:latin typeface="+mj-ea"/>
                </a:rPr>
                <a:t>显著目标识别模型</a:t>
              </a:r>
            </a:p>
          </p:txBody>
        </p:sp>
      </p:grpSp>
      <p:sp>
        <p:nvSpPr>
          <p:cNvPr id="11" name="矩形 10">
            <a:extLst>
              <a:ext uri="{FF2B5EF4-FFF2-40B4-BE49-F238E27FC236}">
                <a16:creationId xmlns:a16="http://schemas.microsoft.com/office/drawing/2014/main" id="{C8602208-7765-46EE-9DD0-D03513F97521}"/>
              </a:ext>
            </a:extLst>
          </p:cNvPr>
          <p:cNvSpPr/>
          <p:nvPr/>
        </p:nvSpPr>
        <p:spPr>
          <a:xfrm>
            <a:off x="1154527" y="802711"/>
            <a:ext cx="1800493" cy="417037"/>
          </a:xfrm>
          <a:prstGeom prst="rect">
            <a:avLst/>
          </a:prstGeom>
        </p:spPr>
        <p:txBody>
          <a:bodyPr wrap="none">
            <a:spAutoFit/>
          </a:bodyPr>
          <a:lstStyle/>
          <a:p>
            <a:pPr>
              <a:lnSpc>
                <a:spcPct val="130000"/>
              </a:lnSpc>
            </a:pPr>
            <a:r>
              <a:rPr lang="zh-CN" altLang="en-US" dirty="0"/>
              <a:t>前景显著性检测</a:t>
            </a:r>
            <a:endParaRPr lang="en-US" altLang="zh-CN" dirty="0"/>
          </a:p>
        </p:txBody>
      </p:sp>
      <p:pic>
        <p:nvPicPr>
          <p:cNvPr id="12" name="Picture 2144">
            <a:extLst>
              <a:ext uri="{FF2B5EF4-FFF2-40B4-BE49-F238E27FC236}">
                <a16:creationId xmlns:a16="http://schemas.microsoft.com/office/drawing/2014/main" id="{6D990845-1F28-4792-9711-9511C26D3C75}"/>
              </a:ext>
            </a:extLst>
          </p:cNvPr>
          <p:cNvPicPr/>
          <p:nvPr/>
        </p:nvPicPr>
        <p:blipFill>
          <a:blip r:embed="rId2"/>
          <a:stretch>
            <a:fillRect/>
          </a:stretch>
        </p:blipFill>
        <p:spPr>
          <a:xfrm>
            <a:off x="1418172" y="1295599"/>
            <a:ext cx="9672364" cy="4562524"/>
          </a:xfrm>
          <a:prstGeom prst="rect">
            <a:avLst/>
          </a:prstGeom>
        </p:spPr>
      </p:pic>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972A83A3-BA85-4F9C-B10D-C02AF50DF34C}"/>
                  </a:ext>
                </a:extLst>
              </p:cNvPr>
              <p:cNvSpPr/>
              <p:nvPr/>
            </p:nvSpPr>
            <p:spPr>
              <a:xfrm>
                <a:off x="1418172" y="6055289"/>
                <a:ext cx="9672364" cy="646331"/>
              </a:xfrm>
              <a:prstGeom prst="rect">
                <a:avLst/>
              </a:prstGeom>
            </p:spPr>
            <p:txBody>
              <a:bodyPr wrap="square">
                <a:spAutoFit/>
              </a:bodyPr>
              <a:lstStyle/>
              <a:p>
                <a:r>
                  <a:rPr lang="en-US" altLang="zh-CN" dirty="0">
                    <a:latin typeface="Times New Roman" panose="02020603050405020304" pitchFamily="18" charset="0"/>
                    <a:ea typeface="仿宋" panose="02010609060101010101" pitchFamily="49" charset="-122"/>
                    <a:cs typeface="Times New Roman" panose="02020603050405020304" pitchFamily="18" charset="0"/>
                  </a:rPr>
                  <a:t>       </a:t>
                </a:r>
                <a:r>
                  <a:rPr lang="zh-CN" altLang="zh-CN" dirty="0">
                    <a:latin typeface="Times New Roman" panose="02020603050405020304" pitchFamily="18" charset="0"/>
                    <a:ea typeface="仿宋" panose="02010609060101010101" pitchFamily="49" charset="-122"/>
                    <a:cs typeface="Times New Roman" panose="02020603050405020304" pitchFamily="18" charset="0"/>
                  </a:rPr>
                  <a:t>色量所对应的</a:t>
                </a:r>
                <a:r>
                  <a:rPr lang="en-US" altLang="zh-CN" dirty="0">
                    <a:latin typeface="Times New Roman" panose="02020603050405020304" pitchFamily="18" charset="0"/>
                    <a:ea typeface="仿宋" panose="02010609060101010101" pitchFamily="49" charset="-122"/>
                  </a:rPr>
                  <a:t>L*a*b*</a:t>
                </a:r>
                <a:r>
                  <a:rPr lang="zh-CN" altLang="zh-CN" dirty="0">
                    <a:latin typeface="Times New Roman" panose="02020603050405020304" pitchFamily="18" charset="0"/>
                    <a:ea typeface="仿宋" panose="02010609060101010101" pitchFamily="49" charset="-122"/>
                    <a:cs typeface="Times New Roman" panose="02020603050405020304" pitchFamily="18" charset="0"/>
                  </a:rPr>
                  <a:t>色空间。第</a:t>
                </a:r>
                <a:r>
                  <a:rPr lang="en-US" altLang="zh-CN" dirty="0">
                    <a:latin typeface="Times New Roman" panose="02020603050405020304" pitchFamily="18" charset="0"/>
                    <a:ea typeface="仿宋" panose="02010609060101010101" pitchFamily="49" charset="-122"/>
                  </a:rPr>
                  <a:t>1</a:t>
                </a:r>
                <a:r>
                  <a:rPr lang="zh-CN" altLang="zh-CN" dirty="0">
                    <a:latin typeface="Times New Roman" panose="02020603050405020304" pitchFamily="18" charset="0"/>
                    <a:ea typeface="仿宋" panose="02010609060101010101" pitchFamily="49" charset="-122"/>
                    <a:cs typeface="Times New Roman" panose="02020603050405020304" pitchFamily="18" charset="0"/>
                  </a:rPr>
                  <a:t>行</a:t>
                </a:r>
                <a:r>
                  <a:rPr lang="en-US" altLang="zh-CN" dirty="0">
                    <a:latin typeface="Times New Roman" panose="02020603050405020304" pitchFamily="18" charset="0"/>
                    <a:ea typeface="仿宋" panose="02010609060101010101" pitchFamily="49" charset="-122"/>
                  </a:rPr>
                  <a:t>:</a:t>
                </a:r>
                <a:r>
                  <a:rPr lang="zh-CN" altLang="zh-CN" dirty="0">
                    <a:latin typeface="Times New Roman" panose="02020603050405020304" pitchFamily="18" charset="0"/>
                    <a:ea typeface="仿宋" panose="02010609060101010101" pitchFamily="49" charset="-122"/>
                    <a:cs typeface="Times New Roman" panose="02020603050405020304" pitchFamily="18" charset="0"/>
                  </a:rPr>
                  <a:t>输入图像，第</a:t>
                </a:r>
                <a:r>
                  <a:rPr lang="en-US" altLang="zh-CN" dirty="0">
                    <a:latin typeface="Times New Roman" panose="02020603050405020304" pitchFamily="18" charset="0"/>
                    <a:ea typeface="仿宋" panose="02010609060101010101" pitchFamily="49" charset="-122"/>
                  </a:rPr>
                  <a:t>2</a:t>
                </a:r>
                <a:r>
                  <a:rPr lang="zh-CN" altLang="zh-CN" dirty="0">
                    <a:latin typeface="Times New Roman" panose="02020603050405020304" pitchFamily="18" charset="0"/>
                    <a:ea typeface="仿宋" panose="02010609060101010101" pitchFamily="49" charset="-122"/>
                    <a:cs typeface="Times New Roman" panose="02020603050405020304" pitchFamily="18" charset="0"/>
                  </a:rPr>
                  <a:t>行</a:t>
                </a:r>
                <a:r>
                  <a:rPr lang="en-US" altLang="zh-CN" dirty="0">
                    <a:latin typeface="Times New Roman" panose="02020603050405020304" pitchFamily="18" charset="0"/>
                    <a:ea typeface="仿宋" panose="02010609060101010101" pitchFamily="49" charset="-122"/>
                  </a:rPr>
                  <a:t>:</a:t>
                </a:r>
                <a:r>
                  <a:rPr lang="zh-CN" altLang="zh-CN" dirty="0">
                    <a:latin typeface="Times New Roman" panose="02020603050405020304" pitchFamily="18" charset="0"/>
                    <a:ea typeface="仿宋" panose="02010609060101010101" pitchFamily="49" charset="-122"/>
                    <a:cs typeface="Times New Roman" panose="02020603050405020304" pitchFamily="18" charset="0"/>
                  </a:rPr>
                  <a:t>色量</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仿宋" panose="02010609060101010101" pitchFamily="49" charset="-122"/>
                            <a:cs typeface="Times New Roman" panose="02020603050405020304" pitchFamily="18" charset="0"/>
                          </a:rPr>
                          <m:t>𝑐𝑣</m:t>
                        </m:r>
                      </m:e>
                      <m:sub>
                        <m:r>
                          <a:rPr lang="en-US" altLang="zh-CN" i="1">
                            <a:latin typeface="Cambria Math" panose="02040503050406030204" pitchFamily="18" charset="0"/>
                            <a:ea typeface="仿宋" panose="02010609060101010101" pitchFamily="49" charset="-122"/>
                            <a:cs typeface="Times New Roman" panose="02020603050405020304" pitchFamily="18" charset="0"/>
                          </a:rPr>
                          <m:t>𝐿𝑎𝑏</m:t>
                        </m:r>
                      </m:sub>
                    </m:sSub>
                  </m:oMath>
                </a14:m>
                <a:r>
                  <a:rPr lang="zh-CN" altLang="zh-CN" dirty="0">
                    <a:latin typeface="Times New Roman" panose="02020603050405020304" pitchFamily="18" charset="0"/>
                    <a:ea typeface="仿宋" panose="02010609060101010101" pitchFamily="49" charset="-122"/>
                    <a:cs typeface="Times New Roman" panose="02020603050405020304" pitchFamily="18" charset="0"/>
                  </a:rPr>
                  <a:t>映射，第</a:t>
                </a:r>
                <a:r>
                  <a:rPr lang="en-US" altLang="zh-CN" dirty="0">
                    <a:latin typeface="Times New Roman" panose="02020603050405020304" pitchFamily="18" charset="0"/>
                    <a:ea typeface="仿宋" panose="02010609060101010101" pitchFamily="49" charset="-122"/>
                  </a:rPr>
                  <a:t>3</a:t>
                </a:r>
                <a:r>
                  <a:rPr lang="zh-CN" altLang="zh-CN" dirty="0">
                    <a:latin typeface="Times New Roman" panose="02020603050405020304" pitchFamily="18" charset="0"/>
                    <a:ea typeface="仿宋" panose="02010609060101010101" pitchFamily="49" charset="-122"/>
                    <a:cs typeface="Times New Roman" panose="02020603050405020304" pitchFamily="18" charset="0"/>
                  </a:rPr>
                  <a:t>行</a:t>
                </a:r>
                <a:r>
                  <a:rPr lang="en-US" altLang="zh-CN" dirty="0">
                    <a:latin typeface="Times New Roman" panose="02020603050405020304" pitchFamily="18" charset="0"/>
                    <a:ea typeface="仿宋" panose="02010609060101010101" pitchFamily="49" charset="-122"/>
                  </a:rPr>
                  <a:t>:</a:t>
                </a:r>
                <a:r>
                  <a:rPr lang="zh-CN" altLang="zh-CN" dirty="0">
                    <a:latin typeface="Times New Roman" panose="02020603050405020304" pitchFamily="18" charset="0"/>
                    <a:ea typeface="仿宋" panose="02010609060101010101" pitchFamily="49" charset="-122"/>
                    <a:cs typeface="Times New Roman" panose="02020603050405020304" pitchFamily="18" charset="0"/>
                  </a:rPr>
                  <a:t>使用</a:t>
                </a:r>
                <a:r>
                  <a:rPr lang="en-US" altLang="zh-CN" dirty="0">
                    <a:latin typeface="Times New Roman" panose="02020603050405020304" pitchFamily="18" charset="0"/>
                    <a:ea typeface="仿宋" panose="02010609060101010101" pitchFamily="49" charset="-122"/>
                  </a:rPr>
                  <a:t>SLIC</a:t>
                </a:r>
                <a:r>
                  <a:rPr lang="zh-CN" altLang="zh-CN" dirty="0">
                    <a:latin typeface="Times New Roman" panose="02020603050405020304" pitchFamily="18" charset="0"/>
                    <a:ea typeface="仿宋" panose="02010609060101010101" pitchFamily="49" charset="-122"/>
                    <a:cs typeface="Times New Roman" panose="02020603050405020304" pitchFamily="18" charset="0"/>
                  </a:rPr>
                  <a:t>算法进行区域分割的区域色量映射</a:t>
                </a:r>
                <a:r>
                  <a:rPr lang="en-US" altLang="zh-CN" dirty="0">
                    <a:latin typeface="Times New Roman" panose="02020603050405020304" pitchFamily="18" charset="0"/>
                    <a:ea typeface="仿宋" panose="02010609060101010101" pitchFamily="49" charset="-122"/>
                  </a:rPr>
                  <a:t>(</a:t>
                </a:r>
                <a:r>
                  <a:rPr lang="zh-CN" altLang="zh-CN" dirty="0">
                    <a:latin typeface="Times New Roman" panose="02020603050405020304" pitchFamily="18" charset="0"/>
                    <a:ea typeface="仿宋" panose="02010609060101010101" pitchFamily="49" charset="-122"/>
                    <a:cs typeface="Times New Roman" panose="02020603050405020304" pitchFamily="18" charset="0"/>
                  </a:rPr>
                  <a:t>区域数</a:t>
                </a:r>
                <a:r>
                  <a:rPr lang="en-US" altLang="zh-CN" dirty="0">
                    <a:latin typeface="Times New Roman" panose="02020603050405020304" pitchFamily="18" charset="0"/>
                    <a:ea typeface="仿宋" panose="02010609060101010101" pitchFamily="49" charset="-122"/>
                  </a:rPr>
                  <a:t>= 20)</a:t>
                </a:r>
                <a:r>
                  <a:rPr lang="zh-CN" altLang="zh-CN" dirty="0">
                    <a:latin typeface="Times New Roman" panose="02020603050405020304" pitchFamily="18" charset="0"/>
                    <a:ea typeface="仿宋" panose="02010609060101010101" pitchFamily="49" charset="-122"/>
                    <a:cs typeface="Times New Roman" panose="02020603050405020304" pitchFamily="18" charset="0"/>
                  </a:rPr>
                  <a:t>，第</a:t>
                </a:r>
                <a:r>
                  <a:rPr lang="en-US" altLang="zh-CN" dirty="0">
                    <a:latin typeface="Times New Roman" panose="02020603050405020304" pitchFamily="18" charset="0"/>
                    <a:ea typeface="仿宋" panose="02010609060101010101" pitchFamily="49" charset="-122"/>
                  </a:rPr>
                  <a:t>4</a:t>
                </a:r>
                <a:r>
                  <a:rPr lang="zh-CN" altLang="zh-CN" dirty="0">
                    <a:latin typeface="Times New Roman" panose="02020603050405020304" pitchFamily="18" charset="0"/>
                    <a:ea typeface="仿宋" panose="02010609060101010101" pitchFamily="49" charset="-122"/>
                    <a:cs typeface="Times New Roman" panose="02020603050405020304" pitchFamily="18" charset="0"/>
                  </a:rPr>
                  <a:t>行</a:t>
                </a:r>
                <a:r>
                  <a:rPr lang="en-US" altLang="zh-CN" dirty="0">
                    <a:latin typeface="Times New Roman" panose="02020603050405020304" pitchFamily="18" charset="0"/>
                    <a:ea typeface="仿宋" panose="02010609060101010101" pitchFamily="49" charset="-122"/>
                  </a:rPr>
                  <a:t>:</a:t>
                </a:r>
                <a:r>
                  <a:rPr lang="zh-CN" altLang="zh-CN" dirty="0">
                    <a:latin typeface="Times New Roman" panose="02020603050405020304" pitchFamily="18" charset="0"/>
                    <a:ea typeface="仿宋" panose="02010609060101010101" pitchFamily="49" charset="-122"/>
                    <a:cs typeface="Times New Roman" panose="02020603050405020304" pitchFamily="18" charset="0"/>
                  </a:rPr>
                  <a:t>最终显著性映射。</a:t>
                </a:r>
                <a:endParaRPr lang="zh-CN" altLang="en-US" dirty="0"/>
              </a:p>
            </p:txBody>
          </p:sp>
        </mc:Choice>
        <mc:Fallback>
          <p:sp>
            <p:nvSpPr>
              <p:cNvPr id="9" name="矩形 8">
                <a:extLst>
                  <a:ext uri="{FF2B5EF4-FFF2-40B4-BE49-F238E27FC236}">
                    <a16:creationId xmlns:a16="http://schemas.microsoft.com/office/drawing/2014/main" id="{972A83A3-BA85-4F9C-B10D-C02AF50DF34C}"/>
                  </a:ext>
                </a:extLst>
              </p:cNvPr>
              <p:cNvSpPr>
                <a:spLocks noRot="1" noChangeAspect="1" noMove="1" noResize="1" noEditPoints="1" noAdjustHandles="1" noChangeArrowheads="1" noChangeShapeType="1" noTextEdit="1"/>
              </p:cNvSpPr>
              <p:nvPr/>
            </p:nvSpPr>
            <p:spPr>
              <a:xfrm>
                <a:off x="1418172" y="6055289"/>
                <a:ext cx="9672364" cy="646331"/>
              </a:xfrm>
              <a:prstGeom prst="rect">
                <a:avLst/>
              </a:prstGeom>
              <a:blipFill>
                <a:blip r:embed="rId3"/>
                <a:stretch>
                  <a:fillRect l="-567" t="-6604" b="-150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0714100"/>
      </p:ext>
    </p:extLst>
  </p:cSld>
  <p:clrMapOvr>
    <a:masterClrMapping/>
  </p:clrMapOvr>
  <p:transition spd="med">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3069" y="-120985"/>
            <a:ext cx="4681468" cy="936732"/>
            <a:chOff x="-213069" y="-120985"/>
            <a:chExt cx="4681468" cy="936732"/>
          </a:xfrm>
        </p:grpSpPr>
        <p:grpSp>
          <p:nvGrpSpPr>
            <p:cNvPr id="3" name="组合 2"/>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5" name="矩形: 圆角 4"/>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圆角 5"/>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6"/>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7"/>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文本框 3"/>
            <p:cNvSpPr txBox="1"/>
            <p:nvPr/>
          </p:nvSpPr>
          <p:spPr>
            <a:xfrm>
              <a:off x="897885" y="265195"/>
              <a:ext cx="3570514" cy="461665"/>
            </a:xfrm>
            <a:prstGeom prst="rect">
              <a:avLst/>
            </a:prstGeom>
            <a:noFill/>
          </p:spPr>
          <p:txBody>
            <a:bodyPr wrap="square" rtlCol="0">
              <a:spAutoFit/>
            </a:bodyPr>
            <a:lstStyle/>
            <a:p>
              <a:pPr algn="ctr"/>
              <a:r>
                <a:rPr lang="en-US" altLang="zh-CN" sz="2400" dirty="0">
                  <a:latin typeface="+mj-ea"/>
                </a:rPr>
                <a:t>FCB</a:t>
              </a:r>
              <a:r>
                <a:rPr lang="zh-CN" altLang="en-US" sz="2400" dirty="0">
                  <a:latin typeface="+mj-ea"/>
                </a:rPr>
                <a:t>显著目标识别模型</a:t>
              </a:r>
            </a:p>
          </p:txBody>
        </p:sp>
      </p:grpSp>
      <p:sp>
        <p:nvSpPr>
          <p:cNvPr id="9" name="矩形 8">
            <a:extLst>
              <a:ext uri="{FF2B5EF4-FFF2-40B4-BE49-F238E27FC236}">
                <a16:creationId xmlns:a16="http://schemas.microsoft.com/office/drawing/2014/main" id="{FDAFED71-E272-4574-8452-89BDB0825C82}"/>
              </a:ext>
            </a:extLst>
          </p:cNvPr>
          <p:cNvSpPr/>
          <p:nvPr/>
        </p:nvSpPr>
        <p:spPr>
          <a:xfrm>
            <a:off x="1427355" y="1238350"/>
            <a:ext cx="9924585" cy="2120709"/>
          </a:xfrm>
          <a:prstGeom prst="rect">
            <a:avLst/>
          </a:prstGeom>
        </p:spPr>
        <p:txBody>
          <a:bodyPr wrap="square">
            <a:spAutoFit/>
          </a:bodyPr>
          <a:lstStyle/>
          <a:p>
            <a:pPr indent="304800" algn="just">
              <a:lnSpc>
                <a:spcPct val="150000"/>
              </a:lnSpc>
              <a:spcAft>
                <a:spcPts val="0"/>
              </a:spcAft>
            </a:pP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  </a:t>
            </a:r>
            <a:r>
              <a:rPr lang="zh-CN" altLang="zh-CN" dirty="0"/>
              <a:t>在一些最先进的方法中，边界对比度计算中考虑了四个图像边界区域</a:t>
            </a:r>
            <a:r>
              <a:rPr lang="en-US" altLang="zh-CN" dirty="0"/>
              <a:t>(</a:t>
            </a:r>
            <a:r>
              <a:rPr lang="zh-CN" altLang="zh-CN" dirty="0"/>
              <a:t>上、下、左、右</a:t>
            </a:r>
            <a:r>
              <a:rPr lang="en-US" altLang="zh-CN" dirty="0"/>
              <a:t>)</a:t>
            </a:r>
            <a:r>
              <a:rPr lang="zh-CN" altLang="zh-CN" dirty="0"/>
              <a:t>，而那些连续一致的前景区域在视觉外观方面被认为是相似的。在这些方法中，背景区域通常被认为类似于四种图像边界之一。</a:t>
            </a:r>
            <a:endParaRPr lang="en-US" altLang="zh-CN" dirty="0"/>
          </a:p>
          <a:p>
            <a:pPr indent="304800" algn="just">
              <a:lnSpc>
                <a:spcPct val="150000"/>
              </a:lnSpc>
              <a:spcAft>
                <a:spcPts val="0"/>
              </a:spcAft>
            </a:pPr>
            <a:r>
              <a:rPr lang="en-US" altLang="zh-CN" dirty="0"/>
              <a:t>   </a:t>
            </a:r>
            <a:r>
              <a:rPr lang="zh-CN" altLang="zh-CN" dirty="0"/>
              <a:t>然而，如果显著性目标接触到图像边界，这些方法可能会失败。在某些情况下，图像边界区域也属于显著目标。</a:t>
            </a:r>
            <a:endParaRPr lang="zh-CN" altLang="zh-CN" kern="100" dirty="0">
              <a:latin typeface="Times New Roman" panose="02020603050405020304" pitchFamily="18" charset="0"/>
              <a:ea typeface="仿宋" panose="02010609060101010101" pitchFamily="49" charset="-122"/>
              <a:cs typeface="Times New Roman" panose="02020603050405020304" pitchFamily="18" charset="0"/>
            </a:endParaRPr>
          </a:p>
        </p:txBody>
      </p:sp>
      <p:pic>
        <p:nvPicPr>
          <p:cNvPr id="12" name="Picture 2146">
            <a:extLst>
              <a:ext uri="{FF2B5EF4-FFF2-40B4-BE49-F238E27FC236}">
                <a16:creationId xmlns:a16="http://schemas.microsoft.com/office/drawing/2014/main" id="{FB7A9F94-3F29-4ED3-8480-254E896A1A9C}"/>
              </a:ext>
            </a:extLst>
          </p:cNvPr>
          <p:cNvPicPr/>
          <p:nvPr/>
        </p:nvPicPr>
        <p:blipFill>
          <a:blip r:embed="rId2"/>
          <a:stretch>
            <a:fillRect/>
          </a:stretch>
        </p:blipFill>
        <p:spPr>
          <a:xfrm>
            <a:off x="1297696" y="3473312"/>
            <a:ext cx="10003968" cy="2396809"/>
          </a:xfrm>
          <a:prstGeom prst="rect">
            <a:avLst/>
          </a:prstGeom>
        </p:spPr>
      </p:pic>
      <p:sp>
        <p:nvSpPr>
          <p:cNvPr id="10" name="矩形 9">
            <a:extLst>
              <a:ext uri="{FF2B5EF4-FFF2-40B4-BE49-F238E27FC236}">
                <a16:creationId xmlns:a16="http://schemas.microsoft.com/office/drawing/2014/main" id="{41949434-19D1-4AD1-A4FA-2539EF1602B3}"/>
              </a:ext>
            </a:extLst>
          </p:cNvPr>
          <p:cNvSpPr/>
          <p:nvPr/>
        </p:nvSpPr>
        <p:spPr>
          <a:xfrm>
            <a:off x="1297696" y="5945429"/>
            <a:ext cx="10054244" cy="646331"/>
          </a:xfrm>
          <a:prstGeom prst="rect">
            <a:avLst/>
          </a:prstGeom>
        </p:spPr>
        <p:txBody>
          <a:bodyPr wrap="square">
            <a:spAutoFit/>
          </a:bodyPr>
          <a:lstStyle/>
          <a:p>
            <a:r>
              <a:rPr lang="en-US" altLang="zh-CN" dirty="0">
                <a:latin typeface="Times New Roman" panose="02020603050405020304" pitchFamily="18" charset="0"/>
                <a:ea typeface="仿宋" panose="02010609060101010101" pitchFamily="49" charset="-122"/>
                <a:cs typeface="Times New Roman" panose="02020603050405020304" pitchFamily="18" charset="0"/>
              </a:rPr>
              <a:t>       </a:t>
            </a:r>
            <a:r>
              <a:rPr lang="zh-CN" altLang="zh-CN" dirty="0">
                <a:latin typeface="Times New Roman" panose="02020603050405020304" pitchFamily="18" charset="0"/>
                <a:ea typeface="仿宋" panose="02010609060101010101" pitchFamily="49" charset="-122"/>
                <a:cs typeface="Times New Roman" panose="02020603050405020304" pitchFamily="18" charset="0"/>
              </a:rPr>
              <a:t>该方法考虑了图像边界区域的影响。</a:t>
            </a:r>
            <a:r>
              <a:rPr lang="en-US" altLang="zh-CN" dirty="0">
                <a:latin typeface="Times New Roman" panose="02020603050405020304" pitchFamily="18" charset="0"/>
                <a:ea typeface="仿宋" panose="02010609060101010101" pitchFamily="49" charset="-122"/>
              </a:rPr>
              <a:t>(a)</a:t>
            </a:r>
            <a:r>
              <a:rPr lang="zh-CN" altLang="zh-CN" dirty="0">
                <a:latin typeface="Times New Roman" panose="02020603050405020304" pitchFamily="18" charset="0"/>
                <a:ea typeface="仿宋" panose="02010609060101010101" pitchFamily="49" charset="-122"/>
                <a:cs typeface="Times New Roman" panose="02020603050405020304" pitchFamily="18" charset="0"/>
              </a:rPr>
              <a:t>输入图像</a:t>
            </a:r>
            <a:r>
              <a:rPr lang="en-US" altLang="zh-CN" dirty="0">
                <a:latin typeface="Times New Roman" panose="02020603050405020304" pitchFamily="18" charset="0"/>
                <a:ea typeface="仿宋" panose="02010609060101010101" pitchFamily="49" charset="-122"/>
              </a:rPr>
              <a:t>.(b)</a:t>
            </a:r>
            <a:r>
              <a:rPr lang="zh-CN" altLang="zh-CN" dirty="0">
                <a:latin typeface="Times New Roman" panose="02020603050405020304" pitchFamily="18" charset="0"/>
                <a:ea typeface="仿宋" panose="02010609060101010101" pitchFamily="49" charset="-122"/>
                <a:cs typeface="Times New Roman" panose="02020603050405020304" pitchFamily="18" charset="0"/>
              </a:rPr>
              <a:t>利用</a:t>
            </a:r>
            <a:r>
              <a:rPr lang="en-US" altLang="zh-CN" dirty="0">
                <a:latin typeface="Times New Roman" panose="02020603050405020304" pitchFamily="18" charset="0"/>
                <a:ea typeface="仿宋" panose="02010609060101010101" pitchFamily="49" charset="-122"/>
              </a:rPr>
              <a:t>SLIC</a:t>
            </a:r>
            <a:r>
              <a:rPr lang="zh-CN" altLang="zh-CN" dirty="0">
                <a:latin typeface="Times New Roman" panose="02020603050405020304" pitchFamily="18" charset="0"/>
                <a:ea typeface="仿宋" panose="02010609060101010101" pitchFamily="49" charset="-122"/>
                <a:cs typeface="Times New Roman" panose="02020603050405020304" pitchFamily="18" charset="0"/>
              </a:rPr>
              <a:t>算法分割图像边界区域</a:t>
            </a:r>
            <a:r>
              <a:rPr lang="en-US" altLang="zh-CN" dirty="0">
                <a:latin typeface="Times New Roman" panose="02020603050405020304" pitchFamily="18" charset="0"/>
                <a:ea typeface="仿宋" panose="02010609060101010101" pitchFamily="49" charset="-122"/>
              </a:rPr>
              <a:t>(</a:t>
            </a:r>
            <a:r>
              <a:rPr lang="zh-CN" altLang="zh-CN" dirty="0">
                <a:latin typeface="Times New Roman" panose="02020603050405020304" pitchFamily="18" charset="0"/>
                <a:ea typeface="仿宋" panose="02010609060101010101" pitchFamily="49" charset="-122"/>
                <a:cs typeface="Times New Roman" panose="02020603050405020304" pitchFamily="18" charset="0"/>
              </a:rPr>
              <a:t>红圈</a:t>
            </a:r>
            <a:r>
              <a:rPr lang="en-US" altLang="zh-CN" dirty="0">
                <a:latin typeface="Times New Roman" panose="02020603050405020304" pitchFamily="18" charset="0"/>
                <a:ea typeface="仿宋" panose="02010609060101010101" pitchFamily="49" charset="-122"/>
              </a:rPr>
              <a:t>) (</a:t>
            </a:r>
            <a:r>
              <a:rPr lang="zh-CN" altLang="zh-CN" dirty="0">
                <a:latin typeface="Times New Roman" panose="02020603050405020304" pitchFamily="18" charset="0"/>
                <a:ea typeface="仿宋" panose="02010609060101010101" pitchFamily="49" charset="-122"/>
                <a:cs typeface="Times New Roman" panose="02020603050405020304" pitchFamily="18" charset="0"/>
              </a:rPr>
              <a:t>区域数</a:t>
            </a:r>
            <a:r>
              <a:rPr lang="en-US" altLang="zh-CN" dirty="0">
                <a:latin typeface="Times New Roman" panose="02020603050405020304" pitchFamily="18" charset="0"/>
                <a:ea typeface="仿宋" panose="02010609060101010101" pitchFamily="49" charset="-122"/>
              </a:rPr>
              <a:t>= 20)</a:t>
            </a:r>
            <a:r>
              <a:rPr lang="zh-CN" altLang="zh-CN"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dirty="0">
                <a:latin typeface="Times New Roman" panose="02020603050405020304" pitchFamily="18" charset="0"/>
                <a:ea typeface="仿宋" panose="02010609060101010101" pitchFamily="49" charset="-122"/>
              </a:rPr>
              <a:t>(c)</a:t>
            </a:r>
            <a:r>
              <a:rPr lang="zh-CN" altLang="zh-CN" dirty="0">
                <a:latin typeface="Times New Roman" panose="02020603050405020304" pitchFamily="18" charset="0"/>
                <a:ea typeface="仿宋" panose="02010609060101010101" pitchFamily="49" charset="-122"/>
                <a:cs typeface="Times New Roman" panose="02020603050405020304" pitchFamily="18" charset="0"/>
              </a:rPr>
              <a:t>显著性映射</a:t>
            </a:r>
            <a:endParaRPr lang="zh-CN" altLang="en-US" dirty="0"/>
          </a:p>
        </p:txBody>
      </p:sp>
      <p:sp>
        <p:nvSpPr>
          <p:cNvPr id="15" name="矩形 14">
            <a:extLst>
              <a:ext uri="{FF2B5EF4-FFF2-40B4-BE49-F238E27FC236}">
                <a16:creationId xmlns:a16="http://schemas.microsoft.com/office/drawing/2014/main" id="{04911028-0E4B-4401-86B3-8531C62FD552}"/>
              </a:ext>
            </a:extLst>
          </p:cNvPr>
          <p:cNvSpPr/>
          <p:nvPr/>
        </p:nvSpPr>
        <p:spPr>
          <a:xfrm>
            <a:off x="1154527" y="802711"/>
            <a:ext cx="1800493" cy="417037"/>
          </a:xfrm>
          <a:prstGeom prst="rect">
            <a:avLst/>
          </a:prstGeom>
        </p:spPr>
        <p:txBody>
          <a:bodyPr wrap="none">
            <a:spAutoFit/>
          </a:bodyPr>
          <a:lstStyle/>
          <a:p>
            <a:pPr>
              <a:lnSpc>
                <a:spcPct val="130000"/>
              </a:lnSpc>
            </a:pPr>
            <a:r>
              <a:rPr lang="zh-CN" altLang="en-US" dirty="0"/>
              <a:t>背景显著性检测</a:t>
            </a:r>
            <a:endParaRPr lang="en-US" altLang="zh-CN" dirty="0"/>
          </a:p>
        </p:txBody>
      </p:sp>
    </p:spTree>
    <p:extLst>
      <p:ext uri="{BB962C8B-B14F-4D97-AF65-F5344CB8AC3E}">
        <p14:creationId xmlns:p14="http://schemas.microsoft.com/office/powerpoint/2010/main" val="93607200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Office 主题​​">
  <a:themeElements>
    <a:clrScheme name="商务04">
      <a:dk1>
        <a:sysClr val="windowText" lastClr="000000"/>
      </a:dk1>
      <a:lt1>
        <a:sysClr val="window" lastClr="FFFFFF"/>
      </a:lt1>
      <a:dk2>
        <a:srgbClr val="44546A"/>
      </a:dk2>
      <a:lt2>
        <a:srgbClr val="E7E6E6"/>
      </a:lt2>
      <a:accent1>
        <a:srgbClr val="2476B5"/>
      </a:accent1>
      <a:accent2>
        <a:srgbClr val="45B058"/>
      </a:accent2>
      <a:accent3>
        <a:srgbClr val="364D76"/>
      </a:accent3>
      <a:accent4>
        <a:srgbClr val="FAFAFA"/>
      </a:accent4>
      <a:accent5>
        <a:srgbClr val="1D2E4B"/>
      </a:accent5>
      <a:accent6>
        <a:srgbClr val="70AD47"/>
      </a:accent6>
      <a:hlink>
        <a:srgbClr val="0563C1"/>
      </a:hlink>
      <a:folHlink>
        <a:srgbClr val="954F72"/>
      </a:folHlink>
    </a:clrScheme>
    <a:fontScheme name="我的字体1">
      <a:majorFont>
        <a:latin typeface="Nexa Bold"/>
        <a:ea typeface="方正北魏楷书简体"/>
        <a:cs typeface=""/>
      </a:majorFont>
      <a:minorFont>
        <a:latin typeface="华文细黑"/>
        <a:ea typeface="汉仪中等线简"/>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2354</TotalTime>
  <Words>2203</Words>
  <Application>Microsoft Office PowerPoint</Application>
  <PresentationFormat>宽屏</PresentationFormat>
  <Paragraphs>108</Paragraphs>
  <Slides>18</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Nexa Bold</vt:lpstr>
      <vt:lpstr>等线</vt:lpstr>
      <vt:lpstr>方正北魏楷书简体</vt:lpstr>
      <vt:lpstr>汉仪中等线简</vt:lpstr>
      <vt:lpstr>华文细黑</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安鑫 王</cp:lastModifiedBy>
  <cp:revision>26</cp:revision>
  <dcterms:created xsi:type="dcterms:W3CDTF">2016-10-18T08:47:11Z</dcterms:created>
  <dcterms:modified xsi:type="dcterms:W3CDTF">2018-12-10T08:55:29Z</dcterms:modified>
</cp:coreProperties>
</file>