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4189"/>
    <a:srgbClr val="0B6FA1"/>
    <a:srgbClr val="1099DE"/>
    <a:srgbClr val="3DB4F1"/>
    <a:srgbClr val="36B6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D0F136-DDFC-48B0-86D7-6A8EE31180D0}" type="datetimeFigureOut">
              <a:rPr lang="en-US" smtClean="0"/>
              <a:t>2018-12-24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D9035-D7E8-416C-A7F7-1492C9250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37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系统主要包含两大神经网络：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（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）编码神经网络 </a:t>
                </a:r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rPr>
                      <m:t>𝐸</m:t>
                    </m:r>
                  </m:oMath>
                </a14:m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：将任何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RGB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彩色图像转换为灰度图像。其中包含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项下卷积层（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down-convolution block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）、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项上卷积层（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up-convolution block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）、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8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项残差层（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residual block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）以及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项扁平卷积层（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flat convolution layer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），其中的上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/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下卷积结构用于特征提取中的接受域（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receptive field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）；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（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）解码神经网络 </a:t>
                </a:r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rPr>
                      <m:t>𝐷</m:t>
                    </m:r>
                  </m:oMath>
                </a14:m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：将灰度图像恢复为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RGB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彩色图像。其中包含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8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项残差层和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项扁平卷积层；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系统主要包含两大神经网络：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（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）编码神经网络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𝐸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：将任何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RGB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彩色图像转换为灰度图像。其中包含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项下卷积层（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down-convolution block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）、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项上卷积层（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up-convolution block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）、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8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项残差层（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residual block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）以及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项扁平卷积层（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flat convolution layer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），其中的上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/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下卷积结构用于特征提取中的接受域（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receptive field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）；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（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）解码神经网络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𝐷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：将灰度图像恢复为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RGB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彩色图像。其中包含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8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项残差层和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项扁平卷积层；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9035-D7E8-416C-A7F7-1492C92503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576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文章所介绍的方法只能够用于对静态图像进行转换，若要对视频进行灰度图像的转换，则可按逐帧转换的方式来进行，但该方法不能够保证时序一致性（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Temporal Consistency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）。同时，该方法所生成的灰度图像不支持图像操作（例如图像旋转、缩放，以及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JPEG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压缩等），因为对图像进行操作将可能破坏编码至灰度图像中的颜色信息。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进一步研究工作：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）达到时序一致性（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Temporal Consistency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），从而实现对视频的转换；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）实现所生成的灰度图像能够进行图像操作；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9035-D7E8-416C-A7F7-1492C92503E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321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对于给定的图像</a:t>
                </a:r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rPr>
                      <m:t>𝐼</m:t>
                    </m:r>
                  </m:oMath>
                </a14:m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及将其灰度图像还原后所得的图像</a:t>
                </a:r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rPr>
                      <m:t>𝑅</m:t>
                    </m:r>
                  </m:oMath>
                </a14:m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，可逆性损失用于确保</a:t>
                </a:r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rPr>
                      <m:t>𝐼</m:t>
                    </m:r>
                  </m:oMath>
                </a14:m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和</a:t>
                </a:r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rPr>
                      <m:t>𝑅</m:t>
                    </m:r>
                  </m:oMath>
                </a14:m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的相似性。</a:t>
                </a:r>
                <a:endParaRPr lang="en-US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该函数使用图像中每一像素的均方误差（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mean square error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MSE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）进行计算：</a:t>
                </a:r>
                <a:endParaRPr lang="en-US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+mn-lt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lang="en-US" altLang="zh-CN" sz="1200" kern="1200">
                                <a:solidFill>
                                  <a:schemeClr val="tx1"/>
                                </a:solidFill>
                                <a:effectLst/>
                                <a:latin typeface="+mn-lt"/>
                                <a:ea typeface="+mn-ea"/>
                                <a:cs typeface="+mn-cs"/>
                              </a:rPr>
                              <m:t>·</m:t>
                            </m:r>
                          </m:e>
                        </m:d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代表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MSE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m:t>𝐿</m:t>
                        </m:r>
                      </m:e>
                      <m:sub>
                        <m:r>
                          <a:rPr lang="en-US" sz="1200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范数，</a:t>
                </a:r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rPr>
                      <m:t>𝔼</m:t>
                    </m:r>
                  </m:oMath>
                </a14:m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则代表训练数据集</a:t>
                </a:r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rPr>
                      <m:t>ℐ</m:t>
                    </m:r>
                  </m:oMath>
                </a14:m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中所有图像的平均运算符。</a:t>
                </a:r>
                <a:endParaRPr lang="en-US" dirty="0"/>
              </a:p>
            </p:txBody>
          </p:sp>
        </mc:Choice>
        <mc:Fallback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对于给定的图像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𝐼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及将其灰度图像还原后所得的图像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𝑅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，可逆性损失用于确保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𝐼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和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𝑅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的相似性。</a:t>
                </a:r>
                <a:endParaRPr lang="en-US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该函数使用图像中每一像素的均方误差（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mean square error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MSE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）进行计算：</a:t>
                </a:r>
                <a:endParaRPr lang="en-US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其中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‖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·</a:t>
                </a:r>
                <a:r>
                  <a:rPr lang="zh-CN" alt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‖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代表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MSE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𝐿_2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范数，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𝔼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则代表训练数据集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ℐ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中所有图像的平均运算符。</a:t>
                </a:r>
                <a:endParaRPr 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9035-D7E8-416C-A7F7-1492C92503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68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对于给定的图像</a:t>
                </a:r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rPr>
                      <m:t>𝐼</m:t>
                    </m:r>
                  </m:oMath>
                </a14:m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及其所生成的灰度图像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rPr>
                      <m:t>G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该损失函数用于确保</a:t>
                </a:r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rPr>
                      <m:t>𝐺</m:t>
                    </m:r>
                  </m:oMath>
                </a14:m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从视觉角度观察是由</a:t>
                </a:r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rPr>
                      <m:t>𝐼</m:t>
                    </m:r>
                  </m:oMath>
                </a14:m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所生成。该损失函数同样为三部分的权重和，包含亮度损失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m:t>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m:t>l</m:t>
                        </m:r>
                      </m:sub>
                    </m:sSub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rPr>
                      <m:t>(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rPr>
                      <m:t>𝐸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（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lightness loss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）、对比度损失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m:t>𝓁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m:t>𝑐</m:t>
                        </m:r>
                      </m:sub>
                    </m:sSub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rPr>
                      <m:t>(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rPr>
                      <m:t>𝐸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（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contrast loss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）及局部结构损失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m:t>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m:t>s</m:t>
                        </m:r>
                      </m:sub>
                    </m:sSub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rPr>
                      <m:t>(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rPr>
                      <m:t>𝐸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（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local structure loss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图显示了该损失函数的重要性</a:t>
                </a:r>
                <a:endParaRPr lang="en-US" dirty="0"/>
              </a:p>
            </p:txBody>
          </p:sp>
        </mc:Choice>
        <mc:Fallback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对于给定的图像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𝐼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及其所生成的灰度图像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该损失函数用于确保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𝐺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从视觉角度观察是由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𝐼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所生成。该损失函数同样为三部分的权重和，包含亮度损失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𝓁_l (𝐸)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（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lightness loss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）、对比度损失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𝓁_𝑐 (𝐸)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（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contrast loss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）及局部结构损失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𝓁_s (𝐸)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（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local structure loss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图显示了该损失函数的重要性</a:t>
                </a:r>
                <a:endParaRPr 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9035-D7E8-416C-A7F7-1492C92503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32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该损失函数用于确保</a:t>
                </a:r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rPr>
                      <m:t>𝐺</m:t>
                    </m:r>
                  </m:oMath>
                </a14:m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的所有像素值均为整数。</a:t>
                </a:r>
                <a:endParaRPr lang="en-US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其中</a:t>
                </a:r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rPr>
                      <m:t>𝑚𝑖𝑛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rPr>
                      <m:t>{·}</m:t>
                    </m:r>
                  </m:oMath>
                </a14:m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表示对多个相同大小的矩阵进行各元素比较所得的最小值；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m:t>𝑀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为所有元素值均等于</a:t>
                </a:r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rPr>
                      <m:t>𝑑</m:t>
                    </m:r>
                  </m:oMath>
                </a14:m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的矩阵，其大小与</a:t>
                </a:r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rPr>
                      <m:t>𝐺</m:t>
                    </m:r>
                  </m:oMath>
                </a14:m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相同。</a:t>
                </a:r>
                <a:endParaRPr lang="en-US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通过该损失函数，可减少在量化过程中所产生的瑕疵，从而提高转换结果的质量，如图所示</a:t>
                </a:r>
                <a:endParaRPr lang="en-US" dirty="0"/>
              </a:p>
            </p:txBody>
          </p:sp>
        </mc:Choice>
        <mc:Fallback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该损失函数用于确保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𝐺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的所有像素值均为整数。</a:t>
                </a:r>
                <a:endParaRPr lang="en-US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其中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𝑚𝑖𝑛{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·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}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表示对多个相同大小的矩阵进行各元素比较所得的最小值；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𝑀_𝑑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为所有元素值均等于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𝑑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的矩阵，其大小与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𝐺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相同。</a:t>
                </a:r>
                <a:endParaRPr lang="en-US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通过该损失函数，可减少在量化过程中所产生的瑕疵，从而提高转换结果的质量，如图所示</a:t>
                </a:r>
                <a:endParaRPr 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9035-D7E8-416C-A7F7-1492C92503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06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从与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Zhang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等人所提出的基于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的着色方法</a:t>
            </a:r>
            <a:r>
              <a:rPr lang="en-US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[6]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比较结果来看，如图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4.1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所示，文章所提出的方法相较准确度更高。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4.1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与现有着色方法比较结果，原图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(a)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，着色方法生成图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(b)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，文章所提方法生成图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(c)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9035-D7E8-416C-A7F7-1492C92503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79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进一步地与可交互的着色方法</a:t>
            </a:r>
            <a:r>
              <a:rPr lang="en-US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[7]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进行比较，在此比较过程中，按照其文章中的意见，对测试数据集中的每一图像随机选择其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500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个像素点作为着色参照。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比较结果如图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4.2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所示，其中列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为原图像，列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为使用着色参照生成的灰度图，列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为使用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Zhang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的方法进行着色的结果，列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为原图与列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所示图的颜色对比图，列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为文章所提方法所生成的灰度图，列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为所还原的色彩图像，列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为原图与列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所示图的颜色对比图；各图右下角即为其对应的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值。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9035-D7E8-416C-A7F7-1492C92503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58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将颜色信息编码至所生成的灰度图像中，将带来一些不明显的瑕疵，但只有在将图片放大到一定程度后才可发现。同时，这一副作用的大小与原图像的分辨率没有直接关系，如图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4.3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所示，分辨率越高的图片，所产生的瑕疵越不明显，需要进一步将图片放大才容易发现这些瑕疵。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而若输入图像（原图像）已经为一灰度图像，由于不需要再进行颜色信息编码，因此将不会带来类似的副作用，如图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4.4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所示，行二中输入图像已为一灰度图像，再将其进行转换便不再产生副作用。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9035-D7E8-416C-A7F7-1492C92503E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01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V0C2012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数据集中剩余的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3367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张图像进行定量评估。为了对比原图像以及所恢复图像的相似度，使用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（绝对平均误差）、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PSNR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SSIM</a:t>
            </a:r>
            <a:r>
              <a:rPr lang="en-US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[8]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度量标准进行测量，同样也与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Zhang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等人在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2017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年所提出的方法进行比较。比较结果如表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4.1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所示，其中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的数值越低则代表相似度越高，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PSNR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及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SSIM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的数值则越高越好。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9035-D7E8-416C-A7F7-1492C92503E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28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语言以及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r>
              <a:rPr lang="en-US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[9]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对该模型进行实现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9035-D7E8-416C-A7F7-1492C92503E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0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66CCED-004D-478A-AB9E-4337B9C5D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3633A9-7A17-4FD9-A519-AA843AD63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A04534-0BFE-4021-A566-6B2D3F97A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09EC-09CF-4486-B776-81FD2788BE41}" type="datetimeFigureOut">
              <a:rPr lang="en-US" smtClean="0"/>
              <a:t>2018-12-24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DAD179-557F-46CF-8127-4F702C7B4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0BC881-F01E-434F-B14A-806EB1B55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48A3-F123-42B3-A323-81D5726E7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74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9F00CD-D5C2-4DCD-8E4A-3EF8A2D0C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F9BD80-65EB-40D7-BE55-EA6E3FF58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228FC7-EED4-4E17-8432-E91625591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09EC-09CF-4486-B776-81FD2788BE41}" type="datetimeFigureOut">
              <a:rPr lang="en-US" smtClean="0"/>
              <a:t>2018-12-24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1DCFF2-F575-4E10-85F0-9F0981E26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F17C9D-C617-4991-BF59-49DF65088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48A3-F123-42B3-A323-81D5726E7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23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929DA3-1801-42E9-8E7C-778A41C0F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4CAF94-CD9D-48EA-8AA1-9B7FACDB7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4BCC53-A96B-467A-9A84-242B4FB45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09EC-09CF-4486-B776-81FD2788BE41}" type="datetimeFigureOut">
              <a:rPr lang="en-US" smtClean="0"/>
              <a:t>2018-12-24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7EAE36-CB75-4125-88BB-0AFBFC0B5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0F967A-BFA4-458C-BEC6-AFF50BF20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48A3-F123-42B3-A323-81D5726E7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88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52C50B-1786-4C85-94FD-BF18CFD4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3D0C09-82CE-4BD6-AB38-9DF2CABA8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FE12A6-136D-4C6A-A8ED-C5AE8E35F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09EC-09CF-4486-B776-81FD2788BE41}" type="datetimeFigureOut">
              <a:rPr lang="en-US" smtClean="0"/>
              <a:t>2018-12-24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A7B02C-6C9D-4F26-895F-7185CBEDF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DB930A-4A0B-49F3-A600-217F67BE9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48A3-F123-42B3-A323-81D5726E7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24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BB3DA-0BD4-408B-AE4F-524767185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F3B878-4188-4D3A-A7D2-D5E734519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4ACC2A-D33C-4370-92E0-4E8BAB3DF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09EC-09CF-4486-B776-81FD2788BE41}" type="datetimeFigureOut">
              <a:rPr lang="en-US" smtClean="0"/>
              <a:t>2018-12-24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21B9AF-762B-47AC-B0BC-163824D8A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0733D9-849E-409E-AB73-FEC3A9AC8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48A3-F123-42B3-A323-81D5726E7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51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F30EEC-9FAE-48EA-A702-298130A0E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218DF3-E0A4-423E-B979-AD4929664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CE196F-9FC0-4991-B31D-503802836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34FFDA-B3EA-4FAB-ACE2-5F763536F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09EC-09CF-4486-B776-81FD2788BE41}" type="datetimeFigureOut">
              <a:rPr lang="en-US" smtClean="0"/>
              <a:t>2018-12-24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D409A1-6514-41B6-AA31-622E57968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99B495-A4C5-4ED3-B072-732393117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48A3-F123-42B3-A323-81D5726E7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06ADB-225F-4644-A019-0FCBA591C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8F673E-B2FE-49D3-A831-CCB23C185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C05456-FDA0-4A72-B262-7C1B674A6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7E53E1F-3D7B-4B98-A683-8CF7C41508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B063E7-AF18-411E-9EFE-162010B12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40AECB-18EF-4C0A-B5DC-C721DEF17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09EC-09CF-4486-B776-81FD2788BE41}" type="datetimeFigureOut">
              <a:rPr lang="en-US" smtClean="0"/>
              <a:t>2018-12-24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5D7DB1-E987-4455-A9F6-E0489F9FF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6DBF07-7BC9-497A-BCA6-D3D76786B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48A3-F123-42B3-A323-81D5726E7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4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E8107-6935-458D-9CB8-8493A6EC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15D099-816D-410B-9109-C809FFDEC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09EC-09CF-4486-B776-81FD2788BE41}" type="datetimeFigureOut">
              <a:rPr lang="en-US" smtClean="0"/>
              <a:t>2018-12-24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36572EA-BB71-402D-B9B0-97FE86FA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8BE40D-7FEE-422C-8343-F04C5FB3A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48A3-F123-42B3-A323-81D5726E7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32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B35880-D80F-4BD5-A92A-068476C21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09EC-09CF-4486-B776-81FD2788BE41}" type="datetimeFigureOut">
              <a:rPr lang="en-US" smtClean="0"/>
              <a:t>2018-12-24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74DB1F-FA8F-4EA7-8E5D-B520BEE7B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256100-8AA0-4EC3-A9A5-92DB1A3AF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48A3-F123-42B3-A323-81D5726E7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77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A25A9-6D4E-40CE-931F-6D2640DA2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6E01BB-0317-4624-994F-54E322226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6FCD4F-7538-400D-9222-F957DF465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8E789B-6416-4C69-84D1-6D06163E3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09EC-09CF-4486-B776-81FD2788BE41}" type="datetimeFigureOut">
              <a:rPr lang="en-US" smtClean="0"/>
              <a:t>2018-12-24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A8DBC7-30A1-41C1-9E39-1FA928524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084104-E711-4286-AB78-79A686C26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48A3-F123-42B3-A323-81D5726E7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17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6ACCF-1FAD-4516-922A-279DDA7F6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7DF19B-18C4-412E-91AB-F4926FF320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674317-B0A0-467C-834C-46AD72C73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A8B631-55FA-4BA1-A0CD-90D8A7409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09EC-09CF-4486-B776-81FD2788BE41}" type="datetimeFigureOut">
              <a:rPr lang="en-US" smtClean="0"/>
              <a:t>2018-12-24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A5F9F8-5E08-4103-BF83-5252A0AD9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932D31-0FC7-44F4-BE0D-BEAC35D6B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48A3-F123-42B3-A323-81D5726E7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14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5E9CF1-260A-40E3-9FCE-EF301CB98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E07285-80D3-415F-9D7C-BE3208579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A9D6AB-3799-4D1D-A4A3-91CC9A0E01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209EC-09CF-4486-B776-81FD2788BE41}" type="datetimeFigureOut">
              <a:rPr lang="en-US" smtClean="0"/>
              <a:t>2018-12-24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8C51B5-7746-4704-861E-5724E519A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1D3B0D-2181-4778-BFA3-5458C93458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A48A3-F123-42B3-A323-81D5726E7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87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62E5174-59D8-42D3-B550-30CBB6B06A98}"/>
              </a:ext>
            </a:extLst>
          </p:cNvPr>
          <p:cNvSpPr/>
          <p:nvPr/>
        </p:nvSpPr>
        <p:spPr>
          <a:xfrm>
            <a:off x="0" y="4614729"/>
            <a:ext cx="12192000" cy="2243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2ADE26D-30F6-4979-B256-88587B383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206" y="5028337"/>
            <a:ext cx="3492528" cy="1276761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1B370FBD-803B-4B1E-8D4C-05E22488763B}"/>
              </a:ext>
            </a:extLst>
          </p:cNvPr>
          <p:cNvGrpSpPr/>
          <p:nvPr/>
        </p:nvGrpSpPr>
        <p:grpSpPr>
          <a:xfrm>
            <a:off x="6566019" y="5100126"/>
            <a:ext cx="3008121" cy="1272475"/>
            <a:chOff x="6095999" y="4846400"/>
            <a:chExt cx="3008121" cy="1272475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1E6B72D-65CB-4751-9E25-6B549BA4F81D}"/>
                </a:ext>
              </a:extLst>
            </p:cNvPr>
            <p:cNvSpPr txBox="1"/>
            <p:nvPr/>
          </p:nvSpPr>
          <p:spPr>
            <a:xfrm>
              <a:off x="6096000" y="4846400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0B4189"/>
                  </a:solidFill>
                </a:rPr>
                <a:t>读书报告汇报</a:t>
              </a:r>
              <a:endParaRPr lang="en-US" sz="2800" b="1" dirty="0">
                <a:solidFill>
                  <a:srgbClr val="0B4189"/>
                </a:solidFill>
              </a:endParaRP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214FE96D-D746-4501-B967-B261EC06AE70}"/>
                </a:ext>
              </a:extLst>
            </p:cNvPr>
            <p:cNvCxnSpPr>
              <a:cxnSpLocks/>
            </p:cNvCxnSpPr>
            <p:nvPr/>
          </p:nvCxnSpPr>
          <p:spPr>
            <a:xfrm>
              <a:off x="6190004" y="5372482"/>
              <a:ext cx="2914116" cy="0"/>
            </a:xfrm>
            <a:prstGeom prst="line">
              <a:avLst/>
            </a:prstGeom>
            <a:ln w="28575">
              <a:solidFill>
                <a:srgbClr val="0B4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1CF2FAD-61A0-481E-A7E0-3AB570B55125}"/>
                </a:ext>
              </a:extLst>
            </p:cNvPr>
            <p:cNvSpPr txBox="1"/>
            <p:nvPr/>
          </p:nvSpPr>
          <p:spPr>
            <a:xfrm>
              <a:off x="6096000" y="5416625"/>
              <a:ext cx="2481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0B4189"/>
                  </a:solidFill>
                </a:rPr>
                <a:t>Invertible Grayscale</a:t>
              </a:r>
              <a:endParaRPr lang="en-US" b="1" dirty="0">
                <a:solidFill>
                  <a:srgbClr val="0B4189"/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A6C142F-7C47-4CB4-BA53-5BBFD20C47E9}"/>
                </a:ext>
              </a:extLst>
            </p:cNvPr>
            <p:cNvSpPr txBox="1"/>
            <p:nvPr/>
          </p:nvSpPr>
          <p:spPr>
            <a:xfrm>
              <a:off x="6095999" y="5780321"/>
              <a:ext cx="18742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0B4189"/>
                  </a:solidFill>
                </a:rPr>
                <a:t>21851152 </a:t>
              </a:r>
              <a:r>
                <a:rPr lang="zh-CN" altLang="en-US" sz="1600" b="1" dirty="0">
                  <a:solidFill>
                    <a:srgbClr val="0B4189"/>
                  </a:solidFill>
                </a:rPr>
                <a:t>郭寒风</a:t>
              </a:r>
              <a:endParaRPr lang="en-US" sz="1600" b="1" dirty="0">
                <a:solidFill>
                  <a:srgbClr val="0B418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4515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4447BA9-E2D5-4ABD-B11F-FFAC775C6A9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0B4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58F414-9957-403A-9CEA-2AF6C671C774}"/>
              </a:ext>
            </a:extLst>
          </p:cNvPr>
          <p:cNvSpPr txBox="1"/>
          <p:nvPr/>
        </p:nvSpPr>
        <p:spPr>
          <a:xfrm>
            <a:off x="-1" y="362634"/>
            <a:ext cx="5021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</a:rPr>
              <a:t>详细设计</a:t>
            </a:r>
            <a:r>
              <a:rPr lang="en-US" altLang="zh-CN" sz="3600" dirty="0">
                <a:solidFill>
                  <a:schemeClr val="bg1"/>
                </a:solidFill>
              </a:rPr>
              <a:t>-</a:t>
            </a:r>
            <a:r>
              <a:rPr lang="zh-CN" altLang="en-US" sz="3600" dirty="0">
                <a:solidFill>
                  <a:schemeClr val="bg1"/>
                </a:solidFill>
              </a:rPr>
              <a:t>损失函数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B7153EB-7E4E-4218-9A31-A1061A3D7BED}"/>
              </a:ext>
            </a:extLst>
          </p:cNvPr>
          <p:cNvSpPr/>
          <p:nvPr/>
        </p:nvSpPr>
        <p:spPr>
          <a:xfrm>
            <a:off x="509985" y="1734234"/>
            <a:ext cx="3449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量化损失（</a:t>
            </a:r>
            <a:r>
              <a:rPr lang="en-US" dirty="0"/>
              <a:t>quantization loss）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A4A12DC-C2B2-4E59-869C-D73594BF7AB8}"/>
                  </a:ext>
                </a:extLst>
              </p:cNvPr>
              <p:cNvSpPr/>
              <p:nvPr/>
            </p:nvSpPr>
            <p:spPr>
              <a:xfrm>
                <a:off x="4045487" y="1698358"/>
                <a:ext cx="3572324" cy="4410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Q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〈"/>
                              <m:endChr m:val="〉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𝑚𝑖𝑛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=0</m:t>
                                          </m:r>
                                        </m:sub>
                                        <m:sup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255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𝐺</m:t>
                                              </m:r>
                                              <m:r>
                                                <a:rPr lang="en-US" i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𝑀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𝑑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A4A12DC-C2B2-4E59-869C-D73594BF7A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487" y="1698358"/>
                <a:ext cx="3572324" cy="441083"/>
              </a:xfrm>
              <a:prstGeom prst="rect">
                <a:avLst/>
              </a:prstGeom>
              <a:blipFill>
                <a:blip r:embed="rId3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EFB801E4-303E-4C45-AB89-08E812F2B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5047" y="2502075"/>
            <a:ext cx="5761905" cy="3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732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0888B9B-CD50-4344-9A5D-21170E158187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0B4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CD6ED05-A223-40E3-8A86-A50417F11D9D}"/>
              </a:ext>
            </a:extLst>
          </p:cNvPr>
          <p:cNvSpPr txBox="1"/>
          <p:nvPr/>
        </p:nvSpPr>
        <p:spPr>
          <a:xfrm>
            <a:off x="-1" y="362634"/>
            <a:ext cx="5021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</a:rPr>
              <a:t>实验结果及分析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623D8BB-3760-4D24-B921-50EE354D6DEC}"/>
              </a:ext>
            </a:extLst>
          </p:cNvPr>
          <p:cNvSpPr/>
          <p:nvPr/>
        </p:nvSpPr>
        <p:spPr>
          <a:xfrm>
            <a:off x="571017" y="1734234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与现有的着色方法比较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C87A5D-449B-4DD7-B61C-CF499534D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600" y="2466200"/>
            <a:ext cx="7906799" cy="321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98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0888B9B-CD50-4344-9A5D-21170E158187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0B4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CD6ED05-A223-40E3-8A86-A50417F11D9D}"/>
              </a:ext>
            </a:extLst>
          </p:cNvPr>
          <p:cNvSpPr txBox="1"/>
          <p:nvPr/>
        </p:nvSpPr>
        <p:spPr>
          <a:xfrm>
            <a:off x="-1" y="362634"/>
            <a:ext cx="5021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</a:rPr>
              <a:t>实验结果及分析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623D8BB-3760-4D24-B921-50EE354D6DEC}"/>
              </a:ext>
            </a:extLst>
          </p:cNvPr>
          <p:cNvSpPr/>
          <p:nvPr/>
        </p:nvSpPr>
        <p:spPr>
          <a:xfrm>
            <a:off x="571017" y="1734234"/>
            <a:ext cx="3653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定性评估 </a:t>
            </a:r>
            <a:r>
              <a:rPr lang="en-US" altLang="zh-CN" dirty="0"/>
              <a:t>- </a:t>
            </a:r>
            <a:r>
              <a:rPr lang="zh-CN" altLang="en-US" dirty="0"/>
              <a:t>与现有的着色方法比较</a:t>
            </a: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0E70E94-0FD9-4965-AF5D-8EBD3D08E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09" y="2466200"/>
            <a:ext cx="11752381" cy="3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776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0888B9B-CD50-4344-9A5D-21170E158187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0B4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CD6ED05-A223-40E3-8A86-A50417F11D9D}"/>
              </a:ext>
            </a:extLst>
          </p:cNvPr>
          <p:cNvSpPr txBox="1"/>
          <p:nvPr/>
        </p:nvSpPr>
        <p:spPr>
          <a:xfrm>
            <a:off x="-1" y="362634"/>
            <a:ext cx="5021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</a:rPr>
              <a:t>实验结果及分析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623D8BB-3760-4D24-B921-50EE354D6DEC}"/>
              </a:ext>
            </a:extLst>
          </p:cNvPr>
          <p:cNvSpPr/>
          <p:nvPr/>
        </p:nvSpPr>
        <p:spPr>
          <a:xfrm>
            <a:off x="571017" y="1734234"/>
            <a:ext cx="3422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定性评估 </a:t>
            </a:r>
            <a:r>
              <a:rPr lang="en-US" altLang="zh-CN" dirty="0"/>
              <a:t>- </a:t>
            </a:r>
            <a:r>
              <a:rPr lang="zh-CN" altLang="en-US" dirty="0"/>
              <a:t>颜色信息编码副作用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90EBE7-76B1-4F84-9614-E1343E131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8" y="2466200"/>
            <a:ext cx="5695238" cy="39714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3BF2F7C-EF60-4867-87E3-7EB610550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255" y="2103566"/>
            <a:ext cx="5771429" cy="4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124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0888B9B-CD50-4344-9A5D-21170E158187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0B4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CD6ED05-A223-40E3-8A86-A50417F11D9D}"/>
              </a:ext>
            </a:extLst>
          </p:cNvPr>
          <p:cNvSpPr txBox="1"/>
          <p:nvPr/>
        </p:nvSpPr>
        <p:spPr>
          <a:xfrm>
            <a:off x="-1" y="362634"/>
            <a:ext cx="5021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</a:rPr>
              <a:t>实验结果及分析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623D8BB-3760-4D24-B921-50EE354D6DEC}"/>
              </a:ext>
            </a:extLst>
          </p:cNvPr>
          <p:cNvSpPr/>
          <p:nvPr/>
        </p:nvSpPr>
        <p:spPr>
          <a:xfrm>
            <a:off x="571017" y="173423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定量评估</a:t>
            </a: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AB7DE67-9B7D-4E7B-9DD7-DE3B9DFCE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381" y="2466200"/>
            <a:ext cx="9495238" cy="3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903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0888B9B-CD50-4344-9A5D-21170E158187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0B4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CD6ED05-A223-40E3-8A86-A50417F11D9D}"/>
              </a:ext>
            </a:extLst>
          </p:cNvPr>
          <p:cNvSpPr txBox="1"/>
          <p:nvPr/>
        </p:nvSpPr>
        <p:spPr>
          <a:xfrm>
            <a:off x="-1" y="362634"/>
            <a:ext cx="5021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</a:rPr>
              <a:t>实验结果及分析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623D8BB-3760-4D24-B921-50EE354D6DEC}"/>
              </a:ext>
            </a:extLst>
          </p:cNvPr>
          <p:cNvSpPr/>
          <p:nvPr/>
        </p:nvSpPr>
        <p:spPr>
          <a:xfrm>
            <a:off x="571017" y="173423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性能测试</a:t>
            </a:r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EA32266-40EA-4200-B6B1-5111BFE3B2A4}"/>
              </a:ext>
            </a:extLst>
          </p:cNvPr>
          <p:cNvSpPr/>
          <p:nvPr/>
        </p:nvSpPr>
        <p:spPr>
          <a:xfrm>
            <a:off x="2065234" y="1481696"/>
            <a:ext cx="6096000" cy="87440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CPU</a:t>
            </a:r>
            <a:r>
              <a:rPr lang="zh-CN" altLang="en-US" dirty="0"/>
              <a:t>：</a:t>
            </a:r>
            <a:r>
              <a:rPr lang="en-US" dirty="0"/>
              <a:t>Intel Xeon E5-1630 v4 3.70GHz</a:t>
            </a:r>
          </a:p>
          <a:p>
            <a:pPr>
              <a:lnSpc>
                <a:spcPct val="150000"/>
              </a:lnSpc>
            </a:pPr>
            <a:r>
              <a:rPr lang="en-US" dirty="0"/>
              <a:t>GPU</a:t>
            </a:r>
            <a:r>
              <a:rPr lang="zh-CN" altLang="en-US" dirty="0"/>
              <a:t>：</a:t>
            </a:r>
            <a:r>
              <a:rPr lang="en-US" dirty="0"/>
              <a:t>GeForce GTX 980Ti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3F8060E-E616-46D6-B4AF-3CD86C72E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666" y="2867209"/>
            <a:ext cx="9666667" cy="2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932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0888B9B-CD50-4344-9A5D-21170E158187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0B4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CD6ED05-A223-40E3-8A86-A50417F11D9D}"/>
              </a:ext>
            </a:extLst>
          </p:cNvPr>
          <p:cNvSpPr txBox="1"/>
          <p:nvPr/>
        </p:nvSpPr>
        <p:spPr>
          <a:xfrm>
            <a:off x="-1" y="362634"/>
            <a:ext cx="219456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</a:rPr>
              <a:t>总结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595152C-1E62-431D-A637-5A19F9E2543D}"/>
              </a:ext>
            </a:extLst>
          </p:cNvPr>
          <p:cNvSpPr/>
          <p:nvPr/>
        </p:nvSpPr>
        <p:spPr>
          <a:xfrm>
            <a:off x="571017" y="1734234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B4189"/>
                </a:solidFill>
              </a:rPr>
              <a:t>不足：</a:t>
            </a:r>
            <a:endParaRPr lang="en-US" sz="2400" b="1" dirty="0">
              <a:solidFill>
                <a:srgbClr val="0B4189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71FD2C8-8063-407A-B421-CFA9D91B7CE6}"/>
              </a:ext>
            </a:extLst>
          </p:cNvPr>
          <p:cNvSpPr txBox="1"/>
          <p:nvPr/>
        </p:nvSpPr>
        <p:spPr>
          <a:xfrm>
            <a:off x="1371236" y="2195899"/>
            <a:ext cx="4224233" cy="1116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dirty="0"/>
              <a:t>只能对静态图像进行转换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dirty="0"/>
              <a:t>所生成的灰度图像无法进行图像处理</a:t>
            </a:r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1DE74B2-24B1-4E66-92DD-4E53EC3963D9}"/>
              </a:ext>
            </a:extLst>
          </p:cNvPr>
          <p:cNvSpPr/>
          <p:nvPr/>
        </p:nvSpPr>
        <p:spPr>
          <a:xfrm>
            <a:off x="1371236" y="4546540"/>
            <a:ext cx="8070079" cy="1116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dirty="0"/>
              <a:t>达到时序一致性（</a:t>
            </a:r>
            <a:r>
              <a:rPr lang="en-US" altLang="zh-CN" dirty="0"/>
              <a:t>Temporal Consistency</a:t>
            </a:r>
            <a:r>
              <a:rPr lang="zh-CN" altLang="en-US" dirty="0"/>
              <a:t>），从而实现对视频的转换；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dirty="0"/>
              <a:t>实现所生成的灰度图像能够进行图像操作；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BA6699B-BC8F-43A3-9593-00E40E05993B}"/>
              </a:ext>
            </a:extLst>
          </p:cNvPr>
          <p:cNvSpPr/>
          <p:nvPr/>
        </p:nvSpPr>
        <p:spPr>
          <a:xfrm>
            <a:off x="571017" y="3893157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B4189"/>
                </a:solidFill>
              </a:rPr>
              <a:t>进一步研究工作：</a:t>
            </a:r>
          </a:p>
        </p:txBody>
      </p:sp>
    </p:spTree>
    <p:extLst>
      <p:ext uri="{BB962C8B-B14F-4D97-AF65-F5344CB8AC3E}">
        <p14:creationId xmlns:p14="http://schemas.microsoft.com/office/powerpoint/2010/main" val="2271801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4C48E26-6C95-4D43-96CF-1FDF53CFE253}"/>
              </a:ext>
            </a:extLst>
          </p:cNvPr>
          <p:cNvSpPr/>
          <p:nvPr/>
        </p:nvSpPr>
        <p:spPr>
          <a:xfrm>
            <a:off x="0" y="4614729"/>
            <a:ext cx="12192000" cy="2243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0B4189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80674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D22FE3B-7808-43F1-A7E3-64FF8FB4EADE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0B4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5C83F5A-2852-4248-932E-B9526CB3063C}"/>
              </a:ext>
            </a:extLst>
          </p:cNvPr>
          <p:cNvSpPr txBox="1"/>
          <p:nvPr/>
        </p:nvSpPr>
        <p:spPr>
          <a:xfrm>
            <a:off x="0" y="362634"/>
            <a:ext cx="2194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</a:rPr>
              <a:t>目录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AEA889C-1DD6-47D8-96F5-AF1829F14718}"/>
              </a:ext>
            </a:extLst>
          </p:cNvPr>
          <p:cNvSpPr txBox="1"/>
          <p:nvPr/>
        </p:nvSpPr>
        <p:spPr>
          <a:xfrm>
            <a:off x="4425510" y="1982624"/>
            <a:ext cx="3340979" cy="32478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800" spc="300" dirty="0">
                <a:solidFill>
                  <a:srgbClr val="0B4189"/>
                </a:solidFill>
              </a:rPr>
              <a:t>文章基本信息</a:t>
            </a:r>
            <a:endParaRPr lang="en-US" altLang="zh-CN" sz="2800" spc="300" dirty="0">
              <a:solidFill>
                <a:srgbClr val="0B4189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800" spc="300" dirty="0">
                <a:solidFill>
                  <a:srgbClr val="0B4189"/>
                </a:solidFill>
              </a:rPr>
              <a:t>文章贡献</a:t>
            </a:r>
            <a:endParaRPr lang="en-US" altLang="zh-CN" sz="2800" spc="300" dirty="0">
              <a:solidFill>
                <a:srgbClr val="0B4189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800" spc="300" dirty="0">
                <a:solidFill>
                  <a:srgbClr val="0B4189"/>
                </a:solidFill>
              </a:rPr>
              <a:t>详细设计</a:t>
            </a:r>
            <a:endParaRPr lang="en-US" altLang="zh-CN" sz="2800" spc="300" dirty="0">
              <a:solidFill>
                <a:srgbClr val="0B4189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800" spc="300" dirty="0">
                <a:solidFill>
                  <a:srgbClr val="0B4189"/>
                </a:solidFill>
              </a:rPr>
              <a:t>实验结果与分析</a:t>
            </a:r>
            <a:endParaRPr lang="en-US" altLang="zh-CN" sz="2800" spc="300" dirty="0">
              <a:solidFill>
                <a:srgbClr val="0B4189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800" spc="300" dirty="0">
                <a:solidFill>
                  <a:srgbClr val="0B4189"/>
                </a:solidFill>
              </a:rPr>
              <a:t>总结</a:t>
            </a:r>
            <a:endParaRPr lang="en-US" sz="2800" spc="300" dirty="0">
              <a:solidFill>
                <a:srgbClr val="0B41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641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97227C9-3477-4240-AD73-91C5781AE75A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0B4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E561E48-6B94-4F46-B024-E350919392D7}"/>
              </a:ext>
            </a:extLst>
          </p:cNvPr>
          <p:cNvSpPr txBox="1"/>
          <p:nvPr/>
        </p:nvSpPr>
        <p:spPr>
          <a:xfrm>
            <a:off x="0" y="362634"/>
            <a:ext cx="3922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</a:rPr>
              <a:t>文章基本信息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6419044-7360-42FA-B363-A1804066AA47}"/>
              </a:ext>
            </a:extLst>
          </p:cNvPr>
          <p:cNvSpPr/>
          <p:nvPr/>
        </p:nvSpPr>
        <p:spPr>
          <a:xfrm>
            <a:off x="1616579" y="1888510"/>
            <a:ext cx="8958841" cy="3782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B4189"/>
                </a:solidFill>
              </a:rPr>
              <a:t>标题：</a:t>
            </a:r>
            <a:r>
              <a:rPr lang="en-US" dirty="0"/>
              <a:t>Invertible Grayscale 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B4189"/>
                </a:solidFill>
              </a:rPr>
              <a:t>作者：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Menghan</a:t>
            </a:r>
            <a:r>
              <a:rPr lang="en-US" dirty="0"/>
              <a:t> </a:t>
            </a:r>
            <a:r>
              <a:rPr lang="en-US" dirty="0" err="1"/>
              <a:t>Xia（SIAT</a:t>
            </a:r>
            <a:r>
              <a:rPr lang="en-US" dirty="0"/>
              <a:t>, China and The Chinese University of Hong Kong）； 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Xueting</a:t>
            </a:r>
            <a:r>
              <a:rPr lang="en-US" dirty="0"/>
              <a:t> </a:t>
            </a:r>
            <a:r>
              <a:rPr lang="en-US" dirty="0" err="1"/>
              <a:t>Liu（The</a:t>
            </a:r>
            <a:r>
              <a:rPr lang="en-US" dirty="0"/>
              <a:t> Chinese University of Hong Kong）； </a:t>
            </a:r>
          </a:p>
          <a:p>
            <a:pPr>
              <a:lnSpc>
                <a:spcPct val="150000"/>
              </a:lnSpc>
            </a:pPr>
            <a:r>
              <a:rPr lang="en-US" dirty="0"/>
              <a:t>Tien-</a:t>
            </a:r>
            <a:r>
              <a:rPr lang="en-US" dirty="0" err="1"/>
              <a:t>Tsin</a:t>
            </a:r>
            <a:r>
              <a:rPr lang="en-US" dirty="0"/>
              <a:t>  </a:t>
            </a:r>
            <a:r>
              <a:rPr lang="en-US" dirty="0" err="1"/>
              <a:t>Wong（The</a:t>
            </a:r>
            <a:r>
              <a:rPr lang="en-US" dirty="0"/>
              <a:t>  Chinese  University  of  Hong  Kong  and  Shenzhen  Key </a:t>
            </a:r>
          </a:p>
          <a:p>
            <a:pPr>
              <a:lnSpc>
                <a:spcPct val="150000"/>
              </a:lnSpc>
            </a:pPr>
            <a:r>
              <a:rPr lang="en-US" dirty="0"/>
              <a:t>Laboratory of Virtual Reality and Human Interaction Technology, SIAT, China） 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B4189"/>
                </a:solidFill>
              </a:rPr>
              <a:t>发表期刊：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/>
              <a:t>ACM Trans. Graph. 37, 6, Article 246 (November 2018), 10 pages.  </a:t>
            </a:r>
          </a:p>
          <a:p>
            <a:pPr>
              <a:lnSpc>
                <a:spcPct val="150000"/>
              </a:lnSpc>
            </a:pPr>
            <a:r>
              <a:rPr lang="en-US" dirty="0"/>
              <a:t>https://doi.org/10.1145/3272127.3275080 </a:t>
            </a:r>
          </a:p>
        </p:txBody>
      </p:sp>
    </p:spTree>
    <p:extLst>
      <p:ext uri="{BB962C8B-B14F-4D97-AF65-F5344CB8AC3E}">
        <p14:creationId xmlns:p14="http://schemas.microsoft.com/office/powerpoint/2010/main" val="96357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97227C9-3477-4240-AD73-91C5781AE75A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0B4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E561E48-6B94-4F46-B024-E350919392D7}"/>
              </a:ext>
            </a:extLst>
          </p:cNvPr>
          <p:cNvSpPr txBox="1"/>
          <p:nvPr/>
        </p:nvSpPr>
        <p:spPr>
          <a:xfrm>
            <a:off x="0" y="362634"/>
            <a:ext cx="3922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</a:rPr>
              <a:t>文章贡献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579F734-C481-4E16-A385-173571013583}"/>
              </a:ext>
            </a:extLst>
          </p:cNvPr>
          <p:cNvSpPr/>
          <p:nvPr/>
        </p:nvSpPr>
        <p:spPr>
          <a:xfrm>
            <a:off x="1014099" y="2092131"/>
            <a:ext cx="8061533" cy="2346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）提出一种灰度图像的转换方法，不仅能够将彩色图像转换为灰度图像，并且转换后的灰度图像也能恢复为原有的彩色图像；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）结合</a:t>
            </a:r>
            <a:r>
              <a:rPr lang="en-US" altLang="zh-CN" sz="2000" dirty="0"/>
              <a:t>CNN</a:t>
            </a:r>
            <a:r>
              <a:rPr lang="zh-CN" altLang="en-US" sz="2000" dirty="0"/>
              <a:t>完成色彩信息编码</a:t>
            </a:r>
            <a:r>
              <a:rPr lang="en-US" altLang="zh-CN" sz="2000" dirty="0"/>
              <a:t>\</a:t>
            </a:r>
            <a:r>
              <a:rPr lang="zh-CN" altLang="en-US" sz="2000" dirty="0"/>
              <a:t>解码的工作，从而能够有效、快速地完成灰度图像的转换。</a:t>
            </a:r>
          </a:p>
        </p:txBody>
      </p:sp>
    </p:spTree>
    <p:extLst>
      <p:ext uri="{BB962C8B-B14F-4D97-AF65-F5344CB8AC3E}">
        <p14:creationId xmlns:p14="http://schemas.microsoft.com/office/powerpoint/2010/main" val="1827178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97227C9-3477-4240-AD73-91C5781AE75A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0B4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E561E48-6B94-4F46-B024-E350919392D7}"/>
              </a:ext>
            </a:extLst>
          </p:cNvPr>
          <p:cNvSpPr txBox="1"/>
          <p:nvPr/>
        </p:nvSpPr>
        <p:spPr>
          <a:xfrm>
            <a:off x="0" y="362634"/>
            <a:ext cx="3922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</a:rPr>
              <a:t>详细设计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DE5E7B8-420E-49CA-9D1C-76050514A1A4}"/>
              </a:ext>
            </a:extLst>
          </p:cNvPr>
          <p:cNvSpPr txBox="1"/>
          <p:nvPr/>
        </p:nvSpPr>
        <p:spPr>
          <a:xfrm>
            <a:off x="5021827" y="2586044"/>
            <a:ext cx="2148345" cy="168591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sz="2800" spc="300" dirty="0">
                <a:solidFill>
                  <a:srgbClr val="0B4189"/>
                </a:solidFill>
              </a:rPr>
              <a:t>系统概览</a:t>
            </a:r>
            <a:endParaRPr lang="en-US" altLang="zh-CN" sz="2800" spc="300" dirty="0">
              <a:solidFill>
                <a:srgbClr val="0B4189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sz="2800" spc="300" dirty="0">
                <a:solidFill>
                  <a:srgbClr val="0B4189"/>
                </a:solidFill>
              </a:rPr>
              <a:t>损失函数</a:t>
            </a:r>
            <a:endParaRPr lang="en-US" sz="2800" spc="300" dirty="0">
              <a:solidFill>
                <a:srgbClr val="0B41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964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97227C9-3477-4240-AD73-91C5781AE75A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0B4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E561E48-6B94-4F46-B024-E350919392D7}"/>
              </a:ext>
            </a:extLst>
          </p:cNvPr>
          <p:cNvSpPr txBox="1"/>
          <p:nvPr/>
        </p:nvSpPr>
        <p:spPr>
          <a:xfrm>
            <a:off x="-1" y="362634"/>
            <a:ext cx="5021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</a:rPr>
              <a:t>详细设计</a:t>
            </a:r>
            <a:r>
              <a:rPr lang="en-US" altLang="zh-CN" sz="3600" dirty="0">
                <a:solidFill>
                  <a:schemeClr val="bg1"/>
                </a:solidFill>
              </a:rPr>
              <a:t>-</a:t>
            </a:r>
            <a:r>
              <a:rPr lang="zh-CN" altLang="en-US" sz="3600" dirty="0">
                <a:solidFill>
                  <a:schemeClr val="bg1"/>
                </a:solidFill>
              </a:rPr>
              <a:t>系统概览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714ADE-F27E-4E81-BD35-E9C26E8CC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94" y="1503401"/>
            <a:ext cx="11723809" cy="428571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A54E433-6ED6-4479-9E67-683D09973E4D}"/>
                  </a:ext>
                </a:extLst>
              </p:cNvPr>
              <p:cNvSpPr/>
              <p:nvPr/>
            </p:nvSpPr>
            <p:spPr>
              <a:xfrm>
                <a:off x="3047998" y="5789115"/>
                <a:ext cx="6096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10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m:t>𝐺</m:t>
                      </m:r>
                      <m:r>
                        <a:rPr lang="en-US" i="1" kern="10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m:t>=</m:t>
                      </m:r>
                      <m:r>
                        <a:rPr lang="en-US" i="1" kern="10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m:t>𝐸</m:t>
                      </m:r>
                      <m:d>
                        <m:dPr>
                          <m:ctrlPr>
                            <a:rPr lang="en-US" i="1" kern="10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仿宋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仿宋" panose="02010609060101010101" pitchFamily="49" charset="-122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en-US" kern="100" dirty="0">
                  <a:latin typeface="仿宋" panose="02010609060101010101" pitchFamily="49" charset="-122"/>
                  <a:ea typeface="仿宋" panose="02010609060101010101" pitchFamily="49" charset="-122"/>
                  <a:cs typeface="仿宋" panose="02010609060101010101" pitchFamily="49" charset="-122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10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m:t>𝑅</m:t>
                      </m:r>
                      <m:r>
                        <a:rPr lang="en-US" i="1" kern="10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m:t>=</m:t>
                      </m:r>
                      <m:r>
                        <a:rPr lang="en-US" i="1" kern="10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m:t>𝐷</m:t>
                      </m:r>
                      <m:d>
                        <m:dPr>
                          <m:ctrlPr>
                            <a:rPr lang="en-US" i="1" kern="10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仿宋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仿宋" panose="02010609060101010101" pitchFamily="49" charset="-122"/>
                            </a:rPr>
                            <m:t>𝐺</m:t>
                          </m:r>
                        </m:e>
                      </m:d>
                      <m:r>
                        <a:rPr lang="en-US" i="1" kern="10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m:t>=</m:t>
                      </m:r>
                      <m:r>
                        <a:rPr lang="en-US" i="1" kern="10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m:t>𝐷</m:t>
                      </m:r>
                      <m:r>
                        <a:rPr lang="en-US" i="1" kern="10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m:t>(</m:t>
                      </m:r>
                      <m:r>
                        <a:rPr lang="en-US" i="1" kern="10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m:t>𝐸</m:t>
                      </m:r>
                      <m:d>
                        <m:dPr>
                          <m:ctrlPr>
                            <a:rPr lang="en-US" i="1" kern="10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仿宋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仿宋" panose="02010609060101010101" pitchFamily="49" charset="-122"/>
                            </a:rPr>
                            <m:t>𝐼</m:t>
                          </m:r>
                        </m:e>
                      </m:d>
                      <m:r>
                        <a:rPr lang="en-US" i="1" kern="10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m:t>)</m:t>
                      </m:r>
                    </m:oMath>
                  </m:oMathPara>
                </a14:m>
                <a:endParaRPr lang="en-US" kern="100" dirty="0">
                  <a:latin typeface="仿宋" panose="02010609060101010101" pitchFamily="49" charset="-122"/>
                  <a:ea typeface="仿宋" panose="02010609060101010101" pitchFamily="49" charset="-122"/>
                  <a:cs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A54E433-6ED6-4479-9E67-683D09973E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8" y="5789115"/>
                <a:ext cx="6096000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3611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4447BA9-E2D5-4ABD-B11F-FFAC775C6A9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0B4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58F414-9957-403A-9CEA-2AF6C671C774}"/>
              </a:ext>
            </a:extLst>
          </p:cNvPr>
          <p:cNvSpPr txBox="1"/>
          <p:nvPr/>
        </p:nvSpPr>
        <p:spPr>
          <a:xfrm>
            <a:off x="-1" y="362634"/>
            <a:ext cx="5021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</a:rPr>
              <a:t>详细设计</a:t>
            </a:r>
            <a:r>
              <a:rPr lang="en-US" altLang="zh-CN" sz="3600" dirty="0">
                <a:solidFill>
                  <a:schemeClr val="bg1"/>
                </a:solidFill>
              </a:rPr>
              <a:t>-</a:t>
            </a:r>
            <a:r>
              <a:rPr lang="zh-CN" altLang="en-US" sz="3600" dirty="0">
                <a:solidFill>
                  <a:schemeClr val="bg1"/>
                </a:solidFill>
              </a:rPr>
              <a:t>损失函数</a:t>
            </a:r>
            <a:endParaRPr lang="en-US" sz="3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A783553-9ADF-4E8E-9D9F-ED6B7063FFA0}"/>
                  </a:ext>
                </a:extLst>
              </p:cNvPr>
              <p:cNvSpPr/>
              <p:nvPr/>
            </p:nvSpPr>
            <p:spPr>
              <a:xfrm>
                <a:off x="3779981" y="3234652"/>
                <a:ext cx="4632037" cy="3886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𝒱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𝒬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A783553-9ADF-4E8E-9D9F-ED6B7063FF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81" y="3234652"/>
                <a:ext cx="4632037" cy="388696"/>
              </a:xfrm>
              <a:prstGeom prst="rect">
                <a:avLst/>
              </a:prstGeom>
              <a:blipFill>
                <a:blip r:embed="rId2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5FDA4004-7760-4ED1-B8C8-50DD4A71DB33}"/>
              </a:ext>
            </a:extLst>
          </p:cNvPr>
          <p:cNvSpPr/>
          <p:nvPr/>
        </p:nvSpPr>
        <p:spPr>
          <a:xfrm>
            <a:off x="439971" y="2038110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系统总体损失函数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C7806D4-E196-470F-8385-3856CC9798CE}"/>
                  </a:ext>
                </a:extLst>
              </p:cNvPr>
              <p:cNvSpPr/>
              <p:nvPr/>
            </p:nvSpPr>
            <p:spPr>
              <a:xfrm>
                <a:off x="2991704" y="2084276"/>
                <a:ext cx="9956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C7806D4-E196-470F-8385-3856CC9798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704" y="2084276"/>
                <a:ext cx="99565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20AAE91-A0E8-4E4E-9833-8AC4B640A2AA}"/>
                  </a:ext>
                </a:extLst>
              </p:cNvPr>
              <p:cNvSpPr txBox="1"/>
              <p:nvPr/>
            </p:nvSpPr>
            <p:spPr>
              <a:xfrm>
                <a:off x="3841087" y="4316660"/>
                <a:ext cx="4509824" cy="14358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altLang="zh-CN" sz="2000" dirty="0"/>
                  <a:t>Invertibility loss: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/>
                        </m:ctrlPr>
                      </m:sSubPr>
                      <m:e>
                        <m:r>
                          <a:rPr lang="en-US" b="1" i="1"/>
                          <m:t>𝓛</m:t>
                        </m:r>
                      </m:e>
                      <m:sub>
                        <m:r>
                          <a:rPr lang="en-US" b="1" i="1"/>
                          <m:t>𝓥</m:t>
                        </m:r>
                      </m:sub>
                    </m:sSub>
                    <m:d>
                      <m:dPr>
                        <m:ctrlPr>
                          <a:rPr lang="en-US" b="1" i="1"/>
                        </m:ctrlPr>
                      </m:dPr>
                      <m:e>
                        <m:r>
                          <a:rPr lang="en-US" b="1" i="1"/>
                          <m:t>𝑬</m:t>
                        </m:r>
                        <m:r>
                          <a:rPr lang="en-US" b="1" i="1"/>
                          <m:t>, </m:t>
                        </m:r>
                        <m:r>
                          <a:rPr lang="en-US" b="1" i="1"/>
                          <m:t>𝑫</m:t>
                        </m:r>
                      </m:e>
                    </m:d>
                  </m:oMath>
                </a14:m>
                <a:endParaRPr lang="en-US" altLang="zh-CN" sz="2000" dirty="0"/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sz="2000" dirty="0"/>
                  <a:t>Grayscale Conformity Loss: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/>
                        </m:ctrlPr>
                      </m:sSubPr>
                      <m:e>
                        <m:r>
                          <a:rPr lang="en-US" b="1" i="1"/>
                          <m:t>𝓛</m:t>
                        </m:r>
                      </m:e>
                      <m:sub>
                        <m:r>
                          <a:rPr lang="en-US" b="1" i="1"/>
                          <m:t>𝑪</m:t>
                        </m:r>
                      </m:sub>
                    </m:sSub>
                    <m:d>
                      <m:dPr>
                        <m:ctrlPr>
                          <a:rPr lang="en-US" b="1" i="1"/>
                        </m:ctrlPr>
                      </m:dPr>
                      <m:e>
                        <m:r>
                          <a:rPr lang="en-US" b="1" i="1"/>
                          <m:t>𝑬</m:t>
                        </m:r>
                      </m:e>
                    </m:d>
                  </m:oMath>
                </a14:m>
                <a:endParaRPr lang="en-US" altLang="zh-CN" sz="2000" dirty="0"/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sz="2000" dirty="0"/>
                  <a:t>Quantization Loss: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/>
                        </m:ctrlPr>
                      </m:sSubPr>
                      <m:e>
                        <m:r>
                          <a:rPr lang="en-US" b="1" i="1"/>
                          <m:t>𝓛</m:t>
                        </m:r>
                      </m:e>
                      <m:sub>
                        <m:r>
                          <a:rPr lang="en-US" b="1" i="1"/>
                          <m:t>𝓠</m:t>
                        </m:r>
                      </m:sub>
                    </m:sSub>
                    <m:d>
                      <m:dPr>
                        <m:ctrlPr>
                          <a:rPr lang="en-US" b="1" i="1"/>
                        </m:ctrlPr>
                      </m:dPr>
                      <m:e>
                        <m:r>
                          <a:rPr lang="en-US" b="1" i="1"/>
                          <m:t>𝑬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20AAE91-A0E8-4E4E-9833-8AC4B640A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087" y="4316660"/>
                <a:ext cx="4509824" cy="1435842"/>
              </a:xfrm>
              <a:prstGeom prst="rect">
                <a:avLst/>
              </a:prstGeom>
              <a:blipFill>
                <a:blip r:embed="rId4"/>
                <a:stretch>
                  <a:fillRect l="-1757" b="-7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5336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4447BA9-E2D5-4ABD-B11F-FFAC775C6A9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0B4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58F414-9957-403A-9CEA-2AF6C671C774}"/>
              </a:ext>
            </a:extLst>
          </p:cNvPr>
          <p:cNvSpPr txBox="1"/>
          <p:nvPr/>
        </p:nvSpPr>
        <p:spPr>
          <a:xfrm>
            <a:off x="-1" y="362634"/>
            <a:ext cx="5021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</a:rPr>
              <a:t>详细设计</a:t>
            </a:r>
            <a:r>
              <a:rPr lang="en-US" altLang="zh-CN" sz="3600" dirty="0">
                <a:solidFill>
                  <a:schemeClr val="bg1"/>
                </a:solidFill>
              </a:rPr>
              <a:t>-</a:t>
            </a:r>
            <a:r>
              <a:rPr lang="zh-CN" altLang="en-US" sz="3600" dirty="0">
                <a:solidFill>
                  <a:schemeClr val="bg1"/>
                </a:solidFill>
              </a:rPr>
              <a:t>损失函数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007B46F-7465-4DB6-8232-BAF8474475BA}"/>
              </a:ext>
            </a:extLst>
          </p:cNvPr>
          <p:cNvSpPr/>
          <p:nvPr/>
        </p:nvSpPr>
        <p:spPr>
          <a:xfrm>
            <a:off x="571017" y="1734234"/>
            <a:ext cx="3529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可逆性损失（</a:t>
            </a:r>
            <a:r>
              <a:rPr lang="en-US" dirty="0"/>
              <a:t>invertibility loss）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D18A8E19-C330-4494-9BE9-A415373903FF}"/>
                  </a:ext>
                </a:extLst>
              </p:cNvPr>
              <p:cNvSpPr/>
              <p:nvPr/>
            </p:nvSpPr>
            <p:spPr>
              <a:xfrm>
                <a:off x="4456897" y="2576303"/>
                <a:ext cx="3278205" cy="4798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v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000" i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ℐ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D18A8E19-C330-4494-9BE9-A415373903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897" y="2576303"/>
                <a:ext cx="3278205" cy="479811"/>
              </a:xfrm>
              <a:prstGeom prst="rect">
                <a:avLst/>
              </a:prstGeom>
              <a:blipFill>
                <a:blip r:embed="rId3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2100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4447BA9-E2D5-4ABD-B11F-FFAC775C6A9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0B4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58F414-9957-403A-9CEA-2AF6C671C774}"/>
              </a:ext>
            </a:extLst>
          </p:cNvPr>
          <p:cNvSpPr txBox="1"/>
          <p:nvPr/>
        </p:nvSpPr>
        <p:spPr>
          <a:xfrm>
            <a:off x="-1" y="362634"/>
            <a:ext cx="5021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</a:rPr>
              <a:t>详细设计</a:t>
            </a:r>
            <a:r>
              <a:rPr lang="en-US" altLang="zh-CN" sz="3600" dirty="0">
                <a:solidFill>
                  <a:schemeClr val="bg1"/>
                </a:solidFill>
              </a:rPr>
              <a:t>-</a:t>
            </a:r>
            <a:r>
              <a:rPr lang="zh-CN" altLang="en-US" sz="3600" dirty="0">
                <a:solidFill>
                  <a:schemeClr val="bg1"/>
                </a:solidFill>
              </a:rPr>
              <a:t>损失函数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DD2C92A-027C-4723-ACC6-D992FED8EE19}"/>
              </a:ext>
            </a:extLst>
          </p:cNvPr>
          <p:cNvSpPr/>
          <p:nvPr/>
        </p:nvSpPr>
        <p:spPr>
          <a:xfrm>
            <a:off x="494104" y="1734234"/>
            <a:ext cx="5058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灰度准确性损失（</a:t>
            </a:r>
            <a:r>
              <a:rPr lang="en-US" dirty="0"/>
              <a:t>grayscale conformity loss）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8A2E3DF-13CF-4DF5-B1E0-B258766D7F96}"/>
                  </a:ext>
                </a:extLst>
              </p:cNvPr>
              <p:cNvSpPr/>
              <p:nvPr/>
            </p:nvSpPr>
            <p:spPr>
              <a:xfrm>
                <a:off x="6695894" y="1641901"/>
                <a:ext cx="4123245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kern="10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000" i="1" kern="10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仿宋" panose="02010609060101010101" pitchFamily="49" charset="-122"/>
                            </a:rPr>
                            <m:t>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kern="10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仿宋" panose="02010609060101010101" pitchFamily="49" charset="-122"/>
                            </a:rPr>
                            <m:t>C</m:t>
                          </m:r>
                        </m:sub>
                      </m:sSub>
                      <m:d>
                        <m:dPr>
                          <m:ctrlPr>
                            <a:rPr lang="en-US" sz="2000" i="1" kern="10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仿宋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000" i="1" kern="10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仿宋" panose="02010609060101010101" pitchFamily="49" charset="-122"/>
                            </a:rPr>
                            <m:t>𝐸</m:t>
                          </m:r>
                        </m:e>
                      </m:d>
                      <m:r>
                        <a:rPr lang="en-US" sz="2000" i="1" kern="10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sz="2000" i="1" kern="10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000" i="1" kern="10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仿宋" panose="02010609060101010101" pitchFamily="49" charset="-122"/>
                            </a:rPr>
                            <m:t>𝓁</m:t>
                          </m:r>
                        </m:e>
                        <m:sub>
                          <m:r>
                            <a:rPr lang="en-US" sz="2000" i="1" kern="10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仿宋" panose="02010609060101010101" pitchFamily="49" charset="-122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en-US" sz="2000" i="1" kern="10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仿宋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000" i="1" kern="10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仿宋" panose="02010609060101010101" pitchFamily="49" charset="-122"/>
                            </a:rPr>
                            <m:t>𝐸</m:t>
                          </m:r>
                        </m:e>
                      </m:d>
                      <m:r>
                        <a:rPr lang="en-US" sz="2000" i="1" kern="10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m:t>+</m:t>
                      </m:r>
                      <m:r>
                        <a:rPr lang="en-US" sz="2000" i="1" kern="10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m:t>𝛼</m:t>
                      </m:r>
                      <m:sSub>
                        <m:sSubPr>
                          <m:ctrlPr>
                            <a:rPr lang="en-US" sz="2000" i="1" kern="10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000" i="1" kern="10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仿宋" panose="02010609060101010101" pitchFamily="49" charset="-122"/>
                            </a:rPr>
                            <m:t>𝓁</m:t>
                          </m:r>
                        </m:e>
                        <m:sub>
                          <m:r>
                            <a:rPr lang="en-US" sz="2000" i="1" kern="10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仿宋" panose="02010609060101010101" pitchFamily="49" charset="-122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US" sz="2000" i="1" kern="10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仿宋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000" i="1" kern="10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仿宋" panose="02010609060101010101" pitchFamily="49" charset="-122"/>
                            </a:rPr>
                            <m:t>𝐸</m:t>
                          </m:r>
                        </m:e>
                      </m:d>
                      <m:r>
                        <a:rPr lang="en-US" sz="2000" i="1" kern="10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m:t>+</m:t>
                      </m:r>
                      <m:r>
                        <a:rPr lang="en-US" sz="2000" i="1" kern="10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m:t>𝛽</m:t>
                      </m:r>
                      <m:sSub>
                        <m:sSubPr>
                          <m:ctrlPr>
                            <a:rPr lang="en-US" sz="2000" i="1" kern="10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000" i="1" kern="10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仿宋" panose="02010609060101010101" pitchFamily="49" charset="-122"/>
                            </a:rPr>
                            <m:t>𝓁</m:t>
                          </m:r>
                        </m:e>
                        <m:sub>
                          <m:r>
                            <a:rPr lang="en-US" sz="2000" i="1" kern="10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仿宋" panose="02010609060101010101" pitchFamily="49" charset="-122"/>
                            </a:rPr>
                            <m:t>𝑠</m:t>
                          </m:r>
                        </m:sub>
                      </m:sSub>
                      <m:r>
                        <a:rPr lang="en-US" sz="2000" i="1" kern="10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m:t>(</m:t>
                      </m:r>
                      <m:r>
                        <a:rPr lang="en-US" sz="2000" i="1" kern="10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m:t>𝐸</m:t>
                      </m:r>
                      <m:r>
                        <a:rPr lang="en-US" sz="2000" i="1" kern="10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m:t>)</m:t>
                      </m:r>
                    </m:oMath>
                  </m:oMathPara>
                </a14:m>
                <a:endParaRPr lang="en-US" sz="2000" kern="100" dirty="0">
                  <a:latin typeface="仿宋" panose="02010609060101010101" pitchFamily="49" charset="-122"/>
                  <a:ea typeface="仿宋" panose="02010609060101010101" pitchFamily="49" charset="-122"/>
                  <a:cs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8A2E3DF-13CF-4DF5-B1E0-B258766D7F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894" y="1641901"/>
                <a:ext cx="4123245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C13CC150-68E3-4D81-9313-B1E6E106A260}"/>
              </a:ext>
            </a:extLst>
          </p:cNvPr>
          <p:cNvSpPr/>
          <p:nvPr/>
        </p:nvSpPr>
        <p:spPr>
          <a:xfrm>
            <a:off x="2217884" y="2367985"/>
            <a:ext cx="27270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600" dirty="0"/>
              <a:t>亮度损失（</a:t>
            </a:r>
            <a:r>
              <a:rPr lang="en-US" sz="1600" dirty="0"/>
              <a:t>lightness loss）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FC2DE67-7EE7-42B4-95AC-41FF238E8B90}"/>
                  </a:ext>
                </a:extLst>
              </p:cNvPr>
              <p:cNvSpPr/>
              <p:nvPr/>
            </p:nvSpPr>
            <p:spPr>
              <a:xfrm>
                <a:off x="5170271" y="2338112"/>
                <a:ext cx="46056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n-US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ℐ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𝐺</m:t>
                                              </m:r>
                                              <m:r>
                                                <a:rPr lang="en-US" i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𝐼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FC2DE67-7EE7-42B4-95AC-41FF238E8B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271" y="2338112"/>
                <a:ext cx="4605620" cy="369332"/>
              </a:xfrm>
              <a:prstGeom prst="rect">
                <a:avLst/>
              </a:prstGeom>
              <a:blipFill>
                <a:blip r:embed="rId4"/>
                <a:stretch>
                  <a:fillRect t="-126667" r="-10979" b="-19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34D73854-7016-42B1-89E7-9D6B3E43F791}"/>
              </a:ext>
            </a:extLst>
          </p:cNvPr>
          <p:cNvSpPr/>
          <p:nvPr/>
        </p:nvSpPr>
        <p:spPr>
          <a:xfrm>
            <a:off x="2089644" y="2787197"/>
            <a:ext cx="28552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600" dirty="0"/>
              <a:t>对比度损失（</a:t>
            </a:r>
            <a:r>
              <a:rPr lang="en-US" sz="1600" dirty="0"/>
              <a:t>contrast loss）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983223A-7EAF-4D8A-BDD1-26F62F608DE3}"/>
                  </a:ext>
                </a:extLst>
              </p:cNvPr>
              <p:cNvSpPr/>
              <p:nvPr/>
            </p:nvSpPr>
            <p:spPr>
              <a:xfrm>
                <a:off x="5170271" y="2757324"/>
                <a:ext cx="41568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n-US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ℐ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𝑉𝐺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</m:d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𝑉𝐺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983223A-7EAF-4D8A-BDD1-26F62F608D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271" y="2757324"/>
                <a:ext cx="4156843" cy="369332"/>
              </a:xfrm>
              <a:prstGeom prst="rect">
                <a:avLst/>
              </a:prstGeom>
              <a:blipFill>
                <a:blip r:embed="rId5"/>
                <a:stretch>
                  <a:fillRect t="-124590" r="-12170" b="-190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B88ECC86-A09A-445F-B1A5-DDDBB8627417}"/>
              </a:ext>
            </a:extLst>
          </p:cNvPr>
          <p:cNvSpPr/>
          <p:nvPr/>
        </p:nvSpPr>
        <p:spPr>
          <a:xfrm>
            <a:off x="1292631" y="3218968"/>
            <a:ext cx="36522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600" dirty="0"/>
              <a:t>局部结构损失（</a:t>
            </a:r>
            <a:r>
              <a:rPr lang="en-US" sz="1600" dirty="0"/>
              <a:t>local structure loss）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C20DC1A-36CF-42B0-A081-8094AF4A1A82}"/>
                  </a:ext>
                </a:extLst>
              </p:cNvPr>
              <p:cNvSpPr/>
              <p:nvPr/>
            </p:nvSpPr>
            <p:spPr>
              <a:xfrm>
                <a:off x="5170271" y="3187756"/>
                <a:ext cx="3734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n-US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ℐ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𝑉𝑎𝑟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</m:d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𝑉𝑎𝑟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C20DC1A-36CF-42B0-A081-8094AF4A1A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271" y="3187756"/>
                <a:ext cx="3734805" cy="369332"/>
              </a:xfrm>
              <a:prstGeom prst="rect">
                <a:avLst/>
              </a:prstGeom>
              <a:blipFill>
                <a:blip r:embed="rId6"/>
                <a:stretch>
                  <a:fillRect t="-124590" r="-13703" b="-190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6EE63E47-07A3-4F79-8E76-FA2187FCD1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571" y="3821941"/>
            <a:ext cx="11742857" cy="2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747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1329</Words>
  <Application>Microsoft Office PowerPoint</Application>
  <PresentationFormat>宽屏</PresentationFormat>
  <Paragraphs>105</Paragraphs>
  <Slides>17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仿宋</vt:lpstr>
      <vt:lpstr>微软雅黑</vt:lpstr>
      <vt:lpstr>Arial</vt:lpstr>
      <vt:lpstr>Calibri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HanF Kuo</dc:creator>
  <cp:lastModifiedBy>HanF Kuo</cp:lastModifiedBy>
  <cp:revision>23</cp:revision>
  <dcterms:created xsi:type="dcterms:W3CDTF">2018-12-24T13:43:32Z</dcterms:created>
  <dcterms:modified xsi:type="dcterms:W3CDTF">2018-12-24T14:35:13Z</dcterms:modified>
</cp:coreProperties>
</file>