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256" r:id="rId3"/>
    <p:sldId id="257" r:id="rId4"/>
    <p:sldId id="260" r:id="rId5"/>
    <p:sldId id="262" r:id="rId6"/>
    <p:sldId id="263" r:id="rId7"/>
    <p:sldId id="267" r:id="rId8"/>
    <p:sldId id="265" r:id="rId9"/>
    <p:sldId id="266" r:id="rId10"/>
    <p:sldId id="268" r:id="rId11"/>
    <p:sldId id="269" r:id="rId12"/>
    <p:sldId id="270" r:id="rId13"/>
    <p:sldId id="271" r:id="rId14"/>
    <p:sldId id="276" r:id="rId15"/>
    <p:sldId id="272" r:id="rId16"/>
    <p:sldId id="273" r:id="rId17"/>
    <p:sldId id="275" r:id="rId18"/>
    <p:sldId id="274" r:id="rId19"/>
    <p:sldId id="259" r:id="rId2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2D77-845E-42F1-9E43-84F8779A051D}"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A44E3-2056-42EB-B848-5F1F5AB01EB7}" type="slidenum">
              <a:rPr lang="zh-CN" altLang="en-US" smtClean="0"/>
              <a:t>‹#›</a:t>
            </a:fld>
            <a:endParaRPr lang="zh-CN" altLang="en-US"/>
          </a:p>
        </p:txBody>
      </p:sp>
    </p:spTree>
    <p:extLst>
      <p:ext uri="{BB962C8B-B14F-4D97-AF65-F5344CB8AC3E}">
        <p14:creationId xmlns:p14="http://schemas.microsoft.com/office/powerpoint/2010/main" val="164808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DA44E3-2056-42EB-B848-5F1F5AB01EB7}" type="slidenum">
              <a:rPr lang="zh-CN" altLang="en-US" smtClean="0"/>
              <a:t>6</a:t>
            </a:fld>
            <a:endParaRPr lang="zh-CN" altLang="en-US"/>
          </a:p>
        </p:txBody>
      </p:sp>
    </p:spTree>
    <p:extLst>
      <p:ext uri="{BB962C8B-B14F-4D97-AF65-F5344CB8AC3E}">
        <p14:creationId xmlns:p14="http://schemas.microsoft.com/office/powerpoint/2010/main" val="144926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DA44E3-2056-42EB-B848-5F1F5AB01EB7}" type="slidenum">
              <a:rPr lang="zh-CN" altLang="en-US" smtClean="0"/>
              <a:t>7</a:t>
            </a:fld>
            <a:endParaRPr lang="zh-CN" altLang="en-US"/>
          </a:p>
        </p:txBody>
      </p:sp>
    </p:spTree>
    <p:extLst>
      <p:ext uri="{BB962C8B-B14F-4D97-AF65-F5344CB8AC3E}">
        <p14:creationId xmlns:p14="http://schemas.microsoft.com/office/powerpoint/2010/main" val="169136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4" y="6283468"/>
            <a:ext cx="9144000" cy="584775"/>
          </a:xfrm>
          <a:prstGeom prst="rect">
            <a:avLst/>
          </a:prstGeom>
          <a:noFill/>
        </p:spPr>
        <p:txBody>
          <a:bodyPr wrap="square">
            <a:spAutoFit/>
          </a:bodyPr>
          <a:lstStyle/>
          <a:p>
            <a:pPr fontAlgn="auto">
              <a:spcBef>
                <a:spcPts val="0"/>
              </a:spcBef>
              <a:spcAft>
                <a:spcPts val="0"/>
              </a:spcAft>
              <a:defRPr/>
            </a:pPr>
            <a:r>
              <a:rPr kumimoji="0" lang="zh-CN" altLang="en-US" sz="3200" b="1" dirty="0" smtClean="0">
                <a:solidFill>
                  <a:schemeClr val="tx1">
                    <a:lumMod val="75000"/>
                    <a:lumOff val="25000"/>
                  </a:schemeClr>
                </a:solidFill>
                <a:latin typeface="Arial" pitchFamily="34" charset="0"/>
                <a:cs typeface="Arial" pitchFamily="34" charset="0"/>
              </a:rPr>
              <a:t>       三维动画与交互技术课程读书报告</a:t>
            </a:r>
            <a:endParaRPr kumimoji="0" lang="en-US" altLang="ko-KR" sz="3200" b="1" dirty="0">
              <a:solidFill>
                <a:schemeClr val="tx1">
                  <a:lumMod val="75000"/>
                  <a:lumOff val="25000"/>
                </a:schemeClr>
              </a:solidFill>
              <a:latin typeface="Arial" pitchFamily="34" charset="0"/>
              <a:cs typeface="Arial" pitchFamily="34" charset="0"/>
            </a:endParaRPr>
          </a:p>
        </p:txBody>
      </p:sp>
      <p:sp>
        <p:nvSpPr>
          <p:cNvPr id="20" name="TextBox 1"/>
          <p:cNvSpPr txBox="1">
            <a:spLocks noChangeArrowheads="1"/>
          </p:cNvSpPr>
          <p:nvPr/>
        </p:nvSpPr>
        <p:spPr bwMode="auto">
          <a:xfrm>
            <a:off x="2843808" y="1628800"/>
            <a:ext cx="4176464" cy="1754326"/>
          </a:xfrm>
          <a:prstGeom prst="rect">
            <a:avLst/>
          </a:prstGeom>
          <a:noFill/>
          <a:ln w="9525">
            <a:noFill/>
            <a:miter lim="800000"/>
            <a:headEnd/>
            <a:tailEnd/>
          </a:ln>
        </p:spPr>
        <p:txBody>
          <a:bodyPr wrap="square">
            <a:spAutoFit/>
          </a:bodyPr>
          <a:lstStyle/>
          <a:p>
            <a:pPr algn="ctr"/>
            <a:r>
              <a:rPr lang="zh-CN" altLang="en-US" sz="3600" b="1" dirty="0" smtClean="0">
                <a:solidFill>
                  <a:schemeClr val="tx1">
                    <a:lumMod val="50000"/>
                    <a:lumOff val="50000"/>
                  </a:schemeClr>
                </a:solidFill>
                <a:latin typeface="Arial" pitchFamily="34" charset="0"/>
                <a:ea typeface="맑은 고딕" pitchFamily="50" charset="-127"/>
                <a:cs typeface="Arial" pitchFamily="34" charset="0"/>
              </a:rPr>
              <a:t>基于假色可靠且可逆的图像隐私保护方法</a:t>
            </a:r>
            <a:endParaRPr lang="en-US" altLang="ko-KR" sz="3600" b="1" dirty="0" smtClean="0">
              <a:solidFill>
                <a:schemeClr val="tx1">
                  <a:lumMod val="50000"/>
                  <a:lumOff val="50000"/>
                </a:schemeClr>
              </a:solidFill>
              <a:latin typeface="Arial" pitchFamily="34" charset="0"/>
              <a:ea typeface="맑은 고딕" pitchFamily="50" charset="-127"/>
              <a:cs typeface="Arial" pitchFamily="34" charset="0"/>
            </a:endParaRPr>
          </a:p>
        </p:txBody>
      </p:sp>
      <p:sp>
        <p:nvSpPr>
          <p:cNvPr id="2" name="TextBox 1"/>
          <p:cNvSpPr txBox="1"/>
          <p:nvPr/>
        </p:nvSpPr>
        <p:spPr>
          <a:xfrm>
            <a:off x="1547664" y="4005064"/>
            <a:ext cx="5976664" cy="923330"/>
          </a:xfrm>
          <a:prstGeom prst="rect">
            <a:avLst/>
          </a:prstGeom>
          <a:noFill/>
        </p:spPr>
        <p:txBody>
          <a:bodyPr wrap="square" rtlCol="0">
            <a:spAutoFit/>
          </a:bodyPr>
          <a:lstStyle/>
          <a:p>
            <a:pPr algn="ctr"/>
            <a:r>
              <a:rPr lang="zh-CN" altLang="en-US" dirty="0" smtClean="0"/>
              <a:t>作者：姜涛</a:t>
            </a:r>
            <a:endParaRPr lang="en-US" altLang="zh-CN" dirty="0" smtClean="0"/>
          </a:p>
          <a:p>
            <a:pPr algn="ctr"/>
            <a:r>
              <a:rPr lang="zh-CN" altLang="en-US" dirty="0"/>
              <a:t>学</a:t>
            </a:r>
            <a:r>
              <a:rPr lang="zh-CN" altLang="en-US" dirty="0" smtClean="0"/>
              <a:t>号：</a:t>
            </a:r>
            <a:r>
              <a:rPr lang="en-US" altLang="zh-CN" dirty="0" smtClean="0"/>
              <a:t>21851467</a:t>
            </a:r>
          </a:p>
          <a:p>
            <a:pPr algn="ctr"/>
            <a:r>
              <a:rPr lang="zh-CN" altLang="en-US" dirty="0"/>
              <a:t>指导</a:t>
            </a:r>
            <a:r>
              <a:rPr lang="zh-CN" altLang="en-US" dirty="0" smtClean="0"/>
              <a:t>老师：李启雷</a:t>
            </a:r>
            <a:endParaRPr lang="zh-CN" altLang="en-US" dirty="0"/>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基于假色的两种隐私保护方案</a:t>
            </a:r>
            <a:endParaRPr lang="zh-CN" altLang="en-US" dirty="0"/>
          </a:p>
        </p:txBody>
      </p:sp>
      <p:sp>
        <p:nvSpPr>
          <p:cNvPr id="3" name="内容占位符 2"/>
          <p:cNvSpPr>
            <a:spLocks noGrp="1"/>
          </p:cNvSpPr>
          <p:nvPr>
            <p:ph idx="1"/>
          </p:nvPr>
        </p:nvSpPr>
        <p:spPr>
          <a:xfrm>
            <a:off x="445325" y="1124744"/>
            <a:ext cx="8229600" cy="460648"/>
          </a:xfrm>
        </p:spPr>
        <p:txBody>
          <a:bodyPr/>
          <a:lstStyle/>
          <a:p>
            <a:r>
              <a:rPr lang="zh-CN" altLang="en-US" b="1" dirty="0" smtClean="0"/>
              <a:t>方案一</a:t>
            </a:r>
            <a:endParaRPr lang="zh-CN" altLang="en-US" b="1" dirty="0"/>
          </a:p>
        </p:txBody>
      </p:sp>
      <p:sp>
        <p:nvSpPr>
          <p:cNvPr id="6" name="内容占位符 5"/>
          <p:cNvSpPr>
            <a:spLocks noGrp="1"/>
          </p:cNvSpPr>
          <p:nvPr>
            <p:ph idx="10"/>
          </p:nvPr>
        </p:nvSpPr>
        <p:spPr>
          <a:xfrm>
            <a:off x="445325" y="1628800"/>
            <a:ext cx="8229600" cy="1366131"/>
          </a:xfrm>
        </p:spPr>
        <p:txBody>
          <a:bodyPr/>
          <a:lstStyle/>
          <a:p>
            <a:r>
              <a:rPr lang="zh-CN" altLang="en-US" dirty="0" smtClean="0"/>
              <a:t>图像恢复管线：</a:t>
            </a:r>
            <a:endParaRPr lang="en-US" altLang="zh-CN" dirty="0" smtClean="0"/>
          </a:p>
          <a:p>
            <a:pPr marL="285750" indent="-285750">
              <a:buFont typeface="Wingdings" panose="05000000000000000000" pitchFamily="2" charset="2"/>
              <a:buChar char="l"/>
            </a:pPr>
            <a:r>
              <a:rPr lang="zh-CN" altLang="en-US" dirty="0" smtClean="0"/>
              <a:t>首先通过解码可以获取到</a:t>
            </a:r>
            <a:r>
              <a:rPr lang="zh-CN" altLang="en-US" dirty="0"/>
              <a:t>假</a:t>
            </a:r>
            <a:r>
              <a:rPr lang="zh-CN" altLang="en-US" dirty="0" smtClean="0"/>
              <a:t>色图像</a:t>
            </a:r>
            <a:r>
              <a:rPr lang="en-US" altLang="zh-CN" dirty="0" smtClean="0"/>
              <a:t>FI’</a:t>
            </a:r>
            <a:r>
              <a:rPr lang="en-US" altLang="zh-CN" dirty="0"/>
              <a:t>(</a:t>
            </a:r>
            <a:r>
              <a:rPr lang="zh-CN" altLang="en-US" dirty="0" smtClean="0"/>
              <a:t>并且可以直接得到恢复图像</a:t>
            </a:r>
            <a:r>
              <a:rPr lang="en-US" altLang="zh-CN" dirty="0" smtClean="0"/>
              <a:t>R)</a:t>
            </a:r>
            <a:r>
              <a:rPr lang="zh-CN" altLang="en-US" dirty="0" smtClean="0"/>
              <a:t>经过加密和压缩的差异图像、符号图像。</a:t>
            </a:r>
            <a:endParaRPr lang="en-US" altLang="zh-CN" dirty="0" smtClean="0"/>
          </a:p>
          <a:p>
            <a:pPr marL="285750" indent="-285750">
              <a:buFont typeface="Wingdings" panose="05000000000000000000" pitchFamily="2" charset="2"/>
              <a:buChar char="l"/>
            </a:pPr>
            <a:r>
              <a:rPr lang="zh-CN" altLang="en-US" dirty="0" smtClean="0"/>
              <a:t>利用密钥将差异图像和符号图像进行解密，然后进行解压获得</a:t>
            </a:r>
            <a:r>
              <a:rPr lang="en-US" altLang="zh-CN" dirty="0" smtClean="0"/>
              <a:t>DI</a:t>
            </a:r>
            <a:r>
              <a:rPr lang="zh-CN" altLang="en-US" dirty="0" smtClean="0"/>
              <a:t>和</a:t>
            </a:r>
            <a:r>
              <a:rPr lang="en-US" altLang="zh-CN" dirty="0" smtClean="0"/>
              <a:t>SI.</a:t>
            </a:r>
          </a:p>
          <a:p>
            <a:pPr marL="285750" indent="-285750">
              <a:buFont typeface="Wingdings" panose="05000000000000000000" pitchFamily="2" charset="2"/>
              <a:buChar char="l"/>
            </a:pPr>
            <a:r>
              <a:rPr lang="zh-CN" altLang="en-US" dirty="0" smtClean="0"/>
              <a:t>获取恢复后的图</a:t>
            </a:r>
            <a:r>
              <a:rPr lang="en-US" altLang="zh-CN" dirty="0" smtClean="0"/>
              <a:t>R</a:t>
            </a:r>
            <a:r>
              <a:rPr lang="zh-CN" altLang="en-US" dirty="0" smtClean="0"/>
              <a:t>，计算公式如下：</a:t>
            </a:r>
            <a:r>
              <a:rPr lang="en-US" altLang="zh-CN" dirty="0"/>
              <a:t/>
            </a:r>
            <a:br>
              <a:rPr lang="en-US" altLang="zh-CN" dirty="0"/>
            </a:br>
            <a:endParaRPr lang="en-US" altLang="zh-CN" dirty="0" smtClean="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altLang="zh-CN" dirty="0" smtClean="0"/>
          </a:p>
          <a:p>
            <a:endParaRPr lang="zh-CN" altLang="en-US" dirty="0"/>
          </a:p>
        </p:txBody>
      </p:sp>
      <p:pic>
        <p:nvPicPr>
          <p:cNvPr id="7" name="图片 6"/>
          <p:cNvPicPr/>
          <p:nvPr/>
        </p:nvPicPr>
        <p:blipFill>
          <a:blip r:embed="rId2"/>
          <a:stretch>
            <a:fillRect/>
          </a:stretch>
        </p:blipFill>
        <p:spPr>
          <a:xfrm>
            <a:off x="2555776" y="2996952"/>
            <a:ext cx="3352800" cy="323850"/>
          </a:xfrm>
          <a:prstGeom prst="rect">
            <a:avLst/>
          </a:prstGeom>
        </p:spPr>
      </p:pic>
      <p:pic>
        <p:nvPicPr>
          <p:cNvPr id="8" name="图片 7"/>
          <p:cNvPicPr/>
          <p:nvPr/>
        </p:nvPicPr>
        <p:blipFill>
          <a:blip r:embed="rId3"/>
          <a:stretch>
            <a:fillRect/>
          </a:stretch>
        </p:blipFill>
        <p:spPr>
          <a:xfrm>
            <a:off x="2879238" y="3360901"/>
            <a:ext cx="3105150" cy="619125"/>
          </a:xfrm>
          <a:prstGeom prst="rect">
            <a:avLst/>
          </a:prstGeom>
        </p:spPr>
      </p:pic>
      <p:sp>
        <p:nvSpPr>
          <p:cNvPr id="9" name="TextBox 8"/>
          <p:cNvSpPr txBox="1"/>
          <p:nvPr/>
        </p:nvSpPr>
        <p:spPr>
          <a:xfrm>
            <a:off x="743701" y="4149080"/>
            <a:ext cx="7632848"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smtClean="0"/>
              <a:t>最后通过</a:t>
            </a:r>
            <a:r>
              <a:rPr lang="en-US" altLang="zh-CN" sz="1400" dirty="0" smtClean="0"/>
              <a:t>R</a:t>
            </a:r>
            <a:r>
              <a:rPr lang="zh-CN" altLang="en-US" sz="1400" dirty="0" smtClean="0"/>
              <a:t>得到原始图像</a:t>
            </a:r>
            <a:r>
              <a:rPr lang="en-US" altLang="zh-CN" sz="1400" dirty="0" smtClean="0"/>
              <a:t>I.</a:t>
            </a:r>
            <a:r>
              <a:rPr lang="zh-CN" altLang="en-US" sz="1400" dirty="0" smtClean="0"/>
              <a:t>需要注意的是，在无损模式下，</a:t>
            </a:r>
            <a:r>
              <a:rPr lang="en-US" altLang="zh-CN" sz="1400" dirty="0" smtClean="0"/>
              <a:t>R</a:t>
            </a:r>
            <a:r>
              <a:rPr lang="zh-CN" altLang="en-US" sz="1400" dirty="0" smtClean="0"/>
              <a:t>等于</a:t>
            </a:r>
            <a:r>
              <a:rPr lang="en-US" altLang="zh-CN" sz="1400" dirty="0" smtClean="0"/>
              <a:t>I,</a:t>
            </a:r>
            <a:r>
              <a:rPr lang="zh-CN" altLang="en-US" sz="1400" dirty="0" smtClean="0"/>
              <a:t>否则，就回因压缩的指数而偏离</a:t>
            </a:r>
            <a:r>
              <a:rPr lang="en-US" altLang="zh-CN" sz="1400" dirty="0" smtClean="0"/>
              <a:t>I</a:t>
            </a:r>
            <a:r>
              <a:rPr lang="zh-CN" altLang="en-US" sz="1400" dirty="0" smtClean="0"/>
              <a:t>。</a:t>
            </a:r>
            <a:endParaRPr lang="zh-CN" altLang="en-US" sz="1400" dirty="0"/>
          </a:p>
        </p:txBody>
      </p:sp>
      <p:pic>
        <p:nvPicPr>
          <p:cNvPr id="10" name="图片 9"/>
          <p:cNvPicPr/>
          <p:nvPr/>
        </p:nvPicPr>
        <p:blipFill>
          <a:blip r:embed="rId4"/>
          <a:stretch>
            <a:fillRect/>
          </a:stretch>
        </p:blipFill>
        <p:spPr>
          <a:xfrm>
            <a:off x="1952548" y="4679381"/>
            <a:ext cx="5274310" cy="1407795"/>
          </a:xfrm>
          <a:prstGeom prst="rect">
            <a:avLst/>
          </a:prstGeom>
        </p:spPr>
      </p:pic>
    </p:spTree>
    <p:extLst>
      <p:ext uri="{BB962C8B-B14F-4D97-AF65-F5344CB8AC3E}">
        <p14:creationId xmlns:p14="http://schemas.microsoft.com/office/powerpoint/2010/main" val="3714363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基于假色的两种隐私保护方案</a:t>
            </a:r>
            <a:endParaRPr lang="zh-CN" altLang="en-US" dirty="0"/>
          </a:p>
        </p:txBody>
      </p:sp>
      <p:sp>
        <p:nvSpPr>
          <p:cNvPr id="3" name="内容占位符 2"/>
          <p:cNvSpPr>
            <a:spLocks noGrp="1"/>
          </p:cNvSpPr>
          <p:nvPr>
            <p:ph idx="1"/>
          </p:nvPr>
        </p:nvSpPr>
        <p:spPr>
          <a:xfrm>
            <a:off x="323528" y="1196752"/>
            <a:ext cx="8229600" cy="460648"/>
          </a:xfrm>
        </p:spPr>
        <p:txBody>
          <a:bodyPr/>
          <a:lstStyle/>
          <a:p>
            <a:r>
              <a:rPr lang="zh-CN" altLang="en-US" dirty="0" smtClean="0"/>
              <a:t>方案二</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idx="10"/>
              </p:nvPr>
            </p:nvSpPr>
            <p:spPr>
              <a:xfrm>
                <a:off x="446856" y="1556792"/>
                <a:ext cx="8229600" cy="792088"/>
              </a:xfrm>
            </p:spPr>
            <p:txBody>
              <a:bodyPr/>
              <a:lstStyle/>
              <a:p>
                <a:r>
                  <a:rPr lang="zh-CN" altLang="en-US" dirty="0" smtClean="0"/>
                  <a:t>保护管线</a:t>
                </a:r>
                <a:r>
                  <a:rPr lang="en-US" altLang="zh-CN" dirty="0" smtClean="0"/>
                  <a:t>:</a:t>
                </a:r>
              </a:p>
              <a:p>
                <a:pPr marL="285750" indent="-285750">
                  <a:buFont typeface="Wingdings" panose="05000000000000000000" pitchFamily="2" charset="2"/>
                  <a:buChar char="l"/>
                </a:pPr>
                <a:r>
                  <a:rPr lang="zh-CN" altLang="en-US" dirty="0" smtClean="0"/>
                  <a:t>主要工作流程与方案一类似，主要区别在于假色图像</a:t>
                </a:r>
                <a:r>
                  <a:rPr lang="en-US" altLang="zh-CN" dirty="0" smtClean="0"/>
                  <a:t>FI</a:t>
                </a:r>
                <a:r>
                  <a:rPr lang="zh-CN" altLang="en-US" dirty="0" smtClean="0"/>
                  <a:t>的计算方式不同，对于原始图像每个颜色值</a:t>
                </a:r>
                <a14:m>
                  <m:oMath xmlns:m="http://schemas.openxmlformats.org/officeDocument/2006/math">
                    <m:sSub>
                      <m:sSubPr>
                        <m:ctrlPr>
                          <a:rPr lang="en-US" altLang="zh-CN" i="1" smtClean="0">
                            <a:latin typeface="Cambria Math"/>
                          </a:rPr>
                        </m:ctrlPr>
                      </m:sSubPr>
                      <m:e>
                        <m:r>
                          <a:rPr lang="en-US" altLang="zh-CN" b="0" i="1" smtClean="0">
                            <a:latin typeface="Cambria Math"/>
                          </a:rPr>
                          <m:t>𝐼</m:t>
                        </m:r>
                      </m:e>
                      <m:sub>
                        <m:r>
                          <a:rPr lang="en-US" altLang="zh-CN" b="0" i="1" smtClean="0">
                            <a:latin typeface="Cambria Math"/>
                          </a:rPr>
                          <m:t>𝑐</m:t>
                        </m:r>
                      </m:sub>
                    </m:sSub>
                    <m:r>
                      <a:rPr lang="en-US" altLang="zh-CN" b="0" i="1" smtClean="0">
                        <a:latin typeface="Cambria Math"/>
                      </a:rPr>
                      <m:t>(</m:t>
                    </m:r>
                    <m:r>
                      <a:rPr lang="en-US" altLang="zh-CN" b="0" i="1" smtClean="0">
                        <a:latin typeface="Cambria Math"/>
                      </a:rPr>
                      <m:t>𝑥</m:t>
                    </m:r>
                    <m:r>
                      <a:rPr lang="en-US" altLang="zh-CN" b="0" i="1" smtClean="0">
                        <a:latin typeface="Cambria Math"/>
                      </a:rPr>
                      <m:t>,</m:t>
                    </m:r>
                    <m:r>
                      <a:rPr lang="en-US" altLang="zh-CN" b="0" i="1" smtClean="0">
                        <a:latin typeface="Cambria Math"/>
                      </a:rPr>
                      <m:t>𝑦</m:t>
                    </m:r>
                    <m:r>
                      <a:rPr lang="en-US" altLang="zh-CN" b="0" i="1" smtClean="0">
                        <a:latin typeface="Cambria Math"/>
                      </a:rPr>
                      <m:t>)</m:t>
                    </m:r>
                  </m:oMath>
                </a14:m>
                <a:r>
                  <a:rPr lang="zh-CN" altLang="en-US" dirty="0" smtClean="0"/>
                  <a:t>，假色的计算如下，其中</a:t>
                </a:r>
                <a:r>
                  <a:rPr lang="en-US" altLang="zh-CN" dirty="0" smtClean="0"/>
                  <a:t>Pc</a:t>
                </a:r>
                <a:r>
                  <a:rPr lang="zh-CN" altLang="en-US" dirty="0" smtClean="0"/>
                  <a:t>代表调色板第</a:t>
                </a:r>
                <a14:m>
                  <m:oMath xmlns:m="http://schemas.openxmlformats.org/officeDocument/2006/math">
                    <m:sSup>
                      <m:sSupPr>
                        <m:ctrlPr>
                          <a:rPr lang="en-US" altLang="zh-CN" i="1" smtClean="0">
                            <a:latin typeface="Cambria Math"/>
                          </a:rPr>
                        </m:ctrlPr>
                      </m:sSupPr>
                      <m:e>
                        <m:r>
                          <a:rPr lang="en-US" altLang="zh-CN" b="0" i="1" smtClean="0">
                            <a:latin typeface="Cambria Math"/>
                          </a:rPr>
                          <m:t>𝑐</m:t>
                        </m:r>
                      </m:e>
                      <m:sup>
                        <m:r>
                          <a:rPr lang="en-US" altLang="zh-CN" b="0" i="1" smtClean="0">
                            <a:latin typeface="Cambria Math"/>
                          </a:rPr>
                          <m:t>𝑡h</m:t>
                        </m:r>
                      </m:sup>
                    </m:sSup>
                  </m:oMath>
                </a14:m>
                <a:r>
                  <a:rPr lang="zh-CN" altLang="en-US" dirty="0" smtClean="0"/>
                  <a:t>个通道。</a:t>
                </a:r>
                <a:endParaRPr lang="en-US" altLang="zh-CN" dirty="0"/>
              </a:p>
              <a:p>
                <a:r>
                  <a:rPr lang="en-US" altLang="zh-CN" dirty="0"/>
                  <a:t/>
                </a:r>
                <a:br>
                  <a:rPr lang="en-US" altLang="zh-CN" dirty="0"/>
                </a:br>
                <a:endParaRPr lang="en-US" altLang="zh-CN" dirty="0" smtClean="0"/>
              </a:p>
              <a:p>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idx="10"/>
              </p:nvPr>
            </p:nvSpPr>
            <p:spPr>
              <a:xfrm>
                <a:off x="446856" y="1556792"/>
                <a:ext cx="8229600" cy="792088"/>
              </a:xfrm>
              <a:blipFill rotWithShape="1">
                <a:blip r:embed="rId2"/>
                <a:stretch>
                  <a:fillRect t="-1538" b="-61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55576" y="2803785"/>
                <a:ext cx="7920880" cy="317203"/>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smtClean="0"/>
                  <a:t>接下来对</a:t>
                </a:r>
                <a14:m>
                  <m:oMath xmlns:m="http://schemas.openxmlformats.org/officeDocument/2006/math">
                    <m:sSub>
                      <m:sSubPr>
                        <m:ctrlPr>
                          <a:rPr lang="en-US" altLang="zh-CN" sz="1400" i="1" smtClean="0">
                            <a:latin typeface="Cambria Math"/>
                          </a:rPr>
                        </m:ctrlPr>
                      </m:sSubPr>
                      <m:e>
                        <m:r>
                          <a:rPr lang="en-US" altLang="zh-CN" sz="1400" b="0" i="1" smtClean="0">
                            <a:latin typeface="Cambria Math"/>
                          </a:rPr>
                          <m:t>𝐹𝐼</m:t>
                        </m:r>
                      </m:e>
                      <m:sub>
                        <m:r>
                          <a:rPr lang="en-US" altLang="zh-CN" sz="1400" b="0" i="1" smtClean="0">
                            <a:latin typeface="Cambria Math"/>
                          </a:rPr>
                          <m:t>𝑐</m:t>
                        </m:r>
                      </m:sub>
                    </m:sSub>
                    <m:d>
                      <m:dPr>
                        <m:ctrlPr>
                          <a:rPr lang="en-US" altLang="zh-CN" sz="1400" b="0" i="1" smtClean="0">
                            <a:latin typeface="Cambria Math"/>
                          </a:rPr>
                        </m:ctrlPr>
                      </m:dPr>
                      <m:e>
                        <m:r>
                          <a:rPr lang="en-US" altLang="zh-CN" sz="1400" b="0" i="1" smtClean="0">
                            <a:latin typeface="Cambria Math"/>
                          </a:rPr>
                          <m:t>𝑥</m:t>
                        </m:r>
                        <m:r>
                          <a:rPr lang="en-US" altLang="zh-CN" sz="1400" b="0" i="1" smtClean="0">
                            <a:latin typeface="Cambria Math"/>
                          </a:rPr>
                          <m:t>,</m:t>
                        </m:r>
                        <m:r>
                          <a:rPr lang="en-US" altLang="zh-CN" sz="1400" b="0" i="1" smtClean="0">
                            <a:latin typeface="Cambria Math"/>
                          </a:rPr>
                          <m:t>𝑦</m:t>
                        </m:r>
                      </m:e>
                    </m:d>
                  </m:oMath>
                </a14:m>
                <a:r>
                  <a:rPr lang="zh-CN" altLang="en-US" sz="1400" dirty="0" smtClean="0"/>
                  <a:t>进性编码和解码获得</a:t>
                </a:r>
                <a14:m>
                  <m:oMath xmlns:m="http://schemas.openxmlformats.org/officeDocument/2006/math">
                    <m:sSubSup>
                      <m:sSubSupPr>
                        <m:ctrlPr>
                          <a:rPr lang="en-US" altLang="zh-CN" sz="1400" i="1" smtClean="0">
                            <a:latin typeface="Cambria Math"/>
                          </a:rPr>
                        </m:ctrlPr>
                      </m:sSubSupPr>
                      <m:e>
                        <m:r>
                          <a:rPr lang="en-US" altLang="zh-CN" sz="1400" b="0" i="1" smtClean="0">
                            <a:latin typeface="Cambria Math"/>
                          </a:rPr>
                          <m:t>𝐹𝐼</m:t>
                        </m:r>
                      </m:e>
                      <m:sub>
                        <m:r>
                          <a:rPr lang="en-US" altLang="zh-CN" sz="1400" b="0" i="1" smtClean="0">
                            <a:latin typeface="Cambria Math"/>
                          </a:rPr>
                          <m:t>𝑐</m:t>
                        </m:r>
                        <m:r>
                          <a:rPr lang="en-US" altLang="zh-CN" sz="1400" b="0" i="1" smtClean="0">
                            <a:latin typeface="Cambria Math"/>
                          </a:rPr>
                          <m:t>,</m:t>
                        </m:r>
                      </m:sub>
                      <m:sup>
                        <m:r>
                          <a:rPr lang="en-US" altLang="zh-CN" sz="1400" b="0" i="1" smtClean="0">
                            <a:latin typeface="Cambria Math"/>
                          </a:rPr>
                          <m:t>′</m:t>
                        </m:r>
                      </m:sup>
                    </m:sSubSup>
                  </m:oMath>
                </a14:m>
                <a:r>
                  <a:rPr lang="en-US" altLang="zh-CN" sz="1400" dirty="0" smtClean="0"/>
                  <a:t>,</a:t>
                </a:r>
                <a:r>
                  <a:rPr lang="zh-CN" altLang="en-US" sz="1400" dirty="0" smtClean="0"/>
                  <a:t>接下来不是直接用</a:t>
                </a:r>
                <a:r>
                  <a:rPr lang="en-US" altLang="zh-CN" sz="1400" dirty="0" smtClean="0"/>
                  <a:t>I</a:t>
                </a:r>
                <a:r>
                  <a:rPr lang="zh-CN" altLang="en-US" sz="1400" dirty="0" smtClean="0"/>
                  <a:t>去</a:t>
                </a:r>
                <a:r>
                  <a:rPr lang="en-US" altLang="zh-CN" sz="1400" dirty="0" smtClean="0"/>
                  <a:t>,</a:t>
                </a:r>
                <a:r>
                  <a:rPr lang="zh-CN" altLang="en-US" sz="1400" dirty="0" smtClean="0"/>
                  <a:t>需要进一步得到</a:t>
                </a:r>
                <a14:m>
                  <m:oMath xmlns:m="http://schemas.openxmlformats.org/officeDocument/2006/math">
                    <m:sSup>
                      <m:sSupPr>
                        <m:ctrlPr>
                          <a:rPr lang="en-US" altLang="zh-CN" sz="1400" i="1" smtClean="0">
                            <a:latin typeface="Cambria Math"/>
                          </a:rPr>
                        </m:ctrlPr>
                      </m:sSupPr>
                      <m:e>
                        <m:r>
                          <a:rPr lang="en-US" altLang="zh-CN" sz="1400" b="0" i="1" smtClean="0">
                            <a:latin typeface="Cambria Math"/>
                          </a:rPr>
                          <m:t>𝐼</m:t>
                        </m:r>
                      </m:e>
                      <m:sup>
                        <m:r>
                          <a:rPr lang="en-US" altLang="zh-CN" sz="1400" b="0" i="1" smtClean="0">
                            <a:latin typeface="Cambria Math"/>
                          </a:rPr>
                          <m:t>′</m:t>
                        </m:r>
                      </m:sup>
                    </m:sSup>
                  </m:oMath>
                </a14:m>
                <a:r>
                  <a:rPr lang="zh-CN" altLang="en-US" sz="1400" dirty="0" smtClean="0"/>
                  <a:t>，如下所示：</a:t>
                </a:r>
                <a:endParaRPr lang="zh-CN" altLang="en-US" sz="1400" dirty="0"/>
              </a:p>
            </p:txBody>
          </p:sp>
        </mc:Choice>
        <mc:Fallback>
          <p:sp>
            <p:nvSpPr>
              <p:cNvPr id="7" name="TextBox 6"/>
              <p:cNvSpPr txBox="1">
                <a:spLocks noRot="1" noChangeAspect="1" noMove="1" noResize="1" noEditPoints="1" noAdjustHandles="1" noChangeArrowheads="1" noChangeShapeType="1" noTextEdit="1"/>
              </p:cNvSpPr>
              <p:nvPr/>
            </p:nvSpPr>
            <p:spPr>
              <a:xfrm>
                <a:off x="755576" y="2803785"/>
                <a:ext cx="7920880" cy="317203"/>
              </a:xfrm>
              <a:prstGeom prst="rect">
                <a:avLst/>
              </a:prstGeom>
              <a:blipFill rotWithShape="1">
                <a:blip r:embed="rId3"/>
                <a:stretch>
                  <a:fillRect l="-154" t="-5769" b="-13462"/>
                </a:stretch>
              </a:blipFill>
            </p:spPr>
            <p:txBody>
              <a:bodyPr/>
              <a:lstStyle/>
              <a:p>
                <a:r>
                  <a:rPr lang="zh-CN" altLang="en-US">
                    <a:noFill/>
                  </a:rPr>
                  <a:t> </a:t>
                </a:r>
              </a:p>
            </p:txBody>
          </p:sp>
        </mc:Fallback>
      </mc:AlternateContent>
      <p:pic>
        <p:nvPicPr>
          <p:cNvPr id="8" name="图片 7"/>
          <p:cNvPicPr/>
          <p:nvPr/>
        </p:nvPicPr>
        <p:blipFill>
          <a:blip r:embed="rId4"/>
          <a:stretch>
            <a:fillRect/>
          </a:stretch>
        </p:blipFill>
        <p:spPr>
          <a:xfrm>
            <a:off x="3854097" y="3120988"/>
            <a:ext cx="2047875" cy="485775"/>
          </a:xfrm>
          <a:prstGeom prst="rect">
            <a:avLst/>
          </a:prstGeom>
        </p:spPr>
      </p:pic>
      <p:pic>
        <p:nvPicPr>
          <p:cNvPr id="9" name="图片 8"/>
          <p:cNvPicPr/>
          <p:nvPr/>
        </p:nvPicPr>
        <p:blipFill>
          <a:blip r:embed="rId5"/>
          <a:stretch>
            <a:fillRect/>
          </a:stretch>
        </p:blipFill>
        <p:spPr>
          <a:xfrm>
            <a:off x="3125316" y="2348880"/>
            <a:ext cx="2962275" cy="466725"/>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755576" y="3648979"/>
                <a:ext cx="7056784" cy="530145"/>
              </a:xfrm>
              <a:prstGeom prst="rect">
                <a:avLst/>
              </a:prstGeom>
              <a:noFill/>
            </p:spPr>
            <p:txBody>
              <a:bodyPr wrap="square" rtlCol="0">
                <a:spAutoFit/>
              </a:bodyPr>
              <a:lstStyle/>
              <a:p>
                <a:pPr marL="285750" indent="-285750">
                  <a:buFont typeface="Wingdings" panose="05000000000000000000" pitchFamily="2" charset="2"/>
                  <a:buChar char="l"/>
                </a:pPr>
                <a14:m>
                  <m:oMath xmlns:m="http://schemas.openxmlformats.org/officeDocument/2006/math">
                    <m:sSubSup>
                      <m:sSubSupPr>
                        <m:ctrlPr>
                          <a:rPr lang="zh-CN" altLang="zh-CN" sz="1400" i="1">
                            <a:latin typeface="Cambria Math"/>
                          </a:rPr>
                        </m:ctrlPr>
                      </m:sSubSupPr>
                      <m:e>
                        <m:r>
                          <a:rPr lang="en-US" altLang="zh-CN" sz="1400" i="1">
                            <a:latin typeface="Cambria Math"/>
                          </a:rPr>
                          <m:t>𝑃</m:t>
                        </m:r>
                      </m:e>
                      <m:sub>
                        <m:r>
                          <a:rPr lang="en-US" altLang="zh-CN" sz="1400" i="1">
                            <a:latin typeface="Cambria Math"/>
                          </a:rPr>
                          <m:t>𝑐</m:t>
                        </m:r>
                      </m:sub>
                      <m:sup>
                        <m:r>
                          <a:rPr lang="en-US" altLang="zh-CN" sz="1400" i="1">
                            <a:latin typeface="Cambria Math"/>
                          </a:rPr>
                          <m:t>𝑖𝑛𝑣</m:t>
                        </m:r>
                      </m:sup>
                    </m:sSubSup>
                  </m:oMath>
                </a14:m>
                <a:r>
                  <a:rPr lang="zh-CN" altLang="en-US" sz="1400" dirty="0"/>
                  <a:t>表示</a:t>
                </a:r>
                <a14:m>
                  <m:oMath xmlns:m="http://schemas.openxmlformats.org/officeDocument/2006/math">
                    <m:sSub>
                      <m:sSubPr>
                        <m:ctrlPr>
                          <a:rPr lang="en-US" altLang="zh-CN" sz="1400" i="1" dirty="0">
                            <a:latin typeface="Cambria Math"/>
                          </a:rPr>
                        </m:ctrlPr>
                      </m:sSubPr>
                      <m:e>
                        <m:r>
                          <a:rPr lang="en-US" altLang="zh-CN" sz="1400" i="1" dirty="0">
                            <a:latin typeface="Cambria Math"/>
                          </a:rPr>
                          <m:t>𝑃</m:t>
                        </m:r>
                      </m:e>
                      <m:sub>
                        <m:r>
                          <a:rPr lang="en-US" altLang="zh-CN" sz="1400" i="1" dirty="0">
                            <a:latin typeface="Cambria Math"/>
                          </a:rPr>
                          <m:t>𝑐</m:t>
                        </m:r>
                      </m:sub>
                    </m:sSub>
                  </m:oMath>
                </a14:m>
                <a:r>
                  <a:rPr lang="zh-CN" altLang="en-US" sz="1400" dirty="0"/>
                  <a:t>的伪逆，之所以称为伪逆，因为大多数调色板不是一对一，是不可逆</a:t>
                </a:r>
                <a:r>
                  <a:rPr lang="zh-CN" altLang="en-US" sz="1400" dirty="0" smtClean="0"/>
                  <a:t>的，因此通过在内部搜索，查找最相似颜色值的索引：</a:t>
                </a:r>
                <a:endParaRPr lang="en-US" altLang="zh-CN" sz="1400"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755576" y="3648979"/>
                <a:ext cx="7056784" cy="530145"/>
              </a:xfrm>
              <a:prstGeom prst="rect">
                <a:avLst/>
              </a:prstGeom>
              <a:blipFill rotWithShape="1">
                <a:blip r:embed="rId6"/>
                <a:stretch>
                  <a:fillRect l="-173" t="-1149" b="-9195"/>
                </a:stretch>
              </a:blipFill>
            </p:spPr>
            <p:txBody>
              <a:bodyPr/>
              <a:lstStyle/>
              <a:p>
                <a:r>
                  <a:rPr lang="zh-CN" altLang="en-US">
                    <a:noFill/>
                  </a:rPr>
                  <a:t> </a:t>
                </a:r>
              </a:p>
            </p:txBody>
          </p:sp>
        </mc:Fallback>
      </mc:AlternateContent>
      <p:pic>
        <p:nvPicPr>
          <p:cNvPr id="11" name="图片 10"/>
          <p:cNvPicPr/>
          <p:nvPr/>
        </p:nvPicPr>
        <p:blipFill>
          <a:blip r:embed="rId7"/>
          <a:stretch>
            <a:fillRect/>
          </a:stretch>
        </p:blipFill>
        <p:spPr>
          <a:xfrm>
            <a:off x="3268216" y="4179124"/>
            <a:ext cx="2895600" cy="45720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769953" y="4636324"/>
                <a:ext cx="7560840" cy="73866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smtClean="0"/>
                  <a:t>获得的</a:t>
                </a:r>
                <a14:m>
                  <m:oMath xmlns:m="http://schemas.openxmlformats.org/officeDocument/2006/math">
                    <m:sSubSup>
                      <m:sSubSupPr>
                        <m:ctrlPr>
                          <a:rPr lang="en-US" altLang="zh-CN" sz="1400" i="1" smtClean="0">
                            <a:latin typeface="Cambria Math"/>
                          </a:rPr>
                        </m:ctrlPr>
                      </m:sSubSupPr>
                      <m:e>
                        <m:r>
                          <a:rPr lang="en-US" altLang="zh-CN" sz="1400" b="0" i="1" smtClean="0">
                            <a:latin typeface="Cambria Math"/>
                          </a:rPr>
                          <m:t>𝐼</m:t>
                        </m:r>
                      </m:e>
                      <m:sub>
                        <m:r>
                          <a:rPr lang="en-US" altLang="zh-CN" sz="1400" b="0" i="1" smtClean="0">
                            <a:latin typeface="Cambria Math"/>
                          </a:rPr>
                          <m:t>𝑐</m:t>
                        </m:r>
                      </m:sub>
                      <m:sup>
                        <m:r>
                          <a:rPr lang="en-US" altLang="zh-CN" sz="1400" b="0" i="1" smtClean="0">
                            <a:latin typeface="Cambria Math"/>
                          </a:rPr>
                          <m:t>′</m:t>
                        </m:r>
                      </m:sup>
                    </m:sSubSup>
                    <m:r>
                      <a:rPr lang="en-US" altLang="zh-CN" sz="1400" b="0" i="1" smtClean="0">
                        <a:latin typeface="Cambria Math"/>
                      </a:rPr>
                      <m:t>(</m:t>
                    </m:r>
                    <m:r>
                      <a:rPr lang="en-US" altLang="zh-CN" sz="1400" b="0" i="1" smtClean="0">
                        <a:latin typeface="Cambria Math"/>
                      </a:rPr>
                      <m:t>𝑥</m:t>
                    </m:r>
                    <m:r>
                      <a:rPr lang="en-US" altLang="zh-CN" sz="1400" b="0" i="1" smtClean="0">
                        <a:latin typeface="Cambria Math"/>
                      </a:rPr>
                      <m:t>,</m:t>
                    </m:r>
                    <m:r>
                      <a:rPr lang="en-US" altLang="zh-CN" sz="1400" b="0" i="1" smtClean="0">
                        <a:latin typeface="Cambria Math"/>
                      </a:rPr>
                      <m:t>𝑦</m:t>
                    </m:r>
                    <m:r>
                      <a:rPr lang="en-US" altLang="zh-CN" sz="1400" b="0" i="1" smtClean="0">
                        <a:latin typeface="Cambria Math"/>
                      </a:rPr>
                      <m:t>)</m:t>
                    </m:r>
                  </m:oMath>
                </a14:m>
                <a:r>
                  <a:rPr lang="zh-CN" altLang="en-US" sz="1400" dirty="0" smtClean="0"/>
                  <a:t>进行和方案一种类似的操作，获取差异和符号图像。同时对比方案一，</a:t>
                </a:r>
                <a:r>
                  <a:rPr lang="zh-CN" altLang="zh-CN" sz="1400" dirty="0" smtClean="0"/>
                  <a:t>我们</a:t>
                </a:r>
                <a:r>
                  <a:rPr lang="zh-CN" altLang="zh-CN" sz="1400" dirty="0"/>
                  <a:t>还压缩、加密和写入每个通道的直方图和</a:t>
                </a:r>
                <a:r>
                  <a:rPr lang="en-US" altLang="zh-CN" sz="1400" dirty="0"/>
                  <a:t>JPEG</a:t>
                </a:r>
                <a:r>
                  <a:rPr lang="zh-CN" altLang="zh-CN" sz="1400" dirty="0"/>
                  <a:t>应用程序标记内的调色板，以便在恢复过程中使用。</a:t>
                </a:r>
                <a:endParaRPr lang="zh-CN" altLang="en-US" sz="1400" dirty="0"/>
              </a:p>
            </p:txBody>
          </p:sp>
        </mc:Choice>
        <mc:Fallback>
          <p:sp>
            <p:nvSpPr>
              <p:cNvPr id="12" name="TextBox 11"/>
              <p:cNvSpPr txBox="1">
                <a:spLocks noRot="1" noChangeAspect="1" noMove="1" noResize="1" noEditPoints="1" noAdjustHandles="1" noChangeArrowheads="1" noChangeShapeType="1" noTextEdit="1"/>
              </p:cNvSpPr>
              <p:nvPr/>
            </p:nvSpPr>
            <p:spPr>
              <a:xfrm>
                <a:off x="769953" y="4636324"/>
                <a:ext cx="7560840" cy="738664"/>
              </a:xfrm>
              <a:prstGeom prst="rect">
                <a:avLst/>
              </a:prstGeom>
              <a:blipFill rotWithShape="1">
                <a:blip r:embed="rId8"/>
                <a:stretch>
                  <a:fillRect l="-81" t="-1653" b="-6612"/>
                </a:stretch>
              </a:blipFill>
            </p:spPr>
            <p:txBody>
              <a:bodyPr/>
              <a:lstStyle/>
              <a:p>
                <a:r>
                  <a:rPr lang="zh-CN" altLang="en-US">
                    <a:noFill/>
                  </a:rPr>
                  <a:t> </a:t>
                </a:r>
              </a:p>
            </p:txBody>
          </p:sp>
        </mc:Fallback>
      </mc:AlternateContent>
      <p:pic>
        <p:nvPicPr>
          <p:cNvPr id="13" name="图片 12"/>
          <p:cNvPicPr/>
          <p:nvPr/>
        </p:nvPicPr>
        <p:blipFill>
          <a:blip r:embed="rId9"/>
          <a:stretch>
            <a:fillRect/>
          </a:stretch>
        </p:blipFill>
        <p:spPr>
          <a:xfrm>
            <a:off x="1913218" y="5356272"/>
            <a:ext cx="5274310" cy="1368425"/>
          </a:xfrm>
          <a:prstGeom prst="rect">
            <a:avLst/>
          </a:prstGeom>
        </p:spPr>
      </p:pic>
    </p:spTree>
    <p:extLst>
      <p:ext uri="{BB962C8B-B14F-4D97-AF65-F5344CB8AC3E}">
        <p14:creationId xmlns:p14="http://schemas.microsoft.com/office/powerpoint/2010/main" val="55614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基于假色的两种隐私保护方案</a:t>
            </a:r>
          </a:p>
        </p:txBody>
      </p:sp>
      <p:sp>
        <p:nvSpPr>
          <p:cNvPr id="3" name="内容占位符 2"/>
          <p:cNvSpPr>
            <a:spLocks noGrp="1"/>
          </p:cNvSpPr>
          <p:nvPr>
            <p:ph idx="1"/>
          </p:nvPr>
        </p:nvSpPr>
        <p:spPr>
          <a:xfrm>
            <a:off x="539552" y="1196752"/>
            <a:ext cx="8229600" cy="460648"/>
          </a:xfrm>
        </p:spPr>
        <p:txBody>
          <a:bodyPr/>
          <a:lstStyle/>
          <a:p>
            <a:r>
              <a:rPr lang="zh-CN" altLang="en-US" dirty="0" smtClean="0"/>
              <a:t>方案二</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idx="10"/>
              </p:nvPr>
            </p:nvSpPr>
            <p:spPr>
              <a:xfrm>
                <a:off x="467544" y="1700808"/>
                <a:ext cx="8229600" cy="2520280"/>
              </a:xfrm>
            </p:spPr>
            <p:txBody>
              <a:bodyPr/>
              <a:lstStyle/>
              <a:p>
                <a:r>
                  <a:rPr lang="zh-CN" altLang="en-US" sz="1600" dirty="0" smtClean="0"/>
                  <a:t>恢复管道：</a:t>
                </a:r>
                <a:endParaRPr lang="en-US" altLang="zh-CN" sz="1600" dirty="0" smtClean="0"/>
              </a:p>
              <a:p>
                <a:r>
                  <a:rPr lang="zh-CN" altLang="zh-CN" sz="1600" dirty="0" smtClean="0"/>
                  <a:t>首先</a:t>
                </a:r>
                <a:r>
                  <a:rPr lang="zh-CN" altLang="en-US" sz="1600" dirty="0" smtClean="0"/>
                  <a:t>需要</a:t>
                </a:r>
                <a:r>
                  <a:rPr lang="zh-CN" altLang="zh-CN" sz="1600" dirty="0" smtClean="0"/>
                  <a:t>解密</a:t>
                </a:r>
                <a:r>
                  <a:rPr lang="zh-CN" altLang="zh-CN" sz="1600" dirty="0"/>
                  <a:t>所有加密的元数据，然后根据需要进行解</a:t>
                </a:r>
                <a:r>
                  <a:rPr lang="zh-CN" altLang="zh-CN" sz="1600" dirty="0" smtClean="0"/>
                  <a:t>压缩</a:t>
                </a:r>
                <a:r>
                  <a:rPr lang="zh-CN" altLang="en-US" sz="1600" dirty="0"/>
                  <a:t>。</a:t>
                </a:r>
                <a:r>
                  <a:rPr lang="zh-CN" altLang="zh-CN" sz="1600" dirty="0" smtClean="0"/>
                  <a:t>然后</a:t>
                </a:r>
                <a:r>
                  <a:rPr lang="zh-CN" altLang="zh-CN" sz="1600" dirty="0"/>
                  <a:t>使用解码的伪彩色</a:t>
                </a:r>
                <a:r>
                  <a:rPr lang="zh-CN" altLang="zh-CN" sz="1600" dirty="0" smtClean="0"/>
                  <a:t>图像</a:t>
                </a:r>
                <a14:m>
                  <m:oMath xmlns:m="http://schemas.openxmlformats.org/officeDocument/2006/math">
                    <m:sSup>
                      <m:sSupPr>
                        <m:ctrlPr>
                          <a:rPr lang="en-US" altLang="zh-CN" sz="1600" i="1" smtClean="0">
                            <a:latin typeface="Cambria Math"/>
                          </a:rPr>
                        </m:ctrlPr>
                      </m:sSupPr>
                      <m:e>
                        <m:r>
                          <m:rPr>
                            <m:sty m:val="p"/>
                          </m:rPr>
                          <a:rPr lang="en-US" altLang="zh-CN" sz="1600" i="1">
                            <a:latin typeface="Cambria Math"/>
                          </a:rPr>
                          <m:t>FI</m:t>
                        </m:r>
                      </m:e>
                      <m:sup>
                        <m:r>
                          <a:rPr lang="en-US" altLang="zh-CN" sz="1600" b="0" i="1" smtClean="0">
                            <a:latin typeface="Cambria Math"/>
                          </a:rPr>
                          <m:t>′</m:t>
                        </m:r>
                      </m:sup>
                    </m:sSup>
                  </m:oMath>
                </a14:m>
                <a:r>
                  <a:rPr lang="zh-CN" altLang="zh-CN" sz="1600" dirty="0" smtClean="0"/>
                  <a:t>，</a:t>
                </a:r>
                <a:r>
                  <a:rPr lang="zh-CN" altLang="zh-CN" sz="1600" dirty="0"/>
                  <a:t>输入图像</a:t>
                </a:r>
                <a:r>
                  <a:rPr lang="zh-CN" altLang="zh-CN" sz="1600" dirty="0" smtClean="0"/>
                  <a:t>直方图</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h𝑖𝑠𝑡</m:t>
                        </m:r>
                        <m:r>
                          <a:rPr lang="en-US" altLang="zh-CN" sz="1600" b="0" i="1" smtClean="0">
                            <a:latin typeface="Cambria Math"/>
                          </a:rPr>
                          <m:t>(</m:t>
                        </m:r>
                        <m:r>
                          <a:rPr lang="en-US" altLang="zh-CN" sz="1600" b="0" i="1" smtClean="0">
                            <a:latin typeface="Cambria Math"/>
                          </a:rPr>
                          <m:t>𝐼</m:t>
                        </m:r>
                      </m:e>
                      <m:sub>
                        <m:r>
                          <a:rPr lang="en-US" altLang="zh-CN" sz="1600" b="0" i="1" smtClean="0">
                            <a:latin typeface="Cambria Math"/>
                          </a:rPr>
                          <m:t>𝑐</m:t>
                        </m:r>
                      </m:sub>
                    </m:sSub>
                    <m:r>
                      <a:rPr lang="en-US" altLang="zh-CN" sz="1600" b="0" i="1" smtClean="0">
                        <a:latin typeface="Cambria Math"/>
                      </a:rPr>
                      <m:t>)</m:t>
                    </m:r>
                  </m:oMath>
                </a14:m>
                <a:r>
                  <a:rPr lang="zh-CN" altLang="zh-CN" sz="1600" dirty="0" smtClean="0"/>
                  <a:t>和</a:t>
                </a:r>
                <a:r>
                  <a:rPr lang="zh-CN" altLang="zh-CN" sz="1600" dirty="0"/>
                  <a:t>调色板</a:t>
                </a:r>
                <a:r>
                  <a:rPr lang="en-US" altLang="zh-CN" sz="1600" dirty="0" smtClean="0"/>
                  <a:t>P</a:t>
                </a:r>
                <a:r>
                  <a:rPr lang="zh-CN" altLang="en-US" sz="1600" dirty="0"/>
                  <a:t>共同</a:t>
                </a:r>
                <a:r>
                  <a:rPr lang="zh-CN" altLang="en-US" sz="1600" dirty="0" smtClean="0"/>
                  <a:t>得到</a:t>
                </a:r>
                <a:r>
                  <a:rPr lang="zh-CN" altLang="zh-CN" sz="1600" dirty="0" smtClean="0"/>
                  <a:t>原始</a:t>
                </a:r>
                <a:r>
                  <a:rPr lang="zh-CN" altLang="zh-CN" sz="1600" dirty="0"/>
                  <a:t>图像的</a:t>
                </a:r>
                <a:r>
                  <a:rPr lang="zh-CN" altLang="zh-CN" sz="1600" dirty="0" smtClean="0"/>
                  <a:t>近似</a:t>
                </a:r>
                <a:r>
                  <a:rPr lang="zh-CN" altLang="en-US" sz="1600" dirty="0" smtClean="0"/>
                  <a:t>值</a:t>
                </a:r>
                <a:r>
                  <a:rPr lang="zh-CN" altLang="en-US" sz="1600" dirty="0"/>
                  <a:t>。</a:t>
                </a:r>
                <a:r>
                  <a:rPr lang="zh-CN" altLang="en-US" sz="1600" dirty="0" smtClean="0"/>
                  <a:t>使用保护管线中的公式</a:t>
                </a:r>
                <a:r>
                  <a:rPr lang="zh-CN" altLang="zh-CN" sz="1600" dirty="0" smtClean="0"/>
                  <a:t>计算</a:t>
                </a:r>
                <a14:m>
                  <m:oMath xmlns:m="http://schemas.openxmlformats.org/officeDocument/2006/math">
                    <m:sSup>
                      <m:sSupPr>
                        <m:ctrlPr>
                          <a:rPr lang="en-US" altLang="zh-CN" sz="1600" i="1" smtClean="0">
                            <a:latin typeface="Cambria Math"/>
                          </a:rPr>
                        </m:ctrlPr>
                      </m:sSupPr>
                      <m:e>
                        <m:r>
                          <a:rPr lang="en-US" altLang="zh-CN" sz="1600" b="0" i="1" smtClean="0">
                            <a:latin typeface="Cambria Math"/>
                          </a:rPr>
                          <m:t>𝐼</m:t>
                        </m:r>
                      </m:e>
                      <m:sup>
                        <m:r>
                          <a:rPr lang="en-US" altLang="zh-CN" sz="1600" b="0" i="1" smtClean="0">
                            <a:latin typeface="Cambria Math"/>
                          </a:rPr>
                          <m:t>′</m:t>
                        </m:r>
                      </m:sup>
                    </m:sSup>
                  </m:oMath>
                </a14:m>
                <a:r>
                  <a:rPr lang="zh-CN" altLang="zh-CN" sz="1600" dirty="0" smtClean="0"/>
                  <a:t>。</a:t>
                </a:r>
                <a:r>
                  <a:rPr lang="zh-CN" altLang="zh-CN" sz="1600" dirty="0"/>
                  <a:t>然后将该图像与差异和</a:t>
                </a:r>
                <a:r>
                  <a:rPr lang="zh-CN" altLang="zh-CN" sz="1600" dirty="0" smtClean="0"/>
                  <a:t>符号</a:t>
                </a:r>
                <a:r>
                  <a:rPr lang="en-US" altLang="zh-CN" sz="1600" dirty="0" smtClean="0"/>
                  <a:t>t</a:t>
                </a:r>
                <a:r>
                  <a:rPr lang="zh-CN" altLang="en-US" sz="1600" dirty="0" smtClean="0"/>
                  <a:t>图像</a:t>
                </a:r>
                <a:r>
                  <a:rPr lang="zh-CN" altLang="zh-CN" sz="1600" dirty="0" smtClean="0"/>
                  <a:t>组合</a:t>
                </a:r>
                <a:r>
                  <a:rPr lang="zh-CN" altLang="en-US" sz="1600" dirty="0" smtClean="0"/>
                  <a:t>，利用</a:t>
                </a:r>
                <a14:m>
                  <m:oMath xmlns:m="http://schemas.openxmlformats.org/officeDocument/2006/math">
                    <m:sSubSup>
                      <m:sSubSupPr>
                        <m:ctrlPr>
                          <a:rPr lang="en-US" altLang="zh-CN" sz="1600" i="1">
                            <a:latin typeface="Cambria Math"/>
                          </a:rPr>
                        </m:ctrlPr>
                      </m:sSubSupPr>
                      <m:e>
                        <m:r>
                          <a:rPr lang="en-US" altLang="zh-CN" sz="1600" i="1">
                            <a:latin typeface="Cambria Math"/>
                          </a:rPr>
                          <m:t>𝐹𝐼</m:t>
                        </m:r>
                      </m:e>
                      <m:sub>
                        <m:r>
                          <a:rPr lang="en-US" altLang="zh-CN" sz="1600" i="1">
                            <a:latin typeface="Cambria Math"/>
                          </a:rPr>
                          <m:t>𝑐</m:t>
                        </m:r>
                        <m:r>
                          <a:rPr lang="en-US" altLang="zh-CN" sz="1600" i="1">
                            <a:latin typeface="Cambria Math"/>
                          </a:rPr>
                          <m:t>,</m:t>
                        </m:r>
                      </m:sub>
                      <m:sup>
                        <m:r>
                          <a:rPr lang="en-US" altLang="zh-CN" sz="1600" i="1">
                            <a:latin typeface="Cambria Math"/>
                          </a:rPr>
                          <m:t>′</m:t>
                        </m:r>
                      </m:sup>
                    </m:sSubSup>
                  </m:oMath>
                </a14:m>
                <a:r>
                  <a:rPr lang="zh-CN" altLang="zh-CN" sz="1600" dirty="0" smtClean="0"/>
                  <a:t>替换</a:t>
                </a:r>
                <a14:m>
                  <m:oMath xmlns:m="http://schemas.openxmlformats.org/officeDocument/2006/math">
                    <m:sSubSup>
                      <m:sSubSupPr>
                        <m:ctrlPr>
                          <a:rPr lang="zh-CN" altLang="zh-CN" sz="1600" i="1"/>
                        </m:ctrlPr>
                      </m:sSubSupPr>
                      <m:e>
                        <m:r>
                          <a:rPr lang="en-US" altLang="zh-CN" sz="1600" i="1"/>
                          <m:t>𝐼</m:t>
                        </m:r>
                      </m:e>
                      <m:sub>
                        <m:r>
                          <a:rPr lang="en-US" altLang="zh-CN" sz="1600" i="1"/>
                          <m:t>𝑐</m:t>
                        </m:r>
                      </m:sub>
                      <m:sup>
                        <m:r>
                          <a:rPr lang="en-US" altLang="zh-CN" sz="1600" i="1"/>
                          <m:t>′</m:t>
                        </m:r>
                      </m:sup>
                    </m:sSubSup>
                  </m:oMath>
                </a14:m>
                <a:r>
                  <a:rPr lang="zh-CN" altLang="en-US" sz="1600" dirty="0" smtClean="0"/>
                  <a:t>。</a:t>
                </a:r>
                <a:r>
                  <a:rPr lang="zh-CN" altLang="zh-CN" sz="1600" dirty="0" smtClean="0"/>
                  <a:t> </a:t>
                </a:r>
                <a:r>
                  <a:rPr lang="zh-CN" altLang="zh-CN" sz="1600" dirty="0"/>
                  <a:t>注意，类似于方案一，如果差异和符号图像没有以无损方式被阈值化和压缩，则恢复的图像</a:t>
                </a:r>
                <a:r>
                  <a:rPr lang="en-US" altLang="zh-CN" sz="1600" dirty="0"/>
                  <a:t>R</a:t>
                </a:r>
                <a:r>
                  <a:rPr lang="zh-CN" altLang="zh-CN" sz="1600" dirty="0"/>
                  <a:t>将与原始图像</a:t>
                </a:r>
                <a:r>
                  <a:rPr lang="en-US" altLang="zh-CN" sz="1600" dirty="0"/>
                  <a:t>I</a:t>
                </a:r>
                <a:r>
                  <a:rPr lang="zh-CN" altLang="zh-CN" sz="1600" dirty="0"/>
                  <a:t>相同。</a:t>
                </a:r>
              </a:p>
              <a:p>
                <a:pPr marL="285750" indent="-285750">
                  <a:buFont typeface="Wingdings" panose="05000000000000000000" pitchFamily="2" charset="2"/>
                  <a:buChar char="l"/>
                </a:pPr>
                <a:endParaRPr lang="en-US" altLang="zh-CN" sz="1600" dirty="0" smtClean="0"/>
              </a:p>
              <a:p>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idx="10"/>
              </p:nvPr>
            </p:nvSpPr>
            <p:spPr>
              <a:xfrm>
                <a:off x="467544" y="1700808"/>
                <a:ext cx="8229600" cy="2520280"/>
              </a:xfrm>
              <a:blipFill rotWithShape="1">
                <a:blip r:embed="rId2"/>
                <a:stretch>
                  <a:fillRect t="-969"/>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3952875"/>
            <a:ext cx="89058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402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实验结果分析</a:t>
            </a:r>
          </a:p>
        </p:txBody>
      </p:sp>
      <p:sp>
        <p:nvSpPr>
          <p:cNvPr id="5" name="TextBox 4"/>
          <p:cNvSpPr txBox="1"/>
          <p:nvPr/>
        </p:nvSpPr>
        <p:spPr>
          <a:xfrm>
            <a:off x="1403648" y="2060848"/>
            <a:ext cx="6408712" cy="3693319"/>
          </a:xfrm>
          <a:prstGeom prst="rect">
            <a:avLst/>
          </a:prstGeom>
          <a:noFill/>
        </p:spPr>
        <p:txBody>
          <a:bodyPr wrap="square" rtlCol="0">
            <a:spAutoFit/>
          </a:bodyPr>
          <a:lstStyle/>
          <a:p>
            <a:r>
              <a:rPr lang="zh-CN" altLang="en-US" dirty="0"/>
              <a:t>论文</a:t>
            </a:r>
            <a:r>
              <a:rPr lang="zh-CN" altLang="en-US" dirty="0" smtClean="0"/>
              <a:t>实验主要从以下几个方向进行了详细讨论：</a:t>
            </a:r>
            <a:endParaRPr lang="en-US" altLang="zh-CN" dirty="0" smtClean="0"/>
          </a:p>
          <a:p>
            <a:pPr marL="285750" indent="-285750">
              <a:buFont typeface="Wingdings" panose="05000000000000000000" pitchFamily="2" charset="2"/>
              <a:buChar char="l"/>
            </a:pPr>
            <a:r>
              <a:rPr lang="zh-CN" altLang="en-US" dirty="0" smtClean="0"/>
              <a:t>无损压缩模式下，两种方案的性能</a:t>
            </a:r>
            <a:endParaRPr lang="en-US" altLang="zh-CN" dirty="0" smtClean="0"/>
          </a:p>
          <a:p>
            <a:pPr marL="285750" indent="-285750">
              <a:buFont typeface="Wingdings" panose="05000000000000000000" pitchFamily="2" charset="2"/>
              <a:buChar char="l"/>
            </a:pPr>
            <a:r>
              <a:rPr lang="zh-CN" altLang="en-US" dirty="0"/>
              <a:t>有</a:t>
            </a:r>
            <a:r>
              <a:rPr lang="zh-CN" altLang="en-US" dirty="0" smtClean="0"/>
              <a:t>损压缩模式下，两种方案的性能</a:t>
            </a:r>
            <a:endParaRPr lang="en-US" altLang="zh-CN" dirty="0" smtClean="0"/>
          </a:p>
          <a:p>
            <a:pPr marL="285750" indent="-285750">
              <a:buFont typeface="Wingdings" panose="05000000000000000000" pitchFamily="2" charset="2"/>
              <a:buChar char="l"/>
            </a:pPr>
            <a:r>
              <a:rPr lang="zh-CN" altLang="en-US" dirty="0" smtClean="0"/>
              <a:t>在人脸识别算法下，对比其他隐私保护方案的性能</a:t>
            </a:r>
            <a:endParaRPr lang="en-US" altLang="zh-CN" dirty="0" smtClean="0"/>
          </a:p>
          <a:p>
            <a:pPr marL="285750" indent="-285750">
              <a:buFont typeface="Wingdings" panose="05000000000000000000" pitchFamily="2" charset="2"/>
              <a:buChar char="l"/>
            </a:pPr>
            <a:r>
              <a:rPr lang="zh-CN" altLang="zh-CN" dirty="0"/>
              <a:t>我们分享在新数据集上进行的主观和客观评估的</a:t>
            </a:r>
            <a:r>
              <a:rPr lang="zh-CN" altLang="zh-CN" dirty="0" smtClean="0"/>
              <a:t>结</a:t>
            </a:r>
            <a:r>
              <a:rPr lang="zh-CN" altLang="en-US" dirty="0" smtClean="0"/>
              <a:t>果并且</a:t>
            </a:r>
            <a:r>
              <a:rPr lang="zh-CN" altLang="zh-CN" dirty="0" smtClean="0"/>
              <a:t>将</a:t>
            </a:r>
            <a:r>
              <a:rPr lang="zh-CN" altLang="zh-CN" dirty="0"/>
              <a:t>我们的算法的隐私与可懂度权衡与常用的</a:t>
            </a:r>
            <a:r>
              <a:rPr lang="en-US" altLang="zh-CN" dirty="0"/>
              <a:t>VPP</a:t>
            </a:r>
            <a:r>
              <a:rPr lang="zh-CN" altLang="zh-CN" dirty="0"/>
              <a:t>方法进行</a:t>
            </a:r>
            <a:r>
              <a:rPr lang="zh-CN" altLang="zh-CN" dirty="0" smtClean="0"/>
              <a:t>比较</a:t>
            </a:r>
            <a:endParaRPr lang="en-US" altLang="zh-CN" dirty="0" smtClean="0"/>
          </a:p>
          <a:p>
            <a:pPr marL="285750" indent="-285750">
              <a:buFont typeface="Wingdings" panose="05000000000000000000" pitchFamily="2" charset="2"/>
              <a:buChar char="l"/>
            </a:pPr>
            <a:r>
              <a:rPr lang="zh-CN" altLang="en-US" dirty="0" smtClean="0"/>
              <a:t>安全性评估</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我们选择了其中的无损压缩和面部识别方向进行分析</a:t>
            </a:r>
            <a:endParaRPr lang="en-US" altLang="zh-CN" dirty="0" smtClean="0"/>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429832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实验结果分析</a:t>
            </a:r>
            <a:endParaRPr lang="zh-CN" altLang="en-US" dirty="0"/>
          </a:p>
        </p:txBody>
      </p:sp>
      <p:sp>
        <p:nvSpPr>
          <p:cNvPr id="6" name="TextBox 5"/>
          <p:cNvSpPr txBox="1"/>
          <p:nvPr/>
        </p:nvSpPr>
        <p:spPr>
          <a:xfrm>
            <a:off x="683568" y="1084094"/>
            <a:ext cx="1512168" cy="369332"/>
          </a:xfrm>
          <a:prstGeom prst="rect">
            <a:avLst/>
          </a:prstGeom>
          <a:noFill/>
        </p:spPr>
        <p:txBody>
          <a:bodyPr wrap="square" rtlCol="0">
            <a:spAutoFit/>
          </a:bodyPr>
          <a:lstStyle/>
          <a:p>
            <a:r>
              <a:rPr lang="zh-CN" altLang="en-US" dirty="0" smtClean="0"/>
              <a:t>无损压缩</a:t>
            </a:r>
            <a:endParaRPr lang="zh-CN" altLang="en-US" dirty="0"/>
          </a:p>
        </p:txBody>
      </p:sp>
      <p:sp>
        <p:nvSpPr>
          <p:cNvPr id="7" name="TextBox 6"/>
          <p:cNvSpPr txBox="1"/>
          <p:nvPr/>
        </p:nvSpPr>
        <p:spPr>
          <a:xfrm>
            <a:off x="716070" y="1453426"/>
            <a:ext cx="7200800" cy="1877437"/>
          </a:xfrm>
          <a:prstGeom prst="rect">
            <a:avLst/>
          </a:prstGeom>
          <a:noFill/>
        </p:spPr>
        <p:txBody>
          <a:bodyPr wrap="square" rtlCol="0">
            <a:spAutoFit/>
          </a:bodyPr>
          <a:lstStyle/>
          <a:p>
            <a:r>
              <a:rPr lang="zh-CN" altLang="en-US" sz="1400" dirty="0" smtClean="0"/>
              <a:t>通过一幅由三男三女组成的抗议图片进行实验分析，得到以下的结论：</a:t>
            </a:r>
            <a:endParaRPr lang="en-US" altLang="zh-CN" sz="1400" dirty="0" smtClean="0"/>
          </a:p>
          <a:p>
            <a:pPr marL="285750" indent="-285750">
              <a:buFont typeface="Wingdings" panose="05000000000000000000" pitchFamily="2" charset="2"/>
              <a:buChar char="l"/>
            </a:pPr>
            <a:r>
              <a:rPr lang="zh-CN" altLang="en-US" sz="1400" dirty="0" smtClean="0"/>
              <a:t>两种方案所保护的图片能够呈现其中的大致意思，有较高可懂性，但是身份基本做到了隐藏。</a:t>
            </a:r>
            <a:endParaRPr lang="en-US" altLang="zh-CN" sz="1400" dirty="0" smtClean="0"/>
          </a:p>
          <a:p>
            <a:pPr marL="285750" indent="-285750">
              <a:buFont typeface="Wingdings" panose="05000000000000000000" pitchFamily="2" charset="2"/>
              <a:buChar char="l"/>
            </a:pPr>
            <a:r>
              <a:rPr lang="zh-CN" altLang="en-US" sz="1400" dirty="0" smtClean="0"/>
              <a:t>两种方案得到的假色图像很相似，而差异图像第二种方案由于进行了恢复操作，产生的值小于第一种方案。</a:t>
            </a:r>
            <a:endParaRPr lang="en-US" altLang="zh-CN" sz="1400" dirty="0" smtClean="0"/>
          </a:p>
          <a:p>
            <a:pPr marL="285750" indent="-285750">
              <a:buFont typeface="Wingdings" panose="05000000000000000000" pitchFamily="2" charset="2"/>
              <a:buChar char="l"/>
            </a:pPr>
            <a:r>
              <a:rPr lang="zh-CN" altLang="en-US" sz="1400" dirty="0" smtClean="0"/>
              <a:t>符号图像，看起来较为嘈杂，是因为差异图像具有更小的像素值。</a:t>
            </a:r>
            <a:endParaRPr lang="en-US" altLang="zh-CN" sz="1400" dirty="0" smtClean="0"/>
          </a:p>
          <a:p>
            <a:pPr marL="285750" indent="-285750">
              <a:buFont typeface="Wingdings" panose="05000000000000000000" pitchFamily="2" charset="2"/>
              <a:buChar char="l"/>
            </a:pPr>
            <a:r>
              <a:rPr lang="zh-CN" altLang="en-US" sz="1400" dirty="0" smtClean="0"/>
              <a:t>上述的分析结果通过分析组件的字节大小，能够得到相同的结论</a:t>
            </a:r>
            <a:endParaRPr lang="en-US" altLang="zh-CN" sz="1400" dirty="0" smtClean="0"/>
          </a:p>
          <a:p>
            <a:pPr marL="285750" indent="-285750">
              <a:buFont typeface="Wingdings" panose="05000000000000000000" pitchFamily="2" charset="2"/>
              <a:buChar char="l"/>
            </a:pPr>
            <a:endParaRPr lang="zh-CN" alt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140968"/>
            <a:ext cx="8285275" cy="226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438919"/>
            <a:ext cx="87058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735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实验结果分析</a:t>
            </a:r>
            <a:endParaRPr lang="zh-CN" altLang="en-US" dirty="0"/>
          </a:p>
        </p:txBody>
      </p:sp>
      <p:sp>
        <p:nvSpPr>
          <p:cNvPr id="3" name="内容占位符 2"/>
          <p:cNvSpPr>
            <a:spLocks noGrp="1"/>
          </p:cNvSpPr>
          <p:nvPr>
            <p:ph idx="1"/>
          </p:nvPr>
        </p:nvSpPr>
        <p:spPr>
          <a:xfrm>
            <a:off x="467544" y="1340767"/>
            <a:ext cx="8229600" cy="288033"/>
          </a:xfrm>
        </p:spPr>
        <p:txBody>
          <a:bodyPr/>
          <a:lstStyle/>
          <a:p>
            <a:r>
              <a:rPr lang="zh-CN" altLang="en-US" dirty="0" smtClean="0"/>
              <a:t>面部识别</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11910"/>
            <a:ext cx="729615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9552" y="1700808"/>
            <a:ext cx="8280920" cy="1754326"/>
          </a:xfrm>
          <a:prstGeom prst="rect">
            <a:avLst/>
          </a:prstGeom>
          <a:noFill/>
        </p:spPr>
        <p:txBody>
          <a:bodyPr wrap="square" rtlCol="0">
            <a:spAutoFit/>
          </a:bodyPr>
          <a:lstStyle/>
          <a:p>
            <a:r>
              <a:rPr lang="zh-CN" altLang="en-US" dirty="0" smtClean="0"/>
              <a:t>本次实验主要使用</a:t>
            </a:r>
            <a:r>
              <a:rPr lang="en-US" altLang="zh-CN" dirty="0" err="1"/>
              <a:t>Korshunov</a:t>
            </a:r>
            <a:r>
              <a:rPr lang="zh-CN" altLang="zh-CN" dirty="0"/>
              <a:t>等人开发的人脸识别基准</a:t>
            </a:r>
            <a:r>
              <a:rPr lang="zh-CN" altLang="zh-CN" dirty="0" smtClean="0"/>
              <a:t>框架</a:t>
            </a:r>
            <a:r>
              <a:rPr lang="en-US" altLang="zh-CN" dirty="0" smtClean="0"/>
              <a:t>(LBPH</a:t>
            </a:r>
            <a:r>
              <a:rPr lang="zh-CN" altLang="en-US" dirty="0" smtClean="0"/>
              <a:t>、</a:t>
            </a:r>
            <a:r>
              <a:rPr lang="en-US" altLang="zh-CN" dirty="0" smtClean="0"/>
              <a:t>Eigen</a:t>
            </a:r>
            <a:r>
              <a:rPr lang="zh-CN" altLang="en-US" dirty="0" smtClean="0"/>
              <a:t>、</a:t>
            </a:r>
            <a:r>
              <a:rPr lang="en-US" altLang="zh-CN" dirty="0" smtClean="0"/>
              <a:t>Fisher</a:t>
            </a:r>
            <a:r>
              <a:rPr lang="zh-CN" altLang="en-US" dirty="0" smtClean="0"/>
              <a:t>），来对保护后的图像进行人脸识别实验，数值越低，效果越好。其中表中模糊</a:t>
            </a:r>
            <a:r>
              <a:rPr lang="en-US" altLang="zh-CN" dirty="0" smtClean="0"/>
              <a:t>(burring)</a:t>
            </a:r>
            <a:r>
              <a:rPr lang="zh-CN" altLang="en-US" dirty="0"/>
              <a:t>和</a:t>
            </a:r>
            <a:r>
              <a:rPr lang="zh-CN" altLang="en-US" dirty="0" smtClean="0"/>
              <a:t>遮挡</a:t>
            </a:r>
            <a:r>
              <a:rPr lang="en-US" altLang="zh-CN" dirty="0" smtClean="0"/>
              <a:t>(warping)</a:t>
            </a:r>
            <a:r>
              <a:rPr lang="zh-CN" altLang="en-US" dirty="0" smtClean="0"/>
              <a:t>保护效果很差，而像素化</a:t>
            </a:r>
            <a:r>
              <a:rPr lang="en-US" altLang="zh-CN" dirty="0" smtClean="0"/>
              <a:t>(</a:t>
            </a:r>
            <a:r>
              <a:rPr lang="en-US" altLang="zh-CN" dirty="0" err="1" smtClean="0"/>
              <a:t>pixelation</a:t>
            </a:r>
            <a:r>
              <a:rPr lang="en-US" altLang="zh-CN" dirty="0" smtClean="0"/>
              <a:t>)</a:t>
            </a:r>
            <a:r>
              <a:rPr lang="zh-CN" altLang="en-US" dirty="0" smtClean="0"/>
              <a:t>在程度较低的时候，效果很差，程度较高时图像的可懂性和可逆性基本被破坏。而基于假色的方案，基本控制在</a:t>
            </a:r>
            <a:r>
              <a:rPr lang="en-US" altLang="zh-CN" dirty="0" smtClean="0"/>
              <a:t>0.1</a:t>
            </a:r>
            <a:r>
              <a:rPr lang="zh-CN" altLang="en-US" dirty="0" smtClean="0"/>
              <a:t>的范围内，可以认为，基于假色的隐私保护效果明显优于其他方案。</a:t>
            </a:r>
            <a:r>
              <a:rPr lang="en-US" altLang="zh-CN" dirty="0" smtClean="0"/>
              <a:t>	</a:t>
            </a:r>
            <a:endParaRPr lang="zh-CN" altLang="en-US" dirty="0"/>
          </a:p>
        </p:txBody>
      </p:sp>
    </p:spTree>
    <p:extLst>
      <p:ext uri="{BB962C8B-B14F-4D97-AF65-F5344CB8AC3E}">
        <p14:creationId xmlns:p14="http://schemas.microsoft.com/office/powerpoint/2010/main" val="1890267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实验结果分析</a:t>
            </a:r>
            <a:endParaRPr lang="zh-CN" altLang="en-US" dirty="0"/>
          </a:p>
        </p:txBody>
      </p:sp>
      <p:sp>
        <p:nvSpPr>
          <p:cNvPr id="3" name="内容占位符 2"/>
          <p:cNvSpPr>
            <a:spLocks noGrp="1"/>
          </p:cNvSpPr>
          <p:nvPr>
            <p:ph idx="1"/>
          </p:nvPr>
        </p:nvSpPr>
        <p:spPr>
          <a:xfrm>
            <a:off x="430288" y="1268760"/>
            <a:ext cx="8229600" cy="460648"/>
          </a:xfrm>
        </p:spPr>
        <p:txBody>
          <a:bodyPr/>
          <a:lstStyle/>
          <a:p>
            <a:r>
              <a:rPr lang="zh-CN" altLang="en-US" dirty="0" smtClean="0"/>
              <a:t>面部识别</a:t>
            </a:r>
            <a:endParaRPr lang="zh-CN" altLang="en-US" dirty="0"/>
          </a:p>
        </p:txBody>
      </p:sp>
      <p:pic>
        <p:nvPicPr>
          <p:cNvPr id="5" name="Picture 4"/>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430288" y="4941168"/>
            <a:ext cx="8229600" cy="1309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73760" y="1988840"/>
            <a:ext cx="7542656"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我们还使用相同的评估框架来评估算法的恢复性能。为此，恢复具有不同程度的有损压缩的受保护图像以获得原始图像的近似值</a:t>
            </a:r>
            <a:r>
              <a:rPr lang="zh-CN" altLang="zh-CN" dirty="0" smtClean="0"/>
              <a:t>。</a:t>
            </a:r>
            <a:r>
              <a:rPr lang="zh-CN" altLang="en-US" dirty="0"/>
              <a:t>下表</a:t>
            </a:r>
            <a:r>
              <a:rPr lang="zh-CN" altLang="zh-CN" dirty="0" smtClean="0"/>
              <a:t>中</a:t>
            </a:r>
            <a:r>
              <a:rPr lang="zh-CN" altLang="zh-CN" dirty="0"/>
              <a:t>报告了恢复的面部图像的整体面部识别结果。关于特征脸和</a:t>
            </a:r>
            <a:r>
              <a:rPr lang="en-US" altLang="zh-CN" dirty="0" err="1"/>
              <a:t>Fisherfaces</a:t>
            </a:r>
            <a:r>
              <a:rPr lang="zh-CN" altLang="zh-CN" dirty="0"/>
              <a:t>的恢复结果都在</a:t>
            </a:r>
            <a:r>
              <a:rPr lang="en-US" altLang="zh-CN" dirty="0"/>
              <a:t>90</a:t>
            </a:r>
            <a:r>
              <a:rPr lang="zh-CN" altLang="zh-CN" dirty="0"/>
              <a:t>％左右。这非常接近如果恢复的图像与原始图像相同将获得的基线性能。对于</a:t>
            </a:r>
            <a:r>
              <a:rPr lang="en-US" altLang="zh-CN" dirty="0"/>
              <a:t>LBPH</a:t>
            </a:r>
            <a:r>
              <a:rPr lang="zh-CN" altLang="zh-CN" dirty="0"/>
              <a:t>算法，</a:t>
            </a:r>
            <a:r>
              <a:rPr lang="en-US" altLang="zh-CN" dirty="0"/>
              <a:t>Blues</a:t>
            </a:r>
            <a:r>
              <a:rPr lang="zh-CN" altLang="zh-CN" dirty="0"/>
              <a:t>调色板表现最佳，其次是</a:t>
            </a:r>
            <a:r>
              <a:rPr lang="en-US" altLang="zh-CN" dirty="0"/>
              <a:t>Green-Pink</a:t>
            </a:r>
            <a:r>
              <a:rPr lang="zh-CN" altLang="zh-CN" dirty="0"/>
              <a:t>和</a:t>
            </a:r>
            <a:r>
              <a:rPr lang="en-US" altLang="zh-CN" dirty="0" err="1"/>
              <a:t>Hardcandy</a:t>
            </a:r>
            <a:r>
              <a:rPr lang="zh-CN" altLang="zh-CN" dirty="0"/>
              <a:t>调色板</a:t>
            </a:r>
            <a:r>
              <a:rPr lang="zh-CN" altLang="zh-CN" dirty="0" smtClean="0"/>
              <a:t>。</a:t>
            </a:r>
            <a:endParaRPr lang="en-US" altLang="zh-CN" dirty="0" smtClean="0"/>
          </a:p>
          <a:p>
            <a:pPr marL="285750" indent="-285750">
              <a:buFont typeface="Wingdings" panose="05000000000000000000" pitchFamily="2" charset="2"/>
              <a:buChar char="l"/>
            </a:pPr>
            <a:r>
              <a:rPr lang="zh-CN" altLang="en-US" dirty="0" smtClean="0"/>
              <a:t>总而言之，</a:t>
            </a:r>
            <a:r>
              <a:rPr lang="zh-CN" altLang="zh-CN" dirty="0" smtClean="0"/>
              <a:t>人</a:t>
            </a:r>
            <a:r>
              <a:rPr lang="zh-CN" altLang="zh-CN" dirty="0"/>
              <a:t>脸识别评估表明所提出</a:t>
            </a:r>
            <a:r>
              <a:rPr lang="zh-CN" altLang="zh-CN" dirty="0" smtClean="0"/>
              <a:t>的</a:t>
            </a:r>
            <a:r>
              <a:rPr lang="zh-CN" altLang="en-US" dirty="0"/>
              <a:t>假色</a:t>
            </a:r>
            <a:r>
              <a:rPr lang="zh-CN" altLang="zh-CN" dirty="0" smtClean="0"/>
              <a:t>色</a:t>
            </a:r>
            <a:r>
              <a:rPr lang="zh-CN" altLang="zh-CN" dirty="0"/>
              <a:t>算法比比较的方法更好地保护隐私。此外，即使在通过有损压缩算法压缩时，也可以反转受保护的图像以获得可</a:t>
            </a:r>
            <a:r>
              <a:rPr lang="zh-CN" altLang="zh-CN" dirty="0" smtClean="0"/>
              <a:t>由</a:t>
            </a:r>
            <a:r>
              <a:rPr lang="zh-CN" altLang="en-US" dirty="0" smtClean="0"/>
              <a:t>一些人脸</a:t>
            </a:r>
            <a:r>
              <a:rPr lang="zh-CN" altLang="zh-CN" dirty="0" smtClean="0"/>
              <a:t>识别</a:t>
            </a:r>
            <a:r>
              <a:rPr lang="zh-CN" altLang="en-US" dirty="0" smtClean="0"/>
              <a:t>算法识别</a:t>
            </a:r>
            <a:r>
              <a:rPr lang="zh-CN" altLang="zh-CN" dirty="0" smtClean="0"/>
              <a:t>的</a:t>
            </a:r>
            <a:r>
              <a:rPr lang="zh-CN" altLang="zh-CN" dirty="0"/>
              <a:t>恢复图像</a:t>
            </a:r>
            <a:r>
              <a:rPr lang="zh-CN" altLang="zh-CN" dirty="0" smtClean="0"/>
              <a:t>。</a:t>
            </a:r>
            <a:endParaRPr lang="zh-CN" altLang="zh-CN" dirty="0"/>
          </a:p>
        </p:txBody>
      </p:sp>
    </p:spTree>
    <p:extLst>
      <p:ext uri="{BB962C8B-B14F-4D97-AF65-F5344CB8AC3E}">
        <p14:creationId xmlns:p14="http://schemas.microsoft.com/office/powerpoint/2010/main" val="1555480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总结和展望</a:t>
            </a:r>
            <a:endParaRPr lang="zh-CN" altLang="en-US" dirty="0"/>
          </a:p>
        </p:txBody>
      </p:sp>
      <p:sp>
        <p:nvSpPr>
          <p:cNvPr id="3" name="内容占位符 2"/>
          <p:cNvSpPr>
            <a:spLocks noGrp="1"/>
          </p:cNvSpPr>
          <p:nvPr>
            <p:ph idx="1"/>
          </p:nvPr>
        </p:nvSpPr>
        <p:spPr>
          <a:xfrm>
            <a:off x="457200" y="1600200"/>
            <a:ext cx="8229600" cy="3340967"/>
          </a:xfrm>
        </p:spPr>
        <p:txBody>
          <a:bodyPr/>
          <a:lstStyle/>
          <a:p>
            <a:r>
              <a:rPr lang="zh-CN" altLang="zh-CN" dirty="0"/>
              <a:t>我们提出了一种在</a:t>
            </a:r>
            <a:r>
              <a:rPr lang="en-US" altLang="zh-CN" dirty="0"/>
              <a:t>JPEG</a:t>
            </a:r>
            <a:r>
              <a:rPr lang="zh-CN" altLang="zh-CN" dirty="0"/>
              <a:t>体系结构中实现的基于伪彩色的隐私保护算法，并通过进行大量实验证明了其性能。特别是，我们已经证明了我们的方法不仅可以有效地对抗人脸识别算法，而且可以通过客观和主观的评估来对抗人类观察者</a:t>
            </a:r>
            <a:r>
              <a:rPr lang="zh-CN" altLang="zh-CN" dirty="0" smtClean="0"/>
              <a:t>。我们</a:t>
            </a:r>
            <a:r>
              <a:rPr lang="zh-CN" altLang="zh-CN" dirty="0"/>
              <a:t>的方法的主要优点是它可以应用于整个图像，从而无需定义隐私敏感的</a:t>
            </a:r>
            <a:r>
              <a:rPr lang="en-US" altLang="zh-CN" dirty="0"/>
              <a:t>ROI</a:t>
            </a:r>
            <a:r>
              <a:rPr lang="zh-CN" altLang="zh-CN" dirty="0"/>
              <a:t>。这很重要，因为虽然手动定义</a:t>
            </a:r>
            <a:r>
              <a:rPr lang="en-US" altLang="zh-CN" dirty="0"/>
              <a:t>ROI</a:t>
            </a:r>
            <a:r>
              <a:rPr lang="zh-CN" altLang="zh-CN" dirty="0"/>
              <a:t>是麻烦的并且其实用性仅限于静态场景</a:t>
            </a:r>
            <a:r>
              <a:rPr lang="zh-CN" altLang="zh-CN" dirty="0" smtClean="0"/>
              <a:t>，</a:t>
            </a:r>
            <a:r>
              <a:rPr lang="zh-CN" altLang="en-US" dirty="0"/>
              <a:t>而</a:t>
            </a:r>
            <a:r>
              <a:rPr lang="zh-CN" altLang="zh-CN" dirty="0" smtClean="0"/>
              <a:t>通过</a:t>
            </a:r>
            <a:r>
              <a:rPr lang="zh-CN" altLang="zh-CN" dirty="0"/>
              <a:t>检测算法自动选择</a:t>
            </a:r>
            <a:r>
              <a:rPr lang="en-US" altLang="zh-CN" dirty="0"/>
              <a:t>ROI</a:t>
            </a:r>
            <a:r>
              <a:rPr lang="zh-CN" altLang="zh-CN" dirty="0"/>
              <a:t>受到这些算法的鲁棒性的影响</a:t>
            </a:r>
            <a:r>
              <a:rPr lang="zh-CN" altLang="zh-CN" dirty="0" smtClean="0"/>
              <a:t>。</a:t>
            </a:r>
            <a:endParaRPr lang="en-US" altLang="zh-CN" dirty="0" smtClean="0"/>
          </a:p>
          <a:p>
            <a:r>
              <a:rPr lang="zh-CN" altLang="en-US" dirty="0" smtClean="0"/>
              <a:t>从实验可以知道，使用不同的调色板对结果的影响较大，希望未来能够设计出定义出专门为隐私保护而设计的自定义调色板。其次，本文提出的方法像是基于</a:t>
            </a:r>
            <a:r>
              <a:rPr lang="en-US" altLang="zh-CN" dirty="0" smtClean="0"/>
              <a:t>JPEG</a:t>
            </a:r>
            <a:r>
              <a:rPr lang="zh-CN" altLang="en-US" dirty="0" smtClean="0"/>
              <a:t>格式的，但只需要简单的方式就能将其推广应用到任何格式的图片和视频，这也是未来的工作。</a:t>
            </a:r>
            <a:endParaRPr lang="zh-CN" altLang="zh-CN" dirty="0"/>
          </a:p>
          <a:p>
            <a:endParaRPr lang="zh-CN" altLang="en-US" dirty="0"/>
          </a:p>
        </p:txBody>
      </p:sp>
    </p:spTree>
    <p:extLst>
      <p:ext uri="{BB962C8B-B14F-4D97-AF65-F5344CB8AC3E}">
        <p14:creationId xmlns:p14="http://schemas.microsoft.com/office/powerpoint/2010/main" val="2173021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t>
            </a:r>
            <a:endParaRPr lang="ko-KR" altLang="en-US" dirty="0"/>
          </a:p>
        </p:txBody>
      </p:sp>
      <p:sp>
        <p:nvSpPr>
          <p:cNvPr id="3" name="内容占位符 2"/>
          <p:cNvSpPr>
            <a:spLocks noGrp="1"/>
          </p:cNvSpPr>
          <p:nvPr>
            <p:ph idx="1"/>
          </p:nvPr>
        </p:nvSpPr>
        <p:spPr>
          <a:xfrm>
            <a:off x="1078795" y="2420888"/>
            <a:ext cx="6563072" cy="460648"/>
          </a:xfrm>
        </p:spPr>
        <p:txBody>
          <a:bodyPr/>
          <a:lstStyle/>
          <a:p>
            <a:pPr algn="ctr"/>
            <a:r>
              <a:rPr lang="zh-CN" altLang="en-US" sz="4800" dirty="0" smtClean="0"/>
              <a:t>感谢观看</a:t>
            </a:r>
            <a:endParaRPr lang="zh-CN" altLang="en-US" sz="4800" dirty="0"/>
          </a:p>
        </p:txBody>
      </p:sp>
      <p:sp>
        <p:nvSpPr>
          <p:cNvPr id="8" name="TextBox 7"/>
          <p:cNvSpPr txBox="1"/>
          <p:nvPr/>
        </p:nvSpPr>
        <p:spPr>
          <a:xfrm>
            <a:off x="1547664" y="3912677"/>
            <a:ext cx="5976664" cy="923330"/>
          </a:xfrm>
          <a:prstGeom prst="rect">
            <a:avLst/>
          </a:prstGeom>
          <a:noFill/>
        </p:spPr>
        <p:txBody>
          <a:bodyPr wrap="square" rtlCol="0">
            <a:spAutoFit/>
          </a:bodyPr>
          <a:lstStyle/>
          <a:p>
            <a:pPr algn="ctr"/>
            <a:r>
              <a:rPr lang="zh-CN" altLang="en-US" dirty="0" smtClean="0"/>
              <a:t>作者：姜涛</a:t>
            </a:r>
            <a:endParaRPr lang="en-US" altLang="zh-CN" dirty="0" smtClean="0"/>
          </a:p>
          <a:p>
            <a:pPr algn="ctr"/>
            <a:r>
              <a:rPr lang="zh-CN" altLang="en-US" dirty="0"/>
              <a:t>学</a:t>
            </a:r>
            <a:r>
              <a:rPr lang="zh-CN" altLang="en-US" dirty="0" smtClean="0"/>
              <a:t>号：</a:t>
            </a:r>
            <a:r>
              <a:rPr lang="en-US" altLang="zh-CN" dirty="0" smtClean="0"/>
              <a:t>21851467</a:t>
            </a:r>
          </a:p>
          <a:p>
            <a:pPr algn="ctr"/>
            <a:r>
              <a:rPr lang="zh-CN" altLang="en-US" dirty="0"/>
              <a:t>指导</a:t>
            </a:r>
            <a:r>
              <a:rPr lang="zh-CN" altLang="en-US" dirty="0" smtClean="0"/>
              <a:t>老师：李启雷</a:t>
            </a:r>
            <a:endParaRPr lang="zh-CN" altLang="en-US" dirty="0"/>
          </a:p>
        </p:txBody>
      </p:sp>
    </p:spTree>
    <p:extLst>
      <p:ext uri="{BB962C8B-B14F-4D97-AF65-F5344CB8AC3E}">
        <p14:creationId xmlns:p14="http://schemas.microsoft.com/office/powerpoint/2010/main" val="3659674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572"/>
            <a:ext cx="9144000" cy="1069514"/>
          </a:xfrm>
        </p:spPr>
        <p:txBody>
          <a:bodyPr/>
          <a:lstStyle/>
          <a:p>
            <a:r>
              <a:rPr lang="en-US" altLang="ko-KR" dirty="0" smtClean="0"/>
              <a:t> </a:t>
            </a:r>
            <a:r>
              <a:rPr lang="zh-CN" altLang="en-US" dirty="0" smtClean="0"/>
              <a:t>论文目录</a:t>
            </a:r>
            <a:endParaRPr lang="ko-KR" altLang="en-US" dirty="0"/>
          </a:p>
        </p:txBody>
      </p:sp>
      <p:sp>
        <p:nvSpPr>
          <p:cNvPr id="3" name="内容占位符 2"/>
          <p:cNvSpPr>
            <a:spLocks noGrp="1"/>
          </p:cNvSpPr>
          <p:nvPr>
            <p:ph idx="10"/>
          </p:nvPr>
        </p:nvSpPr>
        <p:spPr>
          <a:xfrm>
            <a:off x="467544" y="1484784"/>
            <a:ext cx="8229600" cy="4392488"/>
          </a:xfrm>
        </p:spPr>
        <p:txBody>
          <a:bodyPr/>
          <a:lstStyle/>
          <a:p>
            <a:pPr marL="342900" indent="-342900">
              <a:buFont typeface="Wingdings" panose="05000000000000000000" pitchFamily="2" charset="2"/>
              <a:buChar char="l"/>
            </a:pPr>
            <a:r>
              <a:rPr lang="zh-CN" altLang="en-US" sz="2800" dirty="0" smtClean="0"/>
              <a:t>研究背景和研究方法</a:t>
            </a:r>
            <a:r>
              <a:rPr lang="en-US" altLang="zh-CN" sz="2800" dirty="0" smtClean="0"/>
              <a:t/>
            </a:r>
            <a:br>
              <a:rPr lang="en-US" altLang="zh-CN" sz="2800" dirty="0" smtClean="0"/>
            </a:br>
            <a:endParaRPr lang="en-US" altLang="zh-CN" sz="2800" dirty="0" smtClean="0"/>
          </a:p>
          <a:p>
            <a:pPr marL="342900" indent="-342900">
              <a:buFont typeface="Wingdings" panose="05000000000000000000" pitchFamily="2" charset="2"/>
              <a:buChar char="l"/>
            </a:pPr>
            <a:r>
              <a:rPr lang="zh-CN" altLang="en-US" sz="2800" dirty="0" smtClean="0"/>
              <a:t>相关工作</a:t>
            </a:r>
            <a:r>
              <a:rPr lang="en-US" altLang="zh-CN" sz="2800" dirty="0" smtClean="0"/>
              <a:t/>
            </a:r>
            <a:br>
              <a:rPr lang="en-US" altLang="zh-CN" sz="2800" dirty="0" smtClean="0"/>
            </a:br>
            <a:endParaRPr lang="en-US" altLang="zh-CN" sz="2800" dirty="0" smtClean="0"/>
          </a:p>
          <a:p>
            <a:pPr marL="342900" indent="-342900">
              <a:buFont typeface="Wingdings" panose="05000000000000000000" pitchFamily="2" charset="2"/>
              <a:buChar char="l"/>
            </a:pPr>
            <a:r>
              <a:rPr lang="zh-CN" altLang="en-US" sz="2800" dirty="0"/>
              <a:t>基于</a:t>
            </a:r>
            <a:r>
              <a:rPr lang="zh-CN" altLang="en-US" sz="2800" dirty="0" smtClean="0"/>
              <a:t>假</a:t>
            </a:r>
            <a:r>
              <a:rPr lang="zh-CN" altLang="en-US" sz="2800" dirty="0" smtClean="0"/>
              <a:t>色的</a:t>
            </a:r>
            <a:r>
              <a:rPr lang="zh-CN" altLang="en-US" sz="2800" dirty="0" smtClean="0"/>
              <a:t>两种隐私保护方案</a:t>
            </a:r>
            <a:r>
              <a:rPr lang="en-US" altLang="zh-CN" sz="2800" dirty="0" smtClean="0"/>
              <a:t/>
            </a:r>
            <a:br>
              <a:rPr lang="en-US" altLang="zh-CN" sz="2800" dirty="0" smtClean="0"/>
            </a:br>
            <a:endParaRPr lang="en-US" altLang="zh-CN" sz="2800" dirty="0" smtClean="0"/>
          </a:p>
          <a:p>
            <a:pPr marL="342900" indent="-342900">
              <a:buFont typeface="Wingdings" panose="05000000000000000000" pitchFamily="2" charset="2"/>
              <a:buChar char="l"/>
            </a:pPr>
            <a:r>
              <a:rPr lang="zh-CN" altLang="en-US" sz="2800" dirty="0" smtClean="0"/>
              <a:t>实验结果分析</a:t>
            </a:r>
            <a:r>
              <a:rPr lang="en-US" altLang="zh-CN" sz="2800" dirty="0" smtClean="0"/>
              <a:t/>
            </a:r>
            <a:br>
              <a:rPr lang="en-US" altLang="zh-CN" sz="2800" dirty="0" smtClean="0"/>
            </a:br>
            <a:endParaRPr lang="en-US" altLang="zh-CN" sz="2800" dirty="0" smtClean="0"/>
          </a:p>
          <a:p>
            <a:pPr marL="342900" indent="-342900">
              <a:buFont typeface="Wingdings" panose="05000000000000000000" pitchFamily="2" charset="2"/>
              <a:buChar char="l"/>
            </a:pPr>
            <a:r>
              <a:rPr lang="zh-CN" altLang="en-US" sz="2800" dirty="0" smtClean="0"/>
              <a:t>总结与展望</a:t>
            </a:r>
            <a:r>
              <a:rPr lang="en-US" altLang="zh-CN" sz="2000" dirty="0" smtClean="0"/>
              <a:t/>
            </a:r>
            <a:br>
              <a:rPr lang="en-US" altLang="zh-CN" sz="2000" dirty="0" smtClean="0"/>
            </a:br>
            <a:endParaRPr lang="zh-CN" altLang="en-US" sz="2000"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研究背景和方法</a:t>
            </a:r>
            <a:endParaRPr lang="zh-CN" altLang="en-US" dirty="0"/>
          </a:p>
        </p:txBody>
      </p:sp>
      <p:sp>
        <p:nvSpPr>
          <p:cNvPr id="3" name="内容占位符 2"/>
          <p:cNvSpPr>
            <a:spLocks noGrp="1"/>
          </p:cNvSpPr>
          <p:nvPr>
            <p:ph idx="1"/>
          </p:nvPr>
        </p:nvSpPr>
        <p:spPr/>
        <p:txBody>
          <a:bodyPr/>
          <a:lstStyle/>
          <a:p>
            <a:r>
              <a:rPr lang="zh-CN" altLang="en-US" b="1" dirty="0" smtClean="0"/>
              <a:t>研究背景</a:t>
            </a:r>
            <a:endParaRPr lang="zh-CN" altLang="en-US" b="1" dirty="0"/>
          </a:p>
        </p:txBody>
      </p:sp>
      <p:sp>
        <p:nvSpPr>
          <p:cNvPr id="4" name="内容占位符 3"/>
          <p:cNvSpPr>
            <a:spLocks noGrp="1"/>
          </p:cNvSpPr>
          <p:nvPr>
            <p:ph idx="10"/>
          </p:nvPr>
        </p:nvSpPr>
        <p:spPr/>
        <p:txBody>
          <a:bodyPr/>
          <a:lstStyle/>
          <a:p>
            <a:r>
              <a:rPr lang="zh-CN" altLang="en-US" sz="2000" dirty="0" smtClean="0"/>
              <a:t>根据</a:t>
            </a:r>
            <a:r>
              <a:rPr lang="zh-CN" altLang="zh-CN" sz="2000" dirty="0" smtClean="0"/>
              <a:t>英国安全工业管理局</a:t>
            </a:r>
            <a:r>
              <a:rPr lang="zh-CN" altLang="zh-CN" sz="2000" dirty="0"/>
              <a:t>最近的一份</a:t>
            </a:r>
            <a:r>
              <a:rPr lang="zh-CN" altLang="zh-CN" sz="2000" dirty="0" smtClean="0"/>
              <a:t>报告，</a:t>
            </a:r>
            <a:r>
              <a:rPr lang="zh-CN" altLang="zh-CN" sz="2000" dirty="0"/>
              <a:t>仅英国就有近</a:t>
            </a:r>
            <a:r>
              <a:rPr lang="en-US" altLang="zh-CN" sz="2000" dirty="0"/>
              <a:t>600</a:t>
            </a:r>
            <a:r>
              <a:rPr lang="zh-CN" altLang="zh-CN" sz="2000" dirty="0"/>
              <a:t>万台闭路电视摄像机，</a:t>
            </a:r>
            <a:r>
              <a:rPr lang="zh-CN" altLang="zh-CN" sz="2000" dirty="0" smtClean="0"/>
              <a:t>或者</a:t>
            </a:r>
            <a:r>
              <a:rPr lang="zh-CN" altLang="en-US" sz="2000" dirty="0" smtClean="0"/>
              <a:t>说</a:t>
            </a:r>
            <a:r>
              <a:rPr lang="zh-CN" altLang="zh-CN" sz="2000" dirty="0" smtClean="0"/>
              <a:t>每</a:t>
            </a:r>
            <a:r>
              <a:rPr lang="en-US" altLang="zh-CN" sz="2000" dirty="0" smtClean="0"/>
              <a:t>11</a:t>
            </a:r>
            <a:r>
              <a:rPr lang="zh-CN" altLang="zh-CN" sz="2000" dirty="0" smtClean="0"/>
              <a:t>个人</a:t>
            </a:r>
            <a:r>
              <a:rPr lang="zh-CN" altLang="zh-CN" sz="2000" dirty="0"/>
              <a:t>就有一台摄像机。过度使用视觉监控会引起公众对个人隐私的担忧</a:t>
            </a:r>
            <a:r>
              <a:rPr lang="zh-CN" altLang="zh-CN" sz="2000" dirty="0" smtClean="0"/>
              <a:t>。</a:t>
            </a:r>
            <a:r>
              <a:rPr lang="zh-CN" altLang="zh-CN" sz="2000" dirty="0"/>
              <a:t>然而，现有的多媒体内容隐私保护方法似乎都没有得到普及。其背后的原因之一是迄今为止提出的所有视觉隐私保护解决方案都依赖于手动识别敏感区域或者需要计算机视觉模块这样做，导致复杂的操作往往缺乏稳健性和可靠性。基于</a:t>
            </a:r>
            <a:r>
              <a:rPr lang="en-US" altLang="zh-CN" sz="2000" dirty="0"/>
              <a:t>JPEG</a:t>
            </a:r>
            <a:r>
              <a:rPr lang="zh-CN" altLang="zh-CN" sz="2000" dirty="0"/>
              <a:t>的云安全解决方案也不适合监控任务，因为它们要么将内容完全加扰或映射到不同的目标图像，这与原始图像无关。</a:t>
            </a:r>
          </a:p>
          <a:p>
            <a:endParaRPr lang="en-US" altLang="zh-CN" dirty="0" smtClean="0"/>
          </a:p>
          <a:p>
            <a:endParaRPr lang="zh-CN" altLang="en-US" dirty="0"/>
          </a:p>
        </p:txBody>
      </p:sp>
    </p:spTree>
    <p:extLst>
      <p:ext uri="{BB962C8B-B14F-4D97-AF65-F5344CB8AC3E}">
        <p14:creationId xmlns:p14="http://schemas.microsoft.com/office/powerpoint/2010/main" val="3971314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研究背景和方法</a:t>
            </a:r>
          </a:p>
        </p:txBody>
      </p:sp>
      <p:sp>
        <p:nvSpPr>
          <p:cNvPr id="3" name="内容占位符 2"/>
          <p:cNvSpPr>
            <a:spLocks noGrp="1"/>
          </p:cNvSpPr>
          <p:nvPr>
            <p:ph idx="1"/>
          </p:nvPr>
        </p:nvSpPr>
        <p:spPr/>
        <p:txBody>
          <a:bodyPr/>
          <a:lstStyle/>
          <a:p>
            <a:r>
              <a:rPr lang="zh-CN" altLang="en-US" b="1" dirty="0" smtClean="0"/>
              <a:t>研究方法</a:t>
            </a:r>
            <a:endParaRPr lang="zh-CN" altLang="en-US" b="1" dirty="0"/>
          </a:p>
        </p:txBody>
      </p:sp>
      <p:sp>
        <p:nvSpPr>
          <p:cNvPr id="6" name="内容占位符 5"/>
          <p:cNvSpPr>
            <a:spLocks noGrp="1"/>
          </p:cNvSpPr>
          <p:nvPr>
            <p:ph idx="10"/>
          </p:nvPr>
        </p:nvSpPr>
        <p:spPr/>
        <p:txBody>
          <a:bodyPr/>
          <a:lstStyle/>
          <a:p>
            <a:pPr marL="285750" indent="-285750">
              <a:buFont typeface="Wingdings" panose="05000000000000000000" pitchFamily="2" charset="2"/>
              <a:buChar char="l"/>
            </a:pPr>
            <a:r>
              <a:rPr lang="zh-CN" altLang="zh-CN" sz="2000" dirty="0"/>
              <a:t>安全视频中记录的个人不应该被人类观察者和面部识别算法（隐私）轻易</a:t>
            </a:r>
            <a:r>
              <a:rPr lang="zh-CN" altLang="zh-CN" sz="2000" dirty="0" smtClean="0"/>
              <a:t>识别</a:t>
            </a:r>
            <a:r>
              <a:rPr lang="en-US" altLang="zh-CN" sz="2000" dirty="0" smtClean="0"/>
              <a:t>(</a:t>
            </a:r>
            <a:r>
              <a:rPr lang="zh-CN" altLang="en-US" sz="2000" dirty="0" smtClean="0"/>
              <a:t>隐私</a:t>
            </a:r>
            <a:r>
              <a:rPr lang="zh-CN" altLang="en-US" sz="2000" dirty="0"/>
              <a:t>性</a:t>
            </a:r>
            <a:r>
              <a:rPr lang="en-US" altLang="zh-CN" sz="2000" dirty="0" smtClean="0"/>
              <a:t>)</a:t>
            </a:r>
          </a:p>
          <a:p>
            <a:pPr marL="285750" indent="-285750">
              <a:buFont typeface="Wingdings" panose="05000000000000000000" pitchFamily="2" charset="2"/>
              <a:buChar char="l"/>
            </a:pPr>
            <a:r>
              <a:rPr lang="zh-CN" altLang="zh-CN" sz="2000" dirty="0"/>
              <a:t>受隐私保护的视频仍然应该允许识别可疑行为和收集非</a:t>
            </a:r>
            <a:r>
              <a:rPr lang="en-US" altLang="zh-CN" sz="2000" dirty="0"/>
              <a:t> - </a:t>
            </a:r>
            <a:r>
              <a:rPr lang="zh-CN" altLang="zh-CN" sz="2000" dirty="0"/>
              <a:t>敏感信息，例如给定区域内的人数（</a:t>
            </a:r>
            <a:r>
              <a:rPr lang="zh-CN" altLang="zh-CN" sz="2000" dirty="0" smtClean="0"/>
              <a:t>可懂度）</a:t>
            </a:r>
            <a:endParaRPr lang="en-US" altLang="zh-CN" sz="2000" dirty="0" smtClean="0"/>
          </a:p>
          <a:p>
            <a:pPr marL="285750" indent="-285750">
              <a:buFont typeface="Wingdings" panose="05000000000000000000" pitchFamily="2" charset="2"/>
              <a:buChar char="l"/>
            </a:pPr>
            <a:r>
              <a:rPr lang="zh-CN" altLang="zh-CN" sz="2000" dirty="0"/>
              <a:t>在犯罪的情况下，可以撤销受隐私保护的镜头以获得授权用户原始未受保护的镜头（可逆性</a:t>
            </a:r>
            <a:r>
              <a:rPr lang="zh-CN" altLang="zh-CN" sz="2000" dirty="0" smtClean="0"/>
              <a:t>）</a:t>
            </a:r>
            <a:endParaRPr lang="en-US" altLang="zh-CN" sz="2000" dirty="0" smtClean="0"/>
          </a:p>
          <a:p>
            <a:pPr marL="285750" indent="-285750">
              <a:buFont typeface="Wingdings" panose="05000000000000000000" pitchFamily="2" charset="2"/>
              <a:buChar char="l"/>
            </a:pPr>
            <a:r>
              <a:rPr lang="zh-CN" altLang="zh-CN" sz="2000" dirty="0"/>
              <a:t>此撤销只能由合法授权的当事人进行，而不能由可能通过某种方式获得受保护内容的任何第三</a:t>
            </a:r>
            <a:r>
              <a:rPr lang="zh-CN" altLang="zh-CN" sz="2000" dirty="0" smtClean="0"/>
              <a:t>方进行</a:t>
            </a:r>
            <a:r>
              <a:rPr lang="zh-CN" altLang="en-US" sz="2000" dirty="0" smtClean="0"/>
              <a:t>（</a:t>
            </a:r>
            <a:r>
              <a:rPr lang="zh-CN" altLang="en-US" sz="2000" dirty="0"/>
              <a:t>安全性</a:t>
            </a:r>
            <a:r>
              <a:rPr lang="zh-CN" altLang="en-US" sz="2000" dirty="0" smtClean="0"/>
              <a:t>）</a:t>
            </a:r>
            <a:endParaRPr lang="en-US" altLang="zh-CN" sz="2000" dirty="0" smtClean="0"/>
          </a:p>
          <a:p>
            <a:pPr marL="285750" indent="-285750">
              <a:buFont typeface="Wingdings" panose="05000000000000000000" pitchFamily="2" charset="2"/>
              <a:buChar char="l"/>
            </a:pPr>
            <a:r>
              <a:rPr lang="zh-CN" altLang="zh-CN" sz="2000" dirty="0"/>
              <a:t>隐私保护应该是健壮的，因为它不应该依赖于脆弱的计算机视觉算法或可能无法在某些帧中检测到敏感区域的手动注释（鲁棒性</a:t>
            </a:r>
            <a:r>
              <a:rPr lang="zh-CN" altLang="zh-CN" sz="2000" dirty="0" smtClean="0"/>
              <a:t>）</a:t>
            </a:r>
            <a:endParaRPr lang="zh-CN" altLang="en-US" sz="2000" dirty="0"/>
          </a:p>
        </p:txBody>
      </p:sp>
    </p:spTree>
    <p:extLst>
      <p:ext uri="{BB962C8B-B14F-4D97-AF65-F5344CB8AC3E}">
        <p14:creationId xmlns:p14="http://schemas.microsoft.com/office/powerpoint/2010/main" val="1702960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研究背景和方法</a:t>
            </a:r>
          </a:p>
        </p:txBody>
      </p:sp>
      <p:sp>
        <p:nvSpPr>
          <p:cNvPr id="3" name="内容占位符 2"/>
          <p:cNvSpPr>
            <a:spLocks noGrp="1"/>
          </p:cNvSpPr>
          <p:nvPr>
            <p:ph idx="1"/>
          </p:nvPr>
        </p:nvSpPr>
        <p:spPr/>
        <p:txBody>
          <a:bodyPr/>
          <a:lstStyle/>
          <a:p>
            <a:r>
              <a:rPr lang="zh-CN" altLang="en-US" b="1" dirty="0" smtClean="0"/>
              <a:t>研究方法</a:t>
            </a:r>
            <a:endParaRPr lang="zh-CN" altLang="en-US" b="1" dirty="0"/>
          </a:p>
        </p:txBody>
      </p:sp>
      <p:sp>
        <p:nvSpPr>
          <p:cNvPr id="4" name="内容占位符 3"/>
          <p:cNvSpPr>
            <a:spLocks noGrp="1"/>
          </p:cNvSpPr>
          <p:nvPr>
            <p:ph idx="10"/>
          </p:nvPr>
        </p:nvSpPr>
        <p:spPr/>
        <p:txBody>
          <a:bodyPr/>
          <a:lstStyle/>
          <a:p>
            <a:endParaRPr lang="en-US" altLang="zh-CN" sz="2000" dirty="0" smtClean="0"/>
          </a:p>
          <a:p>
            <a:endParaRPr lang="en-US" altLang="zh-CN" sz="2000" dirty="0"/>
          </a:p>
          <a:p>
            <a:r>
              <a:rPr lang="zh-CN" altLang="zh-CN" sz="2000" dirty="0" smtClean="0"/>
              <a:t>为了</a:t>
            </a:r>
            <a:r>
              <a:rPr lang="zh-CN" altLang="zh-CN" sz="2000" dirty="0"/>
              <a:t>实现这些目标，我们提出了在</a:t>
            </a:r>
            <a:r>
              <a:rPr lang="en-US" altLang="zh-CN" sz="2000" dirty="0"/>
              <a:t>JPEG</a:t>
            </a:r>
            <a:r>
              <a:rPr lang="zh-CN" altLang="zh-CN" sz="2000" dirty="0"/>
              <a:t>体系结构中实现的两种</a:t>
            </a:r>
            <a:r>
              <a:rPr lang="zh-CN" altLang="zh-CN" sz="2000" dirty="0" smtClean="0"/>
              <a:t>基于</a:t>
            </a:r>
            <a:r>
              <a:rPr lang="zh-CN" altLang="en-US" sz="2000" dirty="0" smtClean="0"/>
              <a:t>假色</a:t>
            </a:r>
            <a:r>
              <a:rPr lang="zh-CN" altLang="zh-CN" sz="2000" dirty="0" smtClean="0"/>
              <a:t>的</a:t>
            </a:r>
            <a:r>
              <a:rPr lang="zh-CN" altLang="zh-CN" sz="2000" dirty="0"/>
              <a:t>方案。两种方案都是相关</a:t>
            </a:r>
            <a:r>
              <a:rPr lang="zh-CN" altLang="zh-CN" sz="2000" dirty="0" smtClean="0"/>
              <a:t>的</a:t>
            </a:r>
            <a:r>
              <a:rPr lang="zh-CN" altLang="en-US" sz="2000" dirty="0"/>
              <a:t>，</a:t>
            </a:r>
            <a:r>
              <a:rPr lang="zh-CN" altLang="zh-CN" sz="2000" dirty="0" smtClean="0"/>
              <a:t>然而</a:t>
            </a:r>
            <a:r>
              <a:rPr lang="zh-CN" altLang="zh-CN" sz="2000" dirty="0"/>
              <a:t>，</a:t>
            </a:r>
            <a:r>
              <a:rPr lang="zh-CN" altLang="zh-CN" sz="2000" dirty="0" smtClean="0"/>
              <a:t>第一</a:t>
            </a:r>
            <a:r>
              <a:rPr lang="zh-CN" altLang="en-US" sz="2000" dirty="0" smtClean="0"/>
              <a:t>种</a:t>
            </a:r>
            <a:r>
              <a:rPr lang="zh-CN" altLang="zh-CN" sz="2000" dirty="0" smtClean="0"/>
              <a:t>并不</a:t>
            </a:r>
            <a:r>
              <a:rPr lang="zh-CN" altLang="zh-CN" sz="2000" dirty="0"/>
              <a:t>特定于假色，并且如果需要，可以与其他隐私保护算法一起使用</a:t>
            </a:r>
            <a:r>
              <a:rPr lang="zh-CN" altLang="zh-CN" sz="2000" dirty="0" smtClean="0"/>
              <a:t>。第二</a:t>
            </a:r>
            <a:r>
              <a:rPr lang="zh-CN" altLang="zh-CN" sz="2000" dirty="0"/>
              <a:t>种是专门用于假色。第二种方案的好处是它通过利用原始图像和伪彩色版本之间的一致性显着减小了受保护内容的文件大小。</a:t>
            </a:r>
          </a:p>
          <a:p>
            <a:endParaRPr lang="zh-CN" altLang="en-US" dirty="0"/>
          </a:p>
        </p:txBody>
      </p:sp>
    </p:spTree>
    <p:extLst>
      <p:ext uri="{BB962C8B-B14F-4D97-AF65-F5344CB8AC3E}">
        <p14:creationId xmlns:p14="http://schemas.microsoft.com/office/powerpoint/2010/main" val="528420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相关工作</a:t>
            </a:r>
            <a:endParaRPr lang="zh-CN" altLang="en-US" dirty="0"/>
          </a:p>
        </p:txBody>
      </p:sp>
      <p:sp>
        <p:nvSpPr>
          <p:cNvPr id="3" name="内容占位符 2"/>
          <p:cNvSpPr>
            <a:spLocks noGrp="1"/>
          </p:cNvSpPr>
          <p:nvPr>
            <p:ph idx="1"/>
          </p:nvPr>
        </p:nvSpPr>
        <p:spPr/>
        <p:txBody>
          <a:bodyPr/>
          <a:lstStyle/>
          <a:p>
            <a:r>
              <a:rPr lang="zh-CN" altLang="en-US" b="1" dirty="0" smtClean="0"/>
              <a:t>常见的视觉隐私保护方法</a:t>
            </a:r>
            <a:endParaRPr lang="zh-CN" altLang="en-US" b="1" dirty="0"/>
          </a:p>
        </p:txBody>
      </p:sp>
      <p:sp>
        <p:nvSpPr>
          <p:cNvPr id="4" name="内容占位符 3"/>
          <p:cNvSpPr>
            <a:spLocks noGrp="1"/>
          </p:cNvSpPr>
          <p:nvPr>
            <p:ph idx="10"/>
          </p:nvPr>
        </p:nvSpPr>
        <p:spPr>
          <a:xfrm>
            <a:off x="467544" y="2276872"/>
            <a:ext cx="8229600" cy="4320480"/>
          </a:xfrm>
        </p:spPr>
        <p:txBody>
          <a:bodyPr/>
          <a:lstStyle/>
          <a:p>
            <a:r>
              <a:rPr lang="zh-CN" altLang="en-US" dirty="0" smtClean="0">
                <a:solidFill>
                  <a:srgbClr val="FF0000"/>
                </a:solidFill>
              </a:rPr>
              <a:t>屏蔽</a:t>
            </a:r>
            <a:r>
              <a:rPr lang="en-US" altLang="zh-CN" dirty="0" smtClean="0">
                <a:solidFill>
                  <a:srgbClr val="FF0000"/>
                </a:solidFill>
              </a:rPr>
              <a:t>(masking)</a:t>
            </a:r>
            <a:r>
              <a:rPr lang="zh-CN" altLang="en-US" dirty="0" smtClean="0"/>
              <a:t>：利用纯色替换指定的</a:t>
            </a:r>
            <a:r>
              <a:rPr lang="en-US" altLang="zh-CN" dirty="0" smtClean="0"/>
              <a:t>ROI(</a:t>
            </a:r>
            <a:r>
              <a:rPr lang="zh-CN" altLang="en-US" dirty="0" smtClean="0"/>
              <a:t>待处理区域）</a:t>
            </a:r>
            <a:endParaRPr lang="en-US" altLang="zh-CN" dirty="0" smtClean="0"/>
          </a:p>
          <a:p>
            <a:r>
              <a:rPr lang="zh-CN" altLang="en-US" dirty="0" smtClean="0">
                <a:solidFill>
                  <a:srgbClr val="FF0000"/>
                </a:solidFill>
              </a:rPr>
              <a:t>模糊</a:t>
            </a:r>
            <a:r>
              <a:rPr lang="en-US" altLang="zh-CN" dirty="0" smtClean="0">
                <a:solidFill>
                  <a:srgbClr val="FF0000"/>
                </a:solidFill>
              </a:rPr>
              <a:t>(</a:t>
            </a:r>
            <a:r>
              <a:rPr lang="en-US" altLang="zh-CN" dirty="0" err="1" smtClean="0">
                <a:solidFill>
                  <a:srgbClr val="FF0000"/>
                </a:solidFill>
              </a:rPr>
              <a:t>bluring</a:t>
            </a:r>
            <a:r>
              <a:rPr lang="en-US" altLang="zh-CN" dirty="0" smtClean="0">
                <a:solidFill>
                  <a:srgbClr val="FF0000"/>
                </a:solidFill>
              </a:rPr>
              <a:t>)</a:t>
            </a:r>
            <a:r>
              <a:rPr lang="zh-CN" altLang="en-US" dirty="0" smtClean="0"/>
              <a:t>：使用邻域的高斯平均值更新每个像素值。</a:t>
            </a:r>
            <a:endParaRPr lang="en-US" altLang="zh-CN" dirty="0" smtClean="0"/>
          </a:p>
          <a:p>
            <a:r>
              <a:rPr lang="zh-CN" altLang="en-US" dirty="0">
                <a:solidFill>
                  <a:srgbClr val="FF0000"/>
                </a:solidFill>
              </a:rPr>
              <a:t>像素</a:t>
            </a:r>
            <a:r>
              <a:rPr lang="zh-CN" altLang="en-US" dirty="0" smtClean="0">
                <a:solidFill>
                  <a:srgbClr val="FF0000"/>
                </a:solidFill>
              </a:rPr>
              <a:t>化</a:t>
            </a:r>
            <a:r>
              <a:rPr lang="en-US" altLang="zh-CN" dirty="0" smtClean="0">
                <a:solidFill>
                  <a:srgbClr val="FF0000"/>
                </a:solidFill>
              </a:rPr>
              <a:t>(</a:t>
            </a:r>
            <a:r>
              <a:rPr lang="en-US" altLang="zh-CN" dirty="0" err="1" smtClean="0">
                <a:solidFill>
                  <a:srgbClr val="FF0000"/>
                </a:solidFill>
              </a:rPr>
              <a:t>pixelation</a:t>
            </a:r>
            <a:r>
              <a:rPr lang="en-US" altLang="zh-CN" dirty="0" smtClean="0"/>
              <a:t>)</a:t>
            </a:r>
            <a:r>
              <a:rPr lang="zh-CN" altLang="en-US" dirty="0" smtClean="0"/>
              <a:t>：将图像划分为非重叠网格，并将每个像素的颜色设置为其封闭网格单元的平均颜色</a:t>
            </a:r>
            <a:endParaRPr lang="en-US" altLang="zh-CN" dirty="0" smtClean="0"/>
          </a:p>
          <a:p>
            <a:r>
              <a:rPr lang="zh-CN" altLang="en-US" dirty="0" smtClean="0">
                <a:solidFill>
                  <a:srgbClr val="FF0000"/>
                </a:solidFill>
              </a:rPr>
              <a:t>基于加密算法</a:t>
            </a:r>
            <a:r>
              <a:rPr lang="zh-CN" altLang="en-US" dirty="0" smtClean="0"/>
              <a:t>：将图像选定为的</a:t>
            </a:r>
            <a:r>
              <a:rPr lang="en-US" altLang="zh-CN" dirty="0" smtClean="0"/>
              <a:t>ROI</a:t>
            </a:r>
            <a:r>
              <a:rPr lang="zh-CN" altLang="en-US" dirty="0" smtClean="0"/>
              <a:t>视为比特流，然后应用各种较为著名的加密算法。由于时间复杂度较高，现在已经了针对数字视频更为轻量级的加密算法。</a:t>
            </a:r>
            <a:endParaRPr lang="en-US" altLang="zh-CN" dirty="0" smtClean="0"/>
          </a:p>
          <a:p>
            <a:r>
              <a:rPr lang="zh-CN" altLang="en-US" dirty="0" smtClean="0">
                <a:solidFill>
                  <a:srgbClr val="FF0000"/>
                </a:solidFill>
              </a:rPr>
              <a:t>针对面部隐私的方法</a:t>
            </a:r>
            <a:r>
              <a:rPr lang="zh-CN" altLang="en-US" dirty="0" smtClean="0"/>
              <a:t>：需要手动标记面部算法</a:t>
            </a:r>
            <a:r>
              <a:rPr lang="en-US" altLang="zh-CN" dirty="0" smtClean="0"/>
              <a:t>(</a:t>
            </a:r>
            <a:r>
              <a:rPr lang="zh-CN" altLang="en-US" dirty="0" smtClean="0"/>
              <a:t>可以通过人脸识别算法实现</a:t>
            </a:r>
            <a:r>
              <a:rPr lang="en-US" altLang="zh-CN" dirty="0" smtClean="0"/>
              <a:t>),</a:t>
            </a:r>
            <a:r>
              <a:rPr lang="zh-CN" altLang="zh-CN" dirty="0"/>
              <a:t>执行插值以控制输入面中的关键点的强度和位置朝向目标</a:t>
            </a:r>
            <a:r>
              <a:rPr lang="zh-CN" altLang="zh-CN" dirty="0" smtClean="0"/>
              <a:t>面</a:t>
            </a:r>
            <a:r>
              <a:rPr lang="zh-CN" altLang="en-US" dirty="0" smtClean="0"/>
              <a:t>。</a:t>
            </a:r>
            <a:endParaRPr lang="en-US" altLang="zh-CN" dirty="0" smtClean="0"/>
          </a:p>
          <a:p>
            <a:r>
              <a:rPr lang="zh-CN" altLang="en-US" dirty="0" smtClean="0">
                <a:solidFill>
                  <a:srgbClr val="FF0000"/>
                </a:solidFill>
              </a:rPr>
              <a:t>抽象算法</a:t>
            </a:r>
            <a:r>
              <a:rPr lang="zh-CN" altLang="en-US" dirty="0" smtClean="0"/>
              <a:t>：通过完全移除敏感区域，然后通过图像或视频修复算法来填充。</a:t>
            </a:r>
            <a:endParaRPr lang="en-US" altLang="zh-CN" dirty="0" smtClean="0"/>
          </a:p>
          <a:p>
            <a:endParaRPr lang="en-US" altLang="zh-CN" dirty="0"/>
          </a:p>
          <a:p>
            <a:r>
              <a:rPr lang="zh-CN" altLang="en-US" dirty="0" smtClean="0"/>
              <a:t>缺点：</a:t>
            </a:r>
            <a:r>
              <a:rPr lang="zh-CN" altLang="zh-CN" dirty="0"/>
              <a:t>以上所有的</a:t>
            </a:r>
            <a:r>
              <a:rPr lang="en-US" altLang="zh-CN" dirty="0"/>
              <a:t>VPP</a:t>
            </a:r>
            <a:r>
              <a:rPr lang="zh-CN" altLang="zh-CN" dirty="0"/>
              <a:t>方法的主要缺点是它们需要用户定义或自动提取的</a:t>
            </a:r>
            <a:r>
              <a:rPr lang="en-US" altLang="zh-CN" dirty="0"/>
              <a:t>ROI</a:t>
            </a:r>
            <a:r>
              <a:rPr lang="zh-CN" altLang="zh-CN" dirty="0"/>
              <a:t>来应用隐私保护</a:t>
            </a:r>
            <a:r>
              <a:rPr lang="zh-CN" altLang="zh-CN" dirty="0" smtClean="0"/>
              <a:t>。</a:t>
            </a:r>
            <a:r>
              <a:rPr lang="zh-CN" altLang="en-US" dirty="0" smtClean="0"/>
              <a:t>并且会严重影响图像的可懂性</a:t>
            </a:r>
            <a:r>
              <a:rPr lang="zh-CN" altLang="zh-CN" dirty="0" smtClean="0"/>
              <a:t>。 </a:t>
            </a:r>
            <a:r>
              <a:rPr lang="zh-CN" altLang="zh-CN" dirty="0"/>
              <a:t>手动定义</a:t>
            </a:r>
            <a:r>
              <a:rPr lang="en-US" altLang="zh-CN" dirty="0"/>
              <a:t>ROI</a:t>
            </a:r>
            <a:r>
              <a:rPr lang="zh-CN" altLang="zh-CN" dirty="0"/>
              <a:t>是不切实际的，自动提取</a:t>
            </a:r>
            <a:r>
              <a:rPr lang="en-US" altLang="zh-CN" dirty="0"/>
              <a:t>ROI</a:t>
            </a:r>
            <a:r>
              <a:rPr lang="zh-CN" altLang="zh-CN" dirty="0"/>
              <a:t>的鲁棒性取决于对象</a:t>
            </a:r>
            <a:r>
              <a:rPr lang="en-US" altLang="zh-CN" dirty="0"/>
              <a:t>/</a:t>
            </a:r>
            <a:r>
              <a:rPr lang="zh-CN" altLang="zh-CN" dirty="0"/>
              <a:t>人体检测算法的稳健性，可知这些算法在恶劣的捕获条件下会失败</a:t>
            </a:r>
            <a:r>
              <a:rPr lang="zh-CN" altLang="zh-CN" dirty="0" smtClean="0"/>
              <a:t>。</a:t>
            </a:r>
            <a:r>
              <a:rPr lang="zh-CN" altLang="en-US" dirty="0" smtClean="0"/>
              <a:t>抽象算法在计算的开销上十分昂贵，并且不适用实时应用。</a:t>
            </a:r>
            <a:endParaRPr lang="zh-CN" altLang="en-US" dirty="0"/>
          </a:p>
        </p:txBody>
      </p:sp>
    </p:spTree>
    <p:extLst>
      <p:ext uri="{BB962C8B-B14F-4D97-AF65-F5344CB8AC3E}">
        <p14:creationId xmlns:p14="http://schemas.microsoft.com/office/powerpoint/2010/main" val="2378825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相关工作</a:t>
            </a:r>
            <a:endParaRPr lang="zh-CN" altLang="en-US" dirty="0"/>
          </a:p>
        </p:txBody>
      </p:sp>
      <p:sp>
        <p:nvSpPr>
          <p:cNvPr id="3" name="内容占位符 2"/>
          <p:cNvSpPr>
            <a:spLocks noGrp="1"/>
          </p:cNvSpPr>
          <p:nvPr>
            <p:ph idx="1"/>
          </p:nvPr>
        </p:nvSpPr>
        <p:spPr/>
        <p:txBody>
          <a:bodyPr/>
          <a:lstStyle/>
          <a:p>
            <a:r>
              <a:rPr lang="zh-CN" altLang="en-US" b="1" dirty="0" smtClean="0"/>
              <a:t>常见的视觉隐私保护方法</a:t>
            </a:r>
            <a:endParaRPr lang="zh-CN" altLang="en-US"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251460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462788"/>
            <a:ext cx="25146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219" y="2462788"/>
            <a:ext cx="25241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80" y="4475212"/>
            <a:ext cx="253365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5793" y="4436277"/>
            <a:ext cx="25336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856" y="4436277"/>
            <a:ext cx="25431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70713" y="3989358"/>
            <a:ext cx="1656184" cy="369332"/>
          </a:xfrm>
          <a:prstGeom prst="rect">
            <a:avLst/>
          </a:prstGeom>
          <a:noFill/>
        </p:spPr>
        <p:txBody>
          <a:bodyPr wrap="square" rtlCol="0">
            <a:spAutoFit/>
          </a:bodyPr>
          <a:lstStyle/>
          <a:p>
            <a:r>
              <a:rPr lang="zh-CN" altLang="en-US" dirty="0" smtClean="0"/>
              <a:t>原图</a:t>
            </a:r>
            <a:endParaRPr lang="zh-CN" altLang="en-US" dirty="0"/>
          </a:p>
        </p:txBody>
      </p:sp>
      <p:sp>
        <p:nvSpPr>
          <p:cNvPr id="6" name="TextBox 5"/>
          <p:cNvSpPr txBox="1"/>
          <p:nvPr/>
        </p:nvSpPr>
        <p:spPr>
          <a:xfrm>
            <a:off x="3849080" y="3959746"/>
            <a:ext cx="1368152" cy="369332"/>
          </a:xfrm>
          <a:prstGeom prst="rect">
            <a:avLst/>
          </a:prstGeom>
          <a:noFill/>
        </p:spPr>
        <p:txBody>
          <a:bodyPr wrap="square" rtlCol="0">
            <a:spAutoFit/>
          </a:bodyPr>
          <a:lstStyle/>
          <a:p>
            <a:r>
              <a:rPr lang="zh-CN" altLang="en-US" dirty="0" smtClean="0"/>
              <a:t>模糊</a:t>
            </a:r>
            <a:endParaRPr lang="zh-CN" altLang="en-US" dirty="0"/>
          </a:p>
        </p:txBody>
      </p:sp>
      <p:sp>
        <p:nvSpPr>
          <p:cNvPr id="7" name="TextBox 6"/>
          <p:cNvSpPr txBox="1"/>
          <p:nvPr/>
        </p:nvSpPr>
        <p:spPr>
          <a:xfrm>
            <a:off x="6732240" y="4032537"/>
            <a:ext cx="1368152" cy="369332"/>
          </a:xfrm>
          <a:prstGeom prst="rect">
            <a:avLst/>
          </a:prstGeom>
          <a:noFill/>
        </p:spPr>
        <p:txBody>
          <a:bodyPr wrap="square" rtlCol="0">
            <a:spAutoFit/>
          </a:bodyPr>
          <a:lstStyle/>
          <a:p>
            <a:r>
              <a:rPr lang="zh-CN" altLang="en-US" dirty="0"/>
              <a:t>屏蔽</a:t>
            </a:r>
          </a:p>
        </p:txBody>
      </p:sp>
      <p:sp>
        <p:nvSpPr>
          <p:cNvPr id="8" name="TextBox 7"/>
          <p:cNvSpPr txBox="1"/>
          <p:nvPr/>
        </p:nvSpPr>
        <p:spPr>
          <a:xfrm>
            <a:off x="899592" y="6093296"/>
            <a:ext cx="1296144" cy="369332"/>
          </a:xfrm>
          <a:prstGeom prst="rect">
            <a:avLst/>
          </a:prstGeom>
          <a:noFill/>
        </p:spPr>
        <p:txBody>
          <a:bodyPr wrap="square" rtlCol="0">
            <a:spAutoFit/>
          </a:bodyPr>
          <a:lstStyle/>
          <a:p>
            <a:r>
              <a:rPr lang="zh-CN" altLang="en-US" dirty="0"/>
              <a:t>编码</a:t>
            </a:r>
          </a:p>
        </p:txBody>
      </p:sp>
      <p:sp>
        <p:nvSpPr>
          <p:cNvPr id="9" name="TextBox 8"/>
          <p:cNvSpPr txBox="1"/>
          <p:nvPr/>
        </p:nvSpPr>
        <p:spPr>
          <a:xfrm>
            <a:off x="3849080" y="6093296"/>
            <a:ext cx="1515008" cy="369332"/>
          </a:xfrm>
          <a:prstGeom prst="rect">
            <a:avLst/>
          </a:prstGeom>
          <a:noFill/>
        </p:spPr>
        <p:txBody>
          <a:bodyPr wrap="square" rtlCol="0">
            <a:spAutoFit/>
          </a:bodyPr>
          <a:lstStyle/>
          <a:p>
            <a:r>
              <a:rPr lang="zh-CN" altLang="en-US" dirty="0" smtClean="0"/>
              <a:t>像素化</a:t>
            </a:r>
            <a:endParaRPr lang="zh-CN" altLang="en-US" dirty="0"/>
          </a:p>
        </p:txBody>
      </p:sp>
      <p:sp>
        <p:nvSpPr>
          <p:cNvPr id="10" name="TextBox 9"/>
          <p:cNvSpPr txBox="1"/>
          <p:nvPr/>
        </p:nvSpPr>
        <p:spPr>
          <a:xfrm>
            <a:off x="6732240" y="6093296"/>
            <a:ext cx="1368152" cy="369332"/>
          </a:xfrm>
          <a:prstGeom prst="rect">
            <a:avLst/>
          </a:prstGeom>
          <a:noFill/>
        </p:spPr>
        <p:txBody>
          <a:bodyPr wrap="square" rtlCol="0">
            <a:spAutoFit/>
          </a:bodyPr>
          <a:lstStyle/>
          <a:p>
            <a:r>
              <a:rPr lang="zh-CN" altLang="en-US" dirty="0" smtClean="0"/>
              <a:t>抽象</a:t>
            </a:r>
            <a:endParaRPr lang="zh-CN" altLang="en-US" dirty="0"/>
          </a:p>
        </p:txBody>
      </p:sp>
    </p:spTree>
    <p:extLst>
      <p:ext uri="{BB962C8B-B14F-4D97-AF65-F5344CB8AC3E}">
        <p14:creationId xmlns:p14="http://schemas.microsoft.com/office/powerpoint/2010/main" val="2501024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相关工作</a:t>
            </a:r>
            <a:endParaRPr lang="zh-CN" altLang="en-US" dirty="0"/>
          </a:p>
        </p:txBody>
      </p:sp>
      <p:sp>
        <p:nvSpPr>
          <p:cNvPr id="3" name="内容占位符 2"/>
          <p:cNvSpPr>
            <a:spLocks noGrp="1"/>
          </p:cNvSpPr>
          <p:nvPr>
            <p:ph idx="1"/>
          </p:nvPr>
        </p:nvSpPr>
        <p:spPr/>
        <p:txBody>
          <a:bodyPr/>
          <a:lstStyle/>
          <a:p>
            <a:r>
              <a:rPr lang="zh-CN" altLang="en-US" b="1" dirty="0" smtClean="0"/>
              <a:t>基于假色的视觉保护方法</a:t>
            </a:r>
            <a:endParaRPr lang="zh-CN" altLang="en-US" b="1" dirty="0"/>
          </a:p>
        </p:txBody>
      </p:sp>
      <p:pic>
        <p:nvPicPr>
          <p:cNvPr id="3074"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899592" y="5086350"/>
            <a:ext cx="75723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55576" y="2276872"/>
            <a:ext cx="7344816" cy="2739211"/>
          </a:xfrm>
          <a:prstGeom prst="rect">
            <a:avLst/>
          </a:prstGeom>
          <a:noFill/>
        </p:spPr>
        <p:txBody>
          <a:bodyPr wrap="square" rtlCol="0">
            <a:spAutoFit/>
          </a:bodyPr>
          <a:lstStyle/>
          <a:p>
            <a:r>
              <a:rPr lang="zh-CN" altLang="en-US" sz="1600" dirty="0" smtClean="0"/>
              <a:t>实现步骤：</a:t>
            </a:r>
            <a:endParaRPr lang="en-US" altLang="zh-CN" sz="1600" dirty="0" smtClean="0"/>
          </a:p>
          <a:p>
            <a:pPr marL="285750" indent="-285750">
              <a:buFont typeface="Wingdings" panose="05000000000000000000" pitchFamily="2" charset="2"/>
              <a:buChar char="l"/>
            </a:pPr>
            <a:r>
              <a:rPr lang="zh-CN" altLang="en-US" sz="1400" dirty="0" smtClean="0"/>
              <a:t>实现</a:t>
            </a:r>
            <a:r>
              <a:rPr lang="zh-CN" altLang="zh-CN" sz="1400" dirty="0" smtClean="0"/>
              <a:t>首先</a:t>
            </a:r>
            <a:r>
              <a:rPr lang="zh-CN" altLang="zh-CN" sz="1400" dirty="0"/>
              <a:t>将</a:t>
            </a:r>
            <a:r>
              <a:rPr lang="en-US" altLang="zh-CN" sz="1400" dirty="0"/>
              <a:t>RGB</a:t>
            </a:r>
            <a:r>
              <a:rPr lang="zh-CN" altLang="zh-CN" sz="1400" dirty="0"/>
              <a:t>输入图像变换为</a:t>
            </a:r>
            <a:r>
              <a:rPr lang="zh-CN" altLang="zh-CN" sz="1400" dirty="0" smtClean="0"/>
              <a:t>灰度</a:t>
            </a:r>
            <a:endParaRPr lang="en-US" altLang="zh-CN" sz="1400" dirty="0" smtClean="0"/>
          </a:p>
          <a:p>
            <a:pPr marL="285750" indent="-285750">
              <a:buFont typeface="Wingdings" panose="05000000000000000000" pitchFamily="2" charset="2"/>
              <a:buChar char="l"/>
            </a:pPr>
            <a:r>
              <a:rPr lang="zh-CN" altLang="zh-CN" sz="1400" dirty="0" smtClean="0"/>
              <a:t>然后</a:t>
            </a:r>
            <a:r>
              <a:rPr lang="zh-CN" altLang="zh-CN" sz="1400" dirty="0"/>
              <a:t>使用</a:t>
            </a:r>
            <a:r>
              <a:rPr lang="en-US" altLang="zh-CN" sz="1400" dirty="0"/>
              <a:t>8</a:t>
            </a:r>
            <a:r>
              <a:rPr lang="zh-CN" altLang="zh-CN" sz="1400" dirty="0"/>
              <a:t>位灰度值来索引</a:t>
            </a:r>
            <a:r>
              <a:rPr lang="en-US" altLang="zh-CN" sz="1400" dirty="0"/>
              <a:t>RGB</a:t>
            </a:r>
            <a:r>
              <a:rPr lang="zh-CN" altLang="zh-CN" sz="1400" dirty="0"/>
              <a:t>颜色表（即调色板），并使用相应的</a:t>
            </a:r>
            <a:r>
              <a:rPr lang="en-US" altLang="zh-CN" sz="1400" dirty="0"/>
              <a:t>RGB</a:t>
            </a:r>
            <a:r>
              <a:rPr lang="zh-CN" altLang="zh-CN" sz="1400" dirty="0"/>
              <a:t>三元组来替换原始像素值</a:t>
            </a:r>
            <a:endParaRPr lang="en-US" altLang="zh-CN" sz="1400" dirty="0"/>
          </a:p>
          <a:p>
            <a:r>
              <a:rPr lang="zh-CN" altLang="en-US" sz="1600" dirty="0" smtClean="0"/>
              <a:t>评价：</a:t>
            </a:r>
            <a:endParaRPr lang="en-US" altLang="zh-CN" sz="1600" dirty="0" smtClean="0"/>
          </a:p>
          <a:p>
            <a:r>
              <a:rPr lang="zh-CN" altLang="zh-CN" sz="1400" dirty="0" smtClean="0"/>
              <a:t>基于</a:t>
            </a:r>
            <a:r>
              <a:rPr lang="zh-CN" altLang="zh-CN" sz="1400" dirty="0"/>
              <a:t>伪彩色的</a:t>
            </a:r>
            <a:r>
              <a:rPr lang="en-US" altLang="zh-CN" sz="1400" dirty="0"/>
              <a:t>VPP</a:t>
            </a:r>
            <a:r>
              <a:rPr lang="zh-CN" altLang="zh-CN" sz="1400" dirty="0"/>
              <a:t>的主要优点是它可以应用于整个图像而不会影响可懂度。换句话说，不需要选择</a:t>
            </a:r>
            <a:r>
              <a:rPr lang="en-US" altLang="zh-CN" sz="1400" dirty="0"/>
              <a:t>ROI</a:t>
            </a:r>
            <a:r>
              <a:rPr lang="zh-CN" altLang="zh-CN" sz="1400" dirty="0"/>
              <a:t>，这使得该</a:t>
            </a:r>
            <a:r>
              <a:rPr lang="zh-CN" altLang="zh-CN" sz="1400" dirty="0" smtClean="0"/>
              <a:t>方法在</a:t>
            </a:r>
            <a:r>
              <a:rPr lang="zh-CN" altLang="zh-CN" sz="1400" dirty="0"/>
              <a:t>检测敏感区域的计算机视觉</a:t>
            </a:r>
            <a:r>
              <a:rPr lang="zh-CN" altLang="zh-CN" sz="1400" dirty="0" smtClean="0"/>
              <a:t>算法</a:t>
            </a:r>
            <a:r>
              <a:rPr lang="zh-CN" altLang="en-US" sz="1400" dirty="0" smtClean="0"/>
              <a:t>的健壮性</a:t>
            </a:r>
            <a:r>
              <a:rPr lang="zh-CN" altLang="zh-CN" sz="1400" dirty="0" smtClean="0"/>
              <a:t>。</a:t>
            </a:r>
            <a:r>
              <a:rPr lang="zh-CN" altLang="zh-CN" sz="1400" dirty="0"/>
              <a:t>然而，由于两个原因，该方法不是完全可逆的：（</a:t>
            </a:r>
            <a:r>
              <a:rPr lang="en-US" altLang="zh-CN" sz="1400" dirty="0"/>
              <a:t>1</a:t>
            </a:r>
            <a:r>
              <a:rPr lang="zh-CN" altLang="zh-CN" sz="1400" dirty="0"/>
              <a:t>）原始颜色到灰度转换</a:t>
            </a:r>
            <a:r>
              <a:rPr lang="zh-CN" altLang="zh-CN" sz="1400" dirty="0" smtClean="0"/>
              <a:t>消除</a:t>
            </a:r>
            <a:r>
              <a:rPr lang="zh-CN" altLang="en-US" sz="1400" dirty="0" smtClean="0"/>
              <a:t>了</a:t>
            </a:r>
            <a:r>
              <a:rPr lang="zh-CN" altLang="zh-CN" sz="1400" dirty="0" smtClean="0"/>
              <a:t>颜色信息</a:t>
            </a:r>
            <a:r>
              <a:rPr lang="zh-CN" altLang="en-US" sz="1400" dirty="0" smtClean="0"/>
              <a:t>并且</a:t>
            </a:r>
            <a:r>
              <a:rPr lang="zh-CN" altLang="zh-CN" sz="1400" dirty="0" smtClean="0"/>
              <a:t>（</a:t>
            </a:r>
            <a:r>
              <a:rPr lang="en-US" altLang="zh-CN" sz="1400" dirty="0"/>
              <a:t>2</a:t>
            </a:r>
            <a:r>
              <a:rPr lang="zh-CN" altLang="zh-CN" sz="1400" dirty="0"/>
              <a:t>）调色板通常不是一对一，这意味着两个不同的灰度值可能获取映射到相同的颜色值，使得无法恢复原始灰度值。在本文中，我们建议扩展基于伪彩色的</a:t>
            </a:r>
            <a:r>
              <a:rPr lang="en-US" altLang="zh-CN" sz="1400" dirty="0"/>
              <a:t>VPP</a:t>
            </a:r>
            <a:r>
              <a:rPr lang="zh-CN" altLang="zh-CN" sz="1400" dirty="0"/>
              <a:t>，以便可以完美地恢复原始未受保护的</a:t>
            </a:r>
            <a:r>
              <a:rPr lang="zh-CN" altLang="zh-CN" sz="1400" dirty="0" smtClean="0"/>
              <a:t>内容。</a:t>
            </a:r>
            <a:endParaRPr lang="zh-CN" altLang="zh-CN" sz="1400" dirty="0"/>
          </a:p>
          <a:p>
            <a:endParaRPr lang="zh-CN" altLang="en-US" sz="1400" dirty="0"/>
          </a:p>
        </p:txBody>
      </p:sp>
    </p:spTree>
    <p:extLst>
      <p:ext uri="{BB962C8B-B14F-4D97-AF65-F5344CB8AC3E}">
        <p14:creationId xmlns:p14="http://schemas.microsoft.com/office/powerpoint/2010/main" val="2941574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基于假色的两种隐私保护方案</a:t>
            </a:r>
            <a:endParaRPr lang="zh-CN" altLang="en-US" dirty="0"/>
          </a:p>
        </p:txBody>
      </p:sp>
      <p:sp>
        <p:nvSpPr>
          <p:cNvPr id="3" name="内容占位符 2"/>
          <p:cNvSpPr>
            <a:spLocks noGrp="1"/>
          </p:cNvSpPr>
          <p:nvPr>
            <p:ph idx="1"/>
          </p:nvPr>
        </p:nvSpPr>
        <p:spPr/>
        <p:txBody>
          <a:bodyPr/>
          <a:lstStyle/>
          <a:p>
            <a:r>
              <a:rPr lang="zh-CN" altLang="en-US" b="1" dirty="0" smtClean="0"/>
              <a:t>方案一 </a:t>
            </a:r>
            <a:endParaRPr lang="zh-CN" altLang="en-US" b="1" dirty="0"/>
          </a:p>
        </p:txBody>
      </p:sp>
      <p:sp>
        <p:nvSpPr>
          <p:cNvPr id="4" name="内容占位符 3"/>
          <p:cNvSpPr>
            <a:spLocks noGrp="1"/>
          </p:cNvSpPr>
          <p:nvPr>
            <p:ph idx="10"/>
          </p:nvPr>
        </p:nvSpPr>
        <p:spPr>
          <a:xfrm>
            <a:off x="539552" y="2132856"/>
            <a:ext cx="8229600" cy="1369863"/>
          </a:xfrm>
        </p:spPr>
        <p:txBody>
          <a:bodyPr/>
          <a:lstStyle/>
          <a:p>
            <a:r>
              <a:rPr lang="zh-CN" altLang="en-US" dirty="0" smtClean="0"/>
              <a:t>隐私保护管线：</a:t>
            </a:r>
            <a:endParaRPr lang="en-US" altLang="zh-CN" dirty="0" smtClean="0"/>
          </a:p>
          <a:p>
            <a:pPr marL="285750" indent="-285750">
              <a:buFont typeface="Wingdings" panose="05000000000000000000" pitchFamily="2" charset="2"/>
              <a:buChar char="l"/>
            </a:pPr>
            <a:r>
              <a:rPr lang="zh-CN" altLang="en-US" dirty="0" smtClean="0"/>
              <a:t>将输入图像</a:t>
            </a:r>
            <a:r>
              <a:rPr lang="en-US" altLang="zh-CN" b="1" dirty="0" smtClean="0">
                <a:latin typeface="Times New Roman" panose="02020603050405020304" pitchFamily="18" charset="0"/>
                <a:cs typeface="Times New Roman" panose="02020603050405020304" pitchFamily="18" charset="0"/>
              </a:rPr>
              <a:t>I</a:t>
            </a:r>
            <a:r>
              <a:rPr lang="zh-CN" altLang="en-US" dirty="0" smtClean="0"/>
              <a:t>转换为灰度图像，并且使用 灰度值作为调色板索引，获取假色图像</a:t>
            </a:r>
            <a:r>
              <a:rPr lang="en-US" altLang="zh-CN" dirty="0" smtClean="0">
                <a:latin typeface="Times New Roman" panose="02020603050405020304" pitchFamily="18" charset="0"/>
                <a:cs typeface="Times New Roman" panose="02020603050405020304" pitchFamily="18" charset="0"/>
              </a:rPr>
              <a:t>FI.</a:t>
            </a:r>
          </a:p>
          <a:p>
            <a:pPr marL="285750" indent="-285750">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FI</a:t>
            </a:r>
            <a:r>
              <a:rPr lang="zh-CN" altLang="en-US" dirty="0" smtClean="0">
                <a:latin typeface="Times New Roman" panose="02020603050405020304" pitchFamily="18" charset="0"/>
                <a:cs typeface="Times New Roman" panose="02020603050405020304" pitchFamily="18" charset="0"/>
              </a:rPr>
              <a:t>可以进行两种操作，可以将其直接</a:t>
            </a:r>
            <a:r>
              <a:rPr lang="zh-CN" altLang="en-US" dirty="0">
                <a:latin typeface="Times New Roman" panose="02020603050405020304" pitchFamily="18" charset="0"/>
                <a:cs typeface="Times New Roman" panose="02020603050405020304" pitchFamily="18" charset="0"/>
              </a:rPr>
              <a:t>作</a:t>
            </a:r>
            <a:r>
              <a:rPr lang="zh-CN" altLang="en-US" dirty="0" smtClean="0">
                <a:latin typeface="Times New Roman" panose="02020603050405020304" pitchFamily="18" charset="0"/>
                <a:cs typeface="Times New Roman" panose="02020603050405020304" pitchFamily="18" charset="0"/>
              </a:rPr>
              <a:t>为主</a:t>
            </a:r>
            <a:r>
              <a:rPr lang="en-US" altLang="zh-CN" dirty="0" smtClean="0">
                <a:latin typeface="Times New Roman" panose="02020603050405020304" pitchFamily="18" charset="0"/>
                <a:cs typeface="Times New Roman" panose="02020603050405020304" pitchFamily="18" charset="0"/>
              </a:rPr>
              <a:t>JPEG</a:t>
            </a:r>
            <a:r>
              <a:rPr lang="zh-CN" altLang="en-US" dirty="0" smtClean="0">
                <a:latin typeface="Times New Roman" panose="02020603050405020304" pitchFamily="18" charset="0"/>
                <a:cs typeface="Times New Roman" panose="02020603050405020304" pitchFamily="18" charset="0"/>
              </a:rPr>
              <a:t>图像保存在输出文件中或者进一步操作。</a:t>
            </a: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zh-CN" altLang="en-US" dirty="0" smtClean="0">
                <a:latin typeface="Times New Roman" panose="02020603050405020304" pitchFamily="18" charset="0"/>
                <a:cs typeface="Times New Roman" panose="02020603050405020304" pitchFamily="18" charset="0"/>
              </a:rPr>
              <a:t>将</a:t>
            </a:r>
            <a:r>
              <a:rPr lang="en-US" altLang="zh-CN" dirty="0" smtClean="0">
                <a:latin typeface="Times New Roman" panose="02020603050405020304" pitchFamily="18" charset="0"/>
                <a:cs typeface="Times New Roman" panose="02020603050405020304" pitchFamily="18" charset="0"/>
              </a:rPr>
              <a:t>FI</a:t>
            </a:r>
            <a:r>
              <a:rPr lang="zh-CN" altLang="en-US" dirty="0" smtClean="0">
                <a:latin typeface="Times New Roman" panose="02020603050405020304" pitchFamily="18" charset="0"/>
                <a:cs typeface="Times New Roman" panose="02020603050405020304" pitchFamily="18" charset="0"/>
              </a:rPr>
              <a:t>进行</a:t>
            </a:r>
            <a:r>
              <a:rPr lang="en-US" altLang="zh-CN" dirty="0" smtClean="0">
                <a:latin typeface="Times New Roman" panose="02020603050405020304" pitchFamily="18" charset="0"/>
                <a:cs typeface="Times New Roman" panose="02020603050405020304" pitchFamily="18" charset="0"/>
              </a:rPr>
              <a:t>JPEG</a:t>
            </a:r>
            <a:r>
              <a:rPr lang="zh-CN" altLang="en-US" dirty="0" smtClean="0">
                <a:latin typeface="Times New Roman" panose="02020603050405020304" pitchFamily="18" charset="0"/>
                <a:cs typeface="Times New Roman" panose="02020603050405020304" pitchFamily="18" charset="0"/>
              </a:rPr>
              <a:t>编码和解码模拟解码器在解码终端看到的内容，将此图像记为</a:t>
            </a:r>
            <a:r>
              <a:rPr lang="en-US" altLang="zh-CN" dirty="0" smtClean="0">
                <a:latin typeface="Times New Roman" panose="02020603050405020304" pitchFamily="18" charset="0"/>
                <a:cs typeface="Times New Roman" panose="02020603050405020304" pitchFamily="18" charset="0"/>
              </a:rPr>
              <a:t>FI’.</a:t>
            </a:r>
          </a:p>
          <a:p>
            <a:pPr marL="285750" indent="-285750">
              <a:buFont typeface="Wingdings" panose="05000000000000000000" pitchFamily="2" charset="2"/>
              <a:buChar char="l"/>
            </a:pPr>
            <a:r>
              <a:rPr lang="zh-CN" altLang="en-US" dirty="0" smtClean="0">
                <a:latin typeface="Times New Roman" panose="02020603050405020304" pitchFamily="18" charset="0"/>
                <a:cs typeface="Times New Roman" panose="02020603050405020304" pitchFamily="18" charset="0"/>
              </a:rPr>
              <a:t>通过不同的计算获取差异图像</a:t>
            </a:r>
            <a:r>
              <a:rPr lang="en-US" altLang="zh-CN" dirty="0" smtClean="0">
                <a:latin typeface="Times New Roman" panose="02020603050405020304" pitchFamily="18" charset="0"/>
                <a:cs typeface="Times New Roman" panose="02020603050405020304" pitchFamily="18" charset="0"/>
              </a:rPr>
              <a:t>DI</a:t>
            </a:r>
            <a:r>
              <a:rPr lang="zh-CN" altLang="en-US" dirty="0" smtClean="0">
                <a:latin typeface="Times New Roman" panose="02020603050405020304" pitchFamily="18" charset="0"/>
                <a:cs typeface="Times New Roman" panose="02020603050405020304" pitchFamily="18" charset="0"/>
              </a:rPr>
              <a:t>和符号图像</a:t>
            </a:r>
            <a:r>
              <a:rPr lang="en-US" altLang="zh-CN" dirty="0" smtClean="0">
                <a:latin typeface="Times New Roman" panose="02020603050405020304" pitchFamily="18" charset="0"/>
                <a:cs typeface="Times New Roman" panose="02020603050405020304" pitchFamily="18" charset="0"/>
              </a:rPr>
              <a:t>SI</a:t>
            </a:r>
            <a:r>
              <a:rPr lang="zh-CN" altLang="en-US" dirty="0" smtClean="0">
                <a:latin typeface="Times New Roman" panose="02020603050405020304" pitchFamily="18" charset="0"/>
                <a:cs typeface="Times New Roman" panose="02020603050405020304" pitchFamily="18" charset="0"/>
              </a:rPr>
              <a:t>，各自的计算公式如下所示，其中</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x,y</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是像素索引。</a:t>
            </a: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endParaRPr lang="en-US" altLang="zh-CN" dirty="0" smtClean="0">
              <a:latin typeface="Times New Roman" panose="02020603050405020304" pitchFamily="18" charset="0"/>
              <a:cs typeface="Times New Roman" panose="02020603050405020304" pitchFamily="18" charset="0"/>
            </a:endParaRPr>
          </a:p>
          <a:p>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endParaRPr lang="en-US" altLang="zh-CN" dirty="0" smtClean="0"/>
          </a:p>
          <a:p>
            <a:endParaRPr lang="en-US" altLang="zh-CN" dirty="0" smtClean="0">
              <a:latin typeface="Times New Roman" panose="02020603050405020304" pitchFamily="18" charset="0"/>
              <a:cs typeface="Times New Roman" panose="02020603050405020304" pitchFamily="18" charset="0"/>
            </a:endParaRPr>
          </a:p>
        </p:txBody>
      </p:sp>
      <p:pic>
        <p:nvPicPr>
          <p:cNvPr id="6" name="图片 5"/>
          <p:cNvPicPr/>
          <p:nvPr/>
        </p:nvPicPr>
        <p:blipFill>
          <a:blip r:embed="rId2"/>
          <a:stretch>
            <a:fillRect/>
          </a:stretch>
        </p:blipFill>
        <p:spPr>
          <a:xfrm>
            <a:off x="2535708" y="3432422"/>
            <a:ext cx="3390900" cy="428625"/>
          </a:xfrm>
          <a:prstGeom prst="rect">
            <a:avLst/>
          </a:prstGeom>
        </p:spPr>
      </p:pic>
      <p:pic>
        <p:nvPicPr>
          <p:cNvPr id="7" name="图片 6"/>
          <p:cNvPicPr/>
          <p:nvPr/>
        </p:nvPicPr>
        <p:blipFill>
          <a:blip r:embed="rId3"/>
          <a:stretch>
            <a:fillRect/>
          </a:stretch>
        </p:blipFill>
        <p:spPr>
          <a:xfrm>
            <a:off x="2440458" y="3861047"/>
            <a:ext cx="3486150" cy="590550"/>
          </a:xfrm>
          <a:prstGeom prst="rect">
            <a:avLst/>
          </a:prstGeom>
        </p:spPr>
      </p:pic>
      <p:sp>
        <p:nvSpPr>
          <p:cNvPr id="5" name="TextBox 4"/>
          <p:cNvSpPr txBox="1"/>
          <p:nvPr/>
        </p:nvSpPr>
        <p:spPr>
          <a:xfrm>
            <a:off x="827584" y="4465751"/>
            <a:ext cx="720080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smtClean="0"/>
              <a:t>最后将二者图形进行压缩和加密作为元数据保存在</a:t>
            </a:r>
            <a:r>
              <a:rPr lang="en-US" altLang="zh-CN" sz="1400" dirty="0" smtClean="0"/>
              <a:t>JPEG</a:t>
            </a:r>
            <a:r>
              <a:rPr lang="zh-CN" altLang="en-US" sz="1400" dirty="0" smtClean="0"/>
              <a:t>的应用程序标记中</a:t>
            </a:r>
            <a:r>
              <a:rPr lang="zh-CN" altLang="en-US" dirty="0" smtClean="0"/>
              <a:t>。</a:t>
            </a:r>
            <a:r>
              <a:rPr lang="en-US" altLang="zh-CN" dirty="0" smtClean="0"/>
              <a:t> </a:t>
            </a:r>
            <a:endParaRPr lang="zh-CN" alt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835083"/>
            <a:ext cx="688657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666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TotalTime>
  <Words>2132</Words>
  <Application>Microsoft Office PowerPoint</Application>
  <PresentationFormat>全屏显示(4:3)</PresentationFormat>
  <Paragraphs>111</Paragraphs>
  <Slides>18</Slides>
  <Notes>2</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Office Theme</vt:lpstr>
      <vt:lpstr>Custom Design</vt:lpstr>
      <vt:lpstr>PowerPoint 演示文稿</vt:lpstr>
      <vt:lpstr> 论文目录</vt:lpstr>
      <vt:lpstr>1.研究背景和方法</vt:lpstr>
      <vt:lpstr>1.研究背景和方法</vt:lpstr>
      <vt:lpstr>1.研究背景和方法</vt:lpstr>
      <vt:lpstr>2.相关工作</vt:lpstr>
      <vt:lpstr>2.相关工作</vt:lpstr>
      <vt:lpstr>2.相关工作</vt:lpstr>
      <vt:lpstr>3.基于假色的两种隐私保护方案</vt:lpstr>
      <vt:lpstr>3.基于假色的两种隐私保护方案</vt:lpstr>
      <vt:lpstr>3.基于假色的两种隐私保护方案</vt:lpstr>
      <vt:lpstr>3.基于假色的两种隐私保护方案</vt:lpstr>
      <vt:lpstr>4.实验结果分析</vt:lpstr>
      <vt:lpstr>4.实验结果分析</vt:lpstr>
      <vt:lpstr>4.实验结果分析</vt:lpstr>
      <vt:lpstr>4.实验结果分析</vt:lpstr>
      <vt:lpstr>总结和展望</vt:lpstr>
      <vt:lpstr>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cp:lastModifiedBy>
  <cp:revision>72</cp:revision>
  <dcterms:created xsi:type="dcterms:W3CDTF">2014-04-01T16:35:38Z</dcterms:created>
  <dcterms:modified xsi:type="dcterms:W3CDTF">2018-12-24T08:07:34Z</dcterms:modified>
</cp:coreProperties>
</file>