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3" r:id="rId4"/>
    <p:sldId id="266" r:id="rId5"/>
    <p:sldId id="258" r:id="rId6"/>
    <p:sldId id="265" r:id="rId7"/>
    <p:sldId id="267" r:id="rId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D4D"/>
    <a:srgbClr val="436343"/>
    <a:srgbClr val="C4C4C2"/>
    <a:srgbClr val="C2A67F"/>
    <a:srgbClr val="7A777E"/>
    <a:srgbClr val="F0E637"/>
    <a:srgbClr val="C4304A"/>
    <a:srgbClr val="DC4D01"/>
    <a:srgbClr val="9C6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5633" autoAdjust="0"/>
  </p:normalViewPr>
  <p:slideViewPr>
    <p:cSldViewPr>
      <p:cViewPr>
        <p:scale>
          <a:sx n="75" d="100"/>
          <a:sy n="75" d="100"/>
        </p:scale>
        <p:origin x="1622" y="21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CF0113EA-0245-4AF6-A90A-CA7F9DB0998C}" type="datetimeFigureOut">
              <a:rPr lang="zh-CN" altLang="en-US"/>
              <a:pPr>
                <a:defRPr/>
              </a:pPr>
              <a:t>2018/12/25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8C0A2807-4625-4408-A08B-ED238B8FA4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77FD13E-6B9E-44EC-8C25-C41ED5BFAF3E}" type="datetimeFigureOut">
              <a:rPr lang="zh-CN" altLang="en-US"/>
              <a:pPr>
                <a:defRPr/>
              </a:pPr>
              <a:t>2018/12/25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D886B82-2C81-4A28-880D-4A1783172FF6}"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CCA13C8-142A-4C1E-9055-B6493803D3D0}" type="datetimeFigureOut">
              <a:rPr lang="zh-CN" altLang="en-US"/>
              <a:pPr>
                <a:defRPr/>
              </a:pPr>
              <a:t>2018/12/25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98671C5-9172-46FB-84D1-69F38730C57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23F7D88-9342-4F41-9D31-1A097FE715F7}" type="datetimeFigureOut">
              <a:rPr lang="zh-CN" altLang="en-US"/>
              <a:pPr>
                <a:defRPr/>
              </a:pPr>
              <a:t>2018/12/25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3DB48C-AD69-42E9-B74D-C7589A64253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C20DEAB-7729-40A1-A75B-5B6012602693}" type="datetimeFigureOut">
              <a:rPr lang="zh-CN" altLang="en-US"/>
              <a:pPr>
                <a:defRPr/>
              </a:pPr>
              <a:t>2018/12/25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0B1B33-9C92-4F2A-87EB-1A737E859E92}"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A195FC7-09BF-491F-8ECB-3FED33F1E210}" type="datetimeFigureOut">
              <a:rPr lang="zh-CN" altLang="en-US"/>
              <a:pPr>
                <a:defRPr/>
              </a:pPr>
              <a:t>2018/12/25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2A8AAF-F8C8-4907-A2A7-D23B21E8916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95626B4-4106-4399-83AE-B4ADA59737F4}" type="datetimeFigureOut">
              <a:rPr lang="zh-CN" altLang="en-US"/>
              <a:pPr>
                <a:defRPr/>
              </a:pPr>
              <a:t>2018/12/25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E489DA-7336-4AF6-BCB0-0E4527F7AA4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C9E8CFE-B2FD-4049-85CA-DCDC72E95855}" type="datetimeFigureOut">
              <a:rPr lang="zh-CN" altLang="en-US"/>
              <a:pPr>
                <a:defRPr/>
              </a:pPr>
              <a:t>2018/12/25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FF6A39D-74A5-4673-B954-4BE4A7C5D81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1E613FD-D38A-4511-AAF1-2BC6E51FFBA6}" type="datetimeFigureOut">
              <a:rPr lang="zh-CN" altLang="en-US"/>
              <a:pPr>
                <a:defRPr/>
              </a:pPr>
              <a:t>2018/12/25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0D685EB-B79E-45F0-9065-E97721EB477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A51B734-7A44-44B8-AA2F-D079D18C0C45}" type="datetimeFigureOut">
              <a:rPr lang="zh-CN" altLang="en-US"/>
              <a:pPr>
                <a:defRPr/>
              </a:pPr>
              <a:t>2018/12/25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FEAB582-EE7C-4256-8B2D-3F8431C0B62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EF022B5-25CC-445B-843A-753D0A66C345}" type="datetimeFigureOut">
              <a:rPr lang="zh-CN" altLang="en-US"/>
              <a:pPr>
                <a:defRPr/>
              </a:pPr>
              <a:t>2018/12/25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6409D1B-A475-4F33-BDD5-0BA6EDE87F0E}"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86E43B6-35B7-41A8-A0BB-4B63F3DFBFA8}" type="datetimeFigureOut">
              <a:rPr lang="zh-CN" altLang="en-US"/>
              <a:pPr>
                <a:defRPr/>
              </a:pPr>
              <a:t>2018/12/25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101975-439A-4CAE-919A-C90E9426D36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6CFE0C3-2857-4340-A7EA-7F353093ECB8}" type="datetimeFigureOut">
              <a:rPr lang="zh-CN" altLang="en-US"/>
              <a:pPr>
                <a:defRPr/>
              </a:pPr>
              <a:t>2018/12/25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A4406FA4-BB35-42F5-8482-136DF905CF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2840644" y="3635871"/>
            <a:ext cx="4035239" cy="416455"/>
            <a:chOff x="1811867" y="3185013"/>
            <a:chExt cx="4035239" cy="416455"/>
          </a:xfrm>
        </p:grpSpPr>
        <p:sp>
          <p:nvSpPr>
            <p:cNvPr id="15" name="圆角矩形 14"/>
            <p:cNvSpPr/>
            <p:nvPr/>
          </p:nvSpPr>
          <p:spPr bwMode="auto">
            <a:xfrm>
              <a:off x="1835696" y="3213522"/>
              <a:ext cx="4011410" cy="387946"/>
            </a:xfrm>
            <a:prstGeom prst="roundRect">
              <a:avLst>
                <a:gd name="adj" fmla="val 42270"/>
              </a:avLst>
            </a:prstGeom>
            <a:solidFill>
              <a:schemeClr val="tx1">
                <a:lumMod val="50000"/>
                <a:lumOff val="50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6" name="组合 106"/>
            <p:cNvGrpSpPr/>
            <p:nvPr/>
          </p:nvGrpSpPr>
          <p:grpSpPr bwMode="auto">
            <a:xfrm>
              <a:off x="1811867" y="3185013"/>
              <a:ext cx="559645" cy="416455"/>
              <a:chOff x="899592" y="2377261"/>
              <a:chExt cx="720079" cy="574619"/>
            </a:xfrm>
            <a:effectLst>
              <a:outerShdw blurRad="50800" dist="38100" dir="2700000" algn="tl" rotWithShape="0">
                <a:prstClr val="black">
                  <a:alpha val="40000"/>
                </a:prstClr>
              </a:outerShdw>
            </a:effectLst>
          </p:grpSpPr>
          <p:sp>
            <p:nvSpPr>
              <p:cNvPr id="17" name="圆角矩形 1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ea typeface="微软雅黑" pitchFamily="34" charset="-122"/>
                </a:endParaRPr>
              </a:p>
            </p:txBody>
          </p:sp>
          <p:sp>
            <p:nvSpPr>
              <p:cNvPr id="18" name="圆角矩形 17"/>
              <p:cNvSpPr/>
              <p:nvPr/>
            </p:nvSpPr>
            <p:spPr>
              <a:xfrm>
                <a:off x="920239" y="2397813"/>
                <a:ext cx="681257"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ea typeface="微软雅黑" pitchFamily="34" charset="-122"/>
                </a:endParaRPr>
              </a:p>
            </p:txBody>
          </p:sp>
        </p:grpSp>
      </p:grpSp>
      <p:sp>
        <p:nvSpPr>
          <p:cNvPr id="19" name="Shape 74"/>
          <p:cNvSpPr txBox="1">
            <a:spLocks/>
          </p:cNvSpPr>
          <p:nvPr/>
        </p:nvSpPr>
        <p:spPr>
          <a:xfrm>
            <a:off x="2483395" y="2349053"/>
            <a:ext cx="8569325" cy="1223963"/>
          </a:xfrm>
          <a:prstGeom prst="rect">
            <a:avLst/>
          </a:prstGeom>
          <a:ln w="3175">
            <a:miter lim="400000"/>
          </a:ln>
          <a:extLst>
            <a:ext uri="{C572A759-6A51-4108-AA02-DFA0A04FC94B}"/>
          </a:extLst>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9pPr>
          </a:lstStyle>
          <a:p>
            <a:pPr fontAlgn="auto">
              <a:defRPr/>
            </a:pPr>
            <a:r>
              <a:rPr lang="zh-CN" altLang="en-US" sz="5000" b="1" kern="0" dirty="0">
                <a:solidFill>
                  <a:srgbClr val="303D4D"/>
                </a:solidFill>
                <a:effectLst>
                  <a:outerShdw blurRad="38100" dist="38100" dir="2700000" algn="tl">
                    <a:srgbClr val="000000">
                      <a:alpha val="43137"/>
                    </a:srgbClr>
                  </a:outerShdw>
                </a:effectLst>
              </a:rPr>
              <a:t>研究生读书报告</a:t>
            </a:r>
            <a:endParaRPr lang="en-US" sz="5000" b="1" kern="0" dirty="0">
              <a:solidFill>
                <a:srgbClr val="303D4D"/>
              </a:solidFill>
              <a:effectLst>
                <a:outerShdw blurRad="38100" dist="38100" dir="2700000" algn="tl">
                  <a:srgbClr val="000000">
                    <a:alpha val="43137"/>
                  </a:srgbClr>
                </a:outerShdw>
              </a:effectLst>
            </a:endParaRPr>
          </a:p>
        </p:txBody>
      </p:sp>
      <p:sp>
        <p:nvSpPr>
          <p:cNvPr id="20" name="Shape 75"/>
          <p:cNvSpPr/>
          <p:nvPr/>
        </p:nvSpPr>
        <p:spPr>
          <a:xfrm>
            <a:off x="2123355" y="3707879"/>
            <a:ext cx="5162551" cy="657225"/>
          </a:xfrm>
          <a:prstGeom prst="rect">
            <a:avLst/>
          </a:prstGeom>
          <a:ln w="3175">
            <a:miter lim="400000"/>
          </a:ln>
          <a:extLst>
            <a:ext uri="{C572A759-6A51-4108-AA02-DFA0A04FC94B}"/>
          </a:extLst>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algn="ctr" fontAlgn="auto" hangingPunct="0">
              <a:spcBef>
                <a:spcPts val="0"/>
              </a:spcBef>
              <a:spcAft>
                <a:spcPts val="0"/>
              </a:spcAft>
              <a:defRPr/>
            </a:pPr>
            <a:r>
              <a:rPr kumimoji="1" lang="zh-CN" altLang="en-US" sz="1400" kern="0" dirty="0">
                <a:solidFill>
                  <a:srgbClr val="303D4D"/>
                </a:solidFill>
                <a:cs typeface="+mn-ea"/>
                <a:sym typeface="+mn-lt"/>
              </a:rPr>
              <a:t>汇报人：吴优</a:t>
            </a:r>
          </a:p>
        </p:txBody>
      </p:sp>
      <p:sp>
        <p:nvSpPr>
          <p:cNvPr id="21" name="TextBox 20"/>
          <p:cNvSpPr txBox="1">
            <a:spLocks noChangeArrowheads="1"/>
          </p:cNvSpPr>
          <p:nvPr/>
        </p:nvSpPr>
        <p:spPr bwMode="auto">
          <a:xfrm>
            <a:off x="2843435" y="3193976"/>
            <a:ext cx="3877985" cy="369332"/>
          </a:xfrm>
          <a:prstGeom prst="rect">
            <a:avLst/>
          </a:prstGeom>
          <a:noFill/>
          <a:ln w="9525">
            <a:noFill/>
            <a:miter lim="800000"/>
            <a:headEnd/>
            <a:tailEnd/>
          </a:ln>
        </p:spPr>
        <p:txBody>
          <a:bodyPr wrap="none">
            <a:spAutoFit/>
          </a:bodyPr>
          <a:lstStyle/>
          <a:p>
            <a:r>
              <a:rPr lang="zh-CN" altLang="en-US" dirty="0">
                <a:solidFill>
                  <a:srgbClr val="303D4D"/>
                </a:solidFill>
                <a:latin typeface="微软雅黑" pitchFamily="34" charset="-122"/>
                <a:ea typeface="微软雅黑" pitchFamily="34" charset="-122"/>
              </a:rPr>
              <a:t>通过物理仿真提升混合现实的真实性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ppt_x</p:attrName>
                                        </p:attrNameLst>
                                      </p:cBhvr>
                                      <p:tavLst>
                                        <p:tav tm="0">
                                          <p:val>
                                            <p:strVal val="#ppt_x-#ppt_w*1.125000"/>
                                          </p:val>
                                        </p:tav>
                                        <p:tav tm="100000">
                                          <p:val>
                                            <p:strVal val="#ppt_x"/>
                                          </p:val>
                                        </p:tav>
                                      </p:tavLst>
                                    </p:anim>
                                    <p:animEffect transition="in" filter="wipe(right)">
                                      <p:cBhvr>
                                        <p:cTn id="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4117"/>
          </a:schemeClr>
        </a:solidFill>
        <a:effectLst/>
      </p:bgPr>
    </p:bg>
    <p:spTree>
      <p:nvGrpSpPr>
        <p:cNvPr id="1" name=""/>
        <p:cNvGrpSpPr/>
        <p:nvPr/>
      </p:nvGrpSpPr>
      <p:grpSpPr>
        <a:xfrm>
          <a:off x="0" y="0"/>
          <a:ext cx="0" cy="0"/>
          <a:chOff x="0" y="0"/>
          <a:chExt cx="0" cy="0"/>
        </a:xfrm>
      </p:grpSpPr>
      <p:grpSp>
        <p:nvGrpSpPr>
          <p:cNvPr id="2" name="组合 11"/>
          <p:cNvGrpSpPr>
            <a:grpSpLocks/>
          </p:cNvGrpSpPr>
          <p:nvPr/>
        </p:nvGrpSpPr>
        <p:grpSpPr bwMode="auto">
          <a:xfrm>
            <a:off x="2428875" y="1857375"/>
            <a:ext cx="935038" cy="720725"/>
            <a:chOff x="3058140" y="2430077"/>
            <a:chExt cx="1151056" cy="720000"/>
          </a:xfrm>
          <a:solidFill>
            <a:srgbClr val="303D4D"/>
          </a:solidFill>
        </p:grpSpPr>
        <p:grpSp>
          <p:nvGrpSpPr>
            <p:cNvPr id="3" name="组合 21"/>
            <p:cNvGrpSpPr>
              <a:grpSpLocks/>
            </p:cNvGrpSpPr>
            <p:nvPr/>
          </p:nvGrpSpPr>
          <p:grpSpPr bwMode="auto">
            <a:xfrm>
              <a:off x="3058140" y="2430077"/>
              <a:ext cx="1151056" cy="720000"/>
              <a:chOff x="3609683" y="2394857"/>
              <a:chExt cx="1151056" cy="720000"/>
            </a:xfrm>
            <a:grpFill/>
          </p:grpSpPr>
          <p:sp>
            <p:nvSpPr>
              <p:cNvPr id="13" name="矩形 12"/>
              <p:cNvSpPr/>
              <p:nvPr/>
            </p:nvSpPr>
            <p:spPr>
              <a:xfrm>
                <a:off x="4688431" y="2394857"/>
                <a:ext cx="72308"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流程图: 延期 13"/>
              <p:cNvSpPr/>
              <p:nvPr/>
            </p:nvSpPr>
            <p:spPr>
              <a:xfrm flipH="1">
                <a:off x="3609683" y="2394857"/>
                <a:ext cx="744571" cy="72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1</a:t>
                </a:r>
                <a:endParaRPr lang="zh-CN" altLang="en-US" sz="4000" dirty="0"/>
              </a:p>
            </p:txBody>
          </p:sp>
        </p:grpSp>
        <p:sp>
          <p:nvSpPr>
            <p:cNvPr id="12" name="等腰三角形 11"/>
            <p:cNvSpPr/>
            <p:nvPr/>
          </p:nvSpPr>
          <p:spPr>
            <a:xfrm rot="5400000">
              <a:off x="3609799" y="2622989"/>
              <a:ext cx="720000" cy="33417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0" name="矩形 29"/>
          <p:cNvSpPr/>
          <p:nvPr/>
        </p:nvSpPr>
        <p:spPr>
          <a:xfrm>
            <a:off x="3429000" y="1857375"/>
            <a:ext cx="4000500" cy="714375"/>
          </a:xfrm>
          <a:prstGeom prst="rect">
            <a:avLst/>
          </a:prstGeom>
          <a:solidFill>
            <a:srgbClr val="C4C4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 name="组合 11"/>
          <p:cNvGrpSpPr>
            <a:grpSpLocks/>
          </p:cNvGrpSpPr>
          <p:nvPr/>
        </p:nvGrpSpPr>
        <p:grpSpPr bwMode="auto">
          <a:xfrm>
            <a:off x="2428875" y="2851150"/>
            <a:ext cx="935038" cy="720725"/>
            <a:chOff x="3058140" y="2430077"/>
            <a:chExt cx="1151056" cy="720000"/>
          </a:xfrm>
          <a:solidFill>
            <a:srgbClr val="303D4D"/>
          </a:solidFill>
        </p:grpSpPr>
        <p:grpSp>
          <p:nvGrpSpPr>
            <p:cNvPr id="5" name="组合 21"/>
            <p:cNvGrpSpPr>
              <a:grpSpLocks/>
            </p:cNvGrpSpPr>
            <p:nvPr/>
          </p:nvGrpSpPr>
          <p:grpSpPr bwMode="auto">
            <a:xfrm>
              <a:off x="3058140" y="2430077"/>
              <a:ext cx="1151056" cy="720000"/>
              <a:chOff x="3609683" y="2394857"/>
              <a:chExt cx="1151056" cy="720000"/>
            </a:xfrm>
            <a:grpFill/>
          </p:grpSpPr>
          <p:sp>
            <p:nvSpPr>
              <p:cNvPr id="34" name="矩形 33"/>
              <p:cNvSpPr/>
              <p:nvPr/>
            </p:nvSpPr>
            <p:spPr>
              <a:xfrm>
                <a:off x="4688431" y="2394857"/>
                <a:ext cx="72308"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流程图: 延期 34"/>
              <p:cNvSpPr/>
              <p:nvPr/>
            </p:nvSpPr>
            <p:spPr>
              <a:xfrm flipH="1">
                <a:off x="3609683" y="2394857"/>
                <a:ext cx="744571" cy="72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2</a:t>
                </a:r>
                <a:endParaRPr lang="zh-CN" altLang="en-US" sz="4000" dirty="0"/>
              </a:p>
            </p:txBody>
          </p:sp>
        </p:grpSp>
        <p:sp>
          <p:nvSpPr>
            <p:cNvPr id="33" name="等腰三角形 32"/>
            <p:cNvSpPr/>
            <p:nvPr/>
          </p:nvSpPr>
          <p:spPr>
            <a:xfrm rot="5400000">
              <a:off x="3609799" y="2622989"/>
              <a:ext cx="720000" cy="33417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6" name="矩形 35"/>
          <p:cNvSpPr/>
          <p:nvPr/>
        </p:nvSpPr>
        <p:spPr>
          <a:xfrm>
            <a:off x="3429000" y="2851150"/>
            <a:ext cx="4000500" cy="714375"/>
          </a:xfrm>
          <a:prstGeom prst="rect">
            <a:avLst/>
          </a:prstGeom>
          <a:solidFill>
            <a:srgbClr val="C4C4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 name="组合 11"/>
          <p:cNvGrpSpPr>
            <a:grpSpLocks/>
          </p:cNvGrpSpPr>
          <p:nvPr/>
        </p:nvGrpSpPr>
        <p:grpSpPr bwMode="auto">
          <a:xfrm>
            <a:off x="2428875" y="3851275"/>
            <a:ext cx="935038" cy="720725"/>
            <a:chOff x="3058140" y="2430077"/>
            <a:chExt cx="1151056" cy="720000"/>
          </a:xfrm>
          <a:solidFill>
            <a:srgbClr val="303D4D"/>
          </a:solidFill>
        </p:grpSpPr>
        <p:grpSp>
          <p:nvGrpSpPr>
            <p:cNvPr id="7" name="组合 21"/>
            <p:cNvGrpSpPr>
              <a:grpSpLocks/>
            </p:cNvGrpSpPr>
            <p:nvPr/>
          </p:nvGrpSpPr>
          <p:grpSpPr bwMode="auto">
            <a:xfrm>
              <a:off x="3058140" y="2430077"/>
              <a:ext cx="1151056" cy="720000"/>
              <a:chOff x="3609683" y="2394857"/>
              <a:chExt cx="1151056" cy="720000"/>
            </a:xfrm>
            <a:grpFill/>
          </p:grpSpPr>
          <p:sp>
            <p:nvSpPr>
              <p:cNvPr id="40" name="矩形 39"/>
              <p:cNvSpPr/>
              <p:nvPr/>
            </p:nvSpPr>
            <p:spPr>
              <a:xfrm>
                <a:off x="4688431" y="2394857"/>
                <a:ext cx="72308"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流程图: 延期 40"/>
              <p:cNvSpPr/>
              <p:nvPr/>
            </p:nvSpPr>
            <p:spPr>
              <a:xfrm flipH="1">
                <a:off x="3609683" y="2394857"/>
                <a:ext cx="744571" cy="72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3</a:t>
                </a:r>
                <a:endParaRPr lang="zh-CN" altLang="en-US" sz="4000" dirty="0"/>
              </a:p>
            </p:txBody>
          </p:sp>
        </p:grpSp>
        <p:sp>
          <p:nvSpPr>
            <p:cNvPr id="39" name="等腰三角形 38"/>
            <p:cNvSpPr/>
            <p:nvPr/>
          </p:nvSpPr>
          <p:spPr>
            <a:xfrm rot="5400000">
              <a:off x="3609799" y="2622989"/>
              <a:ext cx="720000" cy="33417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2" name="矩形 41"/>
          <p:cNvSpPr/>
          <p:nvPr/>
        </p:nvSpPr>
        <p:spPr>
          <a:xfrm>
            <a:off x="3429000" y="3851275"/>
            <a:ext cx="4000500" cy="714375"/>
          </a:xfrm>
          <a:prstGeom prst="rect">
            <a:avLst/>
          </a:prstGeom>
          <a:solidFill>
            <a:srgbClr val="C4C4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80"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1"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2"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3"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84" name="TextBox 12"/>
          <p:cNvSpPr txBox="1">
            <a:spLocks noChangeArrowheads="1"/>
          </p:cNvSpPr>
          <p:nvPr/>
        </p:nvSpPr>
        <p:spPr bwMode="auto">
          <a:xfrm>
            <a:off x="500063" y="500063"/>
            <a:ext cx="1000125" cy="523875"/>
          </a:xfrm>
          <a:prstGeom prst="rect">
            <a:avLst/>
          </a:prstGeom>
          <a:noFill/>
          <a:ln w="9525">
            <a:noFill/>
            <a:miter lim="800000"/>
            <a:headEnd/>
            <a:tailEnd/>
          </a:ln>
        </p:spPr>
        <p:txBody>
          <a:bodyPr>
            <a:spAutoFit/>
          </a:bodyPr>
          <a:lstStyle/>
          <a:p>
            <a:r>
              <a:rPr lang="zh-CN" altLang="en-US" sz="2800">
                <a:latin typeface="微软雅黑" pitchFamily="34" charset="-122"/>
                <a:ea typeface="微软雅黑" pitchFamily="34" charset="-122"/>
              </a:rPr>
              <a:t>目录</a:t>
            </a:r>
          </a:p>
        </p:txBody>
      </p:sp>
      <p:sp>
        <p:nvSpPr>
          <p:cNvPr id="3085" name="矩形 20"/>
          <p:cNvSpPr>
            <a:spLocks noChangeArrowheads="1"/>
          </p:cNvSpPr>
          <p:nvPr/>
        </p:nvSpPr>
        <p:spPr bwMode="auto">
          <a:xfrm>
            <a:off x="4271565" y="3059113"/>
            <a:ext cx="2388667" cy="369332"/>
          </a:xfrm>
          <a:prstGeom prst="rect">
            <a:avLst/>
          </a:prstGeom>
          <a:noFill/>
          <a:ln w="9525">
            <a:noFill/>
            <a:miter lim="800000"/>
            <a:headEnd/>
            <a:tailEnd/>
          </a:ln>
        </p:spPr>
        <p:txBody>
          <a:bodyPr wrap="none">
            <a:spAutoFit/>
          </a:bodyPr>
          <a:lstStyle/>
          <a:p>
            <a:r>
              <a:rPr lang="en-US" altLang="zh-CN" dirty="0">
                <a:latin typeface="微软雅黑" pitchFamily="34" charset="-122"/>
                <a:ea typeface="微软雅黑" pitchFamily="34" charset="-122"/>
              </a:rPr>
              <a:t>Model order reduce</a:t>
            </a:r>
            <a:endParaRPr lang="zh-CN" altLang="en-US" dirty="0">
              <a:latin typeface="微软雅黑" pitchFamily="34" charset="-122"/>
              <a:ea typeface="微软雅黑" pitchFamily="34" charset="-122"/>
            </a:endParaRPr>
          </a:p>
        </p:txBody>
      </p:sp>
      <p:sp>
        <p:nvSpPr>
          <p:cNvPr id="3086" name="矩形 21"/>
          <p:cNvSpPr>
            <a:spLocks noChangeArrowheads="1"/>
          </p:cNvSpPr>
          <p:nvPr/>
        </p:nvSpPr>
        <p:spPr bwMode="auto">
          <a:xfrm>
            <a:off x="4355976" y="4000500"/>
            <a:ext cx="2114681" cy="369332"/>
          </a:xfrm>
          <a:prstGeom prst="rect">
            <a:avLst/>
          </a:prstGeom>
          <a:noFill/>
          <a:ln w="9525">
            <a:noFill/>
            <a:miter lim="800000"/>
            <a:headEnd/>
            <a:tailEnd/>
          </a:ln>
        </p:spPr>
        <p:txBody>
          <a:bodyPr wrap="none">
            <a:spAutoFit/>
          </a:bodyPr>
          <a:lstStyle/>
          <a:p>
            <a:r>
              <a:rPr lang="en-US" altLang="zh-CN" dirty="0">
                <a:latin typeface="微软雅黑" pitchFamily="34" charset="-122"/>
                <a:ea typeface="微软雅黑" pitchFamily="34" charset="-122"/>
              </a:rPr>
              <a:t>Data Assimilation</a:t>
            </a:r>
            <a:endParaRPr lang="zh-CN" altLang="en-US" dirty="0">
              <a:latin typeface="微软雅黑" pitchFamily="34" charset="-122"/>
              <a:ea typeface="微软雅黑" pitchFamily="34" charset="-122"/>
            </a:endParaRPr>
          </a:p>
        </p:txBody>
      </p:sp>
      <p:sp>
        <p:nvSpPr>
          <p:cNvPr id="3087" name="矩形 22"/>
          <p:cNvSpPr>
            <a:spLocks noChangeArrowheads="1"/>
          </p:cNvSpPr>
          <p:nvPr/>
        </p:nvSpPr>
        <p:spPr bwMode="auto">
          <a:xfrm>
            <a:off x="4932040" y="2058988"/>
            <a:ext cx="646331" cy="369332"/>
          </a:xfrm>
          <a:prstGeom prst="rect">
            <a:avLst/>
          </a:prstGeom>
          <a:noFill/>
          <a:ln w="9525">
            <a:noFill/>
            <a:miter lim="800000"/>
            <a:headEnd/>
            <a:tailEnd/>
          </a:ln>
        </p:spPr>
        <p:txBody>
          <a:bodyPr wrap="none">
            <a:spAutoFit/>
          </a:bodyPr>
          <a:lstStyle/>
          <a:p>
            <a:r>
              <a:rPr lang="zh-CN" altLang="en-US" dirty="0">
                <a:latin typeface="微软雅黑" pitchFamily="34" charset="-122"/>
                <a:ea typeface="微软雅黑" pitchFamily="34" charset="-122"/>
              </a:rPr>
              <a:t>介绍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1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3" name="矩形 6"/>
          <p:cNvSpPr>
            <a:spLocks noChangeArrowheads="1"/>
          </p:cNvSpPr>
          <p:nvPr/>
        </p:nvSpPr>
        <p:spPr bwMode="auto">
          <a:xfrm>
            <a:off x="357188" y="476250"/>
            <a:ext cx="1620837" cy="523220"/>
          </a:xfrm>
          <a:prstGeom prst="rect">
            <a:avLst/>
          </a:prstGeom>
          <a:noFill/>
          <a:ln w="9525">
            <a:noFill/>
            <a:miter lim="800000"/>
            <a:headEnd/>
            <a:tailEnd/>
          </a:ln>
        </p:spPr>
        <p:txBody>
          <a:bodyPr wrap="square">
            <a:spAutoFit/>
          </a:bodyPr>
          <a:lstStyle/>
          <a:p>
            <a:r>
              <a:rPr lang="zh-CN" altLang="en-US" sz="2800" dirty="0">
                <a:latin typeface="微软雅黑" pitchFamily="34" charset="-122"/>
                <a:ea typeface="微软雅黑" pitchFamily="34" charset="-122"/>
              </a:rPr>
              <a:t>介绍</a:t>
            </a:r>
          </a:p>
        </p:txBody>
      </p:sp>
      <p:sp>
        <p:nvSpPr>
          <p:cNvPr id="9227" name="矩形 15"/>
          <p:cNvSpPr>
            <a:spLocks noChangeArrowheads="1"/>
          </p:cNvSpPr>
          <p:nvPr/>
        </p:nvSpPr>
        <p:spPr bwMode="auto">
          <a:xfrm>
            <a:off x="1259632" y="1857374"/>
            <a:ext cx="7056784" cy="646331"/>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混合现实：是一种时真实世界和虚拟物体在同一视觉空间中显示和交互的计算机虚拟现实技术。</a:t>
            </a:r>
          </a:p>
        </p:txBody>
      </p:sp>
      <p:sp>
        <p:nvSpPr>
          <p:cNvPr id="31" name="矩形 15">
            <a:extLst>
              <a:ext uri="{FF2B5EF4-FFF2-40B4-BE49-F238E27FC236}">
                <a16:creationId xmlns:a16="http://schemas.microsoft.com/office/drawing/2014/main" id="{E0E4F9D3-B09C-4DE1-BEF0-1848FD299DBA}"/>
              </a:ext>
            </a:extLst>
          </p:cNvPr>
          <p:cNvSpPr>
            <a:spLocks noChangeArrowheads="1"/>
          </p:cNvSpPr>
          <p:nvPr/>
        </p:nvSpPr>
        <p:spPr bwMode="auto">
          <a:xfrm>
            <a:off x="1331640" y="2996952"/>
            <a:ext cx="7056784" cy="1754326"/>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虚拟现实，增强现实和混合现实的概念在娱乐，社交，营销和优化工业</a:t>
            </a:r>
            <a:r>
              <a:rPr lang="en-US" altLang="zh-CN" dirty="0">
                <a:latin typeface="微软雅黑" pitchFamily="34" charset="-122"/>
                <a:ea typeface="微软雅黑" pitchFamily="34" charset="-122"/>
              </a:rPr>
              <a:t>4.0</a:t>
            </a:r>
            <a:r>
              <a:rPr lang="zh-CN" altLang="en-US" dirty="0">
                <a:latin typeface="微软雅黑" pitchFamily="34" charset="-122"/>
                <a:ea typeface="微软雅黑" pitchFamily="34" charset="-122"/>
              </a:rPr>
              <a:t>等领域被大大发展。因此，一个伴随着大量利益和人才的革新出现在了很多领域。这就是为什么，我们看到更多更好的允许交互虚拟对象的实现和发展，尽管这些交互有很多不足。我们的目标是让使用者跟虚拟对象的交互就像在现实中一样，所以我们需要对对象的物理行为建模，来完成动作，比如移动或使他们变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7" name="矩形 15"/>
          <p:cNvSpPr>
            <a:spLocks noChangeArrowheads="1"/>
          </p:cNvSpPr>
          <p:nvPr/>
        </p:nvSpPr>
        <p:spPr bwMode="auto">
          <a:xfrm>
            <a:off x="310046" y="3861048"/>
            <a:ext cx="8582434" cy="1200329"/>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图一：左：</a:t>
            </a:r>
            <a:r>
              <a:rPr lang="en-US" altLang="zh-CN" dirty="0">
                <a:latin typeface="微软雅黑" pitchFamily="34" charset="-122"/>
                <a:ea typeface="微软雅黑" pitchFamily="34" charset="-122"/>
              </a:rPr>
              <a:t>CFD</a:t>
            </a:r>
            <a:r>
              <a:rPr lang="zh-CN" altLang="en-US" dirty="0">
                <a:latin typeface="微软雅黑" pitchFamily="34" charset="-122"/>
                <a:ea typeface="微软雅黑" pitchFamily="34" charset="-122"/>
              </a:rPr>
              <a:t>仿真车的气体力学，实时评估并用增强现实展示。结果包括（</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）质点追踪和（</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）允许交互的空气流量速度可视化。右：机器仿真一个汽车橡胶防尘的变形：（</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）某个角度仿真，展示压力；（</a:t>
            </a:r>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）原始角度；（</a:t>
            </a:r>
            <a:r>
              <a:rPr lang="en-US" altLang="zh-CN" dirty="0">
                <a:latin typeface="微软雅黑" pitchFamily="34" charset="-122"/>
                <a:ea typeface="微软雅黑" pitchFamily="34" charset="-122"/>
              </a:rPr>
              <a:t>e</a:t>
            </a:r>
            <a:r>
              <a:rPr lang="zh-CN" altLang="en-US" dirty="0">
                <a:latin typeface="微软雅黑" pitchFamily="34" charset="-122"/>
                <a:ea typeface="微软雅黑" pitchFamily="34" charset="-122"/>
              </a:rPr>
              <a:t>）增强现实技术映射可视的一部分与用户交互，只显示中间位置位移，（</a:t>
            </a:r>
            <a:r>
              <a:rPr lang="en-US" altLang="zh-CN" dirty="0">
                <a:latin typeface="微软雅黑" pitchFamily="34" charset="-122"/>
                <a:ea typeface="微软雅黑" pitchFamily="34" charset="-122"/>
              </a:rPr>
              <a:t>f</a:t>
            </a:r>
            <a:r>
              <a:rPr lang="zh-CN" altLang="en-US" dirty="0">
                <a:latin typeface="微软雅黑" pitchFamily="34" charset="-122"/>
                <a:ea typeface="微软雅黑" pitchFamily="34" charset="-122"/>
              </a:rPr>
              <a:t>）显示整个部分的映射。</a:t>
            </a:r>
          </a:p>
        </p:txBody>
      </p:sp>
      <p:pic>
        <p:nvPicPr>
          <p:cNvPr id="20" name="图片 19" descr="C:\Users\View\AppData\Local\Temp\1545727367(1).png">
            <a:extLst>
              <a:ext uri="{FF2B5EF4-FFF2-40B4-BE49-F238E27FC236}">
                <a16:creationId xmlns:a16="http://schemas.microsoft.com/office/drawing/2014/main" id="{C48C3A17-0771-46E8-9287-359DA85357C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2211582"/>
            <a:ext cx="9015127" cy="1289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3"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4"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5"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6" name="矩形 6"/>
          <p:cNvSpPr>
            <a:spLocks noChangeArrowheads="1"/>
          </p:cNvSpPr>
          <p:nvPr/>
        </p:nvSpPr>
        <p:spPr bwMode="auto">
          <a:xfrm>
            <a:off x="357188" y="476250"/>
            <a:ext cx="2339102" cy="523220"/>
          </a:xfrm>
          <a:prstGeom prst="rect">
            <a:avLst/>
          </a:prstGeom>
          <a:noFill/>
          <a:ln w="9525">
            <a:noFill/>
            <a:miter lim="800000"/>
            <a:headEnd/>
            <a:tailEnd/>
          </a:ln>
        </p:spPr>
        <p:txBody>
          <a:bodyPr wrap="none">
            <a:spAutoFit/>
          </a:bodyPr>
          <a:lstStyle/>
          <a:p>
            <a:r>
              <a:rPr lang="zh-CN" altLang="en-US" sz="2800" dirty="0">
                <a:latin typeface="微软雅黑" pitchFamily="34" charset="-122"/>
                <a:ea typeface="微软雅黑" pitchFamily="34" charset="-122"/>
              </a:rPr>
              <a:t>模型简化方法</a:t>
            </a:r>
          </a:p>
        </p:txBody>
      </p:sp>
      <p:sp>
        <p:nvSpPr>
          <p:cNvPr id="5128" name="矩形 13"/>
          <p:cNvSpPr>
            <a:spLocks noChangeArrowheads="1"/>
          </p:cNvSpPr>
          <p:nvPr/>
        </p:nvSpPr>
        <p:spPr bwMode="auto">
          <a:xfrm>
            <a:off x="525885" y="1412776"/>
            <a:ext cx="7776740" cy="1200329"/>
          </a:xfrm>
          <a:prstGeom prst="rect">
            <a:avLst/>
          </a:prstGeom>
          <a:noFill/>
          <a:ln w="9525">
            <a:noFill/>
            <a:miter lim="800000"/>
            <a:headEnd/>
            <a:tailEnd/>
          </a:ln>
        </p:spPr>
        <p:txBody>
          <a:bodyPr wrap="square">
            <a:spAutoFit/>
          </a:bodyPr>
          <a:lstStyle/>
          <a:p>
            <a:r>
              <a:rPr lang="en-US" altLang="zh-CN" dirty="0">
                <a:latin typeface="微软雅黑" pitchFamily="34" charset="-122"/>
                <a:ea typeface="微软雅黑" pitchFamily="34" charset="-122"/>
              </a:rPr>
              <a:t>MOR</a:t>
            </a:r>
            <a:r>
              <a:rPr lang="zh-CN" altLang="en-US" dirty="0">
                <a:latin typeface="微软雅黑" pitchFamily="34" charset="-122"/>
                <a:ea typeface="微软雅黑" pitchFamily="34" charset="-122"/>
              </a:rPr>
              <a:t>方法应用与连续力学（</a:t>
            </a:r>
            <a:r>
              <a:rPr lang="en-US" altLang="zh-CN" dirty="0">
                <a:latin typeface="微软雅黑" pitchFamily="34" charset="-122"/>
                <a:ea typeface="微软雅黑" pitchFamily="34" charset="-122"/>
              </a:rPr>
              <a:t>continuum mechanics</a:t>
            </a:r>
            <a:r>
              <a:rPr lang="zh-CN" altLang="en-US" dirty="0">
                <a:latin typeface="微软雅黑" pitchFamily="34" charset="-122"/>
                <a:ea typeface="微软雅黑" pitchFamily="34" charset="-122"/>
              </a:rPr>
              <a:t>），以维数</a:t>
            </a:r>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的映射解为基础，在另一空间的维数</a:t>
            </a:r>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，期望</a:t>
            </a:r>
            <a:r>
              <a:rPr lang="en-US" altLang="zh-CN" dirty="0">
                <a:latin typeface="微软雅黑" pitchFamily="34" charset="-122"/>
                <a:ea typeface="微软雅黑" pitchFamily="34" charset="-122"/>
              </a:rPr>
              <a:t>d&lt;&lt;D</a:t>
            </a:r>
            <a:r>
              <a:rPr lang="zh-CN" altLang="en-US" dirty="0">
                <a:latin typeface="微软雅黑" pitchFamily="34" charset="-122"/>
                <a:ea typeface="微软雅黑" pitchFamily="34" charset="-122"/>
              </a:rPr>
              <a:t>。有一个优势可以在有一个重要参数</a:t>
            </a:r>
            <a:r>
              <a:rPr lang="en-US" altLang="zh-CN" dirty="0">
                <a:latin typeface="微软雅黑" pitchFamily="34" charset="-122"/>
                <a:ea typeface="微软雅黑" pitchFamily="34" charset="-122"/>
              </a:rPr>
              <a:t>M</a:t>
            </a:r>
            <a:r>
              <a:rPr lang="zh-CN" altLang="en-US" dirty="0">
                <a:latin typeface="微软雅黑" pitchFamily="34" charset="-122"/>
                <a:ea typeface="微软雅黑" pitchFamily="34" charset="-122"/>
              </a:rPr>
              <a:t>的参数解投影中获得。随着</a:t>
            </a:r>
            <a:r>
              <a:rPr lang="en-US" altLang="zh-CN" dirty="0">
                <a:latin typeface="微软雅黑" pitchFamily="34" charset="-122"/>
                <a:ea typeface="微软雅黑" pitchFamily="34" charset="-122"/>
              </a:rPr>
              <a:t>M</a:t>
            </a:r>
            <a:r>
              <a:rPr lang="zh-CN" altLang="en-US" dirty="0">
                <a:latin typeface="微软雅黑" pitchFamily="34" charset="-122"/>
                <a:ea typeface="微软雅黑" pitchFamily="34" charset="-122"/>
              </a:rPr>
              <a:t>的增大，出现了维数灾难，即数据量随着维数的增加数据呈指数增长。</a:t>
            </a:r>
          </a:p>
        </p:txBody>
      </p:sp>
      <mc:AlternateContent xmlns:mc="http://schemas.openxmlformats.org/markup-compatibility/2006">
        <mc:Choice xmlns:a14="http://schemas.microsoft.com/office/drawing/2010/main" Requires="a14">
          <p:sp>
            <p:nvSpPr>
              <p:cNvPr id="5129" name="矩形 14"/>
              <p:cNvSpPr>
                <a:spLocks noChangeArrowheads="1"/>
              </p:cNvSpPr>
              <p:nvPr/>
            </p:nvSpPr>
            <p:spPr bwMode="auto">
              <a:xfrm>
                <a:off x="525885" y="3052368"/>
                <a:ext cx="7776740" cy="941155"/>
              </a:xfrm>
              <a:prstGeom prst="rect">
                <a:avLst/>
              </a:prstGeom>
              <a:noFill/>
              <a:ln w="9525">
                <a:noFill/>
                <a:miter lim="800000"/>
                <a:headEnd/>
                <a:tailEnd/>
              </a:ln>
            </p:spPr>
            <p:txBody>
              <a:bodyPr wrap="square">
                <a:spAutoFit/>
              </a:bodyPr>
              <a:lstStyle/>
              <a:p>
                <a:r>
                  <a:rPr lang="zh-CN" altLang="zh-CN" dirty="0"/>
                  <a:t>简化是将整个解映射到函数</a:t>
                </a:r>
                <a:r>
                  <a:rPr lang="en-US" altLang="zh-CN" dirty="0"/>
                  <a:t>F</a:t>
                </a:r>
                <a:r>
                  <a:rPr lang="zh-CN" altLang="zh-CN" dirty="0"/>
                  <a:t>中，并依赖于独立参数</a:t>
                </a:r>
                <a:r>
                  <a:rPr lang="en-US" altLang="zh-CN" dirty="0"/>
                  <a:t>μ</a:t>
                </a:r>
                <a:r>
                  <a:rPr lang="zh-CN" altLang="zh-CN" dirty="0"/>
                  <a:t>，近似于有限元素法（</a:t>
                </a:r>
                <a:r>
                  <a:rPr lang="en-US" altLang="zh-CN" dirty="0"/>
                  <a:t>finite element methods</a:t>
                </a:r>
                <a:r>
                  <a:rPr lang="zh-CN" altLang="zh-CN" dirty="0"/>
                  <a:t>）。因此，解</a:t>
                </a:r>
                <a:r>
                  <a:rPr lang="en-US" altLang="zh-CN" dirty="0"/>
                  <a:t>u</a:t>
                </a:r>
                <a:r>
                  <a:rPr lang="zh-CN" altLang="zh-CN" dirty="0"/>
                  <a:t>可以表示为有限的和形式</a:t>
                </a:r>
              </a:p>
              <a:p>
                <a:r>
                  <a:rPr lang="en-US" altLang="zh-CN" i="1" dirty="0"/>
                  <a:t>u(µ</a:t>
                </a:r>
                <a:r>
                  <a:rPr lang="en-US" altLang="zh-CN" dirty="0"/>
                  <a:t>1, </a:t>
                </a:r>
                <a:r>
                  <a:rPr lang="en-US" altLang="zh-CN" i="1" dirty="0"/>
                  <a:t>µ</a:t>
                </a:r>
                <a:r>
                  <a:rPr lang="en-US" altLang="zh-CN" dirty="0"/>
                  <a:t>2, . . . , </a:t>
                </a:r>
                <a:r>
                  <a:rPr lang="en-US" altLang="zh-CN" i="1" dirty="0"/>
                  <a:t>µM </a:t>
                </a:r>
                <a:r>
                  <a:rPr lang="en-US" altLang="zh-CN" dirty="0"/>
                  <a:t>) ≈</a:t>
                </a:r>
                <a14:m>
                  <m:oMath xmlns:m="http://schemas.openxmlformats.org/officeDocument/2006/math">
                    <m:nary>
                      <m:naryPr>
                        <m:chr m:val="∑"/>
                        <m:limLoc m:val="undOvr"/>
                        <m:ctrlPr>
                          <a:rPr lang="zh-CN" altLang="zh-CN" i="1"/>
                        </m:ctrlPr>
                      </m:naryPr>
                      <m:sub>
                        <m:r>
                          <a:rPr lang="en-US" altLang="zh-CN" i="1"/>
                          <m:t>𝑖</m:t>
                        </m:r>
                        <m:r>
                          <a:rPr lang="en-US" altLang="zh-CN" i="1"/>
                          <m:t>=1</m:t>
                        </m:r>
                      </m:sub>
                      <m:sup>
                        <m:r>
                          <a:rPr lang="en-US" altLang="zh-CN" i="1"/>
                          <m:t>𝑁</m:t>
                        </m:r>
                      </m:sup>
                      <m:e>
                        <m:sSubSup>
                          <m:sSubSupPr>
                            <m:ctrlPr>
                              <a:rPr lang="zh-CN" altLang="zh-CN" i="1"/>
                            </m:ctrlPr>
                          </m:sSubSupPr>
                          <m:e>
                            <m:r>
                              <a:rPr lang="en-US" altLang="zh-CN" i="1"/>
                              <m:t>𝐹</m:t>
                            </m:r>
                          </m:e>
                          <m:sub>
                            <m:r>
                              <a:rPr lang="en-US" altLang="zh-CN" i="1"/>
                              <m:t>𝑖</m:t>
                            </m:r>
                          </m:sub>
                          <m:sup>
                            <m:r>
                              <a:rPr lang="en-US" altLang="zh-CN" i="1"/>
                              <m:t>1</m:t>
                            </m:r>
                          </m:sup>
                        </m:sSubSup>
                        <m:r>
                          <a:rPr lang="en-US" altLang="zh-CN" i="1"/>
                          <m:t>(</m:t>
                        </m:r>
                        <m:sSub>
                          <m:sSubPr>
                            <m:ctrlPr>
                              <a:rPr lang="zh-CN" altLang="zh-CN" i="1"/>
                            </m:ctrlPr>
                          </m:sSubPr>
                          <m:e>
                            <m:r>
                              <m:rPr>
                                <m:sty m:val="p"/>
                              </m:rPr>
                              <a:rPr lang="en-US" altLang="zh-CN"/>
                              <m:t>μ</m:t>
                            </m:r>
                          </m:e>
                          <m:sub>
                            <m:r>
                              <a:rPr lang="en-US" altLang="zh-CN" i="1"/>
                              <m:t>1</m:t>
                            </m:r>
                          </m:sub>
                        </m:sSub>
                        <m:r>
                          <a:rPr lang="en-US" altLang="zh-CN" i="1"/>
                          <m:t>)</m:t>
                        </m:r>
                      </m:e>
                    </m:nary>
                    <m:r>
                      <a:rPr lang="zh-CN" altLang="zh-CN"/>
                      <m:t>◦</m:t>
                    </m:r>
                    <m:sSubSup>
                      <m:sSubSupPr>
                        <m:ctrlPr>
                          <a:rPr lang="zh-CN" altLang="zh-CN" i="1"/>
                        </m:ctrlPr>
                      </m:sSubSupPr>
                      <m:e>
                        <m:r>
                          <a:rPr lang="en-US" altLang="zh-CN" i="1"/>
                          <m:t>𝐹</m:t>
                        </m:r>
                      </m:e>
                      <m:sub>
                        <m:r>
                          <a:rPr lang="en-US" altLang="zh-CN" i="1"/>
                          <m:t>𝑖</m:t>
                        </m:r>
                      </m:sub>
                      <m:sup>
                        <m:r>
                          <a:rPr lang="en-US" altLang="zh-CN" i="1"/>
                          <m:t>2</m:t>
                        </m:r>
                      </m:sup>
                    </m:sSubSup>
                    <m:d>
                      <m:dPr>
                        <m:ctrlPr>
                          <a:rPr lang="zh-CN" altLang="zh-CN" i="1"/>
                        </m:ctrlPr>
                      </m:dPr>
                      <m:e>
                        <m:sSub>
                          <m:sSubPr>
                            <m:ctrlPr>
                              <a:rPr lang="zh-CN" altLang="zh-CN" i="1"/>
                            </m:ctrlPr>
                          </m:sSubPr>
                          <m:e>
                            <m:r>
                              <m:rPr>
                                <m:sty m:val="p"/>
                              </m:rPr>
                              <a:rPr lang="en-US" altLang="zh-CN"/>
                              <m:t>μ</m:t>
                            </m:r>
                          </m:e>
                          <m:sub>
                            <m:r>
                              <a:rPr lang="en-US" altLang="zh-CN" i="1"/>
                              <m:t>2</m:t>
                            </m:r>
                          </m:sub>
                        </m:sSub>
                      </m:e>
                    </m:d>
                    <m:r>
                      <a:rPr lang="zh-CN" altLang="zh-CN"/>
                      <m:t>◦</m:t>
                    </m:r>
                    <m:r>
                      <a:rPr lang="en-US" altLang="zh-CN"/>
                      <m:t>…</m:t>
                    </m:r>
                    <m:r>
                      <a:rPr lang="zh-CN" altLang="zh-CN"/>
                      <m:t>◦</m:t>
                    </m:r>
                    <m:sSubSup>
                      <m:sSubSupPr>
                        <m:ctrlPr>
                          <a:rPr lang="zh-CN" altLang="zh-CN" i="1"/>
                        </m:ctrlPr>
                      </m:sSubSupPr>
                      <m:e>
                        <m:r>
                          <a:rPr lang="en-US" altLang="zh-CN" i="1"/>
                          <m:t>𝐹</m:t>
                        </m:r>
                      </m:e>
                      <m:sub>
                        <m:r>
                          <a:rPr lang="en-US" altLang="zh-CN" i="1"/>
                          <m:t>𝑖</m:t>
                        </m:r>
                      </m:sub>
                      <m:sup>
                        <m:r>
                          <a:rPr lang="en-US" altLang="zh-CN" i="1"/>
                          <m:t>𝑀</m:t>
                        </m:r>
                      </m:sup>
                    </m:sSubSup>
                    <m:r>
                      <a:rPr lang="en-US" altLang="zh-CN" i="1"/>
                      <m:t>(</m:t>
                    </m:r>
                    <m:sSub>
                      <m:sSubPr>
                        <m:ctrlPr>
                          <a:rPr lang="zh-CN" altLang="zh-CN" i="1"/>
                        </m:ctrlPr>
                      </m:sSubPr>
                      <m:e>
                        <m:r>
                          <m:rPr>
                            <m:sty m:val="p"/>
                          </m:rPr>
                          <a:rPr lang="en-US" altLang="zh-CN"/>
                          <m:t>μ</m:t>
                        </m:r>
                      </m:e>
                      <m:sub>
                        <m:r>
                          <a:rPr lang="en-US" altLang="zh-CN" i="1"/>
                          <m:t>𝑀</m:t>
                        </m:r>
                      </m:sub>
                    </m:sSub>
                    <m:r>
                      <a:rPr lang="en-US" altLang="zh-CN" i="1"/>
                      <m:t>)</m:t>
                    </m:r>
                  </m:oMath>
                </a14:m>
                <a:endParaRPr lang="zh-CN" altLang="zh-CN" dirty="0"/>
              </a:p>
            </p:txBody>
          </p:sp>
        </mc:Choice>
        <mc:Fallback>
          <p:sp>
            <p:nvSpPr>
              <p:cNvPr id="5129" name="矩形 14"/>
              <p:cNvSpPr>
                <a:spLocks noRot="1" noChangeAspect="1" noMove="1" noResize="1" noEditPoints="1" noAdjustHandles="1" noChangeArrowheads="1" noChangeShapeType="1" noTextEdit="1"/>
              </p:cNvSpPr>
              <p:nvPr/>
            </p:nvSpPr>
            <p:spPr bwMode="auto">
              <a:xfrm>
                <a:off x="525885" y="3052368"/>
                <a:ext cx="7776740" cy="941155"/>
              </a:xfrm>
              <a:prstGeom prst="rect">
                <a:avLst/>
              </a:prstGeom>
              <a:blipFill>
                <a:blip r:embed="rId2"/>
                <a:stretch>
                  <a:fillRect l="-627" t="-5195" b="-73377"/>
                </a:stretch>
              </a:blipFill>
              <a:ln w="9525">
                <a:noFill/>
                <a:miter lim="800000"/>
                <a:headEnd/>
                <a:tailEnd/>
              </a:ln>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稻壳儿小白白(http://dwz.cn/Wu2UP)"/>
          <p:cNvSpPr>
            <a:spLocks/>
          </p:cNvSpPr>
          <p:nvPr/>
        </p:nvSpPr>
        <p:spPr bwMode="auto">
          <a:xfrm>
            <a:off x="0" y="1500188"/>
            <a:ext cx="26416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303D4D"/>
          </a:solidFill>
          <a:ln w="3175">
            <a:solidFill>
              <a:srgbClr val="002060">
                <a:alpha val="0"/>
              </a:srgbClr>
            </a:solidFill>
            <a:round/>
            <a:headEnd/>
            <a:tailEnd/>
          </a:ln>
        </p:spPr>
        <p:txBody>
          <a:bodyPr lIns="0" tIns="0" rIns="0" bIns="0"/>
          <a:lstStyle/>
          <a:p>
            <a:endParaRPr lang="zh-CN" altLang="en-US"/>
          </a:p>
        </p:txBody>
      </p:sp>
      <p:sp>
        <p:nvSpPr>
          <p:cNvPr id="11270" name="稻壳儿小白白(http://dwz.cn/Wu2UP)"/>
          <p:cNvSpPr>
            <a:spLocks noChangeArrowheads="1"/>
          </p:cNvSpPr>
          <p:nvPr/>
        </p:nvSpPr>
        <p:spPr bwMode="auto">
          <a:xfrm>
            <a:off x="958850" y="2422525"/>
            <a:ext cx="1677988" cy="2681288"/>
          </a:xfrm>
          <a:prstGeom prst="rect">
            <a:avLst/>
          </a:prstGeom>
          <a:solidFill>
            <a:srgbClr val="C4C4C2"/>
          </a:solidFill>
          <a:ln w="9525">
            <a:noFill/>
            <a:miter lim="800000"/>
            <a:headEnd/>
            <a:tailEnd/>
          </a:ln>
        </p:spPr>
        <p:txBody>
          <a:bodyPr anchor="ctr"/>
          <a:lstStyle/>
          <a:p>
            <a:pPr algn="ctr">
              <a:buFont typeface="Arial" pitchFamily="34" charset="0"/>
              <a:buNone/>
            </a:pPr>
            <a:endParaRPr lang="zh-CN" altLang="en-US">
              <a:solidFill>
                <a:srgbClr val="FFFFFF"/>
              </a:solidFill>
              <a:ea typeface="微软雅黑" pitchFamily="34" charset="-122"/>
              <a:sym typeface="Arial" pitchFamily="34" charset="0"/>
            </a:endParaRPr>
          </a:p>
        </p:txBody>
      </p:sp>
      <p:sp>
        <p:nvSpPr>
          <p:cNvPr id="11274"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5"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6"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7"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8" name="矩形 6"/>
          <p:cNvSpPr>
            <a:spLocks noChangeArrowheads="1"/>
          </p:cNvSpPr>
          <p:nvPr/>
        </p:nvSpPr>
        <p:spPr bwMode="auto">
          <a:xfrm>
            <a:off x="357188" y="476250"/>
            <a:ext cx="1620837" cy="523220"/>
          </a:xfrm>
          <a:prstGeom prst="rect">
            <a:avLst/>
          </a:prstGeom>
          <a:noFill/>
          <a:ln w="9525">
            <a:noFill/>
            <a:miter lim="800000"/>
            <a:headEnd/>
            <a:tailEnd/>
          </a:ln>
        </p:spPr>
        <p:txBody>
          <a:bodyPr wrap="square">
            <a:spAutoFit/>
          </a:bodyPr>
          <a:lstStyle/>
          <a:p>
            <a:r>
              <a:rPr lang="zh-CN" altLang="en-US" sz="2800" dirty="0">
                <a:latin typeface="微软雅黑" pitchFamily="34" charset="-122"/>
                <a:ea typeface="微软雅黑" pitchFamily="34" charset="-122"/>
              </a:rPr>
              <a:t>数据同化</a:t>
            </a:r>
          </a:p>
        </p:txBody>
      </p:sp>
      <mc:AlternateContent xmlns:mc="http://schemas.openxmlformats.org/markup-compatibility/2006">
        <mc:Choice xmlns:a14="http://schemas.microsoft.com/office/drawing/2010/main" Requires="a14">
          <p:sp>
            <p:nvSpPr>
              <p:cNvPr id="11279" name="矩形 12"/>
              <p:cNvSpPr>
                <a:spLocks noChangeArrowheads="1"/>
              </p:cNvSpPr>
              <p:nvPr/>
            </p:nvSpPr>
            <p:spPr bwMode="auto">
              <a:xfrm>
                <a:off x="3077615" y="3281607"/>
                <a:ext cx="5544617" cy="1852110"/>
              </a:xfrm>
              <a:prstGeom prst="rect">
                <a:avLst/>
              </a:prstGeom>
              <a:noFill/>
              <a:ln w="9525">
                <a:noFill/>
                <a:miter lim="800000"/>
                <a:headEnd/>
                <a:tailEnd/>
              </a:ln>
            </p:spPr>
            <p:txBody>
              <a:bodyPr wrap="square">
                <a:spAutoFit/>
              </a:bodyPr>
              <a:lstStyle/>
              <a:p>
                <a:r>
                  <a:rPr lang="zh-CN" altLang="zh-CN" dirty="0"/>
                  <a:t>我们使用著名的</a:t>
                </a:r>
                <a:r>
                  <a:rPr lang="en-US" altLang="zh-CN" dirty="0"/>
                  <a:t>Levenberg-Marquardt</a:t>
                </a:r>
                <a:r>
                  <a:rPr lang="zh-CN" altLang="zh-CN" dirty="0"/>
                  <a:t>（</a:t>
                </a:r>
                <a:r>
                  <a:rPr lang="en-US" altLang="zh-CN" dirty="0"/>
                  <a:t>LM</a:t>
                </a:r>
                <a:r>
                  <a:rPr lang="zh-CN" altLang="zh-CN" dirty="0"/>
                  <a:t>）算法来计算方程式（</a:t>
                </a:r>
                <a:r>
                  <a:rPr lang="en-US" altLang="zh-CN" dirty="0"/>
                  <a:t>1</a:t>
                </a:r>
                <a:r>
                  <a:rPr lang="zh-CN" altLang="zh-CN" dirty="0"/>
                  <a:t>）的最小值。表达式的解，用分离变量方法表示有很大优势，由于</a:t>
                </a:r>
                <a:r>
                  <a:rPr lang="en-US" altLang="zh-CN" dirty="0" err="1"/>
                  <a:t>jacobian</a:t>
                </a:r>
                <a:r>
                  <a:rPr lang="zh-CN" altLang="zh-CN" dirty="0"/>
                  <a:t>矩阵被定义为：</a:t>
                </a:r>
              </a:p>
              <a:p>
                <a14:m>
                  <m:oMath xmlns:m="http://schemas.openxmlformats.org/officeDocument/2006/math">
                    <m:sSub>
                      <m:sSubPr>
                        <m:ctrlPr>
                          <a:rPr lang="zh-CN" altLang="zh-CN" i="1"/>
                        </m:ctrlPr>
                      </m:sSubPr>
                      <m:e>
                        <m:r>
                          <a:rPr lang="en-US" altLang="zh-CN" i="1"/>
                          <m:t>𝐽</m:t>
                        </m:r>
                      </m:e>
                      <m:sub>
                        <m:r>
                          <a:rPr lang="en-US" altLang="zh-CN" i="1"/>
                          <m:t>𝑘</m:t>
                        </m:r>
                      </m:sub>
                    </m:sSub>
                    <m:r>
                      <a:rPr lang="en-US" altLang="zh-CN" i="1"/>
                      <m:t>=</m:t>
                    </m:r>
                    <m:f>
                      <m:fPr>
                        <m:ctrlPr>
                          <a:rPr lang="zh-CN" altLang="zh-CN" i="1"/>
                        </m:ctrlPr>
                      </m:fPr>
                      <m:num>
                        <m:r>
                          <a:rPr lang="en-US" altLang="zh-CN" i="1"/>
                          <m:t>𝜕</m:t>
                        </m:r>
                        <m:r>
                          <a:rPr lang="en-US" altLang="zh-CN" i="1"/>
                          <m:t>𝑢</m:t>
                        </m:r>
                        <m:r>
                          <a:rPr lang="en-US" altLang="zh-CN" i="1"/>
                          <m:t>(</m:t>
                        </m:r>
                        <m:r>
                          <a:rPr lang="en-US" altLang="zh-CN" i="1"/>
                          <m:t>𝑥</m:t>
                        </m:r>
                        <m:r>
                          <a:rPr lang="en-US" altLang="zh-CN" i="1"/>
                          <m:t>,</m:t>
                        </m:r>
                        <m:r>
                          <m:rPr>
                            <m:sty m:val="p"/>
                          </m:rPr>
                          <a:rPr lang="en-US" altLang="zh-CN"/>
                          <m:t>μ</m:t>
                        </m:r>
                        <m:r>
                          <a:rPr lang="en-US" altLang="zh-CN" i="1"/>
                          <m:t>)</m:t>
                        </m:r>
                      </m:num>
                      <m:den>
                        <m:r>
                          <a:rPr lang="en-US" altLang="zh-CN" i="1"/>
                          <m:t>𝜕</m:t>
                        </m:r>
                        <m:sSub>
                          <m:sSubPr>
                            <m:ctrlPr>
                              <a:rPr lang="zh-CN" altLang="zh-CN" i="1"/>
                            </m:ctrlPr>
                          </m:sSubPr>
                          <m:e>
                            <m:r>
                              <m:rPr>
                                <m:sty m:val="p"/>
                              </m:rPr>
                              <a:rPr lang="en-US" altLang="zh-CN"/>
                              <m:t>μ</m:t>
                            </m:r>
                          </m:e>
                          <m:sub>
                            <m:r>
                              <a:rPr lang="en-US" altLang="zh-CN" i="1"/>
                              <m:t>𝑘</m:t>
                            </m:r>
                          </m:sub>
                        </m:sSub>
                      </m:den>
                    </m:f>
                    <m:r>
                      <a:rPr lang="en-US" altLang="zh-CN" i="1"/>
                      <m:t>=</m:t>
                    </m:r>
                    <m:nary>
                      <m:naryPr>
                        <m:chr m:val="∑"/>
                        <m:limLoc m:val="undOvr"/>
                        <m:ctrlPr>
                          <a:rPr lang="zh-CN" altLang="zh-CN" i="1"/>
                        </m:ctrlPr>
                      </m:naryPr>
                      <m:sub>
                        <m:r>
                          <a:rPr lang="en-US" altLang="zh-CN" i="1"/>
                          <m:t>𝑖</m:t>
                        </m:r>
                        <m:r>
                          <a:rPr lang="en-US" altLang="zh-CN" i="1"/>
                          <m:t>=1</m:t>
                        </m:r>
                      </m:sub>
                      <m:sup>
                        <m:r>
                          <a:rPr lang="en-US" altLang="zh-CN" i="1"/>
                          <m:t>𝑁</m:t>
                        </m:r>
                      </m:sup>
                      <m:e>
                        <m:sSubSup>
                          <m:sSubSupPr>
                            <m:ctrlPr>
                              <a:rPr lang="zh-CN" altLang="zh-CN" i="1"/>
                            </m:ctrlPr>
                          </m:sSubSupPr>
                          <m:e>
                            <m:r>
                              <a:rPr lang="en-US" altLang="zh-CN" i="1"/>
                              <m:t>𝐹</m:t>
                            </m:r>
                          </m:e>
                          <m:sub>
                            <m:r>
                              <a:rPr lang="en-US" altLang="zh-CN" i="1"/>
                              <m:t>𝑖</m:t>
                            </m:r>
                          </m:sub>
                          <m:sup>
                            <m:r>
                              <a:rPr lang="en-US" altLang="zh-CN" i="1"/>
                              <m:t>1</m:t>
                            </m:r>
                          </m:sup>
                        </m:sSubSup>
                        <m:r>
                          <a:rPr lang="en-US" altLang="zh-CN" i="1"/>
                          <m:t>(</m:t>
                        </m:r>
                        <m:sSub>
                          <m:sSubPr>
                            <m:ctrlPr>
                              <a:rPr lang="zh-CN" altLang="zh-CN" i="1"/>
                            </m:ctrlPr>
                          </m:sSubPr>
                          <m:e>
                            <m:r>
                              <m:rPr>
                                <m:sty m:val="p"/>
                              </m:rPr>
                              <a:rPr lang="en-US" altLang="zh-CN"/>
                              <m:t>μ</m:t>
                            </m:r>
                          </m:e>
                          <m:sub>
                            <m:r>
                              <a:rPr lang="en-US" altLang="zh-CN" i="1"/>
                              <m:t>1</m:t>
                            </m:r>
                          </m:sub>
                        </m:sSub>
                        <m:r>
                          <a:rPr lang="en-US" altLang="zh-CN" i="1"/>
                          <m:t>)</m:t>
                        </m:r>
                      </m:e>
                    </m:nary>
                  </m:oMath>
                </a14:m>
                <a:r>
                  <a:rPr lang="en-US" altLang="zh-CN" dirty="0"/>
                  <a:t>· . . . ·</a:t>
                </a:r>
                <a14:m>
                  <m:oMath xmlns:m="http://schemas.openxmlformats.org/officeDocument/2006/math">
                    <m:f>
                      <m:fPr>
                        <m:ctrlPr>
                          <a:rPr lang="zh-CN" altLang="zh-CN" i="1"/>
                        </m:ctrlPr>
                      </m:fPr>
                      <m:num>
                        <m:r>
                          <a:rPr lang="en-US" altLang="zh-CN" i="1"/>
                          <m:t>𝜕</m:t>
                        </m:r>
                        <m:sSubSup>
                          <m:sSubSupPr>
                            <m:ctrlPr>
                              <a:rPr lang="zh-CN" altLang="zh-CN" i="1"/>
                            </m:ctrlPr>
                          </m:sSubSupPr>
                          <m:e>
                            <m:r>
                              <a:rPr lang="en-US" altLang="zh-CN" i="1"/>
                              <m:t>𝐹</m:t>
                            </m:r>
                          </m:e>
                          <m:sub>
                            <m:r>
                              <a:rPr lang="en-US" altLang="zh-CN" i="1"/>
                              <m:t>𝑖</m:t>
                            </m:r>
                          </m:sub>
                          <m:sup>
                            <m:r>
                              <a:rPr lang="en-US" altLang="zh-CN" i="1"/>
                              <m:t>𝑘</m:t>
                            </m:r>
                          </m:sup>
                        </m:sSubSup>
                        <m:r>
                          <a:rPr lang="en-US" altLang="zh-CN" i="1"/>
                          <m:t>(</m:t>
                        </m:r>
                        <m:sSub>
                          <m:sSubPr>
                            <m:ctrlPr>
                              <a:rPr lang="zh-CN" altLang="zh-CN" i="1"/>
                            </m:ctrlPr>
                          </m:sSubPr>
                          <m:e>
                            <m:r>
                              <m:rPr>
                                <m:sty m:val="p"/>
                              </m:rPr>
                              <a:rPr lang="en-US" altLang="zh-CN"/>
                              <m:t>μ</m:t>
                            </m:r>
                          </m:e>
                          <m:sub>
                            <m:r>
                              <a:rPr lang="en-US" altLang="zh-CN" i="1"/>
                              <m:t>𝑘</m:t>
                            </m:r>
                          </m:sub>
                        </m:sSub>
                        <m:r>
                          <a:rPr lang="en-US" altLang="zh-CN" i="1"/>
                          <m:t>)</m:t>
                        </m:r>
                      </m:num>
                      <m:den>
                        <m:sSub>
                          <m:sSubPr>
                            <m:ctrlPr>
                              <a:rPr lang="zh-CN" altLang="zh-CN" i="1"/>
                            </m:ctrlPr>
                          </m:sSubPr>
                          <m:e>
                            <m:r>
                              <m:rPr>
                                <m:sty m:val="p"/>
                              </m:rPr>
                              <a:rPr lang="en-US" altLang="zh-CN"/>
                              <m:t>μ</m:t>
                            </m:r>
                          </m:e>
                          <m:sub>
                            <m:r>
                              <a:rPr lang="en-US" altLang="zh-CN" i="1"/>
                              <m:t>𝑘</m:t>
                            </m:r>
                          </m:sub>
                        </m:sSub>
                      </m:den>
                    </m:f>
                  </m:oMath>
                </a14:m>
                <a:r>
                  <a:rPr lang="en-US" altLang="zh-CN" dirty="0"/>
                  <a:t>· . . . ·</a:t>
                </a:r>
                <a14:m>
                  <m:oMath xmlns:m="http://schemas.openxmlformats.org/officeDocument/2006/math">
                    <m:sSubSup>
                      <m:sSubSupPr>
                        <m:ctrlPr>
                          <a:rPr lang="zh-CN" altLang="zh-CN" i="1"/>
                        </m:ctrlPr>
                      </m:sSubSupPr>
                      <m:e>
                        <m:r>
                          <a:rPr lang="en-US" altLang="zh-CN" i="1"/>
                          <m:t>𝐹</m:t>
                        </m:r>
                      </m:e>
                      <m:sub>
                        <m:r>
                          <a:rPr lang="en-US" altLang="zh-CN" i="1"/>
                          <m:t>𝑖</m:t>
                        </m:r>
                      </m:sub>
                      <m:sup>
                        <m:sSub>
                          <m:sSubPr>
                            <m:ctrlPr>
                              <a:rPr lang="zh-CN" altLang="zh-CN" i="1"/>
                            </m:ctrlPr>
                          </m:sSubPr>
                          <m:e>
                            <m:r>
                              <a:rPr lang="en-US" altLang="zh-CN" i="1"/>
                              <m:t>𝑛</m:t>
                            </m:r>
                          </m:e>
                          <m:sub>
                            <m:r>
                              <a:rPr lang="en-US" altLang="zh-CN" i="1"/>
                              <m:t>𝑝𝑎𝑟𝑎𝑚</m:t>
                            </m:r>
                          </m:sub>
                        </m:sSub>
                      </m:sup>
                    </m:sSubSup>
                  </m:oMath>
                </a14:m>
                <a:r>
                  <a:rPr lang="en-US" altLang="zh-CN" dirty="0"/>
                  <a:t>(</a:t>
                </a:r>
                <a14:m>
                  <m:oMath xmlns:m="http://schemas.openxmlformats.org/officeDocument/2006/math">
                    <m:sSub>
                      <m:sSubPr>
                        <m:ctrlPr>
                          <a:rPr lang="zh-CN" altLang="zh-CN" i="1"/>
                        </m:ctrlPr>
                      </m:sSubPr>
                      <m:e>
                        <m:r>
                          <m:rPr>
                            <m:sty m:val="p"/>
                          </m:rPr>
                          <a:rPr lang="en-US" altLang="zh-CN"/>
                          <m:t>μ</m:t>
                        </m:r>
                      </m:e>
                      <m:sub>
                        <m:sSub>
                          <m:sSubPr>
                            <m:ctrlPr>
                              <a:rPr lang="zh-CN" altLang="zh-CN" i="1"/>
                            </m:ctrlPr>
                          </m:sSubPr>
                          <m:e>
                            <m:r>
                              <a:rPr lang="en-US" altLang="zh-CN" i="1"/>
                              <m:t>𝑛</m:t>
                            </m:r>
                          </m:e>
                          <m:sub>
                            <m:r>
                              <a:rPr lang="en-US" altLang="zh-CN" i="1"/>
                              <m:t>𝑝𝑎𝑟𝑎𝑚</m:t>
                            </m:r>
                          </m:sub>
                        </m:sSub>
                      </m:sub>
                    </m:sSub>
                  </m:oMath>
                </a14:m>
                <a:r>
                  <a:rPr lang="en-US" altLang="zh-CN" dirty="0"/>
                  <a:t>)</a:t>
                </a:r>
                <a:endParaRPr lang="zh-CN" altLang="en-US" dirty="0">
                  <a:latin typeface="微软雅黑" pitchFamily="34" charset="-122"/>
                  <a:ea typeface="微软雅黑" pitchFamily="34" charset="-122"/>
                </a:endParaRPr>
              </a:p>
            </p:txBody>
          </p:sp>
        </mc:Choice>
        <mc:Fallback>
          <p:sp>
            <p:nvSpPr>
              <p:cNvPr id="11279" name="矩形 12"/>
              <p:cNvSpPr>
                <a:spLocks noRot="1" noChangeAspect="1" noMove="1" noResize="1" noEditPoints="1" noAdjustHandles="1" noChangeArrowheads="1" noChangeShapeType="1" noTextEdit="1"/>
              </p:cNvSpPr>
              <p:nvPr/>
            </p:nvSpPr>
            <p:spPr bwMode="auto">
              <a:xfrm>
                <a:off x="3077615" y="3281607"/>
                <a:ext cx="5544617" cy="1852110"/>
              </a:xfrm>
              <a:prstGeom prst="rect">
                <a:avLst/>
              </a:prstGeom>
              <a:blipFill>
                <a:blip r:embed="rId2"/>
                <a:stretch>
                  <a:fillRect l="-990" t="-2303" r="-209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80" name="矩形 13"/>
              <p:cNvSpPr>
                <a:spLocks noChangeArrowheads="1"/>
              </p:cNvSpPr>
              <p:nvPr/>
            </p:nvSpPr>
            <p:spPr bwMode="auto">
              <a:xfrm>
                <a:off x="3046525" y="1500188"/>
                <a:ext cx="5544616" cy="1280740"/>
              </a:xfrm>
              <a:prstGeom prst="rect">
                <a:avLst/>
              </a:prstGeom>
              <a:noFill/>
              <a:ln w="9525">
                <a:noFill/>
                <a:miter lim="800000"/>
                <a:headEnd/>
                <a:tailEnd/>
              </a:ln>
            </p:spPr>
            <p:txBody>
              <a:bodyPr wrap="square">
                <a:spAutoFit/>
              </a:bodyPr>
              <a:lstStyle/>
              <a:p>
                <a:r>
                  <a:rPr lang="zh-CN" altLang="zh-CN" dirty="0"/>
                  <a:t>来自于视频序列的数据被用来进行参数求解和解决反向问题，来估计参数，实现视频序列的时间速率（</a:t>
                </a:r>
                <a:r>
                  <a:rPr lang="en-US" altLang="zh-CN" dirty="0"/>
                  <a:t>30fps</a:t>
                </a:r>
                <a:r>
                  <a:rPr lang="zh-CN" altLang="zh-CN" dirty="0"/>
                  <a:t>）。最小化函数：</a:t>
                </a:r>
              </a:p>
              <a:p>
                <a:r>
                  <a:rPr lang="en-US" altLang="zh-CN" dirty="0"/>
                  <a:t>J</a:t>
                </a:r>
                <a:r>
                  <a:rPr lang="zh-CN" altLang="zh-CN" dirty="0"/>
                  <a:t>（</a:t>
                </a:r>
                <a:r>
                  <a:rPr lang="en-US" altLang="zh-CN" dirty="0"/>
                  <a:t>μ</a:t>
                </a:r>
                <a:r>
                  <a:rPr lang="zh-CN" altLang="zh-CN" dirty="0"/>
                  <a:t>）</a:t>
                </a:r>
                <a:r>
                  <a:rPr lang="en-US" altLang="zh-CN" dirty="0"/>
                  <a:t>=</a:t>
                </a:r>
                <a14:m>
                  <m:oMath xmlns:m="http://schemas.openxmlformats.org/officeDocument/2006/math">
                    <m:nary>
                      <m:naryPr>
                        <m:chr m:val="∑"/>
                        <m:limLoc m:val="undOvr"/>
                        <m:ctrlPr>
                          <a:rPr lang="zh-CN" altLang="zh-CN" i="1"/>
                        </m:ctrlPr>
                      </m:naryPr>
                      <m:sub>
                        <m:r>
                          <a:rPr lang="en-US" altLang="zh-CN" i="1"/>
                          <m:t>𝑗</m:t>
                        </m:r>
                        <m:r>
                          <a:rPr lang="en-US" altLang="zh-CN" i="1"/>
                          <m:t>=1</m:t>
                        </m:r>
                      </m:sub>
                      <m:sup>
                        <m:sSub>
                          <m:sSubPr>
                            <m:ctrlPr>
                              <a:rPr lang="zh-CN" altLang="zh-CN" i="1"/>
                            </m:ctrlPr>
                          </m:sSubPr>
                          <m:e>
                            <m:r>
                              <a:rPr lang="en-US" altLang="zh-CN" i="1"/>
                              <m:t>𝑛</m:t>
                            </m:r>
                          </m:e>
                          <m:sub>
                            <m:r>
                              <a:rPr lang="en-US" altLang="zh-CN" i="1"/>
                              <m:t>𝑚𝑒𝑎𝑠</m:t>
                            </m:r>
                          </m:sub>
                        </m:sSub>
                      </m:sup>
                      <m:e>
                        <m:sSup>
                          <m:sSupPr>
                            <m:ctrlPr>
                              <a:rPr lang="zh-CN" altLang="zh-CN" i="1"/>
                            </m:ctrlPr>
                          </m:sSupPr>
                          <m:e>
                            <m:r>
                              <a:rPr lang="en-US" altLang="zh-CN" i="1"/>
                              <m:t>(</m:t>
                            </m:r>
                            <m:sSubSup>
                              <m:sSubSupPr>
                                <m:ctrlPr>
                                  <a:rPr lang="zh-CN" altLang="zh-CN" i="1"/>
                                </m:ctrlPr>
                              </m:sSubSupPr>
                              <m:e>
                                <m:r>
                                  <a:rPr lang="en-US" altLang="zh-CN" i="1"/>
                                  <m:t>𝑢</m:t>
                                </m:r>
                              </m:e>
                              <m:sub>
                                <m:r>
                                  <a:rPr lang="en-US" altLang="zh-CN" i="1"/>
                                  <m:t>𝑝𝑖𝑥</m:t>
                                </m:r>
                              </m:sub>
                              <m:sup>
                                <m:r>
                                  <a:rPr lang="en-US" altLang="zh-CN" i="1"/>
                                  <m:t>𝑚𝑒𝑎𝑠</m:t>
                                </m:r>
                              </m:sup>
                            </m:sSubSup>
                            <m:d>
                              <m:dPr>
                                <m:ctrlPr>
                                  <a:rPr lang="zh-CN" altLang="zh-CN" i="1"/>
                                </m:ctrlPr>
                              </m:dPr>
                              <m:e>
                                <m:sSub>
                                  <m:sSubPr>
                                    <m:ctrlPr>
                                      <a:rPr lang="zh-CN" altLang="zh-CN" i="1"/>
                                    </m:ctrlPr>
                                  </m:sSubPr>
                                  <m:e>
                                    <m:r>
                                      <a:rPr lang="en-US" altLang="zh-CN" i="1"/>
                                      <m:t>𝑥</m:t>
                                    </m:r>
                                  </m:e>
                                  <m:sub>
                                    <m:r>
                                      <a:rPr lang="en-US" altLang="zh-CN" i="1"/>
                                      <m:t>𝑗</m:t>
                                    </m:r>
                                  </m:sub>
                                </m:sSub>
                              </m:e>
                            </m:d>
                            <m:r>
                              <a:rPr lang="en-US" altLang="zh-CN" i="1"/>
                              <m:t>−</m:t>
                            </m:r>
                            <m:nary>
                              <m:naryPr>
                                <m:chr m:val="∏"/>
                                <m:limLoc m:val="undOvr"/>
                                <m:supHide m:val="on"/>
                                <m:ctrlPr>
                                  <a:rPr lang="zh-CN" altLang="zh-CN" i="1"/>
                                </m:ctrlPr>
                              </m:naryPr>
                              <m:sub>
                                <m:r>
                                  <a:rPr lang="en-US" altLang="zh-CN" i="1"/>
                                  <m:t>𝑡</m:t>
                                </m:r>
                              </m:sub>
                              <m:sup/>
                              <m:e>
                                <m:r>
                                  <a:rPr lang="en-US" altLang="zh-CN" i="1"/>
                                  <m:t>(</m:t>
                                </m:r>
                                <m:sSup>
                                  <m:sSupPr>
                                    <m:ctrlPr>
                                      <a:rPr lang="zh-CN" altLang="zh-CN" i="1"/>
                                    </m:ctrlPr>
                                  </m:sSupPr>
                                  <m:e>
                                    <m:r>
                                      <a:rPr lang="en-US" altLang="zh-CN" i="1"/>
                                      <m:t>𝑢</m:t>
                                    </m:r>
                                  </m:e>
                                  <m:sup>
                                    <m:r>
                                      <a:rPr lang="en-US" altLang="zh-CN" i="1"/>
                                      <m:t>𝑀𝑂𝑅</m:t>
                                    </m:r>
                                  </m:sup>
                                </m:sSup>
                                <m:r>
                                  <a:rPr lang="en-US" altLang="zh-CN" i="1"/>
                                  <m:t>(</m:t>
                                </m:r>
                                <m:sSub>
                                  <m:sSubPr>
                                    <m:ctrlPr>
                                      <a:rPr lang="zh-CN" altLang="zh-CN" i="1"/>
                                    </m:ctrlPr>
                                  </m:sSubPr>
                                  <m:e>
                                    <m:r>
                                      <a:rPr lang="en-US" altLang="zh-CN" i="1"/>
                                      <m:t>𝑥</m:t>
                                    </m:r>
                                  </m:e>
                                  <m:sub>
                                    <m:r>
                                      <a:rPr lang="en-US" altLang="zh-CN" i="1"/>
                                      <m:t>𝑗</m:t>
                                    </m:r>
                                  </m:sub>
                                </m:sSub>
                                <m:r>
                                  <a:rPr lang="en-US" altLang="zh-CN" i="1"/>
                                  <m:t>,</m:t>
                                </m:r>
                                <m:r>
                                  <m:rPr>
                                    <m:sty m:val="p"/>
                                  </m:rPr>
                                  <a:rPr lang="en-US" altLang="zh-CN"/>
                                  <m:t>μ</m:t>
                                </m:r>
                                <m:r>
                                  <a:rPr lang="en-US" altLang="zh-CN" i="1"/>
                                  <m:t>))</m:t>
                                </m:r>
                              </m:e>
                            </m:nary>
                            <m:r>
                              <a:rPr lang="en-US" altLang="zh-CN" i="1"/>
                              <m:t>)</m:t>
                            </m:r>
                          </m:e>
                          <m:sup>
                            <m:r>
                              <a:rPr lang="en-US" altLang="zh-CN" i="1"/>
                              <m:t>2</m:t>
                            </m:r>
                          </m:sup>
                        </m:sSup>
                      </m:e>
                    </m:nary>
                  </m:oMath>
                </a14:m>
                <a:r>
                  <a:rPr lang="en-US" altLang="zh-CN" dirty="0"/>
                  <a:t>   </a:t>
                </a:r>
                <a:r>
                  <a:rPr lang="zh-CN" altLang="zh-CN" dirty="0"/>
                  <a:t>（</a:t>
                </a:r>
                <a:r>
                  <a:rPr lang="en-US" altLang="zh-CN" dirty="0"/>
                  <a:t>1</a:t>
                </a:r>
                <a:r>
                  <a:rPr lang="zh-CN" altLang="zh-CN" dirty="0"/>
                  <a:t>）</a:t>
                </a:r>
                <a:endParaRPr lang="zh-CN" altLang="en-US" dirty="0">
                  <a:latin typeface="微软雅黑" pitchFamily="34" charset="-122"/>
                  <a:ea typeface="微软雅黑" pitchFamily="34" charset="-122"/>
                </a:endParaRPr>
              </a:p>
            </p:txBody>
          </p:sp>
        </mc:Choice>
        <mc:Fallback>
          <p:sp>
            <p:nvSpPr>
              <p:cNvPr id="11280" name="矩形 13"/>
              <p:cNvSpPr>
                <a:spLocks noRot="1" noChangeAspect="1" noMove="1" noResize="1" noEditPoints="1" noAdjustHandles="1" noChangeArrowheads="1" noChangeShapeType="1" noTextEdit="1"/>
              </p:cNvSpPr>
              <p:nvPr/>
            </p:nvSpPr>
            <p:spPr bwMode="auto">
              <a:xfrm>
                <a:off x="3046525" y="1500188"/>
                <a:ext cx="5544616" cy="1280740"/>
              </a:xfrm>
              <a:prstGeom prst="rect">
                <a:avLst/>
              </a:prstGeom>
              <a:blipFill>
                <a:blip r:embed="rId3"/>
                <a:stretch>
                  <a:fillRect l="-990" t="-2381" b="-48571"/>
                </a:stretch>
              </a:blipFill>
              <a:ln w="9525">
                <a:noFill/>
                <a:miter lim="800000"/>
                <a:headEnd/>
                <a:tailEnd/>
              </a:ln>
            </p:spPr>
            <p:txBody>
              <a:bodyPr/>
              <a:lstStyle/>
              <a:p>
                <a:r>
                  <a:rPr lang="zh-CN" altLang="en-US">
                    <a:noFill/>
                  </a:rPr>
                  <a:t> </a:t>
                </a:r>
              </a:p>
            </p:txBody>
          </p:sp>
        </mc:Fallback>
      </mc:AlternateContent>
      <p:sp>
        <p:nvSpPr>
          <p:cNvPr id="11282" name="矩形 15"/>
          <p:cNvSpPr>
            <a:spLocks noChangeArrowheads="1"/>
          </p:cNvSpPr>
          <p:nvPr/>
        </p:nvSpPr>
        <p:spPr bwMode="auto">
          <a:xfrm>
            <a:off x="928187" y="2457476"/>
            <a:ext cx="1677988" cy="2585323"/>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数据同化，或称资料同化，是通过数学模型拟合观测数据的一种渐进方式，通常用于复杂系统的建模和动态预报。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a:spLocks/>
          </p:cNvSpPr>
          <p:nvPr/>
        </p:nvSpPr>
        <p:spPr bwMode="auto">
          <a:xfrm>
            <a:off x="0" y="1500188"/>
            <a:ext cx="26416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303D4D"/>
          </a:solidFill>
          <a:ln w="3175">
            <a:solidFill>
              <a:srgbClr val="002060">
                <a:alpha val="0"/>
              </a:srgbClr>
            </a:solidFill>
            <a:round/>
            <a:headEnd/>
            <a:tailEnd/>
          </a:ln>
        </p:spPr>
        <p:txBody>
          <a:bodyPr lIns="0" tIns="0" rIns="0" bIns="0"/>
          <a:lstStyle/>
          <a:p>
            <a:endParaRPr lang="zh-CN" altLang="en-US"/>
          </a:p>
        </p:txBody>
      </p:sp>
      <p:sp>
        <p:nvSpPr>
          <p:cNvPr id="11274"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5"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6"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7"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8" name="矩形 6"/>
          <p:cNvSpPr>
            <a:spLocks noChangeArrowheads="1"/>
          </p:cNvSpPr>
          <p:nvPr/>
        </p:nvSpPr>
        <p:spPr bwMode="auto">
          <a:xfrm>
            <a:off x="357188" y="476250"/>
            <a:ext cx="1620837" cy="523220"/>
          </a:xfrm>
          <a:prstGeom prst="rect">
            <a:avLst/>
          </a:prstGeom>
          <a:noFill/>
          <a:ln w="9525">
            <a:noFill/>
            <a:miter lim="800000"/>
            <a:headEnd/>
            <a:tailEnd/>
          </a:ln>
        </p:spPr>
        <p:txBody>
          <a:bodyPr wrap="square">
            <a:spAutoFit/>
          </a:bodyPr>
          <a:lstStyle/>
          <a:p>
            <a:r>
              <a:rPr lang="zh-CN" altLang="en-US" sz="2800" dirty="0">
                <a:latin typeface="微软雅黑" pitchFamily="34" charset="-122"/>
                <a:ea typeface="微软雅黑" pitchFamily="34" charset="-122"/>
              </a:rPr>
              <a:t>总结</a:t>
            </a:r>
          </a:p>
        </p:txBody>
      </p:sp>
      <p:sp>
        <p:nvSpPr>
          <p:cNvPr id="11279" name="矩形 12"/>
          <p:cNvSpPr>
            <a:spLocks noChangeArrowheads="1"/>
          </p:cNvSpPr>
          <p:nvPr/>
        </p:nvSpPr>
        <p:spPr bwMode="auto">
          <a:xfrm>
            <a:off x="3059832" y="1502604"/>
            <a:ext cx="5544617" cy="4524315"/>
          </a:xfrm>
          <a:prstGeom prst="rect">
            <a:avLst/>
          </a:prstGeom>
          <a:noFill/>
          <a:ln w="9525">
            <a:noFill/>
            <a:miter lim="800000"/>
            <a:headEnd/>
            <a:tailEnd/>
          </a:ln>
        </p:spPr>
        <p:txBody>
          <a:bodyPr wrap="square">
            <a:spAutoFit/>
          </a:bodyPr>
          <a:lstStyle/>
          <a:p>
            <a:r>
              <a:rPr lang="en-US" altLang="zh-CN" dirty="0"/>
              <a:t>       </a:t>
            </a:r>
            <a:r>
              <a:rPr lang="zh-CN" altLang="zh-CN" dirty="0"/>
              <a:t>混合现实是一种时真实世界和虚拟物体在同一视觉空间中显示和交互的计算机虚拟现实技术。让使用者可与真实世界及虚拟物体进行实时的自然交互，目标让用户有真实性的体验。我们可以借助对虚拟物体的物理行为建模，来完成动作。为了兼顾准确性与实时性，文章提出了用降维技术，即使是高度非线性的材料也可以被模拟。首先要对模型进行简化，大量方法可以用来减少方程式维度，用</a:t>
            </a:r>
            <a:r>
              <a:rPr lang="en-US" altLang="zh-CN" dirty="0"/>
              <a:t>MOR</a:t>
            </a:r>
            <a:r>
              <a:rPr lang="zh-CN" altLang="zh-CN" dirty="0"/>
              <a:t>方法，把映射到维数</a:t>
            </a:r>
            <a:r>
              <a:rPr lang="en-US" altLang="zh-CN" dirty="0"/>
              <a:t>D</a:t>
            </a:r>
            <a:r>
              <a:rPr lang="zh-CN" altLang="zh-CN" dirty="0"/>
              <a:t>的解表示为有限和的形式，这样的好处是避免了复杂模型带来的维数灾难，确保了交互响应的即时性，减少了存储的空间。另外，面对视频序列的数据，因为观测数据体量庞大，使得对全体数据进行静态拟合成为不可能，使用</a:t>
            </a:r>
            <a:r>
              <a:rPr lang="en-US" altLang="zh-CN" dirty="0"/>
              <a:t>LM</a:t>
            </a:r>
            <a:r>
              <a:rPr lang="zh-CN" altLang="zh-CN" dirty="0"/>
              <a:t>算法求解最小化函数，再使用</a:t>
            </a:r>
            <a:r>
              <a:rPr lang="en-US" altLang="zh-CN" dirty="0"/>
              <a:t>MOR</a:t>
            </a:r>
            <a:r>
              <a:rPr lang="zh-CN" altLang="zh-CN" dirty="0"/>
              <a:t>方法，会发现派生部分的函数对各参数的计算非常快，即时性得到提升，大大减少了参数空间的计算量。</a:t>
            </a:r>
          </a:p>
        </p:txBody>
      </p:sp>
    </p:spTree>
    <p:extLst>
      <p:ext uri="{BB962C8B-B14F-4D97-AF65-F5344CB8AC3E}">
        <p14:creationId xmlns:p14="http://schemas.microsoft.com/office/powerpoint/2010/main" val="10229393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4488</TotalTime>
  <Words>822</Words>
  <Application>Microsoft Office PowerPoint</Application>
  <PresentationFormat>全屏显示(4:3)</PresentationFormat>
  <Paragraphs>50</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Helvetica Neue Medium</vt:lpstr>
      <vt:lpstr>Roboto Bold</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you wu</cp:lastModifiedBy>
  <cp:revision>310</cp:revision>
  <dcterms:created xsi:type="dcterms:W3CDTF">2013-10-30T09:04:50Z</dcterms:created>
  <dcterms:modified xsi:type="dcterms:W3CDTF">2018-12-26T02:12:21Z</dcterms:modified>
</cp:coreProperties>
</file>