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8" r:id="rId5"/>
    <p:sldId id="259" r:id="rId6"/>
    <p:sldId id="260" r:id="rId7"/>
    <p:sldId id="261" r:id="rId8"/>
    <p:sldId id="262" r:id="rId9"/>
    <p:sldId id="263"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2F2F2"/>
    <a:srgbClr val="0D5FB0"/>
    <a:srgbClr val="0056AC"/>
    <a:srgbClr val="006B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52" autoAdjust="0"/>
  </p:normalViewPr>
  <p:slideViewPr>
    <p:cSldViewPr snapToGrid="0">
      <p:cViewPr varScale="1">
        <p:scale>
          <a:sx n="89" d="100"/>
          <a:sy n="89" d="100"/>
        </p:scale>
        <p:origin x="22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64642-B43C-48DD-8073-C31525207672}"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A394B-F00D-4D15-AAD0-D28B520DEB1B}" type="slidenum">
              <a:rPr lang="zh-CN" altLang="en-US" smtClean="0"/>
              <a:t>‹#›</a:t>
            </a:fld>
            <a:endParaRPr lang="zh-CN" altLang="en-US"/>
          </a:p>
        </p:txBody>
      </p:sp>
    </p:spTree>
    <p:extLst>
      <p:ext uri="{BB962C8B-B14F-4D97-AF65-F5344CB8AC3E}">
        <p14:creationId xmlns:p14="http://schemas.microsoft.com/office/powerpoint/2010/main" val="313620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2</a:t>
            </a:fld>
            <a:endParaRPr lang="zh-CN" altLang="en-US"/>
          </a:p>
        </p:txBody>
      </p:sp>
    </p:spTree>
    <p:extLst>
      <p:ext uri="{BB962C8B-B14F-4D97-AF65-F5344CB8AC3E}">
        <p14:creationId xmlns:p14="http://schemas.microsoft.com/office/powerpoint/2010/main" val="9112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1A394B-F00D-4D15-AAD0-D28B520DEB1B}" type="slidenum">
              <a:rPr lang="zh-CN" altLang="en-US" smtClean="0"/>
              <a:t>5</a:t>
            </a:fld>
            <a:endParaRPr lang="zh-CN" altLang="en-US"/>
          </a:p>
        </p:txBody>
      </p:sp>
    </p:spTree>
    <p:extLst>
      <p:ext uri="{BB962C8B-B14F-4D97-AF65-F5344CB8AC3E}">
        <p14:creationId xmlns:p14="http://schemas.microsoft.com/office/powerpoint/2010/main" val="54282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7</a:t>
            </a:fld>
            <a:endParaRPr lang="zh-CN" altLang="en-US"/>
          </a:p>
        </p:txBody>
      </p:sp>
    </p:spTree>
    <p:extLst>
      <p:ext uri="{BB962C8B-B14F-4D97-AF65-F5344CB8AC3E}">
        <p14:creationId xmlns:p14="http://schemas.microsoft.com/office/powerpoint/2010/main" val="397627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1A394B-F00D-4D15-AAD0-D28B520DEB1B}" type="slidenum">
              <a:rPr lang="zh-CN" altLang="en-US" smtClean="0"/>
              <a:t>8</a:t>
            </a:fld>
            <a:endParaRPr lang="zh-CN" altLang="en-US"/>
          </a:p>
        </p:txBody>
      </p:sp>
    </p:spTree>
    <p:extLst>
      <p:ext uri="{BB962C8B-B14F-4D97-AF65-F5344CB8AC3E}">
        <p14:creationId xmlns:p14="http://schemas.microsoft.com/office/powerpoint/2010/main" val="396011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14837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14552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33683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6605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85008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308569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16031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10927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42323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52601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01055BD-5D90-4168-9C0F-0E209F87D77B}" type="datetimeFigureOut">
              <a:rPr lang="zh-CN" altLang="en-US" smtClean="0"/>
              <a:t>2018/12/25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53766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055BD-5D90-4168-9C0F-0E209F87D77B}" type="datetimeFigureOut">
              <a:rPr lang="zh-CN" altLang="en-US" smtClean="0"/>
              <a:t>2018/12/25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55690-B656-4007-B277-C2065FB2627D}" type="slidenum">
              <a:rPr lang="zh-CN" altLang="en-US" smtClean="0"/>
              <a:t>‹#›</a:t>
            </a:fld>
            <a:endParaRPr lang="zh-CN" altLang="en-US"/>
          </a:p>
        </p:txBody>
      </p:sp>
    </p:spTree>
    <p:extLst>
      <p:ext uri="{BB962C8B-B14F-4D97-AF65-F5344CB8AC3E}">
        <p14:creationId xmlns:p14="http://schemas.microsoft.com/office/powerpoint/2010/main" val="2805068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9" name="矩形 8"/>
          <p:cNvSpPr/>
          <p:nvPr/>
        </p:nvSpPr>
        <p:spPr>
          <a:xfrm>
            <a:off x="1412682" y="2481415"/>
            <a:ext cx="6617231" cy="584775"/>
          </a:xfrm>
          <a:prstGeom prst="rect">
            <a:avLst/>
          </a:prstGeom>
        </p:spPr>
        <p:txBody>
          <a:bodyPr wrap="square">
            <a:spAutoFit/>
          </a:bodyPr>
          <a:lstStyle/>
          <a:p>
            <a:pPr algn="ctr"/>
            <a:r>
              <a:rPr lang="zh-CN" altLang="en-US" sz="3200" b="1" dirty="0">
                <a:solidFill>
                  <a:srgbClr val="000000"/>
                </a:solidFill>
                <a:latin typeface="黑体" panose="02010609060101010101" pitchFamily="49" charset="-122"/>
                <a:ea typeface="黑体" panose="02010609060101010101" pitchFamily="49" charset="-122"/>
              </a:rPr>
              <a:t>多人实时</a:t>
            </a:r>
            <a:r>
              <a:rPr lang="en-US" altLang="zh-CN" sz="3200" b="1" dirty="0">
                <a:solidFill>
                  <a:srgbClr val="000000"/>
                </a:solidFill>
                <a:latin typeface="黑体" panose="02010609060101010101" pitchFamily="49" charset="-122"/>
                <a:ea typeface="黑体" panose="02010609060101010101" pitchFamily="49" charset="-122"/>
              </a:rPr>
              <a:t>2D</a:t>
            </a:r>
            <a:r>
              <a:rPr lang="zh-CN" altLang="en-US" sz="3200" b="1" dirty="0">
                <a:solidFill>
                  <a:srgbClr val="000000"/>
                </a:solidFill>
                <a:latin typeface="黑体" panose="02010609060101010101" pitchFamily="49" charset="-122"/>
                <a:ea typeface="黑体" panose="02010609060101010101" pitchFamily="49" charset="-122"/>
              </a:rPr>
              <a:t>姿态估计</a:t>
            </a:r>
            <a:endParaRPr lang="zh-CN" altLang="en-US" sz="3200" b="1" dirty="0"/>
          </a:p>
        </p:txBody>
      </p:sp>
      <p:cxnSp>
        <p:nvCxnSpPr>
          <p:cNvPr id="11" name="直接连接符 10"/>
          <p:cNvCxnSpPr/>
          <p:nvPr/>
        </p:nvCxnSpPr>
        <p:spPr>
          <a:xfrm>
            <a:off x="2628900" y="3544572"/>
            <a:ext cx="388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652517" y="3904669"/>
            <a:ext cx="1838965" cy="1114408"/>
          </a:xfrm>
          <a:prstGeom prst="rect">
            <a:avLst/>
          </a:prstGeom>
        </p:spPr>
        <p:txBody>
          <a:bodyPr wrap="none">
            <a:spAutoFit/>
          </a:bodyPr>
          <a:lstStyle/>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作者：苏迪宇</a:t>
            </a:r>
            <a:endParaRPr lang="en-US" altLang="zh-CN" sz="1600" b="1" dirty="0">
              <a:solidFill>
                <a:srgbClr val="000000"/>
              </a:solidFill>
              <a:latin typeface="宋体" panose="02010600030101010101" pitchFamily="2" charset="-122"/>
              <a:ea typeface="宋体" panose="02010600030101010101" pitchFamily="2" charset="-122"/>
            </a:endParaRPr>
          </a:p>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学院：软件学院</a:t>
            </a:r>
            <a:endParaRPr lang="en-US" altLang="zh-CN" sz="1600" b="1" dirty="0">
              <a:solidFill>
                <a:srgbClr val="000000"/>
              </a:solidFill>
              <a:latin typeface="宋体" panose="02010600030101010101" pitchFamily="2" charset="-122"/>
              <a:ea typeface="宋体" panose="02010600030101010101" pitchFamily="2" charset="-122"/>
            </a:endParaRPr>
          </a:p>
          <a:p>
            <a:pPr algn="ctr">
              <a:lnSpc>
                <a:spcPts val="2800"/>
              </a:lnSpc>
            </a:pPr>
            <a:r>
              <a:rPr lang="zh-CN" altLang="en-US" sz="1600" b="1" dirty="0">
                <a:solidFill>
                  <a:srgbClr val="000000"/>
                </a:solidFill>
                <a:latin typeface="宋体" panose="02010600030101010101" pitchFamily="2" charset="-122"/>
                <a:ea typeface="宋体" panose="02010600030101010101" pitchFamily="2" charset="-122"/>
              </a:rPr>
              <a:t>指导教师：李启雷</a:t>
            </a:r>
            <a:endParaRPr lang="zh-CN" altLang="en-US" sz="1600" b="1" dirty="0">
              <a:latin typeface="宋体" panose="02010600030101010101" pitchFamily="2" charset="-122"/>
              <a:ea typeface="宋体" panose="02010600030101010101" pitchFamily="2" charset="-122"/>
            </a:endParaRPr>
          </a:p>
        </p:txBody>
      </p:sp>
      <p:sp>
        <p:nvSpPr>
          <p:cNvPr id="34" name="文本框 33"/>
          <p:cNvSpPr txBox="1"/>
          <p:nvPr/>
        </p:nvSpPr>
        <p:spPr>
          <a:xfrm>
            <a:off x="3710224" y="1602924"/>
            <a:ext cx="1723549" cy="400110"/>
          </a:xfrm>
          <a:prstGeom prst="rect">
            <a:avLst/>
          </a:prstGeom>
          <a:solidFill>
            <a:schemeClr val="bg1">
              <a:lumMod val="95000"/>
            </a:schemeClr>
          </a:solidFill>
        </p:spPr>
        <p:txBody>
          <a:bodyPr wrap="none" rtlCol="0">
            <a:spAutoFit/>
          </a:bodyPr>
          <a:lstStyle/>
          <a:p>
            <a:r>
              <a:rPr lang="zh-CN" altLang="en-US" sz="2000" dirty="0">
                <a:solidFill>
                  <a:srgbClr val="0F466A"/>
                </a:solidFill>
                <a:latin typeface="微软雅黑" panose="020B0503020204020204" pitchFamily="34" charset="-122"/>
                <a:ea typeface="微软雅黑" panose="020B0503020204020204" pitchFamily="34" charset="-122"/>
              </a:rPr>
              <a:t>课程读书报告</a:t>
            </a:r>
          </a:p>
        </p:txBody>
      </p:sp>
      <p:sp>
        <p:nvSpPr>
          <p:cNvPr id="39" name="矩形 38"/>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1/16</a:t>
            </a:r>
            <a:endParaRPr lang="zh-CN" altLang="en-US" dirty="0">
              <a:solidFill>
                <a:schemeClr val="bg1"/>
              </a:solidFill>
            </a:endParaRPr>
          </a:p>
        </p:txBody>
      </p:sp>
    </p:spTree>
    <p:extLst>
      <p:ext uri="{BB962C8B-B14F-4D97-AF65-F5344CB8AC3E}">
        <p14:creationId xmlns:p14="http://schemas.microsoft.com/office/powerpoint/2010/main" val="114307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750" tmFilter="0, 0; .2, .5; .8, .5; 1, 0"/>
                                        <p:tgtEl>
                                          <p:spTgt spid="34">
                                            <p:txEl>
                                              <p:pRg st="0" end="0"/>
                                            </p:txEl>
                                          </p:spTgt>
                                        </p:tgtEl>
                                      </p:cBhvr>
                                    </p:animEffect>
                                    <p:animScale>
                                      <p:cBhvr>
                                        <p:cTn id="7" dur="375" autoRev="1" fill="hold"/>
                                        <p:tgtEl>
                                          <p:spTgt spid="3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2" name="矩形 1"/>
          <p:cNvSpPr/>
          <p:nvPr/>
        </p:nvSpPr>
        <p:spPr>
          <a:xfrm>
            <a:off x="3440921" y="2573051"/>
            <a:ext cx="2262159" cy="923330"/>
          </a:xfrm>
          <a:prstGeom prst="rect">
            <a:avLst/>
          </a:prstGeom>
          <a:noFill/>
        </p:spPr>
        <p:txBody>
          <a:bodyPr wrap="none" lIns="91440" tIns="45720" rIns="91440" bIns="45720">
            <a:spAutoFit/>
          </a:bodyPr>
          <a:lstStyle/>
          <a:p>
            <a:pPr algn="ctr"/>
            <a:r>
              <a:rPr lang="zh-CN" altLang="en-US" sz="5400" b="0" cap="none" spc="0" dirty="0">
                <a:ln w="0"/>
                <a:solidFill>
                  <a:srgbClr val="0070C0"/>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谢谢！</a:t>
            </a:r>
          </a:p>
        </p:txBody>
      </p:sp>
    </p:spTree>
    <p:extLst>
      <p:ext uri="{BB962C8B-B14F-4D97-AF65-F5344CB8AC3E}">
        <p14:creationId xmlns:p14="http://schemas.microsoft.com/office/powerpoint/2010/main" val="107840776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8" name="矩形 7"/>
          <p:cNvSpPr/>
          <p:nvPr/>
        </p:nvSpPr>
        <p:spPr>
          <a:xfrm>
            <a:off x="1484053" y="93047"/>
            <a:ext cx="2236510"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rPr>
              <a:t>1.</a:t>
            </a:r>
            <a:r>
              <a:rPr lang="zh-CN" altLang="en-US" sz="3200" dirty="0">
                <a:solidFill>
                  <a:srgbClr val="FFFFFF"/>
                </a:solidFill>
                <a:latin typeface="黑体" panose="02010609060101010101" pitchFamily="49" charset="-122"/>
                <a:ea typeface="黑体" panose="02010609060101010101" pitchFamily="49" charset="-122"/>
              </a:rPr>
              <a:t>论文简介</a:t>
            </a:r>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3/16</a:t>
            </a:r>
            <a:endParaRPr lang="zh-CN" altLang="en-US" dirty="0">
              <a:solidFill>
                <a:schemeClr val="bg1"/>
              </a:solidFill>
            </a:endParaRPr>
          </a:p>
        </p:txBody>
      </p:sp>
      <p:sp>
        <p:nvSpPr>
          <p:cNvPr id="4" name="矩形 3"/>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13" name="矩形 12"/>
          <p:cNvSpPr/>
          <p:nvPr/>
        </p:nvSpPr>
        <p:spPr>
          <a:xfrm>
            <a:off x="545499" y="1625805"/>
            <a:ext cx="7780920" cy="2127442"/>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题目：</a:t>
            </a:r>
            <a:r>
              <a:rPr lang="en-US" altLang="zh-CN" dirty="0"/>
              <a:t>Realtime Multi-Person 2D Pose Estimation using Part Affinity Fields</a:t>
            </a:r>
          </a:p>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作者：</a:t>
            </a:r>
            <a:r>
              <a:rPr lang="en-US" altLang="zh-CN" dirty="0" err="1"/>
              <a:t>Zhe</a:t>
            </a:r>
            <a:r>
              <a:rPr lang="en-US" altLang="zh-CN" dirty="0"/>
              <a:t> Cao Tomas Simon Shih-</a:t>
            </a:r>
            <a:r>
              <a:rPr lang="en-US" altLang="zh-CN" dirty="0" err="1"/>
              <a:t>En</a:t>
            </a:r>
            <a:r>
              <a:rPr lang="en-US" altLang="zh-CN" dirty="0"/>
              <a:t> Wei </a:t>
            </a:r>
            <a:r>
              <a:rPr lang="en-US" altLang="zh-CN" dirty="0" err="1"/>
              <a:t>Yaser</a:t>
            </a:r>
            <a:r>
              <a:rPr lang="en-US" altLang="zh-CN" dirty="0"/>
              <a:t> Sheikh</a:t>
            </a:r>
            <a:endParaRPr lang="zh-CN" altLang="en-US" kern="100" dirty="0">
              <a:latin typeface="Times New Roman" panose="02020603050405020304" pitchFamily="18" charset="0"/>
              <a:ea typeface="仿宋" panose="02010609060101010101" pitchFamily="49" charset="-122"/>
              <a:cs typeface="Times New Roman" panose="02020603050405020304" pitchFamily="18" charset="0"/>
            </a:endParaRPr>
          </a:p>
          <a:p>
            <a:pPr algn="just">
              <a:lnSpc>
                <a:spcPct val="150000"/>
              </a:lnSpc>
            </a:pPr>
            <a:r>
              <a:rPr lang="zh-CN" altLang="en-US" kern="100" dirty="0">
                <a:latin typeface="Times New Roman" panose="02020603050405020304" pitchFamily="18" charset="0"/>
                <a:ea typeface="仿宋" panose="02010609060101010101" pitchFamily="49" charset="-122"/>
                <a:cs typeface="Times New Roman" panose="02020603050405020304" pitchFamily="18" charset="0"/>
              </a:rPr>
              <a:t>发表于：</a:t>
            </a:r>
            <a:r>
              <a:rPr lang="en-US" altLang="zh-CN" dirty="0" err="1"/>
              <a:t>CVPR</a:t>
            </a:r>
            <a:r>
              <a:rPr lang="zh-CN" altLang="zh-CN" dirty="0"/>
              <a:t>，</a:t>
            </a:r>
            <a:r>
              <a:rPr lang="en-US" altLang="zh-CN" dirty="0"/>
              <a:t>2017</a:t>
            </a:r>
          </a:p>
          <a:p>
            <a:pPr algn="just">
              <a:lnSpc>
                <a:spcPct val="150000"/>
              </a:lnSpc>
            </a:pPr>
            <a:endParaRPr lang="en-US" altLang="zh-CN" dirty="0"/>
          </a:p>
          <a:p>
            <a:pPr algn="just">
              <a:lnSpc>
                <a:spcPct val="150000"/>
              </a:lnSpc>
            </a:pPr>
            <a:r>
              <a:rPr lang="zh-CN" altLang="zh-CN" dirty="0"/>
              <a:t>著名</a:t>
            </a:r>
            <a:r>
              <a:rPr lang="zh-CN" altLang="en-US" dirty="0"/>
              <a:t>的</a:t>
            </a:r>
            <a:r>
              <a:rPr lang="zh-CN" altLang="zh-CN" dirty="0"/>
              <a:t>开源库</a:t>
            </a:r>
            <a:r>
              <a:rPr lang="en-US" altLang="zh-CN" dirty="0" err="1"/>
              <a:t>openpose</a:t>
            </a:r>
            <a:r>
              <a:rPr lang="zh-CN" altLang="zh-CN" dirty="0"/>
              <a:t>就是以这篇论文为基石所开发的。</a:t>
            </a:r>
          </a:p>
        </p:txBody>
      </p:sp>
      <p:sp>
        <p:nvSpPr>
          <p:cNvPr id="15" name="矩形 14"/>
          <p:cNvSpPr/>
          <p:nvPr/>
        </p:nvSpPr>
        <p:spPr>
          <a:xfrm>
            <a:off x="545499" y="1203092"/>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论文简介</a:t>
            </a:r>
          </a:p>
        </p:txBody>
      </p:sp>
    </p:spTree>
    <p:extLst>
      <p:ext uri="{BB962C8B-B14F-4D97-AF65-F5344CB8AC3E}">
        <p14:creationId xmlns:p14="http://schemas.microsoft.com/office/powerpoint/2010/main" val="286996043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4/16</a:t>
            </a:r>
            <a:endParaRPr lang="zh-CN" altLang="en-US" dirty="0">
              <a:solidFill>
                <a:schemeClr val="bg1"/>
              </a:solidFill>
            </a:endParaRPr>
          </a:p>
        </p:txBody>
      </p:sp>
      <p:sp>
        <p:nvSpPr>
          <p:cNvPr id="19" name="矩形 18"/>
          <p:cNvSpPr/>
          <p:nvPr/>
        </p:nvSpPr>
        <p:spPr>
          <a:xfrm>
            <a:off x="1350324" y="93047"/>
            <a:ext cx="2236510"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论文概述</a:t>
            </a:r>
          </a:p>
        </p:txBody>
      </p:sp>
      <p:sp>
        <p:nvSpPr>
          <p:cNvPr id="10" name="矩形 9"/>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9" name="矩形 8"/>
          <p:cNvSpPr/>
          <p:nvPr/>
        </p:nvSpPr>
        <p:spPr>
          <a:xfrm>
            <a:off x="545499" y="1438478"/>
            <a:ext cx="1210588" cy="400110"/>
          </a:xfrm>
          <a:prstGeom prst="rect">
            <a:avLst/>
          </a:prstGeom>
        </p:spPr>
        <p:txBody>
          <a:bodyPr wrap="none">
            <a:spAutoFit/>
          </a:bodyPr>
          <a:lstStyle/>
          <a:p>
            <a:pPr lvl="0" defTabSz="609585"/>
            <a:r>
              <a:rPr lang="zh-CN" altLang="en-US" sz="2000" b="1" dirty="0">
                <a:solidFill>
                  <a:srgbClr val="0070C0"/>
                </a:solidFill>
                <a:latin typeface="Segoe UI"/>
                <a:ea typeface="微软雅黑"/>
                <a:cs typeface="+mn-ea"/>
                <a:sym typeface="+mn-lt"/>
              </a:rPr>
              <a:t>论文概述</a:t>
            </a:r>
          </a:p>
        </p:txBody>
      </p:sp>
      <p:sp>
        <p:nvSpPr>
          <p:cNvPr id="17" name="矩形 16"/>
          <p:cNvSpPr/>
          <p:nvPr/>
        </p:nvSpPr>
        <p:spPr>
          <a:xfrm>
            <a:off x="545499" y="1907197"/>
            <a:ext cx="7976201" cy="3372462"/>
          </a:xfrm>
          <a:prstGeom prst="rect">
            <a:avLst/>
          </a:prstGeom>
        </p:spPr>
        <p:txBody>
          <a:bodyPr wrap="square">
            <a:spAutoFit/>
          </a:bodyPr>
          <a:lstStyle/>
          <a:p>
            <a:pPr>
              <a:lnSpc>
                <a:spcPct val="150000"/>
              </a:lnSpc>
            </a:pPr>
            <a:r>
              <a:rPr lang="zh-CN" altLang="zh-CN" dirty="0"/>
              <a:t>论文提出了一个可以高效率地检测多人姿态的方法——</a:t>
            </a:r>
            <a:r>
              <a:rPr lang="en-US" altLang="zh-CN" dirty="0"/>
              <a:t>Part Affinity Fields</a:t>
            </a:r>
            <a:r>
              <a:rPr lang="zh-CN" altLang="zh-CN" dirty="0"/>
              <a:t>（</a:t>
            </a:r>
            <a:r>
              <a:rPr lang="en-US" altLang="zh-CN" dirty="0" err="1"/>
              <a:t>PAFs</a:t>
            </a:r>
            <a:r>
              <a:rPr lang="zh-CN" altLang="zh-CN" dirty="0"/>
              <a:t>）。它的特点是可以学习到人体两个关节点之间的方向信息，从而将不同人的关节区分开来。因此，这篇论文所提出的方法在多人关节点检测的任务中表现非常好。因为</a:t>
            </a:r>
            <a:r>
              <a:rPr lang="en-US" altLang="zh-CN" dirty="0" err="1"/>
              <a:t>cnn</a:t>
            </a:r>
            <a:r>
              <a:rPr lang="zh-CN" altLang="zh-CN" dirty="0"/>
              <a:t>广阔的感知域，模型其实</a:t>
            </a:r>
            <a:r>
              <a:rPr lang="en-US" altLang="zh-CN" dirty="0"/>
              <a:t>encode</a:t>
            </a:r>
            <a:r>
              <a:rPr lang="zh-CN" altLang="zh-CN" dirty="0"/>
              <a:t>了相当部分的全局信息，因此允许文章中使用的贪心的从下至上的解析方式来对检测到的关节点做解析（以确定哪些关节点是同一个人的），正因为这种贪心的解析方式，使论文中的方法效率非常高，可以做到实时检测。这篇论文的效果非常好，在</a:t>
            </a:r>
            <a:r>
              <a:rPr lang="en-US" altLang="zh-CN" dirty="0"/>
              <a:t>COCO 2016</a:t>
            </a:r>
            <a:r>
              <a:rPr lang="zh-CN" altLang="zh-CN" dirty="0"/>
              <a:t>关节点挑战赛上取得了第一名。</a:t>
            </a:r>
            <a:endParaRPr lang="zh-CN" altLang="en-US" kern="100"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23992493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5/16</a:t>
            </a:r>
            <a:endParaRPr lang="zh-CN" altLang="en-US" dirty="0">
              <a:solidFill>
                <a:schemeClr val="bg1"/>
              </a:solidFill>
            </a:endParaRPr>
          </a:p>
        </p:txBody>
      </p:sp>
      <p:sp>
        <p:nvSpPr>
          <p:cNvPr id="19" name="矩形 18"/>
          <p:cNvSpPr/>
          <p:nvPr/>
        </p:nvSpPr>
        <p:spPr>
          <a:xfrm>
            <a:off x="1350324" y="93047"/>
            <a:ext cx="2236510"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rPr>
              <a:t>论文概述</a:t>
            </a:r>
          </a:p>
        </p:txBody>
      </p:sp>
      <p:sp>
        <p:nvSpPr>
          <p:cNvPr id="10" name="矩形 9"/>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pic>
        <p:nvPicPr>
          <p:cNvPr id="15" name="图片 14">
            <a:extLst>
              <a:ext uri="{FF2B5EF4-FFF2-40B4-BE49-F238E27FC236}">
                <a16:creationId xmlns:a16="http://schemas.microsoft.com/office/drawing/2014/main" id="{B7D325B5-F299-450E-BBBD-16C1F69AEDBF}"/>
              </a:ext>
            </a:extLst>
          </p:cNvPr>
          <p:cNvPicPr/>
          <p:nvPr/>
        </p:nvPicPr>
        <p:blipFill>
          <a:blip r:embed="rId3"/>
          <a:stretch>
            <a:fillRect/>
          </a:stretch>
        </p:blipFill>
        <p:spPr>
          <a:xfrm>
            <a:off x="1319276" y="1933542"/>
            <a:ext cx="6505447" cy="2990916"/>
          </a:xfrm>
          <a:prstGeom prst="rect">
            <a:avLst/>
          </a:prstGeom>
        </p:spPr>
      </p:pic>
    </p:spTree>
    <p:extLst>
      <p:ext uri="{BB962C8B-B14F-4D97-AF65-F5344CB8AC3E}">
        <p14:creationId xmlns:p14="http://schemas.microsoft.com/office/powerpoint/2010/main" val="24005429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6/16</a:t>
            </a:r>
            <a:endParaRPr lang="zh-CN" altLang="en-US" dirty="0">
              <a:solidFill>
                <a:schemeClr val="bg1"/>
              </a:solidFill>
            </a:endParaRPr>
          </a:p>
        </p:txBody>
      </p:sp>
      <p:sp>
        <p:nvSpPr>
          <p:cNvPr id="13" name="矩形 12"/>
          <p:cNvSpPr/>
          <p:nvPr/>
        </p:nvSpPr>
        <p:spPr>
          <a:xfrm>
            <a:off x="1350324" y="93047"/>
            <a:ext cx="4288353"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模型架构与实现细节</a:t>
            </a:r>
            <a:endPar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3" name="矩形 2">
            <a:extLst>
              <a:ext uri="{FF2B5EF4-FFF2-40B4-BE49-F238E27FC236}">
                <a16:creationId xmlns:a16="http://schemas.microsoft.com/office/drawing/2014/main" id="{0FF71DAD-1066-4BF8-BB34-8F754CB6DDDE}"/>
              </a:ext>
            </a:extLst>
          </p:cNvPr>
          <p:cNvSpPr/>
          <p:nvPr/>
        </p:nvSpPr>
        <p:spPr>
          <a:xfrm>
            <a:off x="545499" y="1463882"/>
            <a:ext cx="7587282" cy="1291957"/>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模型分为两部分：第一部分是通过深度神经网络（</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CNN</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）抽取图片特征，获得</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1.</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关节点坐标</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2.</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关节点之间的方向信息；第二部分是利用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CNN</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提取出来的信息，找到属于同一个人的关节。</a:t>
            </a:r>
            <a:endParaRPr lang="zh-CN" altLang="zh-CN" sz="1400" kern="100" dirty="0">
              <a:latin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717874B9-2B39-4165-99C3-4646864E0E19}"/>
              </a:ext>
            </a:extLst>
          </p:cNvPr>
          <p:cNvPicPr/>
          <p:nvPr/>
        </p:nvPicPr>
        <p:blipFill>
          <a:blip r:embed="rId4"/>
          <a:stretch>
            <a:fillRect/>
          </a:stretch>
        </p:blipFill>
        <p:spPr>
          <a:xfrm>
            <a:off x="1570672" y="3280666"/>
            <a:ext cx="6002655" cy="1615178"/>
          </a:xfrm>
          <a:prstGeom prst="rect">
            <a:avLst/>
          </a:prstGeom>
        </p:spPr>
      </p:pic>
    </p:spTree>
    <p:extLst>
      <p:ext uri="{BB962C8B-B14F-4D97-AF65-F5344CB8AC3E}">
        <p14:creationId xmlns:p14="http://schemas.microsoft.com/office/powerpoint/2010/main" val="31918622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8" name="矩形 7"/>
          <p:cNvSpPr/>
          <p:nvPr/>
        </p:nvSpPr>
        <p:spPr>
          <a:xfrm>
            <a:off x="1350324" y="93047"/>
            <a:ext cx="4288353"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模型架构与实现细节</a:t>
            </a:r>
            <a:endPar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8029913" y="6479797"/>
            <a:ext cx="652743" cy="369332"/>
          </a:xfrm>
          <a:prstGeom prst="rect">
            <a:avLst/>
          </a:prstGeom>
        </p:spPr>
        <p:txBody>
          <a:bodyPr wrap="none">
            <a:spAutoFit/>
          </a:bodyPr>
          <a:lstStyle/>
          <a:p>
            <a:r>
              <a:rPr lang="en-US" altLang="zh-CN" b="1" dirty="0">
                <a:solidFill>
                  <a:schemeClr val="bg1"/>
                </a:solidFill>
                <a:latin typeface="宋体" panose="02010600030101010101" pitchFamily="2" charset="-122"/>
                <a:ea typeface="宋体" panose="02010600030101010101" pitchFamily="2" charset="-122"/>
              </a:rPr>
              <a:t>7/16</a:t>
            </a:r>
            <a:endParaRPr lang="zh-CN" altLang="en-US" dirty="0">
              <a:solidFill>
                <a:schemeClr val="bg1"/>
              </a:solidFill>
            </a:endParaRPr>
          </a:p>
        </p:txBody>
      </p:sp>
      <p:sp>
        <p:nvSpPr>
          <p:cNvPr id="11" name="矩形 10"/>
          <p:cNvSpPr/>
          <p:nvPr/>
        </p:nvSpPr>
        <p:spPr>
          <a:xfrm>
            <a:off x="545499" y="6467097"/>
            <a:ext cx="3762568" cy="369332"/>
          </a:xfrm>
          <a:prstGeom prst="rect">
            <a:avLst/>
          </a:prstGeom>
        </p:spPr>
        <p:txBody>
          <a:bodyPr wrap="none">
            <a:spAutoFit/>
          </a:bodyPr>
          <a:lstStyle/>
          <a:p>
            <a:r>
              <a:rPr lang="zh-CN" altLang="en-US" dirty="0">
                <a:solidFill>
                  <a:srgbClr val="FFFFFF"/>
                </a:solidFill>
                <a:latin typeface="黑体" panose="02010609060101010101" pitchFamily="49" charset="-122"/>
                <a:ea typeface="黑体" panose="02010609060101010101" pitchFamily="49" charset="-122"/>
              </a:rPr>
              <a:t>基于</a:t>
            </a:r>
            <a:r>
              <a:rPr lang="en-US" altLang="zh-CN" dirty="0">
                <a:solidFill>
                  <a:srgbClr val="FFFFFF"/>
                </a:solidFill>
                <a:latin typeface="黑体" panose="02010609060101010101" pitchFamily="49" charset="-122"/>
                <a:ea typeface="黑体" panose="02010609060101010101" pitchFamily="49" charset="-122"/>
              </a:rPr>
              <a:t>DNN</a:t>
            </a:r>
            <a:r>
              <a:rPr lang="zh-CN" altLang="en-US" dirty="0">
                <a:solidFill>
                  <a:srgbClr val="FFFFFF"/>
                </a:solidFill>
                <a:latin typeface="黑体" panose="02010609060101010101" pitchFamily="49" charset="-122"/>
                <a:ea typeface="黑体" panose="02010609060101010101" pitchFamily="49" charset="-122"/>
              </a:rPr>
              <a:t>的仿生感知与运动控制模型</a:t>
            </a:r>
          </a:p>
        </p:txBody>
      </p:sp>
      <p:sp>
        <p:nvSpPr>
          <p:cNvPr id="4" name="矩形 3">
            <a:extLst>
              <a:ext uri="{FF2B5EF4-FFF2-40B4-BE49-F238E27FC236}">
                <a16:creationId xmlns:a16="http://schemas.microsoft.com/office/drawing/2014/main" id="{7E558CA6-9CB7-4DF9-B281-4A473B794461}"/>
              </a:ext>
            </a:extLst>
          </p:cNvPr>
          <p:cNvSpPr/>
          <p:nvPr/>
        </p:nvSpPr>
        <p:spPr>
          <a:xfrm>
            <a:off x="431199" y="1227019"/>
            <a:ext cx="8164161" cy="1707455"/>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第一部分：</a:t>
            </a:r>
            <a:endParaRPr lang="zh-CN" altLang="zh-CN" sz="1400" kern="100" dirty="0">
              <a:latin typeface="等线"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第一部分是利用神经网络提取图像的特征。神经网络分成两个分支：上半个分支预测关节点的位置，下半个分支预测肢体的方向。并且第</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t</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帧提取到的特征，会作为神经网络输入的一部分，用于下一帧的预测。</a:t>
            </a:r>
            <a:endParaRPr lang="zh-CN" altLang="zh-CN" sz="1400" kern="100" dirty="0">
              <a:latin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013FE2F-7B49-43BB-A1A1-967914F77EC2}"/>
              </a:ext>
            </a:extLst>
          </p:cNvPr>
          <p:cNvPicPr/>
          <p:nvPr/>
        </p:nvPicPr>
        <p:blipFill>
          <a:blip r:embed="rId3"/>
          <a:stretch>
            <a:fillRect/>
          </a:stretch>
        </p:blipFill>
        <p:spPr>
          <a:xfrm>
            <a:off x="1232205" y="3429000"/>
            <a:ext cx="6679589" cy="2638313"/>
          </a:xfrm>
          <a:prstGeom prst="rect">
            <a:avLst/>
          </a:prstGeom>
        </p:spPr>
      </p:pic>
    </p:spTree>
    <p:extLst>
      <p:ext uri="{BB962C8B-B14F-4D97-AF65-F5344CB8AC3E}">
        <p14:creationId xmlns:p14="http://schemas.microsoft.com/office/powerpoint/2010/main" val="111075725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8" name="矩形 7"/>
          <p:cNvSpPr/>
          <p:nvPr/>
        </p:nvSpPr>
        <p:spPr>
          <a:xfrm>
            <a:off x="1350324" y="93047"/>
            <a:ext cx="4288353"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模型架构与实现细节</a:t>
            </a:r>
            <a:endPar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DCC8A208-BC25-4C2E-BE5A-022F0E1DED6E}"/>
              </a:ext>
            </a:extLst>
          </p:cNvPr>
          <p:cNvSpPr/>
          <p:nvPr/>
        </p:nvSpPr>
        <p:spPr>
          <a:xfrm>
            <a:off x="431199" y="1224555"/>
            <a:ext cx="8137157" cy="2122953"/>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第二部分：</a:t>
            </a:r>
            <a:endParaRPr lang="zh-CN" altLang="zh-CN" sz="1400" kern="100" dirty="0">
              <a:latin typeface="等线"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截止第一部分，模型以及可以很好地对单人的图片做出姿态估计了，但是当图片中有许多人时，这个模型会出现问题：如何把这些关节点结合起来，形成多人姿态估计呢？这篇论文提出了一个非常漂亮的做法。利用神经网络提取到的方向特征，我们可以求得两个关节点之间的相关性强弱。具体做法如下：</a:t>
            </a:r>
            <a:endParaRPr lang="zh-CN" altLang="zh-CN" sz="1400" kern="100" dirty="0">
              <a:latin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9F57B158-7C2A-470F-90A0-BFB048726A91}"/>
              </a:ext>
            </a:extLst>
          </p:cNvPr>
          <p:cNvPicPr/>
          <p:nvPr/>
        </p:nvPicPr>
        <p:blipFill>
          <a:blip r:embed="rId4"/>
          <a:stretch>
            <a:fillRect/>
          </a:stretch>
        </p:blipFill>
        <p:spPr>
          <a:xfrm>
            <a:off x="1670912" y="3700895"/>
            <a:ext cx="5274310" cy="1092835"/>
          </a:xfrm>
          <a:prstGeom prst="rect">
            <a:avLst/>
          </a:prstGeom>
        </p:spPr>
      </p:pic>
      <p:sp>
        <p:nvSpPr>
          <p:cNvPr id="12" name="矩形 11">
            <a:extLst>
              <a:ext uri="{FF2B5EF4-FFF2-40B4-BE49-F238E27FC236}">
                <a16:creationId xmlns:a16="http://schemas.microsoft.com/office/drawing/2014/main" id="{0BDE41AA-535B-4848-8822-6A25105524B7}"/>
              </a:ext>
            </a:extLst>
          </p:cNvPr>
          <p:cNvSpPr/>
          <p:nvPr/>
        </p:nvSpPr>
        <p:spPr>
          <a:xfrm>
            <a:off x="545499" y="4984435"/>
            <a:ext cx="8022857" cy="876458"/>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其中，</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E</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表示两个关节相关性大小，</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u</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为两个关节位置的内插值，</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L</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为在某位置的方向向量（第一部分的神经网络预测结果），</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是关节点的位置。</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109474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8" name="矩形 7"/>
          <p:cNvSpPr/>
          <p:nvPr/>
        </p:nvSpPr>
        <p:spPr>
          <a:xfrm>
            <a:off x="1350324" y="93047"/>
            <a:ext cx="4288353" cy="584775"/>
          </a:xfrm>
          <a:prstGeom prst="rect">
            <a:avLst/>
          </a:prstGeom>
        </p:spPr>
        <p:txBody>
          <a:bodyPr wrap="non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模型架构与实现细节</a:t>
            </a:r>
            <a:endPar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2"/>
          <p:cNvSpPr>
            <a:spLocks noChangeArrowheads="1"/>
          </p:cNvSpPr>
          <p:nvPr/>
        </p:nvSpPr>
        <p:spPr bwMode="auto">
          <a:xfrm>
            <a:off x="431199" y="17712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id="{402E5270-CD20-4B34-9942-FCE2271D3DC9}"/>
              </a:ext>
            </a:extLst>
          </p:cNvPr>
          <p:cNvSpPr/>
          <p:nvPr/>
        </p:nvSpPr>
        <p:spPr>
          <a:xfrm>
            <a:off x="259077" y="1516849"/>
            <a:ext cx="8251457" cy="876458"/>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但是，当图片中人很多时，如果仅仅是简单的对所有关节点两两计算相关性，这个算法的性能将会非常差。</a:t>
            </a:r>
            <a:endParaRPr lang="zh-CN" altLang="zh-CN" sz="1400" kern="100" dirty="0">
              <a:latin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8C133AF8-C12F-4FFD-91B7-110628582C0C}"/>
              </a:ext>
            </a:extLst>
          </p:cNvPr>
          <p:cNvPicPr/>
          <p:nvPr/>
        </p:nvPicPr>
        <p:blipFill>
          <a:blip r:embed="rId4"/>
          <a:stretch>
            <a:fillRect/>
          </a:stretch>
        </p:blipFill>
        <p:spPr>
          <a:xfrm>
            <a:off x="1934845" y="3389879"/>
            <a:ext cx="5274310" cy="1779905"/>
          </a:xfrm>
          <a:prstGeom prst="rect">
            <a:avLst/>
          </a:prstGeom>
        </p:spPr>
      </p:pic>
    </p:spTree>
    <p:extLst>
      <p:ext uri="{BB962C8B-B14F-4D97-AF65-F5344CB8AC3E}">
        <p14:creationId xmlns:p14="http://schemas.microsoft.com/office/powerpoint/2010/main" val="129923438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74700"/>
          </a:xfrm>
          <a:prstGeom prst="rect">
            <a:avLst/>
          </a:prstGeom>
          <a:solidFill>
            <a:srgbClr val="0056AC">
              <a:alpha val="9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99" y="0"/>
            <a:ext cx="775301" cy="770871"/>
          </a:xfrm>
          <a:prstGeom prst="rect">
            <a:avLst/>
          </a:prstGeom>
        </p:spPr>
      </p:pic>
      <p:sp>
        <p:nvSpPr>
          <p:cNvPr id="8" name="矩形 7"/>
          <p:cNvSpPr/>
          <p:nvPr/>
        </p:nvSpPr>
        <p:spPr>
          <a:xfrm>
            <a:off x="1350324" y="93047"/>
            <a:ext cx="7539676" cy="584775"/>
          </a:xfrm>
          <a:prstGeom prst="rect">
            <a:avLst/>
          </a:prstGeom>
        </p:spPr>
        <p:txBody>
          <a:bodyPr wrap="square">
            <a:spAutoFit/>
          </a:bodyPr>
          <a:lstStyle/>
          <a:p>
            <a:r>
              <a:rPr lang="en-US" altLang="zh-CN"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3200" dirty="0">
                <a:solidFill>
                  <a:srgbClr val="FFFFFF"/>
                </a:solidFill>
                <a:latin typeface="黑体" panose="02010609060101010101" pitchFamily="49" charset="-122"/>
                <a:ea typeface="黑体" panose="02010609060101010101" pitchFamily="49" charset="-122"/>
                <a:cs typeface="Times New Roman" panose="02020603050405020304" pitchFamily="18" charset="0"/>
              </a:rPr>
              <a:t>模型架构与实现细节</a:t>
            </a:r>
            <a:endParaRPr lang="zh-CN" altLang="en-US" sz="3200" dirty="0">
              <a:solidFill>
                <a:srgbClr val="FFFF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3CF4A113-C4D2-4EB2-A926-84B5C18CB4DF}"/>
              </a:ext>
            </a:extLst>
          </p:cNvPr>
          <p:cNvSpPr/>
          <p:nvPr/>
        </p:nvSpPr>
        <p:spPr>
          <a:xfrm>
            <a:off x="489919" y="1181566"/>
            <a:ext cx="8164161" cy="646331"/>
          </a:xfrm>
          <a:prstGeom prst="rect">
            <a:avLst/>
          </a:prstGeom>
        </p:spPr>
        <p:txBody>
          <a:bodyPr wrap="square">
            <a:spAutoFit/>
          </a:bodyPr>
          <a:lstStyle/>
          <a:p>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先考虑二分图（</a:t>
            </a:r>
            <a:r>
              <a:rPr lang="en-US" altLang="zh-CN" kern="100" dirty="0">
                <a:latin typeface="Times New Roman" panose="02020603050405020304" pitchFamily="18" charset="0"/>
                <a:ea typeface="仿宋" panose="02010609060101010101" pitchFamily="49" charset="-122"/>
              </a:rPr>
              <a:t>bipartite graph</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，即图</a:t>
            </a:r>
            <a:r>
              <a:rPr lang="en-US" altLang="zh-CN" kern="100" dirty="0">
                <a:latin typeface="Times New Roman" panose="02020603050405020304" pitchFamily="18" charset="0"/>
                <a:ea typeface="仿宋" panose="02010609060101010101" pitchFamily="49" charset="-122"/>
              </a:rPr>
              <a:t>d</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）的情况：在二分图的限定下，寻找最优方案并不难，具体来说，就是优化下面的表达式：</a:t>
            </a:r>
            <a:endParaRPr lang="zh-CN" altLang="en-US" dirty="0"/>
          </a:p>
        </p:txBody>
      </p:sp>
      <p:pic>
        <p:nvPicPr>
          <p:cNvPr id="14" name="图片 13">
            <a:extLst>
              <a:ext uri="{FF2B5EF4-FFF2-40B4-BE49-F238E27FC236}">
                <a16:creationId xmlns:a16="http://schemas.microsoft.com/office/drawing/2014/main" id="{D13CF295-7DAD-4D47-A564-1852D47241BE}"/>
              </a:ext>
            </a:extLst>
          </p:cNvPr>
          <p:cNvPicPr/>
          <p:nvPr/>
        </p:nvPicPr>
        <p:blipFill>
          <a:blip r:embed="rId3"/>
          <a:stretch>
            <a:fillRect/>
          </a:stretch>
        </p:blipFill>
        <p:spPr>
          <a:xfrm>
            <a:off x="1934844" y="1869326"/>
            <a:ext cx="5274310" cy="946785"/>
          </a:xfrm>
          <a:prstGeom prst="rect">
            <a:avLst/>
          </a:prstGeom>
        </p:spPr>
      </p:pic>
      <p:sp>
        <p:nvSpPr>
          <p:cNvPr id="11" name="矩形 10">
            <a:extLst>
              <a:ext uri="{FF2B5EF4-FFF2-40B4-BE49-F238E27FC236}">
                <a16:creationId xmlns:a16="http://schemas.microsoft.com/office/drawing/2014/main" id="{E2FA6DF5-864B-44DE-9A1D-9AFF3171B798}"/>
              </a:ext>
            </a:extLst>
          </p:cNvPr>
          <p:cNvSpPr/>
          <p:nvPr/>
        </p:nvSpPr>
        <p:spPr>
          <a:xfrm>
            <a:off x="431199" y="3012140"/>
            <a:ext cx="8222881" cy="3369449"/>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找到两组使总</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E</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值最大的关节，即找到相关性最大的两组关节。可以用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Hungarian</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算法来解决这个问题。</a:t>
            </a:r>
            <a:endParaRPr lang="zh-CN" altLang="zh-CN" sz="1400" kern="100" dirty="0">
              <a:latin typeface="等线"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对于多人姿态这个问题，论文作者进行了贪心的优化：首先，并不是将所有节点两两进行比较（如图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b</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），作者选择了最少的边（如图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）；接着，把图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进行切割，形成图</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d</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，这样就把问题转化成为我们可以解决的二分图问题了。</a:t>
            </a:r>
            <a:endParaRPr lang="zh-CN" altLang="zh-CN" sz="1400" kern="100" dirty="0">
              <a:latin typeface="等线"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作者对贪心算法的合理性进行了解释：因为</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CNN</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有很大的感知域，所以不相邻关节之间的关系，已经被建模了，只需关注相邻的节点，就可以达到很好的准确度和速度。</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6131801"/>
      </p:ext>
    </p:extLst>
  </p:cSld>
  <p:clrMapOvr>
    <a:masterClrMapping/>
  </p:clrMapOvr>
  <p:transition spd="slow">
    <p:cove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TotalTime>
  <Words>776</Words>
  <Application>Microsoft Office PowerPoint</Application>
  <PresentationFormat>全屏显示(4:3)</PresentationFormat>
  <Paragraphs>48</Paragraphs>
  <Slides>10</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仿宋</vt:lpstr>
      <vt:lpstr>宋体</vt:lpstr>
      <vt:lpstr>微软雅黑</vt:lpstr>
      <vt:lpstr>等线</vt:lpstr>
      <vt:lpstr>等线 Light</vt:lpstr>
      <vt:lpstr>黑体</vt:lpstr>
      <vt:lpstr>Arial</vt:lpstr>
      <vt:lpstr>Calibri</vt:lpstr>
      <vt:lpstr>Calibri Light</vt:lpstr>
      <vt:lpstr>Segoe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Jiakun</dc:creator>
  <cp:lastModifiedBy>su diyu</cp:lastModifiedBy>
  <cp:revision>72</cp:revision>
  <dcterms:created xsi:type="dcterms:W3CDTF">2018-12-04T13:59:23Z</dcterms:created>
  <dcterms:modified xsi:type="dcterms:W3CDTF">2018-12-25T12:10:47Z</dcterms:modified>
</cp:coreProperties>
</file>