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60" r:id="rId5"/>
    <p:sldId id="280" r:id="rId6"/>
    <p:sldId id="268" r:id="rId7"/>
    <p:sldId id="272" r:id="rId8"/>
    <p:sldId id="266" r:id="rId9"/>
    <p:sldId id="287" r:id="rId10"/>
    <p:sldId id="288" r:id="rId11"/>
    <p:sldId id="289" r:id="rId12"/>
    <p:sldId id="290" r:id="rId13"/>
    <p:sldId id="269" r:id="rId14"/>
    <p:sldId id="292" r:id="rId15"/>
    <p:sldId id="291" r:id="rId16"/>
    <p:sldId id="270" r:id="rId17"/>
    <p:sldId id="265" r:id="rId18"/>
    <p:sldId id="273" r:id="rId19"/>
    <p:sldId id="28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ECE3570-CB4A-9B4A-802C-8CF7316E5C00}">
          <p14:sldIdLst>
            <p14:sldId id="257"/>
            <p14:sldId id="258"/>
            <p14:sldId id="259"/>
            <p14:sldId id="260"/>
            <p14:sldId id="280"/>
            <p14:sldId id="268"/>
            <p14:sldId id="272"/>
            <p14:sldId id="266"/>
            <p14:sldId id="287"/>
            <p14:sldId id="288"/>
            <p14:sldId id="289"/>
            <p14:sldId id="290"/>
            <p14:sldId id="269"/>
            <p14:sldId id="292"/>
            <p14:sldId id="291"/>
            <p14:sldId id="270"/>
            <p14:sldId id="265"/>
            <p14:sldId id="273"/>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60" autoAdjust="0"/>
    <p:restoredTop sz="82882"/>
  </p:normalViewPr>
  <p:slideViewPr>
    <p:cSldViewPr snapToGrid="0">
      <p:cViewPr varScale="1">
        <p:scale>
          <a:sx n="108" d="100"/>
          <a:sy n="108" d="100"/>
        </p:scale>
        <p:origin x="288" y="200"/>
      </p:cViewPr>
      <p:guideLst/>
    </p:cSldViewPr>
  </p:slideViewPr>
  <p:notesTextViewPr>
    <p:cViewPr>
      <p:scale>
        <a:sx n="1" d="1"/>
        <a:sy n="1" d="1"/>
      </p:scale>
      <p:origin x="0" y="0"/>
    </p:cViewPr>
  </p:notesTextViewPr>
  <p:sorterViewPr>
    <p:cViewPr>
      <p:scale>
        <a:sx n="38" d="100"/>
        <a:sy n="38"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2EF116-D5FC-4F8F-998E-A9C129060160}" type="datetimeFigureOut">
              <a:rPr lang="zh-CN" altLang="en-US" smtClean="0"/>
              <a:t>2019/1/11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36A38-BF95-49C5-9361-C815CDA747B5}" type="slidenum">
              <a:rPr lang="zh-CN" altLang="en-US" smtClean="0"/>
              <a:t>‹#›</a:t>
            </a:fld>
            <a:endParaRPr lang="zh-CN" altLang="en-US"/>
          </a:p>
        </p:txBody>
      </p:sp>
    </p:spTree>
    <p:extLst>
      <p:ext uri="{BB962C8B-B14F-4D97-AF65-F5344CB8AC3E}">
        <p14:creationId xmlns:p14="http://schemas.microsoft.com/office/powerpoint/2010/main" val="86560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a:t>
            </a:fld>
            <a:endParaRPr lang="zh-CN" altLang="en-US"/>
          </a:p>
        </p:txBody>
      </p:sp>
    </p:spTree>
    <p:extLst>
      <p:ext uri="{BB962C8B-B14F-4D97-AF65-F5344CB8AC3E}">
        <p14:creationId xmlns:p14="http://schemas.microsoft.com/office/powerpoint/2010/main" val="1026317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latin typeface="Times New Roman" panose="02020603050405020304" pitchFamily="18" charset="0"/>
                <a:ea typeface="仿宋_GB2312"/>
                <a:cs typeface="Times New Roman" panose="02020603050405020304" pitchFamily="18" charset="0"/>
              </a:rPr>
              <a:t>成类似人类代理的真实运动和行为的问题对于许多虚拟现实应用是重要的，例如训练模拟器，娱乐和游戏，心理障碍的治疗等。许多这样的应用也使得用户能够通过体现虚拟化身来积极地参与沉浸式的虚拟环境，即可感知数字表示，其行为反映了特定人类执行的那些行为</a:t>
            </a:r>
            <a:r>
              <a:rPr lang="en-US" altLang="zh-CN" sz="1200" kern="100" baseline="30000" dirty="0">
                <a:latin typeface="Times New Roman" panose="02020603050405020304" pitchFamily="18" charset="0"/>
                <a:ea typeface="仿宋_GB2312"/>
                <a:cs typeface="Times New Roman" panose="02020603050405020304" pitchFamily="18" charset="0"/>
              </a:rPr>
              <a:t>[18,31]</a:t>
            </a:r>
            <a:r>
              <a:rPr lang="zh-CN" altLang="zh-CN" sz="1200" kern="100" dirty="0">
                <a:latin typeface="Times New Roman" panose="02020603050405020304" pitchFamily="18" charset="0"/>
                <a:ea typeface="仿宋_GB2312"/>
                <a:cs typeface="Times New Roman" panose="02020603050405020304" pitchFamily="18" charset="0"/>
              </a:rPr>
              <a:t>。之前的研究已经确定，类人类代理可以引起社交回应</a:t>
            </a:r>
            <a:r>
              <a:rPr lang="en-US" altLang="zh-CN" sz="1200" kern="100" baseline="30000" dirty="0">
                <a:latin typeface="Times New Roman" panose="02020603050405020304" pitchFamily="18" charset="0"/>
                <a:ea typeface="仿宋_GB2312"/>
                <a:cs typeface="Times New Roman" panose="02020603050405020304" pitchFamily="18" charset="0"/>
              </a:rPr>
              <a:t>[4]</a:t>
            </a:r>
            <a:r>
              <a:rPr lang="zh-CN" altLang="zh-CN" sz="1200" kern="100" dirty="0">
                <a:latin typeface="Times New Roman" panose="02020603050405020304" pitchFamily="18" charset="0"/>
                <a:ea typeface="仿宋_GB2312"/>
                <a:cs typeface="Times New Roman" panose="02020603050405020304" pitchFamily="18" charset="0"/>
              </a:rPr>
              <a:t>，增强用户在虚拟世界中的存在感</a:t>
            </a:r>
            <a:r>
              <a:rPr lang="en-US" altLang="zh-CN" sz="1200" kern="100" baseline="30000" dirty="0">
                <a:latin typeface="Times New Roman" panose="02020603050405020304" pitchFamily="18" charset="0"/>
                <a:ea typeface="仿宋_GB2312"/>
                <a:cs typeface="Times New Roman" panose="02020603050405020304" pitchFamily="18" charset="0"/>
              </a:rPr>
              <a:t>[25]</a:t>
            </a:r>
            <a:r>
              <a:rPr lang="zh-CN" altLang="zh-CN" sz="1200" kern="100" dirty="0">
                <a:latin typeface="Times New Roman" panose="02020603050405020304" pitchFamily="18" charset="0"/>
                <a:ea typeface="仿宋_GB2312"/>
                <a:cs typeface="Times New Roman" panose="02020603050405020304" pitchFamily="18" charset="0"/>
              </a:rPr>
              <a:t>，并在代理人和虚拟人之间产生合理的互动</a:t>
            </a:r>
            <a:r>
              <a:rPr lang="en-US" altLang="zh-CN" sz="1200" kern="100" baseline="30000" dirty="0">
                <a:latin typeface="Times New Roman" panose="02020603050405020304" pitchFamily="18" charset="0"/>
                <a:ea typeface="仿宋_GB2312"/>
                <a:cs typeface="Times New Roman" panose="02020603050405020304" pitchFamily="18" charset="0"/>
              </a:rPr>
              <a:t>[20]</a:t>
            </a:r>
            <a:r>
              <a:rPr lang="zh-CN" altLang="zh-CN" sz="1200" kern="100" dirty="0">
                <a:latin typeface="Times New Roman" panose="02020603050405020304" pitchFamily="18" charset="0"/>
                <a:ea typeface="仿宋_GB2312"/>
                <a:cs typeface="Times New Roman" panose="02020603050405020304" pitchFamily="18" charset="0"/>
              </a:rPr>
              <a:t>。</a:t>
            </a:r>
            <a:endParaRPr lang="zh-CN" altLang="zh-CN" sz="1050" kern="100" dirty="0">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latin typeface="Times New Roman" panose="02020603050405020304" pitchFamily="18" charset="0"/>
                <a:ea typeface="仿宋_GB2312"/>
                <a:cs typeface="Times New Roman" panose="02020603050405020304" pitchFamily="18" charset="0"/>
              </a:rPr>
              <a:t>其中一个主要挑战是为每个虚拟的代理人生成合理的移动和行为，因为它与场景中的其他代理和化身进行交互。交互的自然性由每个代理的轨迹以及全身动画或动作决定</a:t>
            </a:r>
            <a:r>
              <a:rPr lang="en-US" altLang="zh-CN" sz="1200" kern="100" baseline="30000" dirty="0">
                <a:latin typeface="Times New Roman" panose="02020603050405020304" pitchFamily="18" charset="0"/>
                <a:ea typeface="仿宋_GB2312"/>
                <a:cs typeface="Times New Roman" panose="02020603050405020304" pitchFamily="18" charset="0"/>
              </a:rPr>
              <a:t>[24]</a:t>
            </a:r>
            <a:r>
              <a:rPr lang="zh-CN" altLang="zh-CN" sz="1200" kern="100" dirty="0">
                <a:latin typeface="Times New Roman" panose="02020603050405020304" pitchFamily="18" charset="0"/>
                <a:ea typeface="仿宋_GB2312"/>
                <a:cs typeface="Times New Roman" panose="02020603050405020304" pitchFamily="18" charset="0"/>
              </a:rPr>
              <a:t>。研究表明，许多全身运动，如肩膀运动，手势或凝视，都会显着影响感知的自然性和存在感</a:t>
            </a:r>
            <a:r>
              <a:rPr lang="en-US" altLang="zh-CN" sz="1200" kern="100" baseline="30000" dirty="0">
                <a:latin typeface="Times New Roman" panose="02020603050405020304" pitchFamily="18" charset="0"/>
                <a:ea typeface="仿宋_GB2312"/>
                <a:cs typeface="Times New Roman" panose="02020603050405020304" pitchFamily="18" charset="0"/>
              </a:rPr>
              <a:t>[9,15,21]</a:t>
            </a:r>
            <a:r>
              <a:rPr lang="zh-CN" altLang="zh-CN" sz="1200" kern="100" dirty="0">
                <a:latin typeface="Times New Roman" panose="02020603050405020304" pitchFamily="18" charset="0"/>
                <a:ea typeface="仿宋_GB2312"/>
                <a:cs typeface="Times New Roman" panose="02020603050405020304" pitchFamily="18" charset="0"/>
              </a:rPr>
              <a:t>。</a:t>
            </a:r>
            <a:endParaRPr lang="en-US" altLang="zh-CN" sz="1200" kern="100" dirty="0">
              <a:latin typeface="Times New Roman" panose="02020603050405020304" pitchFamily="18" charset="0"/>
              <a:ea typeface="仿宋_GB231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在计算机动画，人群模拟和机器人技术方面有大量关于人体运动模拟和无碰撞导航的工作。每个人都被表示为具有数十个自由度（</a:t>
            </a:r>
            <a:r>
              <a:rPr lang="en-US" altLang="zh-CN" sz="1200" kern="1200" dirty="0">
                <a:solidFill>
                  <a:schemeClr val="tx1"/>
                </a:solidFill>
                <a:effectLst/>
                <a:latin typeface="+mn-lt"/>
                <a:ea typeface="+mn-ea"/>
                <a:cs typeface="+mn-cs"/>
              </a:rPr>
              <a:t>DOF</a:t>
            </a:r>
            <a:r>
              <a:rPr lang="zh-CN" altLang="zh-CN" sz="1200" kern="1200" dirty="0">
                <a:solidFill>
                  <a:schemeClr val="tx1"/>
                </a:solidFill>
                <a:effectLst/>
                <a:latin typeface="+mn-lt"/>
                <a:ea typeface="+mn-ea"/>
                <a:cs typeface="+mn-cs"/>
              </a:rPr>
              <a:t>）的铰接式代理。大多数人类动画系统倾向于使用动作捕捉（</a:t>
            </a:r>
            <a:r>
              <a:rPr lang="en-US" altLang="zh-CN" sz="1200" kern="1200" dirty="0">
                <a:solidFill>
                  <a:schemeClr val="tx1"/>
                </a:solidFill>
                <a:effectLst/>
                <a:latin typeface="+mn-lt"/>
                <a:ea typeface="+mn-ea"/>
                <a:cs typeface="+mn-cs"/>
              </a:rPr>
              <a:t>Mocap</a:t>
            </a:r>
            <a:r>
              <a:rPr lang="zh-CN" altLang="zh-CN" sz="1200" kern="1200" dirty="0">
                <a:solidFill>
                  <a:schemeClr val="tx1"/>
                </a:solidFill>
                <a:effectLst/>
                <a:latin typeface="+mn-lt"/>
                <a:ea typeface="+mn-ea"/>
                <a:cs typeface="+mn-cs"/>
              </a:rPr>
              <a:t>）数据，其主要用于计算单个人的运动，并且不太适合以交互速率模拟大量类人类代理，尤其是在密集场景中。</a:t>
            </a:r>
            <a:r>
              <a:rPr lang="zh-CN" altLang="zh-CN" sz="1050" dirty="0">
                <a:effectLst/>
              </a:rPr>
              <a:t> </a:t>
            </a:r>
            <a:endParaRPr lang="en-US" altLang="zh-CN" sz="105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先前的交互式仿真算法将运动交互问题分解为</a:t>
            </a:r>
            <a:r>
              <a:rPr lang="en-US" altLang="zh-CN" sz="1200" kern="1200" dirty="0">
                <a:solidFill>
                  <a:schemeClr val="tx1"/>
                </a:solidFill>
                <a:effectLst/>
                <a:latin typeface="+mn-lt"/>
                <a:ea typeface="+mn-ea"/>
                <a:cs typeface="+mn-cs"/>
              </a:rPr>
              <a:t>2D</a:t>
            </a:r>
            <a:r>
              <a:rPr lang="zh-CN" altLang="zh-CN" sz="1200" kern="1200" dirty="0">
                <a:solidFill>
                  <a:schemeClr val="tx1"/>
                </a:solidFill>
                <a:effectLst/>
                <a:latin typeface="+mn-lt"/>
                <a:ea typeface="+mn-ea"/>
                <a:cs typeface="+mn-cs"/>
              </a:rPr>
              <a:t>速度计算或简单</a:t>
            </a:r>
            <a:r>
              <a:rPr lang="en-US" altLang="zh-CN" sz="1200" kern="1200" dirty="0">
                <a:solidFill>
                  <a:schemeClr val="tx1"/>
                </a:solidFill>
                <a:effectLst/>
                <a:latin typeface="+mn-lt"/>
                <a:ea typeface="+mn-ea"/>
                <a:cs typeface="+mn-cs"/>
              </a:rPr>
              <a:t>2D</a:t>
            </a:r>
            <a:r>
              <a:rPr lang="zh-CN" altLang="zh-CN" sz="1200" kern="1200" dirty="0">
                <a:solidFill>
                  <a:schemeClr val="tx1"/>
                </a:solidFill>
                <a:effectLst/>
                <a:latin typeface="+mn-lt"/>
                <a:ea typeface="+mn-ea"/>
                <a:cs typeface="+mn-cs"/>
              </a:rPr>
              <a:t>代理的路径规划，然后是</a:t>
            </a:r>
            <a:r>
              <a:rPr lang="en-US" altLang="zh-CN" sz="1200" kern="1200" dirty="0">
                <a:solidFill>
                  <a:schemeClr val="tx1"/>
                </a:solidFill>
                <a:effectLst/>
                <a:latin typeface="+mn-lt"/>
                <a:ea typeface="+mn-ea"/>
                <a:cs typeface="+mn-cs"/>
              </a:rPr>
              <a:t>3D</a:t>
            </a:r>
            <a:r>
              <a:rPr lang="zh-CN" altLang="zh-CN" sz="1200" kern="1200" dirty="0">
                <a:solidFill>
                  <a:schemeClr val="tx1"/>
                </a:solidFill>
                <a:effectLst/>
                <a:latin typeface="+mn-lt"/>
                <a:ea typeface="+mn-ea"/>
                <a:cs typeface="+mn-cs"/>
              </a:rPr>
              <a:t>人体运动合成。有大量的工作</a:t>
            </a:r>
            <a:r>
              <a:rPr lang="en-US" altLang="zh-CN" sz="1200" kern="1200" baseline="30000" dirty="0">
                <a:solidFill>
                  <a:schemeClr val="tx1"/>
                </a:solidFill>
                <a:effectLst/>
                <a:latin typeface="+mn-lt"/>
                <a:ea typeface="+mn-ea"/>
                <a:cs typeface="+mn-cs"/>
              </a:rPr>
              <a:t>[12,35,36]</a:t>
            </a:r>
            <a:r>
              <a:rPr lang="zh-CN" altLang="zh-CN" sz="1200" kern="1200" dirty="0">
                <a:solidFill>
                  <a:schemeClr val="tx1"/>
                </a:solidFill>
                <a:effectLst/>
                <a:latin typeface="+mn-lt"/>
                <a:ea typeface="+mn-ea"/>
                <a:cs typeface="+mn-cs"/>
              </a:rPr>
              <a:t>对每个代理（例如光盘）使用简单的</a:t>
            </a:r>
            <a:r>
              <a:rPr lang="en-US" altLang="zh-CN" sz="1200" kern="1200" dirty="0">
                <a:solidFill>
                  <a:schemeClr val="tx1"/>
                </a:solidFill>
                <a:effectLst/>
                <a:latin typeface="+mn-lt"/>
                <a:ea typeface="+mn-ea"/>
                <a:cs typeface="+mn-cs"/>
              </a:rPr>
              <a:t>2D</a:t>
            </a:r>
            <a:r>
              <a:rPr lang="zh-CN" altLang="zh-CN" sz="1200" kern="1200" dirty="0">
                <a:solidFill>
                  <a:schemeClr val="tx1"/>
                </a:solidFill>
                <a:effectLst/>
                <a:latin typeface="+mn-lt"/>
                <a:ea typeface="+mn-ea"/>
                <a:cs typeface="+mn-cs"/>
              </a:rPr>
              <a:t>表示，并计算平面无碰撞轨迹。接下来，沿着轨迹为每个人生成全身动画作为后期处理</a:t>
            </a:r>
            <a:r>
              <a:rPr lang="en-US" altLang="zh-CN" sz="1200" kern="1200" baseline="30000" dirty="0">
                <a:solidFill>
                  <a:schemeClr val="tx1"/>
                </a:solidFill>
                <a:effectLst/>
                <a:latin typeface="+mn-lt"/>
                <a:ea typeface="+mn-ea"/>
                <a:cs typeface="+mn-cs"/>
              </a:rPr>
              <a:t>[39]</a:t>
            </a:r>
            <a:r>
              <a:rPr lang="zh-CN" altLang="zh-CN" sz="1200" kern="1200" dirty="0">
                <a:solidFill>
                  <a:schemeClr val="tx1"/>
                </a:solidFill>
                <a:effectLst/>
                <a:latin typeface="+mn-lt"/>
                <a:ea typeface="+mn-ea"/>
                <a:cs typeface="+mn-cs"/>
              </a:rPr>
              <a:t>。这种两步分解克服了模拟交互式应用程序的高维代理的计算复杂性。然而，这些方法没有考虑到人类运动所固有的许多运动和动态稳定性约束，这些约束可能导致假象，特别是在模拟密集空间中的运动相互作用时。</a:t>
            </a:r>
            <a:r>
              <a:rPr lang="zh-CN" altLang="zh-CN" sz="1050" dirty="0">
                <a:effectLst/>
              </a:rPr>
              <a:t> </a:t>
            </a:r>
            <a:endParaRPr lang="zh-CN" altLang="zh-CN" sz="1050" kern="100" dirty="0">
              <a:latin typeface="Times New Roman" panose="02020603050405020304" pitchFamily="18" charset="0"/>
              <a:ea typeface="宋体" panose="02010600030101010101" pitchFamily="2" charset="-122"/>
            </a:endParaRPr>
          </a:p>
          <a:p>
            <a:endParaRPr kumimoji="1" lang="zh-CN" altLang="en-US" dirty="0"/>
          </a:p>
        </p:txBody>
      </p:sp>
      <p:sp>
        <p:nvSpPr>
          <p:cNvPr id="4" name="灯片编号占位符 3"/>
          <p:cNvSpPr>
            <a:spLocks noGrp="1"/>
          </p:cNvSpPr>
          <p:nvPr>
            <p:ph type="sldNum" sz="quarter" idx="5"/>
          </p:nvPr>
        </p:nvSpPr>
        <p:spPr/>
        <p:txBody>
          <a:bodyPr/>
          <a:lstStyle/>
          <a:p>
            <a:fld id="{02036A38-BF95-49C5-9361-C815CDA747B5}" type="slidenum">
              <a:rPr lang="zh-CN" altLang="en-US" smtClean="0"/>
              <a:t>4</a:t>
            </a:fld>
            <a:endParaRPr lang="zh-CN" altLang="en-US"/>
          </a:p>
        </p:txBody>
      </p:sp>
    </p:spTree>
    <p:extLst>
      <p:ext uri="{BB962C8B-B14F-4D97-AF65-F5344CB8AC3E}">
        <p14:creationId xmlns:p14="http://schemas.microsoft.com/office/powerpoint/2010/main" val="295365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050" kern="100" dirty="0">
              <a:effectLst/>
              <a:latin typeface="Times New Roman" panose="02020603050405020304" pitchFamily="18" charset="0"/>
              <a:ea typeface="宋体" panose="02010600030101010101" pitchFamily="2" charset="-122"/>
            </a:endParaRPr>
          </a:p>
          <a:p>
            <a:r>
              <a:rPr lang="zh-CN" altLang="zh-CN" sz="1200" kern="1200" dirty="0">
                <a:solidFill>
                  <a:schemeClr val="tx1"/>
                </a:solidFill>
                <a:effectLst/>
                <a:latin typeface="+mn-lt"/>
                <a:ea typeface="+mn-ea"/>
                <a:cs typeface="+mn-cs"/>
              </a:rPr>
              <a:t>本文提出了一种交互式算法，用于生成类似人类代理与虚拟环境中的其他代理或化身交互的合理运动。本文的方法考虑了高维人体运动约束和生物力学约束，以计算每个代理的无碰撞轨迹。本文提出了一种新颖的全身运动约束速度计算算法，该算法可以很容易地与许多现有的运动合成技术相结合。与先前的局部导航方法相比，本文的公式减少了在密集场景和紧密相互作用中出现的不自然现象，并且得出更平稳和合理的运动行为。本文已经评估证实了本文的新算法在单代理和多代理环境中的优势。本文调查了单个代理在密集场景中的运动的感知，并观察到本文的算法对模拟的感知质量具有强烈的正面的良好的影响。本文的方法还允许用户在沉浸式设置中从第一人称角度与代理进行交互。本文进行了一项研究，以研究这种化身</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代理人交互的感知，并发现使用本文的方法产生的交互导致用户的共存感增加。</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02036A38-BF95-49C5-9361-C815CDA747B5}" type="slidenum">
              <a:rPr lang="zh-CN" altLang="en-US" smtClean="0"/>
              <a:t>5</a:t>
            </a:fld>
            <a:endParaRPr lang="zh-CN" altLang="en-US"/>
          </a:p>
        </p:txBody>
      </p:sp>
    </p:spTree>
    <p:extLst>
      <p:ext uri="{BB962C8B-B14F-4D97-AF65-F5344CB8AC3E}">
        <p14:creationId xmlns:p14="http://schemas.microsoft.com/office/powerpoint/2010/main" val="3637133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本文将本文的方法与先前方法的性能进行了比较。 这些包括</a:t>
            </a:r>
            <a:r>
              <a:rPr lang="en-US" altLang="zh-CN" sz="1200" kern="1200" dirty="0">
                <a:solidFill>
                  <a:schemeClr val="tx1"/>
                </a:solidFill>
                <a:effectLst/>
                <a:latin typeface="+mn-lt"/>
                <a:ea typeface="+mn-ea"/>
                <a:cs typeface="+mn-cs"/>
              </a:rPr>
              <a:t>BAM</a:t>
            </a:r>
            <a:r>
              <a:rPr lang="zh-CN" altLang="zh-CN" sz="1200" kern="1200" dirty="0">
                <a:solidFill>
                  <a:schemeClr val="tx1"/>
                </a:solidFill>
                <a:effectLst/>
                <a:latin typeface="+mn-lt"/>
                <a:ea typeface="+mn-ea"/>
                <a:cs typeface="+mn-cs"/>
              </a:rPr>
              <a:t>与之前的</a:t>
            </a:r>
            <a:r>
              <a:rPr lang="en-US" altLang="zh-CN" sz="1200" kern="1200" dirty="0">
                <a:solidFill>
                  <a:schemeClr val="tx1"/>
                </a:solidFill>
                <a:effectLst/>
                <a:latin typeface="+mn-lt"/>
                <a:ea typeface="+mn-ea"/>
                <a:cs typeface="+mn-cs"/>
              </a:rPr>
              <a:t>2D</a:t>
            </a:r>
            <a:r>
              <a:rPr lang="zh-CN" altLang="zh-CN" sz="1200" kern="1200" dirty="0">
                <a:solidFill>
                  <a:schemeClr val="tx1"/>
                </a:solidFill>
                <a:effectLst/>
                <a:latin typeface="+mn-lt"/>
                <a:ea typeface="+mn-ea"/>
                <a:cs typeface="+mn-cs"/>
              </a:rPr>
              <a:t>导航算法之间的比较（使用两步分解）</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BAM</a:t>
            </a:r>
            <a:r>
              <a:rPr lang="zh-CN" altLang="zh-CN" sz="1200" kern="1200" dirty="0">
                <a:solidFill>
                  <a:schemeClr val="tx1"/>
                </a:solidFill>
                <a:effectLst/>
                <a:latin typeface="+mn-lt"/>
                <a:ea typeface="+mn-ea"/>
                <a:cs typeface="+mn-cs"/>
              </a:rPr>
              <a:t>与先前耦合的人</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代理模拟系统的比较。</a:t>
            </a:r>
          </a:p>
          <a:p>
            <a:r>
              <a:rPr lang="zh-CN" altLang="zh-CN" sz="1200" b="1" kern="1200" dirty="0">
                <a:solidFill>
                  <a:schemeClr val="tx1"/>
                </a:solidFill>
                <a:effectLst/>
                <a:latin typeface="+mn-lt"/>
                <a:ea typeface="+mn-ea"/>
                <a:cs typeface="+mn-cs"/>
              </a:rPr>
              <a:t>两步分解方法：</a:t>
            </a:r>
            <a:r>
              <a:rPr lang="zh-CN" altLang="zh-CN" sz="1200" kern="1200" dirty="0">
                <a:solidFill>
                  <a:schemeClr val="tx1"/>
                </a:solidFill>
                <a:effectLst/>
                <a:latin typeface="+mn-lt"/>
                <a:ea typeface="+mn-ea"/>
                <a:cs typeface="+mn-cs"/>
              </a:rPr>
              <a:t>本文将</a:t>
            </a:r>
            <a:r>
              <a:rPr lang="en-US" altLang="zh-CN" sz="1200" kern="1200" dirty="0">
                <a:solidFill>
                  <a:schemeClr val="tx1"/>
                </a:solidFill>
                <a:effectLst/>
                <a:latin typeface="+mn-lt"/>
                <a:ea typeface="+mn-ea"/>
                <a:cs typeface="+mn-cs"/>
              </a:rPr>
              <a:t>BAM</a:t>
            </a:r>
            <a:r>
              <a:rPr lang="zh-CN" altLang="zh-CN" sz="1200" kern="1200" dirty="0">
                <a:solidFill>
                  <a:schemeClr val="tx1"/>
                </a:solidFill>
                <a:effectLst/>
                <a:latin typeface="+mn-lt"/>
                <a:ea typeface="+mn-ea"/>
                <a:cs typeface="+mn-cs"/>
              </a:rPr>
              <a:t>与先前基于两步分解的</a:t>
            </a:r>
            <a:r>
              <a:rPr lang="en-US" altLang="zh-CN" sz="1200" kern="1200" dirty="0">
                <a:solidFill>
                  <a:schemeClr val="tx1"/>
                </a:solidFill>
                <a:effectLst/>
                <a:latin typeface="+mn-lt"/>
                <a:ea typeface="+mn-ea"/>
                <a:cs typeface="+mn-cs"/>
              </a:rPr>
              <a:t>2D</a:t>
            </a:r>
            <a:r>
              <a:rPr lang="zh-CN" altLang="zh-CN" sz="1200" kern="1200" dirty="0">
                <a:solidFill>
                  <a:schemeClr val="tx1"/>
                </a:solidFill>
                <a:effectLst/>
                <a:latin typeface="+mn-lt"/>
                <a:ea typeface="+mn-ea"/>
                <a:cs typeface="+mn-cs"/>
              </a:rPr>
              <a:t>导航方法进行比较，包括基于社会力的模型，</a:t>
            </a:r>
            <a:r>
              <a:rPr lang="en-US" altLang="zh-CN" sz="1200" kern="1200" dirty="0" err="1">
                <a:solidFill>
                  <a:schemeClr val="tx1"/>
                </a:solidFill>
                <a:effectLst/>
                <a:latin typeface="+mn-lt"/>
                <a:ea typeface="+mn-ea"/>
                <a:cs typeface="+mn-cs"/>
              </a:rPr>
              <a:t>Powerlaw</a:t>
            </a:r>
            <a:r>
              <a:rPr lang="en-US" altLang="zh-CN" sz="1200" kern="1200" dirty="0">
                <a:solidFill>
                  <a:schemeClr val="tx1"/>
                </a:solidFill>
                <a:effectLst/>
                <a:latin typeface="+mn-lt"/>
                <a:ea typeface="+mn-ea"/>
                <a:cs typeface="+mn-cs"/>
              </a:rPr>
              <a:t> </a:t>
            </a:r>
            <a:r>
              <a:rPr lang="en-US" altLang="zh-CN" sz="1200" kern="1200" baseline="300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和速度优化模型</a:t>
            </a:r>
            <a:r>
              <a:rPr lang="en-US" altLang="zh-CN" sz="1200" kern="1200" dirty="0">
                <a:solidFill>
                  <a:schemeClr val="tx1"/>
                </a:solidFill>
                <a:effectLst/>
                <a:latin typeface="+mn-lt"/>
                <a:ea typeface="+mn-ea"/>
                <a:cs typeface="+mn-cs"/>
              </a:rPr>
              <a:t>ORCA </a:t>
            </a:r>
            <a:r>
              <a:rPr lang="en-US" altLang="zh-CN" sz="1200" kern="1200" baseline="30000" dirty="0">
                <a:solidFill>
                  <a:schemeClr val="tx1"/>
                </a:solidFill>
                <a:effectLst/>
                <a:latin typeface="+mn-lt"/>
                <a:ea typeface="+mn-ea"/>
                <a:cs typeface="+mn-cs"/>
              </a:rPr>
              <a:t>[36]</a:t>
            </a:r>
            <a:r>
              <a:rPr lang="zh-CN" altLang="zh-CN" sz="1200" kern="1200" dirty="0">
                <a:solidFill>
                  <a:schemeClr val="tx1"/>
                </a:solidFill>
                <a:effectLst/>
                <a:latin typeface="+mn-lt"/>
                <a:ea typeface="+mn-ea"/>
                <a:cs typeface="+mn-cs"/>
              </a:rPr>
              <a:t>。 模拟时间步长在所有三种方法中都是一致的，并且对于所有基准测试都低于</a:t>
            </a:r>
            <a:r>
              <a:rPr lang="en-US" altLang="zh-CN" sz="1200" kern="1200" dirty="0">
                <a:solidFill>
                  <a:schemeClr val="tx1"/>
                </a:solidFill>
                <a:effectLst/>
                <a:latin typeface="+mn-lt"/>
                <a:ea typeface="+mn-ea"/>
                <a:cs typeface="+mn-cs"/>
              </a:rPr>
              <a:t>0.03</a:t>
            </a:r>
            <a:r>
              <a:rPr lang="zh-CN" altLang="zh-CN" sz="1200" kern="1200" dirty="0">
                <a:solidFill>
                  <a:schemeClr val="tx1"/>
                </a:solidFill>
                <a:effectLst/>
                <a:latin typeface="+mn-lt"/>
                <a:ea typeface="+mn-ea"/>
                <a:cs typeface="+mn-cs"/>
              </a:rPr>
              <a:t>秒（第</a:t>
            </a:r>
            <a:r>
              <a:rPr lang="en-US" altLang="zh-CN" sz="1200" kern="1200" dirty="0">
                <a:solidFill>
                  <a:schemeClr val="tx1"/>
                </a:solidFill>
                <a:effectLst/>
                <a:latin typeface="+mn-lt"/>
                <a:ea typeface="+mn-ea"/>
                <a:cs typeface="+mn-cs"/>
              </a:rPr>
              <a:t>5.3</a:t>
            </a:r>
            <a:r>
              <a:rPr lang="zh-CN" altLang="zh-CN" sz="1200" kern="1200" dirty="0">
                <a:solidFill>
                  <a:schemeClr val="tx1"/>
                </a:solidFill>
                <a:effectLst/>
                <a:latin typeface="+mn-lt"/>
                <a:ea typeface="+mn-ea"/>
                <a:cs typeface="+mn-cs"/>
              </a:rPr>
              <a:t>节）。 在每种情况下，</a:t>
            </a:r>
            <a:r>
              <a:rPr lang="en-US" altLang="zh-CN" sz="1200" kern="1200" dirty="0">
                <a:solidFill>
                  <a:schemeClr val="tx1"/>
                </a:solidFill>
                <a:effectLst/>
                <a:latin typeface="+mn-lt"/>
                <a:ea typeface="+mn-ea"/>
                <a:cs typeface="+mn-cs"/>
              </a:rPr>
              <a:t>BAM</a:t>
            </a:r>
            <a:r>
              <a:rPr lang="zh-CN" altLang="zh-CN" sz="1200" kern="1200" dirty="0">
                <a:solidFill>
                  <a:schemeClr val="tx1"/>
                </a:solidFill>
                <a:effectLst/>
                <a:latin typeface="+mn-lt"/>
                <a:ea typeface="+mn-ea"/>
                <a:cs typeface="+mn-cs"/>
              </a:rPr>
              <a:t>导致更少的碰撞和更平滑的轨迹。这是因为</a:t>
            </a:r>
            <a:r>
              <a:rPr lang="en-US" altLang="zh-CN" sz="1200" kern="1200" dirty="0">
                <a:solidFill>
                  <a:schemeClr val="tx1"/>
                </a:solidFill>
                <a:effectLst/>
                <a:latin typeface="+mn-lt"/>
                <a:ea typeface="+mn-ea"/>
                <a:cs typeface="+mn-cs"/>
              </a:rPr>
              <a:t>BAM</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2D</a:t>
            </a:r>
            <a:r>
              <a:rPr lang="zh-CN" altLang="zh-CN" sz="1200" kern="1200" dirty="0">
                <a:solidFill>
                  <a:schemeClr val="tx1"/>
                </a:solidFill>
                <a:effectLst/>
                <a:latin typeface="+mn-lt"/>
                <a:ea typeface="+mn-ea"/>
                <a:cs typeface="+mn-cs"/>
              </a:rPr>
              <a:t>速度计算中考虑了许多人体运动约束（第</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节）。 此外，</a:t>
            </a:r>
            <a:r>
              <a:rPr lang="en-US" altLang="zh-CN" sz="1200" kern="1200" dirty="0">
                <a:solidFill>
                  <a:schemeClr val="tx1"/>
                </a:solidFill>
                <a:effectLst/>
                <a:latin typeface="+mn-lt"/>
                <a:ea typeface="+mn-ea"/>
                <a:cs typeface="+mn-cs"/>
              </a:rPr>
              <a:t>BAM</a:t>
            </a:r>
            <a:r>
              <a:rPr lang="zh-CN" altLang="zh-CN" sz="1200" kern="1200" dirty="0">
                <a:solidFill>
                  <a:schemeClr val="tx1"/>
                </a:solidFill>
                <a:effectLst/>
                <a:latin typeface="+mn-lt"/>
                <a:ea typeface="+mn-ea"/>
                <a:cs typeface="+mn-cs"/>
              </a:rPr>
              <a:t>可以自动生成许多新兴行为，包括常见的突发行为，如车道形成，瓶颈拱起等。</a:t>
            </a:r>
          </a:p>
          <a:p>
            <a:r>
              <a:rPr lang="zh-CN" altLang="zh-CN" sz="1200" b="1" kern="1200" dirty="0">
                <a:solidFill>
                  <a:schemeClr val="tx1"/>
                </a:solidFill>
                <a:effectLst/>
                <a:latin typeface="+mn-lt"/>
                <a:ea typeface="+mn-ea"/>
                <a:cs typeface="+mn-cs"/>
              </a:rPr>
              <a:t>耦合方法：</a:t>
            </a:r>
            <a:r>
              <a:rPr lang="zh-CN" altLang="zh-CN" sz="1200" kern="1200" dirty="0">
                <a:solidFill>
                  <a:schemeClr val="tx1"/>
                </a:solidFill>
                <a:effectLst/>
                <a:latin typeface="+mn-lt"/>
                <a:ea typeface="+mn-ea"/>
                <a:cs typeface="+mn-cs"/>
              </a:rPr>
              <a:t>本文将本文的方法与</a:t>
            </a:r>
            <a:r>
              <a:rPr lang="en-US" altLang="zh-CN" sz="1200" kern="1200" dirty="0">
                <a:solidFill>
                  <a:schemeClr val="tx1"/>
                </a:solidFill>
                <a:effectLst/>
                <a:latin typeface="+mn-lt"/>
                <a:ea typeface="+mn-ea"/>
                <a:cs typeface="+mn-cs"/>
              </a:rPr>
              <a:t>Smart-body </a:t>
            </a:r>
            <a:r>
              <a:rPr lang="en-US" altLang="zh-CN" sz="1200" kern="1200" baseline="30000" dirty="0">
                <a:solidFill>
                  <a:schemeClr val="tx1"/>
                </a:solidFill>
                <a:effectLst/>
                <a:latin typeface="+mn-lt"/>
                <a:ea typeface="+mn-ea"/>
                <a:cs typeface="+mn-cs"/>
              </a:rPr>
              <a:t>[28]</a:t>
            </a:r>
            <a:r>
              <a:rPr lang="zh-CN" altLang="zh-CN" sz="1200" kern="1200" dirty="0">
                <a:solidFill>
                  <a:schemeClr val="tx1"/>
                </a:solidFill>
                <a:effectLst/>
                <a:latin typeface="+mn-lt"/>
                <a:ea typeface="+mn-ea"/>
                <a:cs typeface="+mn-cs"/>
              </a:rPr>
              <a:t>进行比较，这是一种耦合</a:t>
            </a:r>
            <a:r>
              <a:rPr lang="en-US" altLang="zh-CN" sz="1200" kern="1200" dirty="0">
                <a:solidFill>
                  <a:schemeClr val="tx1"/>
                </a:solidFill>
                <a:effectLst/>
                <a:latin typeface="+mn-lt"/>
                <a:ea typeface="+mn-ea"/>
                <a:cs typeface="+mn-cs"/>
              </a:rPr>
              <a:t>2D</a:t>
            </a:r>
            <a:r>
              <a:rPr lang="zh-CN" altLang="zh-CN" sz="1200" kern="1200" dirty="0">
                <a:solidFill>
                  <a:schemeClr val="tx1"/>
                </a:solidFill>
                <a:effectLst/>
                <a:latin typeface="+mn-lt"/>
                <a:ea typeface="+mn-ea"/>
                <a:cs typeface="+mn-cs"/>
              </a:rPr>
              <a:t>转向算法和基于运动混合的技术的动画系统。</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Smartbody</a:t>
            </a:r>
            <a:r>
              <a:rPr lang="zh-CN" altLang="zh-CN" sz="1200" kern="1200" dirty="0">
                <a:solidFill>
                  <a:schemeClr val="tx1"/>
                </a:solidFill>
                <a:effectLst/>
                <a:latin typeface="+mn-lt"/>
                <a:ea typeface="+mn-ea"/>
                <a:cs typeface="+mn-cs"/>
              </a:rPr>
              <a:t>优先考虑合成运动的自然性，并且在中高密度场景中容易发生碰撞（表</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 此外，它可能导致密集交叉中的噪声轨迹，这从补充文件中的结果可以看出。</a:t>
            </a:r>
          </a:p>
          <a:p>
            <a:endParaRPr kumimoji="1" lang="zh-CN" altLang="en-US" dirty="0"/>
          </a:p>
        </p:txBody>
      </p:sp>
      <p:sp>
        <p:nvSpPr>
          <p:cNvPr id="4" name="灯片编号占位符 3"/>
          <p:cNvSpPr>
            <a:spLocks noGrp="1"/>
          </p:cNvSpPr>
          <p:nvPr>
            <p:ph type="sldNum" sz="quarter" idx="5"/>
          </p:nvPr>
        </p:nvSpPr>
        <p:spPr/>
        <p:txBody>
          <a:bodyPr/>
          <a:lstStyle/>
          <a:p>
            <a:fld id="{02036A38-BF95-49C5-9361-C815CDA747B5}" type="slidenum">
              <a:rPr lang="zh-CN" altLang="en-US" smtClean="0"/>
              <a:t>14</a:t>
            </a:fld>
            <a:endParaRPr lang="zh-CN" altLang="en-US"/>
          </a:p>
        </p:txBody>
      </p:sp>
    </p:spTree>
    <p:extLst>
      <p:ext uri="{BB962C8B-B14F-4D97-AF65-F5344CB8AC3E}">
        <p14:creationId xmlns:p14="http://schemas.microsoft.com/office/powerpoint/2010/main" val="2331598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本文将本文的方法与先前方法的性能进行了比较。 这些包括</a:t>
            </a:r>
            <a:r>
              <a:rPr lang="en-US" altLang="zh-CN" sz="1200" kern="1200" dirty="0">
                <a:solidFill>
                  <a:schemeClr val="tx1"/>
                </a:solidFill>
                <a:effectLst/>
                <a:latin typeface="+mn-lt"/>
                <a:ea typeface="+mn-ea"/>
                <a:cs typeface="+mn-cs"/>
              </a:rPr>
              <a:t>BAM</a:t>
            </a:r>
            <a:r>
              <a:rPr lang="zh-CN" altLang="zh-CN" sz="1200" kern="1200" dirty="0">
                <a:solidFill>
                  <a:schemeClr val="tx1"/>
                </a:solidFill>
                <a:effectLst/>
                <a:latin typeface="+mn-lt"/>
                <a:ea typeface="+mn-ea"/>
                <a:cs typeface="+mn-cs"/>
              </a:rPr>
              <a:t>与之前的</a:t>
            </a:r>
            <a:r>
              <a:rPr lang="en-US" altLang="zh-CN" sz="1200" kern="1200" dirty="0">
                <a:solidFill>
                  <a:schemeClr val="tx1"/>
                </a:solidFill>
                <a:effectLst/>
                <a:latin typeface="+mn-lt"/>
                <a:ea typeface="+mn-ea"/>
                <a:cs typeface="+mn-cs"/>
              </a:rPr>
              <a:t>2D</a:t>
            </a:r>
            <a:r>
              <a:rPr lang="zh-CN" altLang="zh-CN" sz="1200" kern="1200" dirty="0">
                <a:solidFill>
                  <a:schemeClr val="tx1"/>
                </a:solidFill>
                <a:effectLst/>
                <a:latin typeface="+mn-lt"/>
                <a:ea typeface="+mn-ea"/>
                <a:cs typeface="+mn-cs"/>
              </a:rPr>
              <a:t>导航算法之间的比较（使用两步分解）</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BAM</a:t>
            </a:r>
            <a:r>
              <a:rPr lang="zh-CN" altLang="zh-CN" sz="1200" kern="1200" dirty="0">
                <a:solidFill>
                  <a:schemeClr val="tx1"/>
                </a:solidFill>
                <a:effectLst/>
                <a:latin typeface="+mn-lt"/>
                <a:ea typeface="+mn-ea"/>
                <a:cs typeface="+mn-cs"/>
              </a:rPr>
              <a:t>与先前耦合的人</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代理模拟系统的比较。</a:t>
            </a:r>
          </a:p>
          <a:p>
            <a:r>
              <a:rPr lang="zh-CN" altLang="zh-CN" sz="1200" b="1" kern="1200" dirty="0">
                <a:solidFill>
                  <a:schemeClr val="tx1"/>
                </a:solidFill>
                <a:effectLst/>
                <a:latin typeface="+mn-lt"/>
                <a:ea typeface="+mn-ea"/>
                <a:cs typeface="+mn-cs"/>
              </a:rPr>
              <a:t>两步分解方法：</a:t>
            </a:r>
            <a:r>
              <a:rPr lang="zh-CN" altLang="zh-CN" sz="1200" kern="1200" dirty="0">
                <a:solidFill>
                  <a:schemeClr val="tx1"/>
                </a:solidFill>
                <a:effectLst/>
                <a:latin typeface="+mn-lt"/>
                <a:ea typeface="+mn-ea"/>
                <a:cs typeface="+mn-cs"/>
              </a:rPr>
              <a:t>本文将</a:t>
            </a:r>
            <a:r>
              <a:rPr lang="en-US" altLang="zh-CN" sz="1200" kern="1200" dirty="0">
                <a:solidFill>
                  <a:schemeClr val="tx1"/>
                </a:solidFill>
                <a:effectLst/>
                <a:latin typeface="+mn-lt"/>
                <a:ea typeface="+mn-ea"/>
                <a:cs typeface="+mn-cs"/>
              </a:rPr>
              <a:t>BAM</a:t>
            </a:r>
            <a:r>
              <a:rPr lang="zh-CN" altLang="zh-CN" sz="1200" kern="1200" dirty="0">
                <a:solidFill>
                  <a:schemeClr val="tx1"/>
                </a:solidFill>
                <a:effectLst/>
                <a:latin typeface="+mn-lt"/>
                <a:ea typeface="+mn-ea"/>
                <a:cs typeface="+mn-cs"/>
              </a:rPr>
              <a:t>与先前基于两步分解的</a:t>
            </a:r>
            <a:r>
              <a:rPr lang="en-US" altLang="zh-CN" sz="1200" kern="1200" dirty="0">
                <a:solidFill>
                  <a:schemeClr val="tx1"/>
                </a:solidFill>
                <a:effectLst/>
                <a:latin typeface="+mn-lt"/>
                <a:ea typeface="+mn-ea"/>
                <a:cs typeface="+mn-cs"/>
              </a:rPr>
              <a:t>2D</a:t>
            </a:r>
            <a:r>
              <a:rPr lang="zh-CN" altLang="zh-CN" sz="1200" kern="1200" dirty="0">
                <a:solidFill>
                  <a:schemeClr val="tx1"/>
                </a:solidFill>
                <a:effectLst/>
                <a:latin typeface="+mn-lt"/>
                <a:ea typeface="+mn-ea"/>
                <a:cs typeface="+mn-cs"/>
              </a:rPr>
              <a:t>导航方法进行比较，包括基于社会力的模型，</a:t>
            </a:r>
            <a:r>
              <a:rPr lang="en-US" altLang="zh-CN" sz="1200" kern="1200" dirty="0" err="1">
                <a:solidFill>
                  <a:schemeClr val="tx1"/>
                </a:solidFill>
                <a:effectLst/>
                <a:latin typeface="+mn-lt"/>
                <a:ea typeface="+mn-ea"/>
                <a:cs typeface="+mn-cs"/>
              </a:rPr>
              <a:t>Powerlaw</a:t>
            </a:r>
            <a:r>
              <a:rPr lang="en-US" altLang="zh-CN" sz="1200" kern="1200" dirty="0">
                <a:solidFill>
                  <a:schemeClr val="tx1"/>
                </a:solidFill>
                <a:effectLst/>
                <a:latin typeface="+mn-lt"/>
                <a:ea typeface="+mn-ea"/>
                <a:cs typeface="+mn-cs"/>
              </a:rPr>
              <a:t> </a:t>
            </a:r>
            <a:r>
              <a:rPr lang="en-US" altLang="zh-CN" sz="1200" kern="1200" baseline="300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和速度优化模型</a:t>
            </a:r>
            <a:r>
              <a:rPr lang="en-US" altLang="zh-CN" sz="1200" kern="1200" dirty="0">
                <a:solidFill>
                  <a:schemeClr val="tx1"/>
                </a:solidFill>
                <a:effectLst/>
                <a:latin typeface="+mn-lt"/>
                <a:ea typeface="+mn-ea"/>
                <a:cs typeface="+mn-cs"/>
              </a:rPr>
              <a:t>ORCA </a:t>
            </a:r>
            <a:r>
              <a:rPr lang="en-US" altLang="zh-CN" sz="1200" kern="1200" baseline="30000" dirty="0">
                <a:solidFill>
                  <a:schemeClr val="tx1"/>
                </a:solidFill>
                <a:effectLst/>
                <a:latin typeface="+mn-lt"/>
                <a:ea typeface="+mn-ea"/>
                <a:cs typeface="+mn-cs"/>
              </a:rPr>
              <a:t>[36]</a:t>
            </a:r>
            <a:r>
              <a:rPr lang="zh-CN" altLang="zh-CN" sz="1200" kern="1200" dirty="0">
                <a:solidFill>
                  <a:schemeClr val="tx1"/>
                </a:solidFill>
                <a:effectLst/>
                <a:latin typeface="+mn-lt"/>
                <a:ea typeface="+mn-ea"/>
                <a:cs typeface="+mn-cs"/>
              </a:rPr>
              <a:t>。 模拟时间步长在所有三种方法中都是一致的，并且对于所有基准测试都低于</a:t>
            </a:r>
            <a:r>
              <a:rPr lang="en-US" altLang="zh-CN" sz="1200" kern="1200" dirty="0">
                <a:solidFill>
                  <a:schemeClr val="tx1"/>
                </a:solidFill>
                <a:effectLst/>
                <a:latin typeface="+mn-lt"/>
                <a:ea typeface="+mn-ea"/>
                <a:cs typeface="+mn-cs"/>
              </a:rPr>
              <a:t>0.03</a:t>
            </a:r>
            <a:r>
              <a:rPr lang="zh-CN" altLang="zh-CN" sz="1200" kern="1200" dirty="0">
                <a:solidFill>
                  <a:schemeClr val="tx1"/>
                </a:solidFill>
                <a:effectLst/>
                <a:latin typeface="+mn-lt"/>
                <a:ea typeface="+mn-ea"/>
                <a:cs typeface="+mn-cs"/>
              </a:rPr>
              <a:t>秒（第</a:t>
            </a:r>
            <a:r>
              <a:rPr lang="en-US" altLang="zh-CN" sz="1200" kern="1200" dirty="0">
                <a:solidFill>
                  <a:schemeClr val="tx1"/>
                </a:solidFill>
                <a:effectLst/>
                <a:latin typeface="+mn-lt"/>
                <a:ea typeface="+mn-ea"/>
                <a:cs typeface="+mn-cs"/>
              </a:rPr>
              <a:t>5.3</a:t>
            </a:r>
            <a:r>
              <a:rPr lang="zh-CN" altLang="zh-CN" sz="1200" kern="1200" dirty="0">
                <a:solidFill>
                  <a:schemeClr val="tx1"/>
                </a:solidFill>
                <a:effectLst/>
                <a:latin typeface="+mn-lt"/>
                <a:ea typeface="+mn-ea"/>
                <a:cs typeface="+mn-cs"/>
              </a:rPr>
              <a:t>节）。 在每种情况下，</a:t>
            </a:r>
            <a:r>
              <a:rPr lang="en-US" altLang="zh-CN" sz="1200" kern="1200" dirty="0">
                <a:solidFill>
                  <a:schemeClr val="tx1"/>
                </a:solidFill>
                <a:effectLst/>
                <a:latin typeface="+mn-lt"/>
                <a:ea typeface="+mn-ea"/>
                <a:cs typeface="+mn-cs"/>
              </a:rPr>
              <a:t>BAM</a:t>
            </a:r>
            <a:r>
              <a:rPr lang="zh-CN" altLang="zh-CN" sz="1200" kern="1200" dirty="0">
                <a:solidFill>
                  <a:schemeClr val="tx1"/>
                </a:solidFill>
                <a:effectLst/>
                <a:latin typeface="+mn-lt"/>
                <a:ea typeface="+mn-ea"/>
                <a:cs typeface="+mn-cs"/>
              </a:rPr>
              <a:t>导致更少的碰撞和更平滑的轨迹。这是因为</a:t>
            </a:r>
            <a:r>
              <a:rPr lang="en-US" altLang="zh-CN" sz="1200" kern="1200" dirty="0">
                <a:solidFill>
                  <a:schemeClr val="tx1"/>
                </a:solidFill>
                <a:effectLst/>
                <a:latin typeface="+mn-lt"/>
                <a:ea typeface="+mn-ea"/>
                <a:cs typeface="+mn-cs"/>
              </a:rPr>
              <a:t>BAM</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2D</a:t>
            </a:r>
            <a:r>
              <a:rPr lang="zh-CN" altLang="zh-CN" sz="1200" kern="1200" dirty="0">
                <a:solidFill>
                  <a:schemeClr val="tx1"/>
                </a:solidFill>
                <a:effectLst/>
                <a:latin typeface="+mn-lt"/>
                <a:ea typeface="+mn-ea"/>
                <a:cs typeface="+mn-cs"/>
              </a:rPr>
              <a:t>速度计算中考虑了许多人体运动约束（第</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节）。 此外，</a:t>
            </a:r>
            <a:r>
              <a:rPr lang="en-US" altLang="zh-CN" sz="1200" kern="1200" dirty="0">
                <a:solidFill>
                  <a:schemeClr val="tx1"/>
                </a:solidFill>
                <a:effectLst/>
                <a:latin typeface="+mn-lt"/>
                <a:ea typeface="+mn-ea"/>
                <a:cs typeface="+mn-cs"/>
              </a:rPr>
              <a:t>BAM</a:t>
            </a:r>
            <a:r>
              <a:rPr lang="zh-CN" altLang="zh-CN" sz="1200" kern="1200" dirty="0">
                <a:solidFill>
                  <a:schemeClr val="tx1"/>
                </a:solidFill>
                <a:effectLst/>
                <a:latin typeface="+mn-lt"/>
                <a:ea typeface="+mn-ea"/>
                <a:cs typeface="+mn-cs"/>
              </a:rPr>
              <a:t>可以自动生成许多新兴行为，包括常见的突发行为，如车道形成，瓶颈拱起等。</a:t>
            </a:r>
          </a:p>
          <a:p>
            <a:r>
              <a:rPr lang="zh-CN" altLang="zh-CN" sz="1200" b="1" kern="1200" dirty="0">
                <a:solidFill>
                  <a:schemeClr val="tx1"/>
                </a:solidFill>
                <a:effectLst/>
                <a:latin typeface="+mn-lt"/>
                <a:ea typeface="+mn-ea"/>
                <a:cs typeface="+mn-cs"/>
              </a:rPr>
              <a:t>耦合方法：</a:t>
            </a:r>
            <a:r>
              <a:rPr lang="zh-CN" altLang="zh-CN" sz="1200" kern="1200" dirty="0">
                <a:solidFill>
                  <a:schemeClr val="tx1"/>
                </a:solidFill>
                <a:effectLst/>
                <a:latin typeface="+mn-lt"/>
                <a:ea typeface="+mn-ea"/>
                <a:cs typeface="+mn-cs"/>
              </a:rPr>
              <a:t>本文将本文的方法与</a:t>
            </a:r>
            <a:r>
              <a:rPr lang="en-US" altLang="zh-CN" sz="1200" kern="1200" dirty="0">
                <a:solidFill>
                  <a:schemeClr val="tx1"/>
                </a:solidFill>
                <a:effectLst/>
                <a:latin typeface="+mn-lt"/>
                <a:ea typeface="+mn-ea"/>
                <a:cs typeface="+mn-cs"/>
              </a:rPr>
              <a:t>Smart-body </a:t>
            </a:r>
            <a:r>
              <a:rPr lang="en-US" altLang="zh-CN" sz="1200" kern="1200" baseline="30000" dirty="0">
                <a:solidFill>
                  <a:schemeClr val="tx1"/>
                </a:solidFill>
                <a:effectLst/>
                <a:latin typeface="+mn-lt"/>
                <a:ea typeface="+mn-ea"/>
                <a:cs typeface="+mn-cs"/>
              </a:rPr>
              <a:t>[28]</a:t>
            </a:r>
            <a:r>
              <a:rPr lang="zh-CN" altLang="zh-CN" sz="1200" kern="1200" dirty="0">
                <a:solidFill>
                  <a:schemeClr val="tx1"/>
                </a:solidFill>
                <a:effectLst/>
                <a:latin typeface="+mn-lt"/>
                <a:ea typeface="+mn-ea"/>
                <a:cs typeface="+mn-cs"/>
              </a:rPr>
              <a:t>进行比较，这是一种耦合</a:t>
            </a:r>
            <a:r>
              <a:rPr lang="en-US" altLang="zh-CN" sz="1200" kern="1200" dirty="0">
                <a:solidFill>
                  <a:schemeClr val="tx1"/>
                </a:solidFill>
                <a:effectLst/>
                <a:latin typeface="+mn-lt"/>
                <a:ea typeface="+mn-ea"/>
                <a:cs typeface="+mn-cs"/>
              </a:rPr>
              <a:t>2D</a:t>
            </a:r>
            <a:r>
              <a:rPr lang="zh-CN" altLang="zh-CN" sz="1200" kern="1200" dirty="0">
                <a:solidFill>
                  <a:schemeClr val="tx1"/>
                </a:solidFill>
                <a:effectLst/>
                <a:latin typeface="+mn-lt"/>
                <a:ea typeface="+mn-ea"/>
                <a:cs typeface="+mn-cs"/>
              </a:rPr>
              <a:t>转向算法和基于运动混合的技术的动画系统。</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Smartbody</a:t>
            </a:r>
            <a:r>
              <a:rPr lang="zh-CN" altLang="zh-CN" sz="1200" kern="1200" dirty="0">
                <a:solidFill>
                  <a:schemeClr val="tx1"/>
                </a:solidFill>
                <a:effectLst/>
                <a:latin typeface="+mn-lt"/>
                <a:ea typeface="+mn-ea"/>
                <a:cs typeface="+mn-cs"/>
              </a:rPr>
              <a:t>优先考虑合成运动的自然性，并且在中高密度场景中容易发生碰撞（表</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 此外，它可能导致密集交叉中的噪声轨迹，这从补充文件中的结果可以看出。</a:t>
            </a:r>
          </a:p>
          <a:p>
            <a:endParaRPr kumimoji="1" lang="zh-CN" altLang="en-US" dirty="0"/>
          </a:p>
        </p:txBody>
      </p:sp>
      <p:sp>
        <p:nvSpPr>
          <p:cNvPr id="4" name="灯片编号占位符 3"/>
          <p:cNvSpPr>
            <a:spLocks noGrp="1"/>
          </p:cNvSpPr>
          <p:nvPr>
            <p:ph type="sldNum" sz="quarter" idx="5"/>
          </p:nvPr>
        </p:nvSpPr>
        <p:spPr/>
        <p:txBody>
          <a:bodyPr/>
          <a:lstStyle/>
          <a:p>
            <a:fld id="{02036A38-BF95-49C5-9361-C815CDA747B5}" type="slidenum">
              <a:rPr lang="zh-CN" altLang="en-US" smtClean="0"/>
              <a:t>15</a:t>
            </a:fld>
            <a:endParaRPr lang="zh-CN" altLang="en-US"/>
          </a:p>
        </p:txBody>
      </p:sp>
    </p:spTree>
    <p:extLst>
      <p:ext uri="{BB962C8B-B14F-4D97-AF65-F5344CB8AC3E}">
        <p14:creationId xmlns:p14="http://schemas.microsoft.com/office/powerpoint/2010/main" val="3979265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1356064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defTabSz="966788" fontAlgn="base">
              <a:spcBef>
                <a:spcPct val="0"/>
              </a:spcBef>
              <a:spcAft>
                <a:spcPct val="0"/>
              </a:spcAft>
            </a:pPr>
            <a:fld id="{D753798A-EA77-46EB-A121-A9C0E2741236}" type="slidenum">
              <a:rPr lang="zh-CN" altLang="en-US" sz="1200">
                <a:latin typeface="Calibri" pitchFamily="34" charset="0"/>
                <a:ea typeface="宋体" pitchFamily="2" charset="-122"/>
              </a:rPr>
              <a:pPr defTabSz="966788" fontAlgn="base">
                <a:spcBef>
                  <a:spcPct val="0"/>
                </a:spcBef>
                <a:spcAft>
                  <a:spcPct val="0"/>
                </a:spcAft>
              </a:pPr>
              <a:t>18</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626407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E2848-00BD-4311-96C1-B3092E21531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0A82A8D-0FE1-455C-8287-42A41BB5D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B9515BAF-A0EC-4C27-A30F-2C7410AA1E02}"/>
              </a:ext>
            </a:extLst>
          </p:cNvPr>
          <p:cNvSpPr>
            <a:spLocks noGrp="1"/>
          </p:cNvSpPr>
          <p:nvPr>
            <p:ph type="dt" sz="half" idx="10"/>
          </p:nvPr>
        </p:nvSpPr>
        <p:spPr/>
        <p:txBody>
          <a:bodyPr/>
          <a:lstStyle/>
          <a:p>
            <a:fld id="{60FCB084-51A8-4949-8ADD-2ED30B1DC960}" type="datetimeFigureOut">
              <a:rPr lang="zh-CN" altLang="en-US" smtClean="0"/>
              <a:t>2019/1/11</a:t>
            </a:fld>
            <a:endParaRPr lang="zh-CN" altLang="en-US"/>
          </a:p>
        </p:txBody>
      </p:sp>
      <p:sp>
        <p:nvSpPr>
          <p:cNvPr id="5" name="页脚占位符 4">
            <a:extLst>
              <a:ext uri="{FF2B5EF4-FFF2-40B4-BE49-F238E27FC236}">
                <a16:creationId xmlns:a16="http://schemas.microsoft.com/office/drawing/2014/main" id="{152B448C-E2B6-4A51-B7B9-530CD213AB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4C6139-305A-43A2-AD3D-EF33DDB0BBAD}"/>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254225548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2019/1/11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838200" y="383105"/>
            <a:ext cx="2448229" cy="420542"/>
          </a:xfrm>
          <a:prstGeom prst="rect">
            <a:avLst/>
          </a:prstGeom>
          <a:noFill/>
        </p:spPr>
        <p:txBody>
          <a:bodyPr wrap="square" lIns="91417" tIns="45709" rIns="91417" bIns="45709" rtlCol="0">
            <a:spAutoFit/>
          </a:bodyPr>
          <a:lstStyle/>
          <a:p>
            <a:pPr lvl="0" algn="dist"/>
            <a:r>
              <a:rPr lang="zh-CN" altLang="en-US" sz="2133" b="0" kern="1200" dirty="0">
                <a:solidFill>
                  <a:schemeClr val="accent1"/>
                </a:solidFill>
                <a:latin typeface="微软雅黑" pitchFamily="34" charset="-122"/>
                <a:ea typeface="微软雅黑" pitchFamily="34" charset="-122"/>
                <a:cs typeface="+mn-cs"/>
              </a:rPr>
              <a:t>结果展示</a:t>
            </a:r>
            <a:endParaRPr lang="zh-CN" altLang="zh-CN" sz="2133" b="0" kern="1200" dirty="0">
              <a:solidFill>
                <a:schemeClr val="accent1"/>
              </a:solidFill>
              <a:latin typeface="微软雅黑" pitchFamily="34" charset="-122"/>
              <a:ea typeface="微软雅黑" pitchFamily="34" charset="-122"/>
              <a:cs typeface="+mn-cs"/>
            </a:endParaRPr>
          </a:p>
        </p:txBody>
      </p:sp>
      <p:grpSp>
        <p:nvGrpSpPr>
          <p:cNvPr id="9" name="组合 18">
            <a:extLst>
              <a:ext uri="{FF2B5EF4-FFF2-40B4-BE49-F238E27FC236}">
                <a16:creationId xmlns:a16="http://schemas.microsoft.com/office/drawing/2014/main" id="{F3F08ED6-B608-4D6D-916B-26700AF07799}"/>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id="{A85E5F7D-0997-4B04-A522-D6A52C62A5AB}"/>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id="{1784E699-A783-499E-AB60-9CF1C1BDA8DA}"/>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id="{8370D417-BEA1-4876-A03E-34728E279A33}"/>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296813521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2019/1/11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804722" y="383105"/>
            <a:ext cx="2448229" cy="420542"/>
          </a:xfrm>
          <a:prstGeom prst="rect">
            <a:avLst/>
          </a:prstGeom>
          <a:noFill/>
        </p:spPr>
        <p:txBody>
          <a:bodyPr wrap="square" lIns="91417" tIns="45709" rIns="91417" bIns="45709" rtlCol="0">
            <a:spAutoFit/>
          </a:bodyPr>
          <a:lstStyle/>
          <a:p>
            <a:pPr algn="dist"/>
            <a:r>
              <a:rPr lang="zh-CN" altLang="en-US" sz="2133" b="0" kern="1200" dirty="0">
                <a:solidFill>
                  <a:schemeClr val="accent1"/>
                </a:solidFill>
                <a:latin typeface="微软雅黑" pitchFamily="34" charset="-122"/>
                <a:ea typeface="微软雅黑" pitchFamily="34" charset="-122"/>
                <a:cs typeface="+mn-cs"/>
              </a:rPr>
              <a:t>论文总结</a:t>
            </a:r>
            <a:endParaRPr lang="zh-CN" altLang="zh-CN" sz="2133" b="0" kern="1200" dirty="0">
              <a:solidFill>
                <a:schemeClr val="accent1"/>
              </a:solidFill>
              <a:latin typeface="微软雅黑" pitchFamily="34" charset="-122"/>
              <a:ea typeface="微软雅黑" pitchFamily="34" charset="-122"/>
              <a:cs typeface="+mn-cs"/>
            </a:endParaRPr>
          </a:p>
        </p:txBody>
      </p:sp>
      <p:grpSp>
        <p:nvGrpSpPr>
          <p:cNvPr id="9" name="组合 18">
            <a:extLst>
              <a:ext uri="{FF2B5EF4-FFF2-40B4-BE49-F238E27FC236}">
                <a16:creationId xmlns:a16="http://schemas.microsoft.com/office/drawing/2014/main" id="{2F72F9A6-82DA-46F7-8C3A-6661FE90CF18}"/>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id="{4855BFD0-0BA0-4B6B-B6FC-865772C61FB7}"/>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id="{220CD87A-E9B8-4B4A-91FC-6C2EA95F55B5}"/>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id="{5159AB0C-3DC3-400C-99B0-FEE2C0718648}"/>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121158207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1C771-808D-4118-A312-7628C40D97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B7BC555-11AE-464E-8A31-04F533D7DF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0D6258E-2D19-4C23-BC2A-5E7199F51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FB93EA9-346D-4046-BACE-6ED78E085F60}"/>
              </a:ext>
            </a:extLst>
          </p:cNvPr>
          <p:cNvSpPr>
            <a:spLocks noGrp="1"/>
          </p:cNvSpPr>
          <p:nvPr>
            <p:ph type="dt" sz="half" idx="10"/>
          </p:nvPr>
        </p:nvSpPr>
        <p:spPr/>
        <p:txBody>
          <a:bodyPr/>
          <a:lstStyle/>
          <a:p>
            <a:fld id="{60FCB084-51A8-4949-8ADD-2ED30B1DC960}" type="datetimeFigureOut">
              <a:rPr lang="zh-CN" altLang="en-US" smtClean="0"/>
              <a:t>2019/1/11</a:t>
            </a:fld>
            <a:endParaRPr lang="zh-CN" altLang="en-US"/>
          </a:p>
        </p:txBody>
      </p:sp>
      <p:sp>
        <p:nvSpPr>
          <p:cNvPr id="6" name="页脚占位符 5">
            <a:extLst>
              <a:ext uri="{FF2B5EF4-FFF2-40B4-BE49-F238E27FC236}">
                <a16:creationId xmlns:a16="http://schemas.microsoft.com/office/drawing/2014/main" id="{A3381C47-B006-4C3C-9E9F-6B60D75DEF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28CDD1-E797-448B-80FC-1FF7C5D235E3}"/>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290960716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99FDD-F519-420E-BF95-5CF71868A9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EC17B8E-EA2B-413F-B19B-17FD148A51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4E57ED9-1C6B-4A38-BE58-3DB588EC79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349CA0C-AEC6-4B7B-951E-48BC789157DD}"/>
              </a:ext>
            </a:extLst>
          </p:cNvPr>
          <p:cNvSpPr>
            <a:spLocks noGrp="1"/>
          </p:cNvSpPr>
          <p:nvPr>
            <p:ph type="dt" sz="half" idx="10"/>
          </p:nvPr>
        </p:nvSpPr>
        <p:spPr/>
        <p:txBody>
          <a:bodyPr/>
          <a:lstStyle/>
          <a:p>
            <a:fld id="{60FCB084-51A8-4949-8ADD-2ED30B1DC960}" type="datetimeFigureOut">
              <a:rPr lang="zh-CN" altLang="en-US" smtClean="0"/>
              <a:t>2019/1/11</a:t>
            </a:fld>
            <a:endParaRPr lang="zh-CN" altLang="en-US"/>
          </a:p>
        </p:txBody>
      </p:sp>
      <p:sp>
        <p:nvSpPr>
          <p:cNvPr id="6" name="页脚占位符 5">
            <a:extLst>
              <a:ext uri="{FF2B5EF4-FFF2-40B4-BE49-F238E27FC236}">
                <a16:creationId xmlns:a16="http://schemas.microsoft.com/office/drawing/2014/main" id="{EB89AB40-302B-411B-9CD4-3E7202FF39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2AC548-318D-4CA4-B2B9-AA28E4E80A5C}"/>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56818061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E4C96-9EDC-475F-BA5C-FECEE1C00C0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26D2D17-3CFA-4C1D-BB30-872BEB01030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BA66DD9-A026-4C47-93A1-645A2D3BBBB8}"/>
              </a:ext>
            </a:extLst>
          </p:cNvPr>
          <p:cNvSpPr>
            <a:spLocks noGrp="1"/>
          </p:cNvSpPr>
          <p:nvPr>
            <p:ph type="dt" sz="half" idx="10"/>
          </p:nvPr>
        </p:nvSpPr>
        <p:spPr/>
        <p:txBody>
          <a:bodyPr/>
          <a:lstStyle/>
          <a:p>
            <a:fld id="{60FCB084-51A8-4949-8ADD-2ED30B1DC960}" type="datetimeFigureOut">
              <a:rPr lang="zh-CN" altLang="en-US" smtClean="0"/>
              <a:t>2019/1/11</a:t>
            </a:fld>
            <a:endParaRPr lang="zh-CN" altLang="en-US"/>
          </a:p>
        </p:txBody>
      </p:sp>
      <p:sp>
        <p:nvSpPr>
          <p:cNvPr id="5" name="页脚占位符 4">
            <a:extLst>
              <a:ext uri="{FF2B5EF4-FFF2-40B4-BE49-F238E27FC236}">
                <a16:creationId xmlns:a16="http://schemas.microsoft.com/office/drawing/2014/main" id="{2A020438-3058-4CC3-8349-01D8DC8A91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7C9D08-61AD-4614-BB2A-7698F3E3DBE7}"/>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17388469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FD15D37-5975-48D8-BB7F-D2BFD83423C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E63B7C9-A140-4BB6-BFB7-19C4DEBE8C2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D8C76E3-2E49-421D-B3FB-C694757CEEC1}"/>
              </a:ext>
            </a:extLst>
          </p:cNvPr>
          <p:cNvSpPr>
            <a:spLocks noGrp="1"/>
          </p:cNvSpPr>
          <p:nvPr>
            <p:ph type="dt" sz="half" idx="10"/>
          </p:nvPr>
        </p:nvSpPr>
        <p:spPr/>
        <p:txBody>
          <a:bodyPr/>
          <a:lstStyle/>
          <a:p>
            <a:fld id="{60FCB084-51A8-4949-8ADD-2ED30B1DC960}" type="datetimeFigureOut">
              <a:rPr lang="zh-CN" altLang="en-US" smtClean="0"/>
              <a:t>2019/1/11</a:t>
            </a:fld>
            <a:endParaRPr lang="zh-CN" altLang="en-US"/>
          </a:p>
        </p:txBody>
      </p:sp>
      <p:sp>
        <p:nvSpPr>
          <p:cNvPr id="5" name="页脚占位符 4">
            <a:extLst>
              <a:ext uri="{FF2B5EF4-FFF2-40B4-BE49-F238E27FC236}">
                <a16:creationId xmlns:a16="http://schemas.microsoft.com/office/drawing/2014/main" id="{0A9DCB85-5328-4FF2-8954-D4FB3ACDD2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DE031E-4BC0-4C86-AA4B-DFFBD06357F3}"/>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18051686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pSp>
        <p:nvGrpSpPr>
          <p:cNvPr id="6" name="组合 5"/>
          <p:cNvGrpSpPr/>
          <p:nvPr userDrawn="1"/>
        </p:nvGrpSpPr>
        <p:grpSpPr>
          <a:xfrm>
            <a:off x="800436" y="548680"/>
            <a:ext cx="10591128" cy="45719"/>
            <a:chOff x="800436" y="548680"/>
            <a:chExt cx="10591128" cy="45719"/>
          </a:xfrm>
        </p:grpSpPr>
        <p:sp>
          <p:nvSpPr>
            <p:cNvPr id="3" name="任意多边形 2"/>
            <p:cNvSpPr/>
            <p:nvPr/>
          </p:nvSpPr>
          <p:spPr>
            <a:xfrm>
              <a:off x="800436" y="548680"/>
              <a:ext cx="2631268" cy="45719"/>
            </a:xfrm>
            <a:custGeom>
              <a:avLst/>
              <a:gdLst>
                <a:gd name="connsiteX0" fmla="*/ 0 w 6158753"/>
                <a:gd name="connsiteY0" fmla="*/ 0 h 53789"/>
                <a:gd name="connsiteX1" fmla="*/ 107576 w 6158753"/>
                <a:gd name="connsiteY1" fmla="*/ 0 h 53789"/>
                <a:gd name="connsiteX2" fmla="*/ 1425388 w 6158753"/>
                <a:gd name="connsiteY2" fmla="*/ 8965 h 53789"/>
                <a:gd name="connsiteX3" fmla="*/ 1532964 w 6158753"/>
                <a:gd name="connsiteY3" fmla="*/ 17930 h 53789"/>
                <a:gd name="connsiteX4" fmla="*/ 1828800 w 6158753"/>
                <a:gd name="connsiteY4" fmla="*/ 35859 h 53789"/>
                <a:gd name="connsiteX5" fmla="*/ 2725270 w 6158753"/>
                <a:gd name="connsiteY5" fmla="*/ 26895 h 53789"/>
                <a:gd name="connsiteX6" fmla="*/ 2886635 w 6158753"/>
                <a:gd name="connsiteY6" fmla="*/ 17930 h 53789"/>
                <a:gd name="connsiteX7" fmla="*/ 5217459 w 6158753"/>
                <a:gd name="connsiteY7" fmla="*/ 26895 h 53789"/>
                <a:gd name="connsiteX8" fmla="*/ 5262282 w 6158753"/>
                <a:gd name="connsiteY8" fmla="*/ 35859 h 53789"/>
                <a:gd name="connsiteX9" fmla="*/ 5791200 w 6158753"/>
                <a:gd name="connsiteY9" fmla="*/ 53789 h 53789"/>
                <a:gd name="connsiteX10" fmla="*/ 6113929 w 6158753"/>
                <a:gd name="connsiteY10" fmla="*/ 44824 h 53789"/>
                <a:gd name="connsiteX11" fmla="*/ 6140823 w 6158753"/>
                <a:gd name="connsiteY11" fmla="*/ 35859 h 53789"/>
                <a:gd name="connsiteX12" fmla="*/ 6158753 w 6158753"/>
                <a:gd name="connsiteY12" fmla="*/ 17930 h 5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58753" h="53789">
                  <a:moveTo>
                    <a:pt x="0" y="0"/>
                  </a:moveTo>
                  <a:cubicBezTo>
                    <a:pt x="105634" y="21128"/>
                    <a:pt x="-25858" y="0"/>
                    <a:pt x="107576" y="0"/>
                  </a:cubicBezTo>
                  <a:lnTo>
                    <a:pt x="1425388" y="8965"/>
                  </a:lnTo>
                  <a:lnTo>
                    <a:pt x="1532964" y="17930"/>
                  </a:lnTo>
                  <a:lnTo>
                    <a:pt x="1828800" y="35859"/>
                  </a:lnTo>
                  <a:lnTo>
                    <a:pt x="2725270" y="26895"/>
                  </a:lnTo>
                  <a:cubicBezTo>
                    <a:pt x="2779134" y="25982"/>
                    <a:pt x="2832764" y="17930"/>
                    <a:pt x="2886635" y="17930"/>
                  </a:cubicBezTo>
                  <a:lnTo>
                    <a:pt x="5217459" y="26895"/>
                  </a:lnTo>
                  <a:cubicBezTo>
                    <a:pt x="5232400" y="29883"/>
                    <a:pt x="5247062" y="35146"/>
                    <a:pt x="5262282" y="35859"/>
                  </a:cubicBezTo>
                  <a:cubicBezTo>
                    <a:pt x="5438496" y="44119"/>
                    <a:pt x="5791200" y="53789"/>
                    <a:pt x="5791200" y="53789"/>
                  </a:cubicBezTo>
                  <a:cubicBezTo>
                    <a:pt x="5898776" y="50801"/>
                    <a:pt x="6006452" y="50336"/>
                    <a:pt x="6113929" y="44824"/>
                  </a:cubicBezTo>
                  <a:cubicBezTo>
                    <a:pt x="6123366" y="44340"/>
                    <a:pt x="6132720" y="40721"/>
                    <a:pt x="6140823" y="35859"/>
                  </a:cubicBezTo>
                  <a:cubicBezTo>
                    <a:pt x="6148071" y="31511"/>
                    <a:pt x="6158753" y="17930"/>
                    <a:pt x="6158753" y="17930"/>
                  </a:cubicBezTo>
                </a:path>
              </a:pathLst>
            </a:cu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5" name="任意多边形 4"/>
            <p:cNvSpPr/>
            <p:nvPr userDrawn="1"/>
          </p:nvSpPr>
          <p:spPr>
            <a:xfrm>
              <a:off x="8760296" y="548680"/>
              <a:ext cx="2631268" cy="45719"/>
            </a:xfrm>
            <a:custGeom>
              <a:avLst/>
              <a:gdLst>
                <a:gd name="connsiteX0" fmla="*/ 0 w 6158753"/>
                <a:gd name="connsiteY0" fmla="*/ 0 h 53789"/>
                <a:gd name="connsiteX1" fmla="*/ 107576 w 6158753"/>
                <a:gd name="connsiteY1" fmla="*/ 0 h 53789"/>
                <a:gd name="connsiteX2" fmla="*/ 1425388 w 6158753"/>
                <a:gd name="connsiteY2" fmla="*/ 8965 h 53789"/>
                <a:gd name="connsiteX3" fmla="*/ 1532964 w 6158753"/>
                <a:gd name="connsiteY3" fmla="*/ 17930 h 53789"/>
                <a:gd name="connsiteX4" fmla="*/ 1828800 w 6158753"/>
                <a:gd name="connsiteY4" fmla="*/ 35859 h 53789"/>
                <a:gd name="connsiteX5" fmla="*/ 2725270 w 6158753"/>
                <a:gd name="connsiteY5" fmla="*/ 26895 h 53789"/>
                <a:gd name="connsiteX6" fmla="*/ 2886635 w 6158753"/>
                <a:gd name="connsiteY6" fmla="*/ 17930 h 53789"/>
                <a:gd name="connsiteX7" fmla="*/ 5217459 w 6158753"/>
                <a:gd name="connsiteY7" fmla="*/ 26895 h 53789"/>
                <a:gd name="connsiteX8" fmla="*/ 5262282 w 6158753"/>
                <a:gd name="connsiteY8" fmla="*/ 35859 h 53789"/>
                <a:gd name="connsiteX9" fmla="*/ 5791200 w 6158753"/>
                <a:gd name="connsiteY9" fmla="*/ 53789 h 53789"/>
                <a:gd name="connsiteX10" fmla="*/ 6113929 w 6158753"/>
                <a:gd name="connsiteY10" fmla="*/ 44824 h 53789"/>
                <a:gd name="connsiteX11" fmla="*/ 6140823 w 6158753"/>
                <a:gd name="connsiteY11" fmla="*/ 35859 h 53789"/>
                <a:gd name="connsiteX12" fmla="*/ 6158753 w 6158753"/>
                <a:gd name="connsiteY12" fmla="*/ 17930 h 5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58753" h="53789">
                  <a:moveTo>
                    <a:pt x="0" y="0"/>
                  </a:moveTo>
                  <a:cubicBezTo>
                    <a:pt x="105634" y="21128"/>
                    <a:pt x="-25858" y="0"/>
                    <a:pt x="107576" y="0"/>
                  </a:cubicBezTo>
                  <a:lnTo>
                    <a:pt x="1425388" y="8965"/>
                  </a:lnTo>
                  <a:lnTo>
                    <a:pt x="1532964" y="17930"/>
                  </a:lnTo>
                  <a:lnTo>
                    <a:pt x="1828800" y="35859"/>
                  </a:lnTo>
                  <a:lnTo>
                    <a:pt x="2725270" y="26895"/>
                  </a:lnTo>
                  <a:cubicBezTo>
                    <a:pt x="2779134" y="25982"/>
                    <a:pt x="2832764" y="17930"/>
                    <a:pt x="2886635" y="17930"/>
                  </a:cubicBezTo>
                  <a:lnTo>
                    <a:pt x="5217459" y="26895"/>
                  </a:lnTo>
                  <a:cubicBezTo>
                    <a:pt x="5232400" y="29883"/>
                    <a:pt x="5247062" y="35146"/>
                    <a:pt x="5262282" y="35859"/>
                  </a:cubicBezTo>
                  <a:cubicBezTo>
                    <a:pt x="5438496" y="44119"/>
                    <a:pt x="5791200" y="53789"/>
                    <a:pt x="5791200" y="53789"/>
                  </a:cubicBezTo>
                  <a:cubicBezTo>
                    <a:pt x="5898776" y="50801"/>
                    <a:pt x="6006452" y="50336"/>
                    <a:pt x="6113929" y="44824"/>
                  </a:cubicBezTo>
                  <a:cubicBezTo>
                    <a:pt x="6123366" y="44340"/>
                    <a:pt x="6132720" y="40721"/>
                    <a:pt x="6140823" y="35859"/>
                  </a:cubicBezTo>
                  <a:cubicBezTo>
                    <a:pt x="6148071" y="31511"/>
                    <a:pt x="6158753" y="17930"/>
                    <a:pt x="6158753" y="17930"/>
                  </a:cubicBezTo>
                </a:path>
              </a:pathLst>
            </a:cu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grpSp>
    </p:spTree>
    <p:extLst>
      <p:ext uri="{BB962C8B-B14F-4D97-AF65-F5344CB8AC3E}">
        <p14:creationId xmlns:p14="http://schemas.microsoft.com/office/powerpoint/2010/main" val="42819304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2863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399"/>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1999"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1999"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146050927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1642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E279BB-B37F-45C6-BF9F-FD95E8F1E2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4CCBD5-447E-495E-940C-03283547E0C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508D13-98DA-49C4-B084-F5CB11230200}"/>
              </a:ext>
            </a:extLst>
          </p:cNvPr>
          <p:cNvSpPr>
            <a:spLocks noGrp="1"/>
          </p:cNvSpPr>
          <p:nvPr>
            <p:ph type="dt" sz="half" idx="10"/>
          </p:nvPr>
        </p:nvSpPr>
        <p:spPr/>
        <p:txBody>
          <a:bodyPr/>
          <a:lstStyle/>
          <a:p>
            <a:fld id="{60FCB084-51A8-4949-8ADD-2ED30B1DC960}" type="datetimeFigureOut">
              <a:rPr lang="zh-CN" altLang="en-US" smtClean="0"/>
              <a:t>2019/1/11</a:t>
            </a:fld>
            <a:endParaRPr lang="zh-CN" altLang="en-US"/>
          </a:p>
        </p:txBody>
      </p:sp>
      <p:sp>
        <p:nvSpPr>
          <p:cNvPr id="5" name="页脚占位符 4">
            <a:extLst>
              <a:ext uri="{FF2B5EF4-FFF2-40B4-BE49-F238E27FC236}">
                <a16:creationId xmlns:a16="http://schemas.microsoft.com/office/drawing/2014/main" id="{87639037-6864-4D35-8241-907BABC3C8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C04A95-207A-4FD4-BFD9-52BCE1662F79}"/>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414447267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CDDA0-844F-4DA4-8CC0-BD329DE94AE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F342225-F153-4AD9-9437-99553D12B8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36B8606-F3ED-492C-BAC1-F124686767D1}"/>
              </a:ext>
            </a:extLst>
          </p:cNvPr>
          <p:cNvSpPr>
            <a:spLocks noGrp="1"/>
          </p:cNvSpPr>
          <p:nvPr>
            <p:ph type="dt" sz="half" idx="10"/>
          </p:nvPr>
        </p:nvSpPr>
        <p:spPr/>
        <p:txBody>
          <a:bodyPr/>
          <a:lstStyle/>
          <a:p>
            <a:fld id="{60FCB084-51A8-4949-8ADD-2ED30B1DC960}" type="datetimeFigureOut">
              <a:rPr lang="zh-CN" altLang="en-US" smtClean="0"/>
              <a:t>2019/1/11</a:t>
            </a:fld>
            <a:endParaRPr lang="zh-CN" altLang="en-US"/>
          </a:p>
        </p:txBody>
      </p:sp>
      <p:sp>
        <p:nvSpPr>
          <p:cNvPr id="5" name="页脚占位符 4">
            <a:extLst>
              <a:ext uri="{FF2B5EF4-FFF2-40B4-BE49-F238E27FC236}">
                <a16:creationId xmlns:a16="http://schemas.microsoft.com/office/drawing/2014/main" id="{7D551B77-3B49-4AC9-8DBD-C88BF2DE74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F32084-A327-4081-9D9A-0ABE9209B96F}"/>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934650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1CE21C-BAFB-4907-B1E2-1D09964B03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4E816C-1341-472E-AF5E-5846F197654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1DE23B8-3789-4D36-B708-5D089A51FB0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BD9EDDA-2C93-4C1E-8118-651370072142}"/>
              </a:ext>
            </a:extLst>
          </p:cNvPr>
          <p:cNvSpPr>
            <a:spLocks noGrp="1"/>
          </p:cNvSpPr>
          <p:nvPr>
            <p:ph type="dt" sz="half" idx="10"/>
          </p:nvPr>
        </p:nvSpPr>
        <p:spPr/>
        <p:txBody>
          <a:bodyPr/>
          <a:lstStyle/>
          <a:p>
            <a:fld id="{60FCB084-51A8-4949-8ADD-2ED30B1DC960}" type="datetimeFigureOut">
              <a:rPr lang="zh-CN" altLang="en-US" smtClean="0"/>
              <a:t>2019/1/11</a:t>
            </a:fld>
            <a:endParaRPr lang="zh-CN" altLang="en-US"/>
          </a:p>
        </p:txBody>
      </p:sp>
      <p:sp>
        <p:nvSpPr>
          <p:cNvPr id="6" name="页脚占位符 5">
            <a:extLst>
              <a:ext uri="{FF2B5EF4-FFF2-40B4-BE49-F238E27FC236}">
                <a16:creationId xmlns:a16="http://schemas.microsoft.com/office/drawing/2014/main" id="{CF7A0F41-AAD5-4D1B-BAEE-1E5C55BC44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4BCC73-ECB4-4A5D-A2D1-E21672C7986C}"/>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476652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8A739-D6E5-46A4-9216-537CEA418AE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B5563BF-9034-43C2-B91B-BFF2A74ED4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FFC8443-80ED-47AD-B7C4-527919C6AA7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E1D4B28-8E31-48D7-9AC5-563BACE8F9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348BC54-0EC2-4A37-BCD5-07F62AA5600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2FCC312-80CC-468F-AFF3-CF2255B1DE5D}"/>
              </a:ext>
            </a:extLst>
          </p:cNvPr>
          <p:cNvSpPr>
            <a:spLocks noGrp="1"/>
          </p:cNvSpPr>
          <p:nvPr>
            <p:ph type="dt" sz="half" idx="10"/>
          </p:nvPr>
        </p:nvSpPr>
        <p:spPr/>
        <p:txBody>
          <a:bodyPr/>
          <a:lstStyle/>
          <a:p>
            <a:fld id="{60FCB084-51A8-4949-8ADD-2ED30B1DC960}" type="datetimeFigureOut">
              <a:rPr lang="zh-CN" altLang="en-US" smtClean="0"/>
              <a:t>2019/1/11</a:t>
            </a:fld>
            <a:endParaRPr lang="zh-CN" altLang="en-US"/>
          </a:p>
        </p:txBody>
      </p:sp>
      <p:sp>
        <p:nvSpPr>
          <p:cNvPr id="8" name="页脚占位符 7">
            <a:extLst>
              <a:ext uri="{FF2B5EF4-FFF2-40B4-BE49-F238E27FC236}">
                <a16:creationId xmlns:a16="http://schemas.microsoft.com/office/drawing/2014/main" id="{E7727C19-A82F-4D65-A91B-C4C883DC291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D9A70E4-F5F9-4AFA-84FA-049C599979C7}"/>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330923394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FFC112-6732-4C88-8AF8-B40F436D097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F15897-164E-4E39-91AB-3DBE9FB41F04}"/>
              </a:ext>
            </a:extLst>
          </p:cNvPr>
          <p:cNvSpPr>
            <a:spLocks noGrp="1"/>
          </p:cNvSpPr>
          <p:nvPr>
            <p:ph type="dt" sz="half" idx="10"/>
          </p:nvPr>
        </p:nvSpPr>
        <p:spPr/>
        <p:txBody>
          <a:bodyPr/>
          <a:lstStyle/>
          <a:p>
            <a:fld id="{60FCB084-51A8-4949-8ADD-2ED30B1DC960}" type="datetimeFigureOut">
              <a:rPr lang="zh-CN" altLang="en-US" smtClean="0"/>
              <a:t>2019/1/11</a:t>
            </a:fld>
            <a:endParaRPr lang="zh-CN" altLang="en-US"/>
          </a:p>
        </p:txBody>
      </p:sp>
      <p:sp>
        <p:nvSpPr>
          <p:cNvPr id="4" name="页脚占位符 3">
            <a:extLst>
              <a:ext uri="{FF2B5EF4-FFF2-40B4-BE49-F238E27FC236}">
                <a16:creationId xmlns:a16="http://schemas.microsoft.com/office/drawing/2014/main" id="{6B57BB41-E19E-4111-AE02-163B8547212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D2D06A2-E927-430A-9DFC-069C0BAB44E4}"/>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36510845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5BE2E2-DCD1-4E34-B15E-655BBBB399B9}"/>
              </a:ext>
            </a:extLst>
          </p:cNvPr>
          <p:cNvSpPr>
            <a:spLocks noGrp="1"/>
          </p:cNvSpPr>
          <p:nvPr>
            <p:ph type="dt" sz="half" idx="10"/>
          </p:nvPr>
        </p:nvSpPr>
        <p:spPr/>
        <p:txBody>
          <a:bodyPr/>
          <a:lstStyle/>
          <a:p>
            <a:fld id="{60FCB084-51A8-4949-8ADD-2ED30B1DC960}" type="datetimeFigureOut">
              <a:rPr lang="zh-CN" altLang="en-US" smtClean="0"/>
              <a:t>2019/1/11</a:t>
            </a:fld>
            <a:endParaRPr lang="zh-CN" altLang="en-US"/>
          </a:p>
        </p:txBody>
      </p:sp>
      <p:sp>
        <p:nvSpPr>
          <p:cNvPr id="3" name="页脚占位符 2">
            <a:extLst>
              <a:ext uri="{FF2B5EF4-FFF2-40B4-BE49-F238E27FC236}">
                <a16:creationId xmlns:a16="http://schemas.microsoft.com/office/drawing/2014/main" id="{F2FA4075-485B-4874-84E9-0716B3598C8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07E8F5-0A53-4F57-90CA-EC84BBF80820}"/>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
        <p:nvSpPr>
          <p:cNvPr id="5" name="文本框 6">
            <a:extLst>
              <a:ext uri="{FF2B5EF4-FFF2-40B4-BE49-F238E27FC236}">
                <a16:creationId xmlns:a16="http://schemas.microsoft.com/office/drawing/2014/main" id="{610F59EB-7F51-49A2-8D25-BF3C4CC6CEDC}"/>
              </a:ext>
            </a:extLst>
          </p:cNvPr>
          <p:cNvSpPr>
            <a:spLocks noChangeArrowheads="1"/>
          </p:cNvSpPr>
          <p:nvPr userDrawn="1"/>
        </p:nvSpPr>
        <p:spPr bwMode="auto">
          <a:xfrm>
            <a:off x="804721" y="402131"/>
            <a:ext cx="4132459" cy="394854"/>
          </a:xfrm>
          <a:prstGeom prst="rect">
            <a:avLst/>
          </a:prstGeom>
          <a:noFill/>
          <a:ln>
            <a:noFill/>
          </a:ln>
          <a:extLst/>
        </p:spPr>
        <p:txBody>
          <a:bodyPr lIns="86364" tIns="43181" rIns="86364" bIns="43181">
            <a:spAutoFit/>
          </a:bodyPr>
          <a:lstStyle/>
          <a:p>
            <a:pPr defTabSz="1218904">
              <a:defRPr/>
            </a:pPr>
            <a:r>
              <a:rPr lang="zh-CN" altLang="en-US" sz="1999" dirty="0">
                <a:solidFill>
                  <a:schemeClr val="bg1">
                    <a:lumMod val="65000"/>
                  </a:schemeClr>
                </a:solidFill>
                <a:latin typeface="微软雅黑" pitchFamily="34" charset="-122"/>
                <a:ea typeface="微软雅黑" pitchFamily="34" charset="-122"/>
                <a:sym typeface="微软雅黑" pitchFamily="34" charset="-122"/>
              </a:rPr>
              <a:t>在此输入您的标题内容</a:t>
            </a:r>
          </a:p>
        </p:txBody>
      </p:sp>
      <p:grpSp>
        <p:nvGrpSpPr>
          <p:cNvPr id="6" name="组合 18">
            <a:extLst>
              <a:ext uri="{FF2B5EF4-FFF2-40B4-BE49-F238E27FC236}">
                <a16:creationId xmlns:a16="http://schemas.microsoft.com/office/drawing/2014/main" id="{AFA5A002-03A6-4DA0-A875-218986DB1E6B}"/>
              </a:ext>
            </a:extLst>
          </p:cNvPr>
          <p:cNvGrpSpPr/>
          <p:nvPr userDrawn="1"/>
        </p:nvGrpSpPr>
        <p:grpSpPr>
          <a:xfrm>
            <a:off x="825" y="368749"/>
            <a:ext cx="803897" cy="449255"/>
            <a:chOff x="0" y="252065"/>
            <a:chExt cx="641111" cy="392113"/>
          </a:xfrm>
        </p:grpSpPr>
        <p:sp>
          <p:nvSpPr>
            <p:cNvPr id="7" name="矩形 59">
              <a:extLst>
                <a:ext uri="{FF2B5EF4-FFF2-40B4-BE49-F238E27FC236}">
                  <a16:creationId xmlns:a16="http://schemas.microsoft.com/office/drawing/2014/main" id="{CE2A0240-3BCF-4B19-B3ED-1D5DB6C96E7A}"/>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8" name="矩形 60">
              <a:extLst>
                <a:ext uri="{FF2B5EF4-FFF2-40B4-BE49-F238E27FC236}">
                  <a16:creationId xmlns:a16="http://schemas.microsoft.com/office/drawing/2014/main" id="{C2A2B577-4BB8-46D1-A9A2-B53B9DFF95D8}"/>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9" name="五边形 21">
              <a:extLst>
                <a:ext uri="{FF2B5EF4-FFF2-40B4-BE49-F238E27FC236}">
                  <a16:creationId xmlns:a16="http://schemas.microsoft.com/office/drawing/2014/main" id="{E49609E1-8DBE-421D-878C-E145E26EFE61}"/>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6898750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2019/1/11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804722" y="383105"/>
            <a:ext cx="2448229" cy="420542"/>
          </a:xfrm>
          <a:prstGeom prst="rect">
            <a:avLst/>
          </a:prstGeom>
          <a:noFill/>
        </p:spPr>
        <p:txBody>
          <a:bodyPr wrap="square" lIns="91417" tIns="45709" rIns="91417" bIns="45709" rtlCol="0">
            <a:spAutoFit/>
          </a:bodyPr>
          <a:lstStyle/>
          <a:p>
            <a:pPr lvl="0" algn="dist"/>
            <a:r>
              <a:rPr lang="zh-CN" altLang="en-US" sz="2133" dirty="0">
                <a:solidFill>
                  <a:schemeClr val="accent1"/>
                </a:solidFill>
                <a:latin typeface="微软雅黑" pitchFamily="34" charset="-122"/>
                <a:ea typeface="微软雅黑" pitchFamily="34" charset="-122"/>
              </a:rPr>
              <a:t>论文背景</a:t>
            </a:r>
            <a:endParaRPr lang="zh-CN" altLang="zh-CN" sz="2133" dirty="0">
              <a:solidFill>
                <a:schemeClr val="accent1"/>
              </a:solidFill>
              <a:latin typeface="微软雅黑" pitchFamily="34" charset="-122"/>
              <a:ea typeface="微软雅黑" pitchFamily="34" charset="-122"/>
            </a:endParaRPr>
          </a:p>
        </p:txBody>
      </p:sp>
      <p:grpSp>
        <p:nvGrpSpPr>
          <p:cNvPr id="9" name="组合 18">
            <a:extLst>
              <a:ext uri="{FF2B5EF4-FFF2-40B4-BE49-F238E27FC236}">
                <a16:creationId xmlns:a16="http://schemas.microsoft.com/office/drawing/2014/main" id="{F2026541-2261-4EAD-9947-26E396D60E66}"/>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id="{E7580A7B-E699-489D-A3F1-07F6AD33B0B6}"/>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id="{81073865-4C1E-4D65-B16A-0F7740B1FAED}"/>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id="{E1B6D713-C4E4-4A5C-AAE1-7C54888C7DFD}"/>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351256138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2019/1/11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804722" y="383105"/>
            <a:ext cx="2448229" cy="420542"/>
          </a:xfrm>
          <a:prstGeom prst="rect">
            <a:avLst/>
          </a:prstGeom>
          <a:noFill/>
        </p:spPr>
        <p:txBody>
          <a:bodyPr wrap="square" lIns="91417" tIns="45709" rIns="91417" bIns="45709"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en-US" altLang="zh-CN" sz="2133" b="0" kern="1200" dirty="0">
                <a:solidFill>
                  <a:schemeClr val="accent1"/>
                </a:solidFill>
                <a:latin typeface="微软雅黑" pitchFamily="34" charset="-122"/>
                <a:ea typeface="微软雅黑" pitchFamily="34" charset="-122"/>
                <a:cs typeface="+mn-cs"/>
              </a:rPr>
              <a:t>BAM</a:t>
            </a:r>
            <a:r>
              <a:rPr lang="zh-CN" altLang="en-US" sz="2133" b="0" kern="1200" dirty="0">
                <a:solidFill>
                  <a:schemeClr val="accent1"/>
                </a:solidFill>
                <a:latin typeface="微软雅黑" pitchFamily="34" charset="-122"/>
                <a:ea typeface="微软雅黑" pitchFamily="34" charset="-122"/>
                <a:cs typeface="+mn-cs"/>
              </a:rPr>
              <a:t>：速度计算</a:t>
            </a:r>
            <a:endParaRPr lang="zh-CN" altLang="zh-CN" sz="2133" b="0" kern="1200" dirty="0">
              <a:solidFill>
                <a:schemeClr val="accent1"/>
              </a:solidFill>
              <a:latin typeface="微软雅黑" pitchFamily="34" charset="-122"/>
              <a:ea typeface="微软雅黑" pitchFamily="34" charset="-122"/>
              <a:cs typeface="+mn-cs"/>
            </a:endParaRPr>
          </a:p>
        </p:txBody>
      </p:sp>
      <p:grpSp>
        <p:nvGrpSpPr>
          <p:cNvPr id="9" name="组合 18">
            <a:extLst>
              <a:ext uri="{FF2B5EF4-FFF2-40B4-BE49-F238E27FC236}">
                <a16:creationId xmlns:a16="http://schemas.microsoft.com/office/drawing/2014/main" id="{95D1BEB7-D570-4488-B755-FB26CB492919}"/>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id="{C8FF11F1-5565-4DBA-AA3D-C8DCC8B4AC4D}"/>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id="{32F6DD0E-170A-4ADD-9247-1FFAFBF06C30}"/>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id="{BA16E97D-8D3E-42C2-AC99-27F73D405AD6}"/>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158103560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F6DE78A-D299-4572-A337-64E5B8202C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AAA0C12-7879-4545-973B-5B06610201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5A1650-E7F3-4A72-AC95-CAEC262AB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CB084-51A8-4949-8ADD-2ED30B1DC960}" type="datetimeFigureOut">
              <a:rPr lang="zh-CN" altLang="en-US" smtClean="0"/>
              <a:t>2019/1/11</a:t>
            </a:fld>
            <a:endParaRPr lang="zh-CN" altLang="en-US"/>
          </a:p>
        </p:txBody>
      </p:sp>
      <p:sp>
        <p:nvSpPr>
          <p:cNvPr id="5" name="页脚占位符 4">
            <a:extLst>
              <a:ext uri="{FF2B5EF4-FFF2-40B4-BE49-F238E27FC236}">
                <a16:creationId xmlns:a16="http://schemas.microsoft.com/office/drawing/2014/main" id="{9DEA2D39-F8AC-4DB7-8EDC-6DD5DFFCA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E5FEEC-3CFD-4760-A626-6E15A06A8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2678244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5" r:id="rId8"/>
    <p:sldLayoutId id="2147483666" r:id="rId9"/>
    <p:sldLayoutId id="2147483667" r:id="rId10"/>
    <p:sldLayoutId id="2147483668"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notesSlide" Target="../notesSlides/notesSlide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Layout" Target="../slideLayouts/slideLayout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33BCB1FF-0A01-4EF4-A218-453189B01433}"/>
              </a:ext>
            </a:extLst>
          </p:cNvPr>
          <p:cNvGrpSpPr/>
          <p:nvPr/>
        </p:nvGrpSpPr>
        <p:grpSpPr>
          <a:xfrm>
            <a:off x="-19811" y="3586734"/>
            <a:ext cx="7913796" cy="3345574"/>
            <a:chOff x="-16275" y="2464532"/>
            <a:chExt cx="6472597" cy="2736304"/>
          </a:xfrm>
        </p:grpSpPr>
        <p:pic>
          <p:nvPicPr>
            <p:cNvPr id="3" name="图片 2">
              <a:extLst>
                <a:ext uri="{FF2B5EF4-FFF2-40B4-BE49-F238E27FC236}">
                  <a16:creationId xmlns:a16="http://schemas.microsoft.com/office/drawing/2014/main" id="{77D2580D-A122-4781-8CF4-100B867C151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5" name="图片 4">
              <a:extLst>
                <a:ext uri="{FF2B5EF4-FFF2-40B4-BE49-F238E27FC236}">
                  <a16:creationId xmlns:a16="http://schemas.microsoft.com/office/drawing/2014/main" id="{85FF6CFF-FB4F-44B7-9612-3FB6BEEDE3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6" name="等腰三角形 5">
              <a:extLst>
                <a:ext uri="{FF2B5EF4-FFF2-40B4-BE49-F238E27FC236}">
                  <a16:creationId xmlns:a16="http://schemas.microsoft.com/office/drawing/2014/main" id="{B402C234-25B4-4135-B19E-C4F30F2E4DC8}"/>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grpSp>
        <p:nvGrpSpPr>
          <p:cNvPr id="14" name="组合 13">
            <a:extLst>
              <a:ext uri="{FF2B5EF4-FFF2-40B4-BE49-F238E27FC236}">
                <a16:creationId xmlns:a16="http://schemas.microsoft.com/office/drawing/2014/main" id="{C441CCF2-53B9-48E8-AAF5-6B8F3D56FE97}"/>
              </a:ext>
            </a:extLst>
          </p:cNvPr>
          <p:cNvGrpSpPr/>
          <p:nvPr/>
        </p:nvGrpSpPr>
        <p:grpSpPr>
          <a:xfrm>
            <a:off x="7824045" y="0"/>
            <a:ext cx="5230580" cy="1762491"/>
            <a:chOff x="5868434" y="0"/>
            <a:chExt cx="3924146" cy="1322276"/>
          </a:xfrm>
        </p:grpSpPr>
        <p:pic>
          <p:nvPicPr>
            <p:cNvPr id="4" name="图片 3">
              <a:extLst>
                <a:ext uri="{FF2B5EF4-FFF2-40B4-BE49-F238E27FC236}">
                  <a16:creationId xmlns:a16="http://schemas.microsoft.com/office/drawing/2014/main" id="{E29D0EA9-27D1-466F-A4A2-1A64C5284F0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50000"/>
            <a:stretch/>
          </p:blipFill>
          <p:spPr>
            <a:xfrm flipH="1" flipV="1">
              <a:off x="6264188" y="0"/>
              <a:ext cx="3528392" cy="1322276"/>
            </a:xfrm>
            <a:prstGeom prst="rect">
              <a:avLst/>
            </a:prstGeom>
          </p:spPr>
        </p:pic>
        <p:sp>
          <p:nvSpPr>
            <p:cNvPr id="7" name="等腰三角形 6">
              <a:extLst>
                <a:ext uri="{FF2B5EF4-FFF2-40B4-BE49-F238E27FC236}">
                  <a16:creationId xmlns:a16="http://schemas.microsoft.com/office/drawing/2014/main" id="{8884CC67-D6B0-47E0-A1FC-CCD4BF2ED8FD}"/>
                </a:ext>
              </a:extLst>
            </p:cNvPr>
            <p:cNvSpPr/>
            <p:nvPr/>
          </p:nvSpPr>
          <p:spPr>
            <a:xfrm flipV="1">
              <a:off x="8367183" y="661138"/>
              <a:ext cx="791507" cy="4680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sp>
          <p:nvSpPr>
            <p:cNvPr id="8" name="等腰三角形 7">
              <a:extLst>
                <a:ext uri="{FF2B5EF4-FFF2-40B4-BE49-F238E27FC236}">
                  <a16:creationId xmlns:a16="http://schemas.microsoft.com/office/drawing/2014/main" id="{5BAB9835-5A5B-4620-8F23-1433F13B647B}"/>
                </a:ext>
              </a:extLst>
            </p:cNvPr>
            <p:cNvSpPr/>
            <p:nvPr/>
          </p:nvSpPr>
          <p:spPr>
            <a:xfrm flipV="1">
              <a:off x="5868434" y="0"/>
              <a:ext cx="791507" cy="4680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9" name="TextBox 5">
            <a:extLst>
              <a:ext uri="{FF2B5EF4-FFF2-40B4-BE49-F238E27FC236}">
                <a16:creationId xmlns:a16="http://schemas.microsoft.com/office/drawing/2014/main" id="{24B593F5-0826-4E2E-9C94-7F2BB8E54620}"/>
              </a:ext>
            </a:extLst>
          </p:cNvPr>
          <p:cNvSpPr txBox="1"/>
          <p:nvPr/>
        </p:nvSpPr>
        <p:spPr>
          <a:xfrm>
            <a:off x="2466258" y="1978080"/>
            <a:ext cx="9194156" cy="1860884"/>
          </a:xfrm>
          <a:prstGeom prst="rect">
            <a:avLst/>
          </a:prstGeom>
          <a:noFill/>
        </p:spPr>
        <p:txBody>
          <a:bodyPr wrap="square" lIns="121845" tIns="60923" rIns="121845" bIns="60923">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nSpc>
                <a:spcPct val="150000"/>
              </a:lnSpc>
            </a:pPr>
            <a:r>
              <a:rPr lang="zh-CN" altLang="en-US" sz="4000" dirty="0">
                <a:solidFill>
                  <a:schemeClr val="accent1"/>
                </a:solidFill>
                <a:latin typeface="微软雅黑" panose="020B0503020204020204" pitchFamily="34" charset="-122"/>
                <a:ea typeface="微软雅黑" panose="020B0503020204020204" pitchFamily="34" charset="-122"/>
                <a:cs typeface="Clear Sans Light" pitchFamily="34" charset="0"/>
              </a:rPr>
              <a:t>利用人体运动约束模拟虚拟世界中化身与代理之间的运动交互 </a:t>
            </a:r>
            <a:endParaRPr lang="id-ID" altLang="zh-CN" sz="4000" dirty="0">
              <a:solidFill>
                <a:schemeClr val="accent1"/>
              </a:solidFill>
              <a:latin typeface="微软雅黑" panose="020B0503020204020204" pitchFamily="34" charset="-122"/>
              <a:ea typeface="微软雅黑" panose="020B0503020204020204" pitchFamily="34" charset="-122"/>
              <a:cs typeface="Clear Sans Light" pitchFamily="34" charset="0"/>
            </a:endParaRPr>
          </a:p>
        </p:txBody>
      </p:sp>
      <p:sp>
        <p:nvSpPr>
          <p:cNvPr id="10" name="矩形 9">
            <a:extLst>
              <a:ext uri="{FF2B5EF4-FFF2-40B4-BE49-F238E27FC236}">
                <a16:creationId xmlns:a16="http://schemas.microsoft.com/office/drawing/2014/main" id="{62E0A091-0815-4AB6-ABD7-303D68BFA8D3}"/>
              </a:ext>
            </a:extLst>
          </p:cNvPr>
          <p:cNvSpPr/>
          <p:nvPr/>
        </p:nvSpPr>
        <p:spPr>
          <a:xfrm>
            <a:off x="9060779" y="4793057"/>
            <a:ext cx="2093903" cy="400110"/>
          </a:xfrm>
          <a:prstGeom prst="rect">
            <a:avLst/>
          </a:prstGeom>
          <a:solidFill>
            <a:schemeClr val="accent3"/>
          </a:solidFill>
          <a:ln>
            <a:noFill/>
          </a:ln>
        </p:spPr>
        <p:txBody>
          <a:bodyPr wrap="square">
            <a:spAutoFit/>
          </a:bodyPr>
          <a:lstStyle/>
          <a:p>
            <a:pPr algn="r"/>
            <a:r>
              <a:rPr lang="zh-CN" altLang="en-US" sz="2000" dirty="0">
                <a:solidFill>
                  <a:schemeClr val="bg1"/>
                </a:solidFill>
              </a:rPr>
              <a:t>汇报人：刘丽锋</a:t>
            </a:r>
            <a:endParaRPr lang="en-US" altLang="zh-CN" sz="2000" dirty="0">
              <a:solidFill>
                <a:schemeClr val="bg1"/>
              </a:solidFill>
            </a:endParaRPr>
          </a:p>
        </p:txBody>
      </p:sp>
      <p:pic>
        <p:nvPicPr>
          <p:cNvPr id="15" name="图片 14">
            <a:extLst>
              <a:ext uri="{FF2B5EF4-FFF2-40B4-BE49-F238E27FC236}">
                <a16:creationId xmlns:a16="http://schemas.microsoft.com/office/drawing/2014/main" id="{BEA6EAFD-4F58-5340-91FF-5F043995CB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499" y="597861"/>
            <a:ext cx="775301" cy="770871"/>
          </a:xfrm>
          <a:prstGeom prst="rect">
            <a:avLst/>
          </a:prstGeom>
        </p:spPr>
      </p:pic>
    </p:spTree>
    <p:extLst>
      <p:ext uri="{BB962C8B-B14F-4D97-AF65-F5344CB8AC3E}">
        <p14:creationId xmlns:p14="http://schemas.microsoft.com/office/powerpoint/2010/main" val="166198794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52" presetClass="entr" presetSubtype="0"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Scale>
                                      <p:cBhvr>
                                        <p:cTn id="17" dur="1000" decel="50000" fill="hold">
                                          <p:stCondLst>
                                            <p:cond delay="0"/>
                                          </p:stCondLst>
                                        </p:cTn>
                                        <p:tgtEl>
                                          <p:spTgt spid="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9">
                                            <p:txEl>
                                              <p:pRg st="0" end="0"/>
                                            </p:txEl>
                                          </p:spTgt>
                                        </p:tgtEl>
                                        <p:attrNameLst>
                                          <p:attrName>ppt_x</p:attrName>
                                          <p:attrName>ppt_y</p:attrName>
                                        </p:attrNameLst>
                                      </p:cBhvr>
                                    </p:animMotion>
                                    <p:animEffect transition="in" filter="fade">
                                      <p:cBhvr>
                                        <p:cTn id="19" dur="1000"/>
                                        <p:tgtEl>
                                          <p:spTgt spid="9">
                                            <p:txEl>
                                              <p:pRg st="0" end="0"/>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6BDE698-CA0C-1749-9CA0-1F1E640B2F72}"/>
              </a:ext>
            </a:extLst>
          </p:cNvPr>
          <p:cNvSpPr/>
          <p:nvPr/>
        </p:nvSpPr>
        <p:spPr>
          <a:xfrm>
            <a:off x="679525" y="1102383"/>
            <a:ext cx="3262432" cy="553998"/>
          </a:xfrm>
          <a:prstGeom prst="rect">
            <a:avLst/>
          </a:prstGeom>
        </p:spPr>
        <p:txBody>
          <a:bodyPr wrap="none">
            <a:spAutoFit/>
          </a:bodyPr>
          <a:lstStyle/>
          <a:p>
            <a:r>
              <a:rPr lang="en-US" altLang="zh-CN" sz="3000" b="1" dirty="0">
                <a:latin typeface="仿宋_GB2312"/>
                <a:cs typeface="Times New Roman" panose="02020603050405020304" pitchFamily="18" charset="0"/>
              </a:rPr>
              <a:t>2.</a:t>
            </a:r>
            <a:r>
              <a:rPr lang="zh-CN" altLang="en-US" sz="3000" b="1" dirty="0">
                <a:latin typeface="仿宋_GB2312"/>
                <a:cs typeface="Times New Roman" panose="02020603050405020304" pitchFamily="18" charset="0"/>
              </a:rPr>
              <a:t>动态稳定性约束 </a:t>
            </a:r>
            <a:endParaRPr lang="zh-CN" altLang="en-US" sz="3000" b="1" dirty="0"/>
          </a:p>
        </p:txBody>
      </p:sp>
      <p:pic>
        <p:nvPicPr>
          <p:cNvPr id="6" name="图片 5">
            <a:extLst>
              <a:ext uri="{FF2B5EF4-FFF2-40B4-BE49-F238E27FC236}">
                <a16:creationId xmlns:a16="http://schemas.microsoft.com/office/drawing/2014/main" id="{2D83734D-99FE-9241-A474-FD2F506043A8}"/>
              </a:ext>
            </a:extLst>
          </p:cNvPr>
          <p:cNvPicPr>
            <a:picLocks noChangeAspect="1"/>
          </p:cNvPicPr>
          <p:nvPr/>
        </p:nvPicPr>
        <p:blipFill>
          <a:blip r:embed="rId2"/>
          <a:stretch>
            <a:fillRect/>
          </a:stretch>
        </p:blipFill>
        <p:spPr>
          <a:xfrm>
            <a:off x="3505113" y="2276693"/>
            <a:ext cx="6108700" cy="901700"/>
          </a:xfrm>
          <a:prstGeom prst="rect">
            <a:avLst/>
          </a:prstGeom>
        </p:spPr>
      </p:pic>
      <p:pic>
        <p:nvPicPr>
          <p:cNvPr id="7" name="图片 6">
            <a:extLst>
              <a:ext uri="{FF2B5EF4-FFF2-40B4-BE49-F238E27FC236}">
                <a16:creationId xmlns:a16="http://schemas.microsoft.com/office/drawing/2014/main" id="{4521044F-158D-8F4F-8FAF-E5CF1D5B7BE9}"/>
              </a:ext>
            </a:extLst>
          </p:cNvPr>
          <p:cNvPicPr>
            <a:picLocks noChangeAspect="1"/>
          </p:cNvPicPr>
          <p:nvPr/>
        </p:nvPicPr>
        <p:blipFill>
          <a:blip r:embed="rId3"/>
          <a:stretch>
            <a:fillRect/>
          </a:stretch>
        </p:blipFill>
        <p:spPr>
          <a:xfrm>
            <a:off x="2112811" y="3469188"/>
            <a:ext cx="8216900" cy="3276600"/>
          </a:xfrm>
          <a:prstGeom prst="rect">
            <a:avLst/>
          </a:prstGeom>
        </p:spPr>
      </p:pic>
    </p:spTree>
    <p:extLst>
      <p:ext uri="{BB962C8B-B14F-4D97-AF65-F5344CB8AC3E}">
        <p14:creationId xmlns:p14="http://schemas.microsoft.com/office/powerpoint/2010/main" val="37610954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6BDE698-CA0C-1749-9CA0-1F1E640B2F72}"/>
              </a:ext>
            </a:extLst>
          </p:cNvPr>
          <p:cNvSpPr/>
          <p:nvPr/>
        </p:nvSpPr>
        <p:spPr>
          <a:xfrm>
            <a:off x="679525" y="1102383"/>
            <a:ext cx="2108269" cy="553998"/>
          </a:xfrm>
          <a:prstGeom prst="rect">
            <a:avLst/>
          </a:prstGeom>
        </p:spPr>
        <p:txBody>
          <a:bodyPr wrap="none">
            <a:spAutoFit/>
          </a:bodyPr>
          <a:lstStyle/>
          <a:p>
            <a:r>
              <a:rPr lang="en-US" altLang="zh-CN" sz="3000" b="1" dirty="0">
                <a:latin typeface="仿宋_GB2312"/>
                <a:cs typeface="Times New Roman" panose="02020603050405020304" pitchFamily="18" charset="0"/>
              </a:rPr>
              <a:t>3.</a:t>
            </a:r>
            <a:r>
              <a:rPr lang="zh-CN" altLang="en-US" sz="3000" b="1" dirty="0">
                <a:latin typeface="仿宋_GB2312"/>
                <a:cs typeface="Times New Roman" panose="02020603050405020304" pitchFamily="18" charset="0"/>
              </a:rPr>
              <a:t>首选方向 </a:t>
            </a:r>
            <a:endParaRPr lang="zh-CN" altLang="en-US" sz="3000" b="1" dirty="0"/>
          </a:p>
        </p:txBody>
      </p:sp>
      <p:pic>
        <p:nvPicPr>
          <p:cNvPr id="3" name="图片 2">
            <a:extLst>
              <a:ext uri="{FF2B5EF4-FFF2-40B4-BE49-F238E27FC236}">
                <a16:creationId xmlns:a16="http://schemas.microsoft.com/office/drawing/2014/main" id="{2EBEA4E3-62A8-A144-BE91-E242E0BF74B1}"/>
              </a:ext>
            </a:extLst>
          </p:cNvPr>
          <p:cNvPicPr>
            <a:picLocks noChangeAspect="1"/>
          </p:cNvPicPr>
          <p:nvPr/>
        </p:nvPicPr>
        <p:blipFill>
          <a:blip r:embed="rId2"/>
          <a:stretch>
            <a:fillRect/>
          </a:stretch>
        </p:blipFill>
        <p:spPr>
          <a:xfrm>
            <a:off x="2525561" y="1807134"/>
            <a:ext cx="7391400" cy="1511300"/>
          </a:xfrm>
          <a:prstGeom prst="rect">
            <a:avLst/>
          </a:prstGeom>
        </p:spPr>
      </p:pic>
      <p:pic>
        <p:nvPicPr>
          <p:cNvPr id="4" name="图片 3">
            <a:extLst>
              <a:ext uri="{FF2B5EF4-FFF2-40B4-BE49-F238E27FC236}">
                <a16:creationId xmlns:a16="http://schemas.microsoft.com/office/drawing/2014/main" id="{7EC30892-37A3-2146-9018-833210A16D78}"/>
              </a:ext>
            </a:extLst>
          </p:cNvPr>
          <p:cNvPicPr>
            <a:picLocks noChangeAspect="1"/>
          </p:cNvPicPr>
          <p:nvPr/>
        </p:nvPicPr>
        <p:blipFill>
          <a:blip r:embed="rId3"/>
          <a:stretch>
            <a:fillRect/>
          </a:stretch>
        </p:blipFill>
        <p:spPr>
          <a:xfrm>
            <a:off x="2046816" y="3469187"/>
            <a:ext cx="7963357" cy="2760133"/>
          </a:xfrm>
          <a:prstGeom prst="rect">
            <a:avLst/>
          </a:prstGeom>
        </p:spPr>
      </p:pic>
    </p:spTree>
    <p:extLst>
      <p:ext uri="{BB962C8B-B14F-4D97-AF65-F5344CB8AC3E}">
        <p14:creationId xmlns:p14="http://schemas.microsoft.com/office/powerpoint/2010/main" val="169644423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6BDE698-CA0C-1749-9CA0-1F1E640B2F72}"/>
              </a:ext>
            </a:extLst>
          </p:cNvPr>
          <p:cNvSpPr/>
          <p:nvPr/>
        </p:nvSpPr>
        <p:spPr>
          <a:xfrm>
            <a:off x="679525" y="1102383"/>
            <a:ext cx="3262432" cy="553998"/>
          </a:xfrm>
          <a:prstGeom prst="rect">
            <a:avLst/>
          </a:prstGeom>
        </p:spPr>
        <p:txBody>
          <a:bodyPr wrap="none">
            <a:spAutoFit/>
          </a:bodyPr>
          <a:lstStyle/>
          <a:p>
            <a:r>
              <a:rPr lang="en-US" altLang="zh-CN" sz="3000" b="1" dirty="0">
                <a:latin typeface="仿宋_GB2312"/>
                <a:cs typeface="Times New Roman" panose="02020603050405020304" pitchFamily="18" charset="0"/>
              </a:rPr>
              <a:t>4.</a:t>
            </a:r>
            <a:r>
              <a:rPr lang="zh-CN" altLang="en-US" sz="3000" b="1" dirty="0">
                <a:latin typeface="仿宋_GB2312"/>
                <a:cs typeface="Times New Roman" panose="02020603050405020304" pitchFamily="18" charset="0"/>
              </a:rPr>
              <a:t>无碰撞速度计算 </a:t>
            </a:r>
            <a:endParaRPr lang="zh-CN" altLang="en-US" sz="3000" b="1" dirty="0"/>
          </a:p>
        </p:txBody>
      </p:sp>
      <p:pic>
        <p:nvPicPr>
          <p:cNvPr id="4" name="图片 3">
            <a:extLst>
              <a:ext uri="{FF2B5EF4-FFF2-40B4-BE49-F238E27FC236}">
                <a16:creationId xmlns:a16="http://schemas.microsoft.com/office/drawing/2014/main" id="{650CE2BD-0C43-8840-ABC6-A56917FC27E9}"/>
              </a:ext>
            </a:extLst>
          </p:cNvPr>
          <p:cNvPicPr>
            <a:picLocks noChangeAspect="1"/>
          </p:cNvPicPr>
          <p:nvPr/>
        </p:nvPicPr>
        <p:blipFill>
          <a:blip r:embed="rId2"/>
          <a:stretch>
            <a:fillRect/>
          </a:stretch>
        </p:blipFill>
        <p:spPr>
          <a:xfrm>
            <a:off x="4695955" y="1656381"/>
            <a:ext cx="2324100" cy="673100"/>
          </a:xfrm>
          <a:prstGeom prst="rect">
            <a:avLst/>
          </a:prstGeom>
        </p:spPr>
      </p:pic>
      <p:pic>
        <p:nvPicPr>
          <p:cNvPr id="3" name="图片 2">
            <a:extLst>
              <a:ext uri="{FF2B5EF4-FFF2-40B4-BE49-F238E27FC236}">
                <a16:creationId xmlns:a16="http://schemas.microsoft.com/office/drawing/2014/main" id="{16C54B3E-8013-6641-A765-745C4E8A3422}"/>
              </a:ext>
            </a:extLst>
          </p:cNvPr>
          <p:cNvPicPr>
            <a:picLocks noChangeAspect="1"/>
          </p:cNvPicPr>
          <p:nvPr/>
        </p:nvPicPr>
        <p:blipFill>
          <a:blip r:embed="rId3"/>
          <a:stretch>
            <a:fillRect/>
          </a:stretch>
        </p:blipFill>
        <p:spPr>
          <a:xfrm>
            <a:off x="211667" y="2724150"/>
            <a:ext cx="11734800" cy="2374900"/>
          </a:xfrm>
          <a:prstGeom prst="rect">
            <a:avLst/>
          </a:prstGeom>
        </p:spPr>
      </p:pic>
    </p:spTree>
    <p:extLst>
      <p:ext uri="{BB962C8B-B14F-4D97-AF65-F5344CB8AC3E}">
        <p14:creationId xmlns:p14="http://schemas.microsoft.com/office/powerpoint/2010/main" val="71269588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2576AE-22D0-4C92-B346-09B70DFAB68C}"/>
              </a:ext>
            </a:extLst>
          </p:cNvPr>
          <p:cNvGrpSpPr/>
          <p:nvPr/>
        </p:nvGrpSpPr>
        <p:grpSpPr>
          <a:xfrm flipH="1">
            <a:off x="4368342" y="3253750"/>
            <a:ext cx="7965748" cy="3647280"/>
            <a:chOff x="-16275" y="2464532"/>
            <a:chExt cx="6472597" cy="2736304"/>
          </a:xfrm>
        </p:grpSpPr>
        <p:pic>
          <p:nvPicPr>
            <p:cNvPr id="3" name="图片 2">
              <a:extLst>
                <a:ext uri="{FF2B5EF4-FFF2-40B4-BE49-F238E27FC236}">
                  <a16:creationId xmlns:a16="http://schemas.microsoft.com/office/drawing/2014/main" id="{1879D8C0-FCA8-4EF1-9200-5175FECFBC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id="{F5AA8ED8-F849-41C5-A3DA-6EEFAF26F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id="{09F46A30-17B7-4E15-8D54-59FA5E914290}"/>
              </a:ext>
            </a:extLst>
          </p:cNvPr>
          <p:cNvSpPr txBox="1">
            <a:spLocks/>
          </p:cNvSpPr>
          <p:nvPr/>
        </p:nvSpPr>
        <p:spPr>
          <a:xfrm>
            <a:off x="2457936" y="2186222"/>
            <a:ext cx="1481175"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03</a:t>
            </a:r>
          </a:p>
        </p:txBody>
      </p:sp>
      <p:sp>
        <p:nvSpPr>
          <p:cNvPr id="11" name="文本框 10">
            <a:extLst>
              <a:ext uri="{FF2B5EF4-FFF2-40B4-BE49-F238E27FC236}">
                <a16:creationId xmlns:a16="http://schemas.microsoft.com/office/drawing/2014/main" id="{0CFF755E-4A00-43C1-BF67-35BD74B50749}"/>
              </a:ext>
            </a:extLst>
          </p:cNvPr>
          <p:cNvSpPr txBox="1"/>
          <p:nvPr/>
        </p:nvSpPr>
        <p:spPr>
          <a:xfrm>
            <a:off x="3999571" y="2976525"/>
            <a:ext cx="3493429" cy="707858"/>
          </a:xfrm>
          <a:prstGeom prst="rect">
            <a:avLst/>
          </a:prstGeom>
          <a:noFill/>
        </p:spPr>
        <p:txBody>
          <a:bodyPr wrap="square" lIns="91412" tIns="45706" rIns="91412" bIns="45706" rtlCol="0">
            <a:spAutoFit/>
          </a:bodyPr>
          <a:lstStyle/>
          <a:p>
            <a:pPr lvl="0" algn="dist">
              <a:buNone/>
            </a:pPr>
            <a:r>
              <a:rPr lang="zh-CN" altLang="en-US" sz="4000" dirty="0">
                <a:solidFill>
                  <a:schemeClr val="accent1"/>
                </a:solidFill>
                <a:latin typeface="Arial" panose="020B0604020202020204" pitchFamily="34" charset="0"/>
                <a:ea typeface="微软雅黑" panose="020B0503020204020204" pitchFamily="34" charset="-122"/>
                <a:sym typeface="Arial" panose="020B0604020202020204" pitchFamily="34" charset="0"/>
              </a:rPr>
              <a:t>论文结果</a:t>
            </a:r>
            <a:endParaRPr lang="en-US" altLang="zh-CN" sz="40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Straight Connector 13">
            <a:extLst>
              <a:ext uri="{FF2B5EF4-FFF2-40B4-BE49-F238E27FC236}">
                <a16:creationId xmlns:a16="http://schemas.microsoft.com/office/drawing/2014/main"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19398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F0B9E10-DE4D-504E-BAC6-42EE42C6ECBE}"/>
              </a:ext>
            </a:extLst>
          </p:cNvPr>
          <p:cNvPicPr>
            <a:picLocks noChangeAspect="1"/>
          </p:cNvPicPr>
          <p:nvPr/>
        </p:nvPicPr>
        <p:blipFill>
          <a:blip r:embed="rId3"/>
          <a:stretch>
            <a:fillRect/>
          </a:stretch>
        </p:blipFill>
        <p:spPr>
          <a:xfrm>
            <a:off x="1766691" y="1249470"/>
            <a:ext cx="8458200" cy="1828800"/>
          </a:xfrm>
          <a:prstGeom prst="rect">
            <a:avLst/>
          </a:prstGeom>
        </p:spPr>
      </p:pic>
      <p:pic>
        <p:nvPicPr>
          <p:cNvPr id="3" name="图片 2">
            <a:extLst>
              <a:ext uri="{FF2B5EF4-FFF2-40B4-BE49-F238E27FC236}">
                <a16:creationId xmlns:a16="http://schemas.microsoft.com/office/drawing/2014/main" id="{658374C7-7F01-FC40-89A7-2252F3D1AB30}"/>
              </a:ext>
            </a:extLst>
          </p:cNvPr>
          <p:cNvPicPr>
            <a:picLocks noChangeAspect="1"/>
          </p:cNvPicPr>
          <p:nvPr/>
        </p:nvPicPr>
        <p:blipFill>
          <a:blip r:embed="rId4"/>
          <a:stretch>
            <a:fillRect/>
          </a:stretch>
        </p:blipFill>
        <p:spPr>
          <a:xfrm>
            <a:off x="2880725" y="3302957"/>
            <a:ext cx="6230133" cy="3403078"/>
          </a:xfrm>
          <a:prstGeom prst="rect">
            <a:avLst/>
          </a:prstGeom>
        </p:spPr>
      </p:pic>
      <p:sp>
        <p:nvSpPr>
          <p:cNvPr id="4" name="文本框 3">
            <a:extLst>
              <a:ext uri="{FF2B5EF4-FFF2-40B4-BE49-F238E27FC236}">
                <a16:creationId xmlns:a16="http://schemas.microsoft.com/office/drawing/2014/main" id="{28C5ACAB-E180-8A4F-BDA2-134C1FB9115E}"/>
              </a:ext>
            </a:extLst>
          </p:cNvPr>
          <p:cNvSpPr txBox="1"/>
          <p:nvPr/>
        </p:nvSpPr>
        <p:spPr>
          <a:xfrm>
            <a:off x="5210827" y="880138"/>
            <a:ext cx="1107996" cy="369332"/>
          </a:xfrm>
          <a:prstGeom prst="rect">
            <a:avLst/>
          </a:prstGeom>
          <a:noFill/>
        </p:spPr>
        <p:txBody>
          <a:bodyPr wrap="none" rtlCol="0">
            <a:spAutoFit/>
          </a:bodyPr>
          <a:lstStyle/>
          <a:p>
            <a:r>
              <a:rPr kumimoji="1" lang="zh-CN" altLang="en-US" dirty="0"/>
              <a:t>结果对比</a:t>
            </a:r>
          </a:p>
        </p:txBody>
      </p:sp>
    </p:spTree>
    <p:extLst>
      <p:ext uri="{BB962C8B-B14F-4D97-AF65-F5344CB8AC3E}">
        <p14:creationId xmlns:p14="http://schemas.microsoft.com/office/powerpoint/2010/main" val="13624248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CA661F0-E96B-1540-AA7F-876CBA6513D3}"/>
              </a:ext>
            </a:extLst>
          </p:cNvPr>
          <p:cNvSpPr/>
          <p:nvPr/>
        </p:nvSpPr>
        <p:spPr>
          <a:xfrm>
            <a:off x="3202296" y="1841419"/>
            <a:ext cx="4584909" cy="369332"/>
          </a:xfrm>
          <a:prstGeom prst="rect">
            <a:avLst/>
          </a:prstGeom>
        </p:spPr>
        <p:txBody>
          <a:bodyPr wrap="none">
            <a:spAutoFit/>
          </a:bodyPr>
          <a:lstStyle/>
          <a:p>
            <a:r>
              <a:rPr lang="zh-CN" altLang="zh-CN" dirty="0">
                <a:ea typeface="仿宋_GB2312"/>
                <a:cs typeface="Times New Roman" panose="02020603050405020304" pitchFamily="18" charset="0"/>
              </a:rPr>
              <a:t>单个代理 </a:t>
            </a:r>
            <a:r>
              <a:rPr lang="en-US" altLang="zh-CN" dirty="0">
                <a:ea typeface="仿宋_GB2312"/>
                <a:cs typeface="Times New Roman" panose="02020603050405020304" pitchFamily="18" charset="0"/>
              </a:rPr>
              <a:t>&amp; </a:t>
            </a:r>
            <a:r>
              <a:rPr lang="zh-CN" altLang="zh-CN" dirty="0">
                <a:ea typeface="仿宋_GB2312"/>
                <a:cs typeface="Times New Roman" panose="02020603050405020304" pitchFamily="18" charset="0"/>
              </a:rPr>
              <a:t>代理</a:t>
            </a:r>
            <a:r>
              <a:rPr lang="en-US" altLang="zh-CN" dirty="0">
                <a:ea typeface="仿宋_GB2312"/>
                <a:cs typeface="Times New Roman" panose="02020603050405020304" pitchFamily="18" charset="0"/>
              </a:rPr>
              <a:t>-</a:t>
            </a:r>
            <a:r>
              <a:rPr lang="zh-CN" altLang="zh-CN" dirty="0">
                <a:ea typeface="仿宋_GB2312"/>
                <a:cs typeface="Times New Roman" panose="02020603050405020304" pitchFamily="18" charset="0"/>
              </a:rPr>
              <a:t>代理交互在非浸入式设置</a:t>
            </a:r>
            <a:r>
              <a:rPr lang="zh-CN" altLang="zh-CN" dirty="0"/>
              <a:t> </a:t>
            </a:r>
            <a:endParaRPr lang="zh-CN" altLang="en-US" dirty="0"/>
          </a:p>
        </p:txBody>
      </p:sp>
      <p:sp>
        <p:nvSpPr>
          <p:cNvPr id="5" name="矩形 4">
            <a:extLst>
              <a:ext uri="{FF2B5EF4-FFF2-40B4-BE49-F238E27FC236}">
                <a16:creationId xmlns:a16="http://schemas.microsoft.com/office/drawing/2014/main" id="{073F67F8-A788-0B47-AC62-13A55D3DD1DA}"/>
              </a:ext>
            </a:extLst>
          </p:cNvPr>
          <p:cNvSpPr/>
          <p:nvPr/>
        </p:nvSpPr>
        <p:spPr>
          <a:xfrm>
            <a:off x="3019553" y="3018866"/>
            <a:ext cx="4767652" cy="369332"/>
          </a:xfrm>
          <a:prstGeom prst="rect">
            <a:avLst/>
          </a:prstGeom>
        </p:spPr>
        <p:txBody>
          <a:bodyPr wrap="none">
            <a:spAutoFit/>
          </a:bodyPr>
          <a:lstStyle/>
          <a:p>
            <a:r>
              <a:rPr lang="zh-CN" altLang="zh-CN" dirty="0">
                <a:ea typeface="仿宋_GB2312"/>
                <a:cs typeface="Times New Roman" panose="02020603050405020304" pitchFamily="18" charset="0"/>
              </a:rPr>
              <a:t>在沉浸式设置中的多</a:t>
            </a:r>
            <a:r>
              <a:rPr lang="en-US" altLang="zh-CN" dirty="0">
                <a:ea typeface="仿宋_GB2312"/>
                <a:cs typeface="Times New Roman" panose="02020603050405020304" pitchFamily="18" charset="0"/>
              </a:rPr>
              <a:t>agent</a:t>
            </a:r>
            <a:r>
              <a:rPr lang="zh-CN" altLang="zh-CN" dirty="0">
                <a:ea typeface="仿宋_GB2312"/>
                <a:cs typeface="Times New Roman" panose="02020603050405020304" pitchFamily="18" charset="0"/>
              </a:rPr>
              <a:t>和</a:t>
            </a:r>
            <a:r>
              <a:rPr lang="en-US" altLang="zh-CN" dirty="0">
                <a:ea typeface="仿宋_GB2312"/>
                <a:cs typeface="Times New Roman" panose="02020603050405020304" pitchFamily="18" charset="0"/>
              </a:rPr>
              <a:t>avatar-</a:t>
            </a:r>
            <a:r>
              <a:rPr lang="zh-CN" altLang="zh-CN" dirty="0">
                <a:ea typeface="仿宋_GB2312"/>
                <a:cs typeface="Times New Roman" panose="02020603050405020304" pitchFamily="18" charset="0"/>
              </a:rPr>
              <a:t>代理交互</a:t>
            </a:r>
            <a:r>
              <a:rPr lang="zh-CN" altLang="zh-CN" dirty="0"/>
              <a:t> </a:t>
            </a:r>
            <a:endParaRPr lang="zh-CN" altLang="en-US" dirty="0"/>
          </a:p>
        </p:txBody>
      </p:sp>
    </p:spTree>
    <p:extLst>
      <p:ext uri="{BB962C8B-B14F-4D97-AF65-F5344CB8AC3E}">
        <p14:creationId xmlns:p14="http://schemas.microsoft.com/office/powerpoint/2010/main" val="23202917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2576AE-22D0-4C92-B346-09B70DFAB68C}"/>
              </a:ext>
            </a:extLst>
          </p:cNvPr>
          <p:cNvGrpSpPr/>
          <p:nvPr/>
        </p:nvGrpSpPr>
        <p:grpSpPr>
          <a:xfrm flipH="1">
            <a:off x="4368342" y="3253750"/>
            <a:ext cx="7965748" cy="3647280"/>
            <a:chOff x="-16275" y="2464532"/>
            <a:chExt cx="6472597" cy="2736304"/>
          </a:xfrm>
        </p:grpSpPr>
        <p:pic>
          <p:nvPicPr>
            <p:cNvPr id="3" name="图片 2">
              <a:extLst>
                <a:ext uri="{FF2B5EF4-FFF2-40B4-BE49-F238E27FC236}">
                  <a16:creationId xmlns:a16="http://schemas.microsoft.com/office/drawing/2014/main" id="{1879D8C0-FCA8-4EF1-9200-5175FECFBC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id="{F5AA8ED8-F849-41C5-A3DA-6EEFAF26F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id="{09F46A30-17B7-4E15-8D54-59FA5E914290}"/>
              </a:ext>
            </a:extLst>
          </p:cNvPr>
          <p:cNvSpPr txBox="1">
            <a:spLocks/>
          </p:cNvSpPr>
          <p:nvPr/>
        </p:nvSpPr>
        <p:spPr>
          <a:xfrm>
            <a:off x="2457936" y="2186222"/>
            <a:ext cx="1481175"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04</a:t>
            </a:r>
          </a:p>
        </p:txBody>
      </p:sp>
      <p:sp>
        <p:nvSpPr>
          <p:cNvPr id="11" name="文本框 10">
            <a:extLst>
              <a:ext uri="{FF2B5EF4-FFF2-40B4-BE49-F238E27FC236}">
                <a16:creationId xmlns:a16="http://schemas.microsoft.com/office/drawing/2014/main" id="{0CFF755E-4A00-43C1-BF67-35BD74B50749}"/>
              </a:ext>
            </a:extLst>
          </p:cNvPr>
          <p:cNvSpPr txBox="1"/>
          <p:nvPr/>
        </p:nvSpPr>
        <p:spPr>
          <a:xfrm>
            <a:off x="3669371" y="2913025"/>
            <a:ext cx="3886590" cy="814554"/>
          </a:xfrm>
          <a:prstGeom prst="rect">
            <a:avLst/>
          </a:prstGeom>
          <a:noFill/>
        </p:spPr>
        <p:txBody>
          <a:bodyPr wrap="square" lIns="91412" tIns="45706" rIns="91412" bIns="45706" rtlCol="0">
            <a:spAutoFit/>
          </a:bodyPr>
          <a:lstStyle/>
          <a:p>
            <a:pPr algn="ctr">
              <a:lnSpc>
                <a:spcPct val="130000"/>
              </a:lnSpc>
            </a:pPr>
            <a:r>
              <a:rPr lang="zh-CN" altLang="en-US" sz="4000" dirty="0">
                <a:solidFill>
                  <a:schemeClr val="accent1"/>
                </a:solidFill>
                <a:latin typeface="微软雅黑" panose="020B0503020204020204" pitchFamily="34" charset="-122"/>
                <a:ea typeface="微软雅黑" panose="020B0503020204020204" pitchFamily="34" charset="-122"/>
              </a:rPr>
              <a:t>论文总结</a:t>
            </a:r>
          </a:p>
        </p:txBody>
      </p:sp>
      <p:cxnSp>
        <p:nvCxnSpPr>
          <p:cNvPr id="12" name="Straight Connector 13">
            <a:extLst>
              <a:ext uri="{FF2B5EF4-FFF2-40B4-BE49-F238E27FC236}">
                <a16:creationId xmlns:a16="http://schemas.microsoft.com/office/drawing/2014/main"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37423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9"/>
          <p:cNvGrpSpPr/>
          <p:nvPr/>
        </p:nvGrpSpPr>
        <p:grpSpPr>
          <a:xfrm>
            <a:off x="4809535" y="2394132"/>
            <a:ext cx="1237801" cy="1521620"/>
            <a:chOff x="3606801" y="1795463"/>
            <a:chExt cx="928688" cy="1141413"/>
          </a:xfrm>
        </p:grpSpPr>
        <p:sp>
          <p:nvSpPr>
            <p:cNvPr id="6152" name="Freeform 8"/>
            <p:cNvSpPr>
              <a:spLocks/>
            </p:cNvSpPr>
            <p:nvPr/>
          </p:nvSpPr>
          <p:spPr bwMode="auto">
            <a:xfrm>
              <a:off x="3606801" y="1795463"/>
              <a:ext cx="928688" cy="1141413"/>
            </a:xfrm>
            <a:custGeom>
              <a:avLst/>
              <a:gdLst/>
              <a:ahLst/>
              <a:cxnLst>
                <a:cxn ang="0">
                  <a:pos x="3" y="110"/>
                </a:cxn>
                <a:cxn ang="0">
                  <a:pos x="247" y="0"/>
                </a:cxn>
                <a:cxn ang="0">
                  <a:pos x="247" y="303"/>
                </a:cxn>
                <a:cxn ang="0">
                  <a:pos x="21" y="303"/>
                </a:cxn>
                <a:cxn ang="0">
                  <a:pos x="3" y="110"/>
                </a:cxn>
              </a:cxnLst>
              <a:rect l="0" t="0" r="r" b="b"/>
              <a:pathLst>
                <a:path w="247" h="303">
                  <a:moveTo>
                    <a:pt x="3" y="110"/>
                  </a:moveTo>
                  <a:cubicBezTo>
                    <a:pt x="103" y="89"/>
                    <a:pt x="184" y="52"/>
                    <a:pt x="247" y="0"/>
                  </a:cubicBezTo>
                  <a:cubicBezTo>
                    <a:pt x="247" y="303"/>
                    <a:pt x="247" y="303"/>
                    <a:pt x="247" y="303"/>
                  </a:cubicBezTo>
                  <a:cubicBezTo>
                    <a:pt x="21" y="303"/>
                    <a:pt x="21" y="303"/>
                    <a:pt x="21" y="303"/>
                  </a:cubicBezTo>
                  <a:cubicBezTo>
                    <a:pt x="5" y="245"/>
                    <a:pt x="0" y="180"/>
                    <a:pt x="3" y="110"/>
                  </a:cubicBezTo>
                  <a:close/>
                </a:path>
              </a:pathLst>
            </a:custGeom>
            <a:solidFill>
              <a:schemeClr val="accent1"/>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9"/>
            <p:cNvSpPr>
              <a:spLocks noEditPoints="1"/>
            </p:cNvSpPr>
            <p:nvPr/>
          </p:nvSpPr>
          <p:spPr bwMode="auto">
            <a:xfrm>
              <a:off x="3962400" y="2350968"/>
              <a:ext cx="275623" cy="307615"/>
            </a:xfrm>
            <a:custGeom>
              <a:avLst/>
              <a:gdLst/>
              <a:ahLst/>
              <a:cxnLst>
                <a:cxn ang="0">
                  <a:pos x="374" y="158"/>
                </a:cxn>
                <a:cxn ang="0">
                  <a:pos x="352" y="158"/>
                </a:cxn>
                <a:cxn ang="0">
                  <a:pos x="209" y="0"/>
                </a:cxn>
                <a:cxn ang="0">
                  <a:pos x="67" y="158"/>
                </a:cxn>
                <a:cxn ang="0">
                  <a:pos x="44" y="158"/>
                </a:cxn>
                <a:cxn ang="0">
                  <a:pos x="0" y="203"/>
                </a:cxn>
                <a:cxn ang="0">
                  <a:pos x="0" y="414"/>
                </a:cxn>
                <a:cxn ang="0">
                  <a:pos x="44" y="478"/>
                </a:cxn>
                <a:cxn ang="0">
                  <a:pos x="374" y="478"/>
                </a:cxn>
                <a:cxn ang="0">
                  <a:pos x="428" y="414"/>
                </a:cxn>
                <a:cxn ang="0">
                  <a:pos x="428" y="203"/>
                </a:cxn>
                <a:cxn ang="0">
                  <a:pos x="374" y="158"/>
                </a:cxn>
                <a:cxn ang="0">
                  <a:pos x="247" y="414"/>
                </a:cxn>
                <a:cxn ang="0">
                  <a:pos x="172" y="414"/>
                </a:cxn>
                <a:cxn ang="0">
                  <a:pos x="186" y="309"/>
                </a:cxn>
                <a:cxn ang="0">
                  <a:pos x="161" y="265"/>
                </a:cxn>
                <a:cxn ang="0">
                  <a:pos x="210" y="216"/>
                </a:cxn>
                <a:cxn ang="0">
                  <a:pos x="258" y="264"/>
                </a:cxn>
                <a:cxn ang="0">
                  <a:pos x="232" y="310"/>
                </a:cxn>
                <a:cxn ang="0">
                  <a:pos x="247" y="414"/>
                </a:cxn>
                <a:cxn ang="0">
                  <a:pos x="112" y="158"/>
                </a:cxn>
                <a:cxn ang="0">
                  <a:pos x="209" y="45"/>
                </a:cxn>
                <a:cxn ang="0">
                  <a:pos x="307" y="158"/>
                </a:cxn>
                <a:cxn ang="0">
                  <a:pos x="112" y="158"/>
                </a:cxn>
              </a:cxnLst>
              <a:rect l="0" t="0" r="r" b="b"/>
              <a:pathLst>
                <a:path w="428" h="478">
                  <a:moveTo>
                    <a:pt x="374" y="158"/>
                  </a:moveTo>
                  <a:cubicBezTo>
                    <a:pt x="352" y="158"/>
                    <a:pt x="352" y="158"/>
                    <a:pt x="352" y="158"/>
                  </a:cubicBezTo>
                  <a:cubicBezTo>
                    <a:pt x="352" y="58"/>
                    <a:pt x="292" y="0"/>
                    <a:pt x="209" y="0"/>
                  </a:cubicBezTo>
                  <a:cubicBezTo>
                    <a:pt x="127" y="0"/>
                    <a:pt x="67" y="58"/>
                    <a:pt x="67" y="158"/>
                  </a:cubicBezTo>
                  <a:cubicBezTo>
                    <a:pt x="44" y="158"/>
                    <a:pt x="44" y="158"/>
                    <a:pt x="44" y="158"/>
                  </a:cubicBezTo>
                  <a:cubicBezTo>
                    <a:pt x="11" y="158"/>
                    <a:pt x="0" y="170"/>
                    <a:pt x="0" y="203"/>
                  </a:cubicBezTo>
                  <a:cubicBezTo>
                    <a:pt x="0" y="414"/>
                    <a:pt x="0" y="414"/>
                    <a:pt x="0" y="414"/>
                  </a:cubicBezTo>
                  <a:cubicBezTo>
                    <a:pt x="0" y="447"/>
                    <a:pt x="11" y="478"/>
                    <a:pt x="44" y="478"/>
                  </a:cubicBezTo>
                  <a:cubicBezTo>
                    <a:pt x="374" y="478"/>
                    <a:pt x="374" y="478"/>
                    <a:pt x="374" y="478"/>
                  </a:cubicBezTo>
                  <a:cubicBezTo>
                    <a:pt x="407" y="478"/>
                    <a:pt x="428" y="447"/>
                    <a:pt x="428" y="414"/>
                  </a:cubicBezTo>
                  <a:cubicBezTo>
                    <a:pt x="428" y="203"/>
                    <a:pt x="428" y="203"/>
                    <a:pt x="428" y="203"/>
                  </a:cubicBezTo>
                  <a:cubicBezTo>
                    <a:pt x="428" y="170"/>
                    <a:pt x="407" y="158"/>
                    <a:pt x="374" y="158"/>
                  </a:cubicBezTo>
                  <a:moveTo>
                    <a:pt x="247" y="414"/>
                  </a:moveTo>
                  <a:cubicBezTo>
                    <a:pt x="172" y="414"/>
                    <a:pt x="172" y="414"/>
                    <a:pt x="172" y="414"/>
                  </a:cubicBezTo>
                  <a:cubicBezTo>
                    <a:pt x="186" y="309"/>
                    <a:pt x="186" y="309"/>
                    <a:pt x="186" y="309"/>
                  </a:cubicBezTo>
                  <a:cubicBezTo>
                    <a:pt x="171" y="301"/>
                    <a:pt x="161" y="283"/>
                    <a:pt x="161" y="265"/>
                  </a:cubicBezTo>
                  <a:cubicBezTo>
                    <a:pt x="161" y="238"/>
                    <a:pt x="183" y="216"/>
                    <a:pt x="210" y="216"/>
                  </a:cubicBezTo>
                  <a:cubicBezTo>
                    <a:pt x="236" y="216"/>
                    <a:pt x="258" y="237"/>
                    <a:pt x="258" y="264"/>
                  </a:cubicBezTo>
                  <a:cubicBezTo>
                    <a:pt x="258" y="282"/>
                    <a:pt x="248" y="302"/>
                    <a:pt x="232" y="310"/>
                  </a:cubicBezTo>
                  <a:lnTo>
                    <a:pt x="247" y="414"/>
                  </a:lnTo>
                  <a:close/>
                  <a:moveTo>
                    <a:pt x="112" y="158"/>
                  </a:moveTo>
                  <a:cubicBezTo>
                    <a:pt x="112" y="66"/>
                    <a:pt x="161" y="45"/>
                    <a:pt x="209" y="45"/>
                  </a:cubicBezTo>
                  <a:cubicBezTo>
                    <a:pt x="258" y="45"/>
                    <a:pt x="307" y="66"/>
                    <a:pt x="307" y="158"/>
                  </a:cubicBezTo>
                  <a:lnTo>
                    <a:pt x="112" y="158"/>
                  </a:lnTo>
                  <a:close/>
                </a:path>
              </a:pathLst>
            </a:custGeom>
            <a:solidFill>
              <a:srgbClr val="FFFFFF"/>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50"/>
          <p:cNvGrpSpPr/>
          <p:nvPr/>
        </p:nvGrpSpPr>
        <p:grpSpPr>
          <a:xfrm>
            <a:off x="6127740" y="2389897"/>
            <a:ext cx="1235684" cy="1525853"/>
            <a:chOff x="4595813" y="1792288"/>
            <a:chExt cx="927100" cy="1144588"/>
          </a:xfrm>
        </p:grpSpPr>
        <p:sp>
          <p:nvSpPr>
            <p:cNvPr id="6153" name="Freeform 9"/>
            <p:cNvSpPr>
              <a:spLocks/>
            </p:cNvSpPr>
            <p:nvPr/>
          </p:nvSpPr>
          <p:spPr bwMode="auto">
            <a:xfrm>
              <a:off x="4595813" y="1792288"/>
              <a:ext cx="927100" cy="1144588"/>
            </a:xfrm>
            <a:custGeom>
              <a:avLst/>
              <a:gdLst/>
              <a:ahLst/>
              <a:cxnLst>
                <a:cxn ang="0">
                  <a:pos x="220" y="304"/>
                </a:cxn>
                <a:cxn ang="0">
                  <a:pos x="0" y="304"/>
                </a:cxn>
                <a:cxn ang="0">
                  <a:pos x="0" y="0"/>
                </a:cxn>
                <a:cxn ang="0">
                  <a:pos x="246" y="111"/>
                </a:cxn>
                <a:cxn ang="0">
                  <a:pos x="220" y="304"/>
                </a:cxn>
              </a:cxnLst>
              <a:rect l="0" t="0" r="r" b="b"/>
              <a:pathLst>
                <a:path w="246" h="304">
                  <a:moveTo>
                    <a:pt x="220" y="304"/>
                  </a:moveTo>
                  <a:cubicBezTo>
                    <a:pt x="0" y="304"/>
                    <a:pt x="0" y="304"/>
                    <a:pt x="0" y="304"/>
                  </a:cubicBezTo>
                  <a:cubicBezTo>
                    <a:pt x="0" y="0"/>
                    <a:pt x="0" y="0"/>
                    <a:pt x="0" y="0"/>
                  </a:cubicBezTo>
                  <a:cubicBezTo>
                    <a:pt x="76" y="56"/>
                    <a:pt x="158" y="93"/>
                    <a:pt x="246" y="111"/>
                  </a:cubicBezTo>
                  <a:cubicBezTo>
                    <a:pt x="243" y="183"/>
                    <a:pt x="235" y="247"/>
                    <a:pt x="220" y="304"/>
                  </a:cubicBezTo>
                  <a:close/>
                </a:path>
              </a:pathLst>
            </a:custGeom>
            <a:solidFill>
              <a:schemeClr val="accent2"/>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100"/>
            <p:cNvSpPr>
              <a:spLocks noEditPoints="1"/>
            </p:cNvSpPr>
            <p:nvPr/>
          </p:nvSpPr>
          <p:spPr bwMode="auto">
            <a:xfrm>
              <a:off x="4800600" y="2355899"/>
              <a:ext cx="323697" cy="310304"/>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51"/>
          <p:cNvGrpSpPr/>
          <p:nvPr/>
        </p:nvGrpSpPr>
        <p:grpSpPr>
          <a:xfrm>
            <a:off x="4938606" y="4000402"/>
            <a:ext cx="1108731" cy="1365013"/>
            <a:chOff x="3703638" y="3000375"/>
            <a:chExt cx="831850" cy="1023938"/>
          </a:xfrm>
        </p:grpSpPr>
        <p:sp>
          <p:nvSpPr>
            <p:cNvPr id="6155" name="Freeform 11"/>
            <p:cNvSpPr>
              <a:spLocks/>
            </p:cNvSpPr>
            <p:nvPr/>
          </p:nvSpPr>
          <p:spPr bwMode="auto">
            <a:xfrm>
              <a:off x="3703638" y="3000375"/>
              <a:ext cx="831850" cy="1023938"/>
            </a:xfrm>
            <a:custGeom>
              <a:avLst/>
              <a:gdLst/>
              <a:ahLst/>
              <a:cxnLst>
                <a:cxn ang="0">
                  <a:pos x="221" y="0"/>
                </a:cxn>
                <a:cxn ang="0">
                  <a:pos x="221" y="272"/>
                </a:cxn>
                <a:cxn ang="0">
                  <a:pos x="0" y="0"/>
                </a:cxn>
                <a:cxn ang="0">
                  <a:pos x="221" y="0"/>
                </a:cxn>
              </a:cxnLst>
              <a:rect l="0" t="0" r="r" b="b"/>
              <a:pathLst>
                <a:path w="221" h="272">
                  <a:moveTo>
                    <a:pt x="221" y="0"/>
                  </a:moveTo>
                  <a:cubicBezTo>
                    <a:pt x="221" y="272"/>
                    <a:pt x="221" y="272"/>
                    <a:pt x="221" y="272"/>
                  </a:cubicBezTo>
                  <a:cubicBezTo>
                    <a:pt x="108" y="207"/>
                    <a:pt x="34" y="116"/>
                    <a:pt x="0" y="0"/>
                  </a:cubicBezTo>
                  <a:lnTo>
                    <a:pt x="221" y="0"/>
                  </a:lnTo>
                  <a:close/>
                </a:path>
              </a:pathLst>
            </a:custGeom>
            <a:solidFill>
              <a:schemeClr val="accent4"/>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131"/>
            <p:cNvSpPr>
              <a:spLocks/>
            </p:cNvSpPr>
            <p:nvPr/>
          </p:nvSpPr>
          <p:spPr bwMode="auto">
            <a:xfrm>
              <a:off x="4077352" y="3159042"/>
              <a:ext cx="321341" cy="326210"/>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52"/>
          <p:cNvGrpSpPr/>
          <p:nvPr/>
        </p:nvGrpSpPr>
        <p:grpSpPr>
          <a:xfrm>
            <a:off x="6127738" y="4000402"/>
            <a:ext cx="1085457" cy="1371362"/>
            <a:chOff x="4595813" y="3000375"/>
            <a:chExt cx="814388" cy="1028700"/>
          </a:xfrm>
        </p:grpSpPr>
        <p:sp>
          <p:nvSpPr>
            <p:cNvPr id="6154" name="Freeform 10"/>
            <p:cNvSpPr>
              <a:spLocks/>
            </p:cNvSpPr>
            <p:nvPr/>
          </p:nvSpPr>
          <p:spPr bwMode="auto">
            <a:xfrm>
              <a:off x="4595813" y="3000375"/>
              <a:ext cx="814388" cy="1028700"/>
            </a:xfrm>
            <a:custGeom>
              <a:avLst/>
              <a:gdLst/>
              <a:ahLst/>
              <a:cxnLst>
                <a:cxn ang="0">
                  <a:pos x="0" y="0"/>
                </a:cxn>
                <a:cxn ang="0">
                  <a:pos x="216" y="0"/>
                </a:cxn>
                <a:cxn ang="0">
                  <a:pos x="0" y="273"/>
                </a:cxn>
                <a:cxn ang="0">
                  <a:pos x="0" y="0"/>
                </a:cxn>
              </a:cxnLst>
              <a:rect l="0" t="0" r="r" b="b"/>
              <a:pathLst>
                <a:path w="216" h="273">
                  <a:moveTo>
                    <a:pt x="0" y="0"/>
                  </a:moveTo>
                  <a:cubicBezTo>
                    <a:pt x="216" y="0"/>
                    <a:pt x="216" y="0"/>
                    <a:pt x="216" y="0"/>
                  </a:cubicBezTo>
                  <a:cubicBezTo>
                    <a:pt x="178" y="134"/>
                    <a:pt x="106" y="225"/>
                    <a:pt x="0" y="273"/>
                  </a:cubicBezTo>
                  <a:lnTo>
                    <a:pt x="0" y="0"/>
                  </a:lnTo>
                  <a:close/>
                </a:path>
              </a:pathLst>
            </a:custGeom>
            <a:solidFill>
              <a:schemeClr val="accent3"/>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2"/>
            <p:cNvSpPr>
              <a:spLocks noEditPoints="1"/>
            </p:cNvSpPr>
            <p:nvPr/>
          </p:nvSpPr>
          <p:spPr bwMode="auto">
            <a:xfrm>
              <a:off x="4737209" y="3175053"/>
              <a:ext cx="330417" cy="333059"/>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17"/>
          <p:cNvGrpSpPr/>
          <p:nvPr/>
        </p:nvGrpSpPr>
        <p:grpSpPr>
          <a:xfrm>
            <a:off x="1574370" y="1958892"/>
            <a:ext cx="2013271" cy="1195495"/>
            <a:chOff x="885990" y="1927962"/>
            <a:chExt cx="2287091" cy="681937"/>
          </a:xfrm>
        </p:grpSpPr>
        <p:sp>
          <p:nvSpPr>
            <p:cNvPr id="26" name="Footer Text"/>
            <p:cNvSpPr txBox="1"/>
            <p:nvPr/>
          </p:nvSpPr>
          <p:spPr>
            <a:xfrm>
              <a:off x="885990" y="2177868"/>
              <a:ext cx="2287091" cy="432031"/>
            </a:xfrm>
            <a:prstGeom prst="rect">
              <a:avLst/>
            </a:prstGeom>
            <a:noFill/>
          </p:spPr>
          <p:txBody>
            <a:bodyPr wrap="square" lIns="0" tIns="0" rIns="0" bIns="0" rtlCol="0">
              <a:spAutoFit/>
            </a:bodyPr>
            <a:lstStyle/>
            <a:p>
              <a:pPr>
                <a:lnSpc>
                  <a:spcPct val="120000"/>
                </a:lnSpc>
              </a:pPr>
              <a:r>
                <a:rPr lang="zh-CN" altLang="zh-CN" sz="1400" dirty="0">
                  <a:solidFill>
                    <a:schemeClr val="bg1">
                      <a:lumMod val="50000"/>
                    </a:schemeClr>
                  </a:solidFill>
                </a:rPr>
                <a:t>导出全身运动约束并将它们有效地映射到</a:t>
              </a:r>
              <a:r>
                <a:rPr lang="en-US" altLang="zh-CN" sz="1400" dirty="0">
                  <a:solidFill>
                    <a:schemeClr val="bg1">
                      <a:lumMod val="50000"/>
                    </a:schemeClr>
                  </a:solidFill>
                </a:rPr>
                <a:t>2D</a:t>
              </a:r>
              <a:r>
                <a:rPr lang="zh-CN" altLang="zh-CN" sz="1400" dirty="0">
                  <a:solidFill>
                    <a:schemeClr val="bg1">
                      <a:lumMod val="50000"/>
                    </a:schemeClr>
                  </a:solidFill>
                </a:rPr>
                <a:t>速度平面</a:t>
              </a:r>
              <a:endParaRPr lang="en-US" sz="14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TextBox 26"/>
            <p:cNvSpPr txBox="1"/>
            <p:nvPr/>
          </p:nvSpPr>
          <p:spPr>
            <a:xfrm>
              <a:off x="1034005" y="1927962"/>
              <a:ext cx="2097820" cy="176221"/>
            </a:xfrm>
            <a:prstGeom prst="rect">
              <a:avLst/>
            </a:prstGeom>
            <a:noFill/>
          </p:spPr>
          <p:txBody>
            <a:bodyPr wrap="none" lIns="0" tIns="0" rIns="0" bIns="0" rtlCol="0" anchor="ctr">
              <a:spAutoFit/>
            </a:bodyPr>
            <a:lstStyle/>
            <a:p>
              <a:pPr algn="r">
                <a:lnSpc>
                  <a:spcPct val="120000"/>
                </a:lnSpc>
              </a:pPr>
              <a:r>
                <a:rPr lang="zh-CN" altLang="zh-CN" dirty="0"/>
                <a:t>导出全身运动约束</a:t>
              </a:r>
              <a:endParaRPr lang="en-US" sz="1333"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32"/>
          <p:cNvGrpSpPr/>
          <p:nvPr/>
        </p:nvGrpSpPr>
        <p:grpSpPr>
          <a:xfrm>
            <a:off x="1689291" y="4673324"/>
            <a:ext cx="2013271" cy="1185833"/>
            <a:chOff x="844734" y="1935337"/>
            <a:chExt cx="2287091" cy="619797"/>
          </a:xfrm>
        </p:grpSpPr>
        <p:sp>
          <p:nvSpPr>
            <p:cNvPr id="29" name="Footer Text"/>
            <p:cNvSpPr txBox="1"/>
            <p:nvPr/>
          </p:nvSpPr>
          <p:spPr>
            <a:xfrm>
              <a:off x="844734" y="2099986"/>
              <a:ext cx="2287091" cy="455148"/>
            </a:xfrm>
            <a:prstGeom prst="rect">
              <a:avLst/>
            </a:prstGeom>
            <a:noFill/>
          </p:spPr>
          <p:txBody>
            <a:bodyPr wrap="square" lIns="0" tIns="0" rIns="0" bIns="0" rtlCol="0">
              <a:spAutoFit/>
            </a:bodyPr>
            <a:lstStyle/>
            <a:p>
              <a:pPr>
                <a:lnSpc>
                  <a:spcPct val="120000"/>
                </a:lnSpc>
              </a:pPr>
              <a:r>
                <a:rPr lang="zh-CN" altLang="zh-CN" sz="1200" dirty="0">
                  <a:solidFill>
                    <a:schemeClr val="bg1">
                      <a:lumMod val="50000"/>
                    </a:schemeClr>
                  </a:solidFill>
                </a:rPr>
                <a:t>考虑了在沉浸式虚拟环境中跟踪的真实用户的存在，并生成无碰撞且可信的化身</a:t>
              </a:r>
              <a:r>
                <a:rPr lang="en-US" altLang="zh-CN" sz="1200" dirty="0">
                  <a:solidFill>
                    <a:schemeClr val="bg1">
                      <a:lumMod val="50000"/>
                    </a:schemeClr>
                  </a:solidFill>
                </a:rPr>
                <a:t>-</a:t>
              </a:r>
              <a:r>
                <a:rPr lang="zh-CN" altLang="zh-CN" sz="1200" dirty="0">
                  <a:solidFill>
                    <a:schemeClr val="bg1">
                      <a:lumMod val="50000"/>
                    </a:schemeClr>
                  </a:solidFill>
                </a:rPr>
                <a:t>代理交互</a:t>
              </a:r>
              <a:endParaRPr lang="en-US" sz="12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Box 29"/>
            <p:cNvSpPr txBox="1"/>
            <p:nvPr/>
          </p:nvSpPr>
          <p:spPr>
            <a:xfrm>
              <a:off x="1558459" y="1935337"/>
              <a:ext cx="1573366" cy="161468"/>
            </a:xfrm>
            <a:prstGeom prst="rect">
              <a:avLst/>
            </a:prstGeom>
            <a:noFill/>
          </p:spPr>
          <p:txBody>
            <a:bodyPr wrap="none" lIns="0" tIns="0" rIns="0" bIns="0" rtlCol="0" anchor="ctr">
              <a:spAutoFit/>
            </a:bodyPr>
            <a:lstStyle/>
            <a:p>
              <a:pPr algn="r">
                <a:lnSpc>
                  <a:spcPct val="120000"/>
                </a:lnSpc>
              </a:pPr>
              <a:r>
                <a:rPr lang="zh-CN" altLang="zh-CN" dirty="0"/>
                <a:t>无碰撞且可信</a:t>
              </a:r>
              <a:endParaRPr lang="en-US" sz="1333"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 name="Group 38"/>
          <p:cNvGrpSpPr/>
          <p:nvPr/>
        </p:nvGrpSpPr>
        <p:grpSpPr>
          <a:xfrm>
            <a:off x="8542467" y="1931300"/>
            <a:ext cx="2013271" cy="793723"/>
            <a:chOff x="844734" y="1900197"/>
            <a:chExt cx="2287091" cy="595397"/>
          </a:xfrm>
        </p:grpSpPr>
        <p:sp>
          <p:nvSpPr>
            <p:cNvPr id="32" name="Footer Text"/>
            <p:cNvSpPr txBox="1"/>
            <p:nvPr/>
          </p:nvSpPr>
          <p:spPr>
            <a:xfrm>
              <a:off x="844734" y="2177471"/>
              <a:ext cx="2287091" cy="318123"/>
            </a:xfrm>
            <a:prstGeom prst="rect">
              <a:avLst/>
            </a:prstGeom>
            <a:noFill/>
          </p:spPr>
          <p:txBody>
            <a:bodyPr wrap="square" lIns="0" tIns="0" rIns="0" bIns="0" rtlCol="0">
              <a:spAutoFit/>
            </a:bodyPr>
            <a:lstStyle/>
            <a:p>
              <a:pPr>
                <a:lnSpc>
                  <a:spcPct val="120000"/>
                </a:lnSpc>
              </a:pPr>
              <a:r>
                <a:rPr lang="zh-CN" alt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容易地与许多现有的全身动画或模拟方法集成</a:t>
              </a:r>
              <a:endPar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extBox 32"/>
            <p:cNvSpPr txBox="1"/>
            <p:nvPr/>
          </p:nvSpPr>
          <p:spPr>
            <a:xfrm>
              <a:off x="844734" y="1900197"/>
              <a:ext cx="524455" cy="231739"/>
            </a:xfrm>
            <a:prstGeom prst="rect">
              <a:avLst/>
            </a:prstGeom>
            <a:noFill/>
          </p:spPr>
          <p:txBody>
            <a:bodyPr wrap="none" lIns="0" tIns="0" rIns="0" bIns="0" rtlCol="0" anchor="ctr">
              <a:spAutoFit/>
            </a:bodyPr>
            <a:lstStyle/>
            <a:p>
              <a:pPr>
                <a:lnSpc>
                  <a:spcPct val="120000"/>
                </a:lnSpc>
              </a:pPr>
              <a:r>
                <a:rPr lang="zh-CN" altLang="zh-CN" dirty="0"/>
                <a:t>通用</a:t>
              </a:r>
              <a:endParaRPr lang="en-US" sz="1333"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44"/>
          <p:cNvGrpSpPr/>
          <p:nvPr/>
        </p:nvGrpSpPr>
        <p:grpSpPr>
          <a:xfrm>
            <a:off x="8339340" y="4673333"/>
            <a:ext cx="2013271" cy="1067137"/>
            <a:chOff x="844734" y="1935340"/>
            <a:chExt cx="2287091" cy="557757"/>
          </a:xfrm>
        </p:grpSpPr>
        <p:sp>
          <p:nvSpPr>
            <p:cNvPr id="35" name="Footer Text"/>
            <p:cNvSpPr txBox="1"/>
            <p:nvPr/>
          </p:nvSpPr>
          <p:spPr>
            <a:xfrm>
              <a:off x="844734" y="2099984"/>
              <a:ext cx="2287091" cy="393113"/>
            </a:xfrm>
            <a:prstGeom prst="rect">
              <a:avLst/>
            </a:prstGeom>
            <a:noFill/>
          </p:spPr>
          <p:txBody>
            <a:bodyPr wrap="square" lIns="0" tIns="0" rIns="0" bIns="0" rtlCol="0">
              <a:spAutoFit/>
            </a:bodyPr>
            <a:lstStyle/>
            <a:p>
              <a:pPr>
                <a:lnSpc>
                  <a:spcPct val="120000"/>
                </a:lnSpc>
              </a:pPr>
              <a:r>
                <a:rPr lang="en-US" altLang="zh-CN" sz="1200" dirty="0">
                  <a:solidFill>
                    <a:schemeClr val="bg1">
                      <a:lumMod val="50000"/>
                    </a:schemeClr>
                  </a:solidFill>
                </a:rPr>
                <a:t>BAM</a:t>
              </a:r>
              <a:r>
                <a:rPr lang="zh-CN" altLang="zh-CN" sz="1200" dirty="0">
                  <a:solidFill>
                    <a:schemeClr val="bg1">
                      <a:lumMod val="50000"/>
                    </a:schemeClr>
                  </a:solidFill>
                </a:rPr>
                <a:t>可以在多个核心上轻松并行化，并用于以交互速率模拟数百个</a:t>
              </a:r>
              <a:r>
                <a:rPr lang="en-US" altLang="zh-CN" sz="1200" dirty="0">
                  <a:solidFill>
                    <a:schemeClr val="bg1">
                      <a:lumMod val="50000"/>
                    </a:schemeClr>
                  </a:solidFill>
                </a:rPr>
                <a:t>2D</a:t>
              </a:r>
              <a:r>
                <a:rPr lang="zh-CN" altLang="zh-CN" sz="1200" dirty="0">
                  <a:solidFill>
                    <a:schemeClr val="bg1">
                      <a:lumMod val="50000"/>
                    </a:schemeClr>
                  </a:solidFill>
                </a:rPr>
                <a:t>代理</a:t>
              </a:r>
              <a:r>
                <a:rPr lang="zh-CN" altLang="zh-CN" dirty="0"/>
                <a:t>。</a:t>
              </a: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TextBox 35"/>
            <p:cNvSpPr txBox="1"/>
            <p:nvPr/>
          </p:nvSpPr>
          <p:spPr>
            <a:xfrm>
              <a:off x="844734" y="1935340"/>
              <a:ext cx="2097819" cy="161468"/>
            </a:xfrm>
            <a:prstGeom prst="rect">
              <a:avLst/>
            </a:prstGeom>
            <a:noFill/>
          </p:spPr>
          <p:txBody>
            <a:bodyPr wrap="none" lIns="0" tIns="0" rIns="0" bIns="0" rtlCol="0" anchor="ctr">
              <a:spAutoFit/>
            </a:bodyPr>
            <a:lstStyle/>
            <a:p>
              <a:pPr>
                <a:lnSpc>
                  <a:spcPct val="120000"/>
                </a:lnSpc>
              </a:pPr>
              <a:r>
                <a:rPr lang="zh-CN" altLang="zh-CN" dirty="0"/>
                <a:t>核心上轻松并行化</a:t>
              </a:r>
              <a:endParaRPr lang="en-US" sz="1333"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81"/>
          <p:cNvGrpSpPr/>
          <p:nvPr/>
        </p:nvGrpSpPr>
        <p:grpSpPr>
          <a:xfrm flipV="1">
            <a:off x="3892469" y="4917106"/>
            <a:ext cx="1491356" cy="292412"/>
            <a:chOff x="2712812" y="1457456"/>
            <a:chExt cx="1118923" cy="223062"/>
          </a:xfrm>
        </p:grpSpPr>
        <p:cxnSp>
          <p:nvCxnSpPr>
            <p:cNvPr id="38" name="Straight Connector 37"/>
            <p:cNvCxnSpPr/>
            <p:nvPr/>
          </p:nvCxnSpPr>
          <p:spPr>
            <a:xfrm flipH="1" flipV="1">
              <a:off x="3592681" y="1460250"/>
              <a:ext cx="239054" cy="220268"/>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0800000" flipV="1">
              <a:off x="2712812" y="1457456"/>
              <a:ext cx="879870" cy="1615"/>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1" name="Group 81"/>
          <p:cNvGrpSpPr/>
          <p:nvPr/>
        </p:nvGrpSpPr>
        <p:grpSpPr>
          <a:xfrm flipH="1" flipV="1">
            <a:off x="6726151" y="4918163"/>
            <a:ext cx="1414574" cy="290294"/>
            <a:chOff x="2770419" y="1459071"/>
            <a:chExt cx="1061316" cy="221447"/>
          </a:xfrm>
        </p:grpSpPr>
        <p:cxnSp>
          <p:nvCxnSpPr>
            <p:cNvPr id="41" name="Straight Connector 40"/>
            <p:cNvCxnSpPr/>
            <p:nvPr/>
          </p:nvCxnSpPr>
          <p:spPr>
            <a:xfrm flipH="1" flipV="1">
              <a:off x="3592681" y="1460250"/>
              <a:ext cx="239054" cy="220268"/>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2770419" y="1459071"/>
              <a:ext cx="822263" cy="2"/>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2" name="Group 81"/>
          <p:cNvGrpSpPr/>
          <p:nvPr/>
        </p:nvGrpSpPr>
        <p:grpSpPr>
          <a:xfrm>
            <a:off x="3760049" y="2490469"/>
            <a:ext cx="1491356" cy="292412"/>
            <a:chOff x="2712812" y="1457456"/>
            <a:chExt cx="1118923" cy="223062"/>
          </a:xfrm>
        </p:grpSpPr>
        <p:cxnSp>
          <p:nvCxnSpPr>
            <p:cNvPr id="44" name="Straight Connector 43"/>
            <p:cNvCxnSpPr/>
            <p:nvPr/>
          </p:nvCxnSpPr>
          <p:spPr>
            <a:xfrm flipH="1" flipV="1">
              <a:off x="3592681" y="1460250"/>
              <a:ext cx="239054" cy="220268"/>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flipV="1">
              <a:off x="2712812" y="1457456"/>
              <a:ext cx="879870" cy="1615"/>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3" name="Group 81"/>
          <p:cNvGrpSpPr/>
          <p:nvPr/>
        </p:nvGrpSpPr>
        <p:grpSpPr>
          <a:xfrm flipH="1">
            <a:off x="6937894" y="2491527"/>
            <a:ext cx="1414574" cy="290294"/>
            <a:chOff x="2770419" y="1459071"/>
            <a:chExt cx="1061316" cy="221447"/>
          </a:xfrm>
        </p:grpSpPr>
        <p:cxnSp>
          <p:nvCxnSpPr>
            <p:cNvPr id="47" name="Straight Connector 46"/>
            <p:cNvCxnSpPr/>
            <p:nvPr/>
          </p:nvCxnSpPr>
          <p:spPr>
            <a:xfrm flipH="1" flipV="1">
              <a:off x="3592681" y="1460250"/>
              <a:ext cx="239054" cy="220268"/>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2770419" y="1459071"/>
              <a:ext cx="822263" cy="2"/>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
        <p:nvSpPr>
          <p:cNvPr id="14" name="矩形 13">
            <a:extLst>
              <a:ext uri="{FF2B5EF4-FFF2-40B4-BE49-F238E27FC236}">
                <a16:creationId xmlns:a16="http://schemas.microsoft.com/office/drawing/2014/main" id="{09C44E7B-98B5-E444-8061-DAA3F66DCA6F}"/>
              </a:ext>
            </a:extLst>
          </p:cNvPr>
          <p:cNvSpPr/>
          <p:nvPr/>
        </p:nvSpPr>
        <p:spPr>
          <a:xfrm>
            <a:off x="710593" y="1064805"/>
            <a:ext cx="1401346" cy="369332"/>
          </a:xfrm>
          <a:prstGeom prst="rect">
            <a:avLst/>
          </a:prstGeom>
        </p:spPr>
        <p:txBody>
          <a:bodyPr wrap="none">
            <a:spAutoFit/>
          </a:bodyPr>
          <a:lstStyle/>
          <a:p>
            <a:r>
              <a:rPr lang="zh-CN" altLang="zh-CN" dirty="0">
                <a:ea typeface="仿宋_GB2312"/>
                <a:cs typeface="Times New Roman" panose="02020603050405020304" pitchFamily="18" charset="0"/>
              </a:rPr>
              <a:t>结果与创新</a:t>
            </a:r>
            <a:r>
              <a:rPr lang="zh-CN" altLang="zh-CN" dirty="0"/>
              <a:t> </a:t>
            </a:r>
            <a:endParaRPr lang="zh-CN" altLang="en-US" dirty="0"/>
          </a:p>
        </p:txBody>
      </p:sp>
    </p:spTree>
    <p:extLst>
      <p:ext uri="{BB962C8B-B14F-4D97-AF65-F5344CB8AC3E}">
        <p14:creationId xmlns:p14="http://schemas.microsoft.com/office/powerpoint/2010/main" val="193223458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right)">
                                      <p:cBhvr>
                                        <p:cTn id="13" dur="500"/>
                                        <p:tgtEl>
                                          <p:spTgt spid="12"/>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par>
                          <p:cTn id="18" fill="hold">
                            <p:stCondLst>
                              <p:cond delay="1500"/>
                            </p:stCondLst>
                            <p:childTnLst>
                              <p:par>
                                <p:cTn id="19" presetID="53"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3000"/>
                            </p:stCondLst>
                            <p:childTnLst>
                              <p:par>
                                <p:cTn id="33" presetID="53" presetClass="entr" presetSubtype="0"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childTnLst>
                                </p:cTn>
                              </p:par>
                            </p:childTnLst>
                          </p:cTn>
                        </p:par>
                        <p:par>
                          <p:cTn id="38" fill="hold">
                            <p:stCondLst>
                              <p:cond delay="3500"/>
                            </p:stCondLst>
                            <p:childTnLst>
                              <p:par>
                                <p:cTn id="39" presetID="22" presetClass="entr" presetSubtype="2"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right)">
                                      <p:cBhvr>
                                        <p:cTn id="41" dur="500"/>
                                        <p:tgtEl>
                                          <p:spTgt spid="10"/>
                                        </p:tgtEl>
                                      </p:cBhvr>
                                    </p:animEffect>
                                  </p:childTnLst>
                                </p:cTn>
                              </p:par>
                            </p:childTnLst>
                          </p:cTn>
                        </p:par>
                        <p:par>
                          <p:cTn id="42" fill="hold">
                            <p:stCondLst>
                              <p:cond delay="4000"/>
                            </p:stCondLst>
                            <p:childTnLst>
                              <p:par>
                                <p:cTn id="43" presetID="22" presetClass="entr" presetSubtype="2"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right)">
                                      <p:cBhvr>
                                        <p:cTn id="45" dur="500"/>
                                        <p:tgtEl>
                                          <p:spTgt spid="7"/>
                                        </p:tgtEl>
                                      </p:cBhvr>
                                    </p:animEffect>
                                  </p:childTnLst>
                                </p:cTn>
                              </p:par>
                            </p:childTnLst>
                          </p:cTn>
                        </p:par>
                        <p:par>
                          <p:cTn id="46" fill="hold">
                            <p:stCondLst>
                              <p:cond delay="4500"/>
                            </p:stCondLst>
                            <p:childTnLst>
                              <p:par>
                                <p:cTn id="47" presetID="53" presetClass="entr" presetSubtype="0"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left)">
                                      <p:cBhvr>
                                        <p:cTn id="55" dur="500"/>
                                        <p:tgtEl>
                                          <p:spTgt spid="11"/>
                                        </p:tgtEl>
                                      </p:cBhvr>
                                    </p:animEffect>
                                  </p:childTnLst>
                                </p:cTn>
                              </p:par>
                            </p:childTnLst>
                          </p:cTn>
                        </p:par>
                        <p:par>
                          <p:cTn id="56" fill="hold">
                            <p:stCondLst>
                              <p:cond delay="5500"/>
                            </p:stCondLst>
                            <p:childTnLst>
                              <p:par>
                                <p:cTn id="57" presetID="22" presetClass="entr" presetSubtype="8" fill="hold"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loud Callout 8"/>
          <p:cNvSpPr/>
          <p:nvPr/>
        </p:nvSpPr>
        <p:spPr bwMode="auto">
          <a:xfrm>
            <a:off x="6215801" y="1015830"/>
            <a:ext cx="2758183" cy="1713823"/>
          </a:xfrm>
          <a:prstGeom prst="cloudCallout">
            <a:avLst>
              <a:gd name="adj1" fmla="val -66639"/>
              <a:gd name="adj2" fmla="val 117063"/>
            </a:avLst>
          </a:prstGeom>
          <a:no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35977" rIns="35977" bIns="71947" anchor="b"/>
          <a:lstStyle/>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r>
              <a:rPr lang="zh-CN" altLang="en-US" sz="2133" b="1" dirty="0">
                <a:solidFill>
                  <a:schemeClr val="accent1"/>
                </a:solidFill>
                <a:latin typeface="微软雅黑" pitchFamily="34" charset="-122"/>
              </a:rPr>
              <a:t>未来的工作？</a:t>
            </a:r>
            <a:endParaRPr lang="en-US" altLang="zh-CN" sz="2133" b="1" dirty="0">
              <a:solidFill>
                <a:schemeClr val="accent1"/>
              </a:solidFill>
              <a:latin typeface="微软雅黑" pitchFamily="34" charset="-122"/>
            </a:endParaRPr>
          </a:p>
          <a:p>
            <a:pPr defTabSz="1218904">
              <a:defRPr/>
            </a:pPr>
            <a:r>
              <a:rPr lang="en-US" altLang="zh-CN" sz="1600" b="1" dirty="0">
                <a:solidFill>
                  <a:schemeClr val="accent1"/>
                </a:solidFill>
                <a:latin typeface="微软雅黑" pitchFamily="34" charset="-122"/>
              </a:rPr>
              <a:t>1.</a:t>
            </a:r>
            <a:r>
              <a:rPr lang="zh-CN" altLang="en-US" sz="1600" b="1" dirty="0">
                <a:solidFill>
                  <a:schemeClr val="accent1"/>
                </a:solidFill>
                <a:latin typeface="微软雅黑" pitchFamily="34" charset="-122"/>
              </a:rPr>
              <a:t> 改进人体运动合成算法</a:t>
            </a:r>
            <a:endParaRPr lang="en-US" altLang="zh-CN" sz="1600" b="1" dirty="0">
              <a:solidFill>
                <a:schemeClr val="accent1"/>
              </a:solidFill>
              <a:latin typeface="微软雅黑" pitchFamily="34" charset="-122"/>
            </a:endParaRPr>
          </a:p>
          <a:p>
            <a:pPr defTabSz="1218904">
              <a:defRPr/>
            </a:pPr>
            <a:r>
              <a:rPr lang="zh-CN" altLang="en-US" sz="1600" b="1" dirty="0">
                <a:solidFill>
                  <a:schemeClr val="accent1"/>
                </a:solidFill>
                <a:latin typeface="微软雅黑" pitchFamily="34" charset="-122"/>
              </a:rPr>
              <a:t>的性能和性能 </a:t>
            </a:r>
            <a:endParaRPr lang="en-US" altLang="zh-CN" sz="1600" b="1" dirty="0">
              <a:solidFill>
                <a:schemeClr val="accent1"/>
              </a:solidFill>
              <a:latin typeface="微软雅黑" pitchFamily="34" charset="-122"/>
            </a:endParaRPr>
          </a:p>
          <a:p>
            <a:pPr defTabSz="1218904">
              <a:defRPr/>
            </a:pPr>
            <a:r>
              <a:rPr lang="en-US" altLang="zh-CN" sz="1600" b="1" dirty="0">
                <a:solidFill>
                  <a:schemeClr val="accent1"/>
                </a:solidFill>
                <a:latin typeface="微软雅黑" pitchFamily="34" charset="-122"/>
              </a:rPr>
              <a:t>2.</a:t>
            </a:r>
            <a:r>
              <a:rPr lang="zh-CN" altLang="en-US" sz="1600" b="1" dirty="0">
                <a:solidFill>
                  <a:schemeClr val="accent1"/>
                </a:solidFill>
                <a:latin typeface="微软雅黑" pitchFamily="34" charset="-122"/>
              </a:rPr>
              <a:t>定量评估包括能量使用 </a:t>
            </a:r>
            <a:endParaRPr lang="en-US" altLang="zh-CN" sz="1600" b="1" dirty="0">
              <a:solidFill>
                <a:schemeClr val="accent1"/>
              </a:solidFill>
              <a:latin typeface="微软雅黑" pitchFamily="34" charset="-122"/>
            </a:endParaRPr>
          </a:p>
        </p:txBody>
      </p:sp>
      <p:sp>
        <p:nvSpPr>
          <p:cNvPr id="27" name="Cloud Callout 9"/>
          <p:cNvSpPr/>
          <p:nvPr/>
        </p:nvSpPr>
        <p:spPr bwMode="auto">
          <a:xfrm>
            <a:off x="1453733" y="2996298"/>
            <a:ext cx="3139396" cy="1727649"/>
          </a:xfrm>
          <a:prstGeom prst="cloudCallout">
            <a:avLst>
              <a:gd name="adj1" fmla="val 68799"/>
              <a:gd name="adj2" fmla="val 17194"/>
            </a:avLst>
          </a:prstGeom>
          <a:no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35977" rIns="35977" bIns="71947" anchor="b"/>
          <a:lstStyle/>
          <a:p>
            <a:pPr defTabSz="1218904">
              <a:defRPr/>
            </a:pPr>
            <a:r>
              <a:rPr lang="zh-CN" altLang="en-US" sz="2133" b="1" dirty="0">
                <a:solidFill>
                  <a:schemeClr val="accent1"/>
                </a:solidFill>
                <a:latin typeface="微软雅黑" pitchFamily="34" charset="-122"/>
              </a:rPr>
              <a:t>结论？交互式方法 </a:t>
            </a:r>
            <a:endParaRPr lang="en-US" altLang="zh-CN" sz="2133" b="1" dirty="0">
              <a:solidFill>
                <a:schemeClr val="accent1"/>
              </a:solidFill>
              <a:latin typeface="微软雅黑" pitchFamily="34" charset="-122"/>
            </a:endParaRPr>
          </a:p>
          <a:p>
            <a:pPr defTabSz="1218904">
              <a:defRPr/>
            </a:pPr>
            <a:endParaRPr lang="en-US" sz="2133" b="1" dirty="0">
              <a:solidFill>
                <a:schemeClr val="accent1"/>
              </a:solidFill>
              <a:latin typeface="微软雅黑" pitchFamily="34" charset="-122"/>
            </a:endParaRPr>
          </a:p>
        </p:txBody>
      </p:sp>
      <p:sp>
        <p:nvSpPr>
          <p:cNvPr id="29" name="Cloud Callout 11"/>
          <p:cNvSpPr/>
          <p:nvPr/>
        </p:nvSpPr>
        <p:spPr bwMode="auto">
          <a:xfrm>
            <a:off x="7418612" y="2826974"/>
            <a:ext cx="2921101" cy="1921164"/>
          </a:xfrm>
          <a:prstGeom prst="cloudCallout">
            <a:avLst>
              <a:gd name="adj1" fmla="val -90339"/>
              <a:gd name="adj2" fmla="val 18228"/>
            </a:avLst>
          </a:prstGeom>
          <a:no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35977" rIns="35977" bIns="71947" anchor="b"/>
          <a:lstStyle/>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r>
              <a:rPr lang="zh-CN" altLang="en-US" sz="2133" b="1" dirty="0">
                <a:solidFill>
                  <a:schemeClr val="accent1"/>
                </a:solidFill>
                <a:latin typeface="微软雅黑" pitchFamily="34" charset="-122"/>
              </a:rPr>
              <a:t>未来的工作？</a:t>
            </a:r>
            <a:endParaRPr lang="en-US" altLang="zh-CN" sz="2133" b="1" dirty="0">
              <a:solidFill>
                <a:schemeClr val="accent1"/>
              </a:solidFill>
              <a:latin typeface="微软雅黑" pitchFamily="34" charset="-122"/>
            </a:endParaRPr>
          </a:p>
          <a:p>
            <a:pPr defTabSz="1218904">
              <a:defRPr/>
            </a:pPr>
            <a:r>
              <a:rPr lang="en-US" altLang="zh-CN" sz="1600" b="1" dirty="0">
                <a:solidFill>
                  <a:schemeClr val="accent1"/>
                </a:solidFill>
                <a:latin typeface="微软雅黑" pitchFamily="34" charset="-122"/>
              </a:rPr>
              <a:t>3.</a:t>
            </a:r>
            <a:r>
              <a:rPr lang="zh-CN" altLang="en-US" sz="1600" b="1" dirty="0">
                <a:solidFill>
                  <a:schemeClr val="accent1"/>
                </a:solidFill>
                <a:latin typeface="微软雅黑" pitchFamily="34" charset="-122"/>
              </a:rPr>
              <a:t>探索更复杂的动态稳定</a:t>
            </a:r>
            <a:endParaRPr lang="en-US" altLang="zh-CN" sz="1600" b="1" dirty="0">
              <a:solidFill>
                <a:schemeClr val="accent1"/>
              </a:solidFill>
              <a:latin typeface="微软雅黑" pitchFamily="34" charset="-122"/>
            </a:endParaRPr>
          </a:p>
          <a:p>
            <a:pPr defTabSz="1218904">
              <a:defRPr/>
            </a:pPr>
            <a:r>
              <a:rPr lang="zh-CN" altLang="en-US" sz="1600" b="1" dirty="0">
                <a:solidFill>
                  <a:schemeClr val="accent1"/>
                </a:solidFill>
                <a:latin typeface="微软雅黑" pitchFamily="34" charset="-122"/>
              </a:rPr>
              <a:t>性约束与</a:t>
            </a:r>
            <a:r>
              <a:rPr lang="en-US" altLang="zh-CN" sz="1600" b="1" dirty="0">
                <a:solidFill>
                  <a:schemeClr val="accent1"/>
                </a:solidFill>
                <a:latin typeface="微软雅黑" pitchFamily="34" charset="-122"/>
              </a:rPr>
              <a:t>BAM</a:t>
            </a:r>
            <a:r>
              <a:rPr lang="zh-CN" altLang="en-US" sz="1600" b="1" dirty="0">
                <a:solidFill>
                  <a:schemeClr val="accent1"/>
                </a:solidFill>
                <a:latin typeface="微软雅黑" pitchFamily="34" charset="-122"/>
              </a:rPr>
              <a:t>的集成 </a:t>
            </a:r>
            <a:endParaRPr lang="en-US" altLang="zh-CN" sz="1600" b="1" dirty="0">
              <a:solidFill>
                <a:schemeClr val="accent1"/>
              </a:solidFill>
              <a:latin typeface="微软雅黑" pitchFamily="34" charset="-122"/>
            </a:endParaRPr>
          </a:p>
          <a:p>
            <a:pPr defTabSz="1218904">
              <a:defRPr/>
            </a:pPr>
            <a:r>
              <a:rPr lang="en-US" altLang="zh-CN" sz="1600" b="1" dirty="0">
                <a:solidFill>
                  <a:schemeClr val="accent1"/>
                </a:solidFill>
                <a:latin typeface="微软雅黑" pitchFamily="34" charset="-122"/>
              </a:rPr>
              <a:t>4.</a:t>
            </a:r>
            <a:r>
              <a:rPr lang="zh-CN" altLang="en-US" sz="1600" b="1" dirty="0">
                <a:solidFill>
                  <a:schemeClr val="accent1"/>
                </a:solidFill>
                <a:latin typeface="微软雅黑" pitchFamily="34" charset="-122"/>
              </a:rPr>
              <a:t>多个</a:t>
            </a:r>
            <a:r>
              <a:rPr lang="en-US" altLang="zh-CN" sz="1600" b="1" dirty="0">
                <a:solidFill>
                  <a:schemeClr val="accent1"/>
                </a:solidFill>
                <a:latin typeface="微软雅黑" pitchFamily="34" charset="-122"/>
              </a:rPr>
              <a:t>avatar</a:t>
            </a:r>
            <a:r>
              <a:rPr lang="zh-CN" altLang="en-US" sz="1600" b="1" dirty="0">
                <a:solidFill>
                  <a:schemeClr val="accent1"/>
                </a:solidFill>
                <a:latin typeface="微软雅黑" pitchFamily="34" charset="-122"/>
              </a:rPr>
              <a:t>和社交</a:t>
            </a:r>
            <a:r>
              <a:rPr lang="en-US" altLang="zh-CN" sz="1600" b="1" dirty="0">
                <a:solidFill>
                  <a:schemeClr val="accent1"/>
                </a:solidFill>
                <a:latin typeface="微软雅黑" pitchFamily="34" charset="-122"/>
              </a:rPr>
              <a:t>VR</a:t>
            </a:r>
            <a:r>
              <a:rPr lang="zh-CN" altLang="en-US" sz="1600" b="1" dirty="0">
                <a:solidFill>
                  <a:schemeClr val="accent1"/>
                </a:solidFill>
                <a:latin typeface="微软雅黑" pitchFamily="34" charset="-122"/>
              </a:rPr>
              <a:t>的</a:t>
            </a:r>
            <a:endParaRPr lang="en-US" altLang="zh-CN" sz="1600" b="1" dirty="0">
              <a:solidFill>
                <a:schemeClr val="accent1"/>
              </a:solidFill>
              <a:latin typeface="微软雅黑" pitchFamily="34" charset="-122"/>
            </a:endParaRPr>
          </a:p>
          <a:p>
            <a:pPr defTabSz="1218904">
              <a:defRPr/>
            </a:pPr>
            <a:r>
              <a:rPr lang="zh-CN" altLang="en-US" sz="1600" b="1" dirty="0">
                <a:solidFill>
                  <a:schemeClr val="accent1"/>
                </a:solidFill>
                <a:latin typeface="微软雅黑" pitchFamily="34" charset="-122"/>
              </a:rPr>
              <a:t>共享虚拟环境 </a:t>
            </a:r>
            <a:endParaRPr lang="en-US" altLang="zh-CN" sz="1600" b="1" dirty="0">
              <a:solidFill>
                <a:schemeClr val="accent1"/>
              </a:solidFill>
              <a:latin typeface="微软雅黑" pitchFamily="34" charset="-122"/>
            </a:endParaRPr>
          </a:p>
        </p:txBody>
      </p:sp>
      <p:sp>
        <p:nvSpPr>
          <p:cNvPr id="30" name="Cloud Callout 12"/>
          <p:cNvSpPr/>
          <p:nvPr/>
        </p:nvSpPr>
        <p:spPr bwMode="auto">
          <a:xfrm>
            <a:off x="2696021" y="1039319"/>
            <a:ext cx="3309849" cy="1726247"/>
          </a:xfrm>
          <a:prstGeom prst="cloudCallout">
            <a:avLst>
              <a:gd name="adj1" fmla="val 44578"/>
              <a:gd name="adj2" fmla="val 117581"/>
            </a:avLst>
          </a:prstGeom>
          <a:no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35977" rIns="35977" bIns="71947" anchor="b"/>
          <a:lstStyle/>
          <a:p>
            <a:pPr algn="ctr" defTabSz="1218904">
              <a:defRPr/>
            </a:pPr>
            <a:r>
              <a:rPr lang="zh-CN" altLang="en-US" sz="2000" b="1" dirty="0">
                <a:solidFill>
                  <a:schemeClr val="accent1"/>
                </a:solidFill>
                <a:latin typeface="微软雅黑" pitchFamily="34" charset="-122"/>
              </a:rPr>
              <a:t>算法缺点？</a:t>
            </a:r>
            <a:endParaRPr lang="en-US" altLang="zh-CN" sz="2000" b="1" dirty="0">
              <a:solidFill>
                <a:schemeClr val="accent1"/>
              </a:solidFill>
              <a:latin typeface="微软雅黑" pitchFamily="34" charset="-122"/>
            </a:endParaRPr>
          </a:p>
          <a:p>
            <a:pPr algn="ctr" defTabSz="1218904">
              <a:defRPr/>
            </a:pPr>
            <a:r>
              <a:rPr lang="en-US" altLang="zh-CN" sz="2000" b="1" dirty="0">
                <a:solidFill>
                  <a:schemeClr val="accent1"/>
                </a:solidFill>
                <a:latin typeface="微软雅黑" pitchFamily="34" charset="-122"/>
              </a:rPr>
              <a:t>1.</a:t>
            </a:r>
            <a:r>
              <a:rPr lang="zh-CN" altLang="en-US" sz="2000" b="1" dirty="0">
                <a:solidFill>
                  <a:schemeClr val="accent1"/>
                </a:solidFill>
                <a:latin typeface="微软雅黑" pitchFamily="34" charset="-122"/>
              </a:rPr>
              <a:t> 交互性能</a:t>
            </a:r>
            <a:endParaRPr lang="en-US" altLang="zh-CN" sz="2000" b="1" dirty="0">
              <a:solidFill>
                <a:schemeClr val="accent1"/>
              </a:solidFill>
              <a:latin typeface="微软雅黑" pitchFamily="34" charset="-122"/>
            </a:endParaRPr>
          </a:p>
          <a:p>
            <a:pPr algn="ctr" defTabSz="1218904">
              <a:defRPr/>
            </a:pPr>
            <a:r>
              <a:rPr lang="en-US" altLang="zh-CN" sz="2000" b="1" dirty="0">
                <a:solidFill>
                  <a:schemeClr val="accent1"/>
                </a:solidFill>
                <a:latin typeface="微软雅黑" pitchFamily="34" charset="-122"/>
              </a:rPr>
              <a:t>2.</a:t>
            </a:r>
            <a:r>
              <a:rPr lang="zh-CN" altLang="en-US" sz="2000" b="1" dirty="0">
                <a:solidFill>
                  <a:schemeClr val="accent1"/>
                </a:solidFill>
                <a:latin typeface="微软雅黑" pitchFamily="34" charset="-122"/>
              </a:rPr>
              <a:t> 合成算法的选择 </a:t>
            </a:r>
            <a:endParaRPr lang="en-US" altLang="zh-CN" sz="2000" b="1" dirty="0">
              <a:solidFill>
                <a:schemeClr val="accent1"/>
              </a:solidFill>
              <a:latin typeface="微软雅黑" pitchFamily="34" charset="-122"/>
            </a:endParaRPr>
          </a:p>
        </p:txBody>
      </p:sp>
      <p:sp>
        <p:nvSpPr>
          <p:cNvPr id="28" name="Freeform 53"/>
          <p:cNvSpPr>
            <a:spLocks noEditPoints="1"/>
          </p:cNvSpPr>
          <p:nvPr/>
        </p:nvSpPr>
        <p:spPr bwMode="black">
          <a:xfrm>
            <a:off x="4993217" y="3947081"/>
            <a:ext cx="2283203" cy="2608540"/>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1"/>
          </a:solidFill>
          <a:ln>
            <a:noFill/>
          </a:ln>
          <a:extLst/>
        </p:spPr>
        <p:txBody>
          <a:bodyPr lIns="71947" tIns="35977" rIns="71947" bIns="35977"/>
          <a:lstStyle/>
          <a:p>
            <a:pPr defTabSz="1218904">
              <a:defRPr/>
            </a:pPr>
            <a:endParaRPr lang="en-US" sz="2399" dirty="0"/>
          </a:p>
        </p:txBody>
      </p:sp>
      <p:sp>
        <p:nvSpPr>
          <p:cNvPr id="4" name="文本框 3">
            <a:extLst>
              <a:ext uri="{FF2B5EF4-FFF2-40B4-BE49-F238E27FC236}">
                <a16:creationId xmlns:a16="http://schemas.microsoft.com/office/drawing/2014/main" id="{DA4E0E32-9EB8-5A42-BF64-6D5579670121}"/>
              </a:ext>
            </a:extLst>
          </p:cNvPr>
          <p:cNvSpPr txBox="1"/>
          <p:nvPr/>
        </p:nvSpPr>
        <p:spPr>
          <a:xfrm>
            <a:off x="8329808" y="3557392"/>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90611626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nodeType="afterGroup">
                            <p:stCondLst>
                              <p:cond delay="1500"/>
                            </p:stCondLst>
                            <p:childTnLst>
                              <p:par>
                                <p:cTn id="17" presetID="10"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nodeType="afterGroup">
                            <p:stCondLst>
                              <p:cond delay="2000"/>
                            </p:stCondLst>
                            <p:childTnLst>
                              <p:par>
                                <p:cTn id="21" presetID="10"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33BCB1FF-0A01-4EF4-A218-453189B01433}"/>
              </a:ext>
            </a:extLst>
          </p:cNvPr>
          <p:cNvGrpSpPr/>
          <p:nvPr/>
        </p:nvGrpSpPr>
        <p:grpSpPr>
          <a:xfrm>
            <a:off x="-19811" y="3586734"/>
            <a:ext cx="7913796" cy="3345574"/>
            <a:chOff x="-16275" y="2464532"/>
            <a:chExt cx="6472597" cy="2736304"/>
          </a:xfrm>
        </p:grpSpPr>
        <p:pic>
          <p:nvPicPr>
            <p:cNvPr id="3" name="图片 2">
              <a:extLst>
                <a:ext uri="{FF2B5EF4-FFF2-40B4-BE49-F238E27FC236}">
                  <a16:creationId xmlns:a16="http://schemas.microsoft.com/office/drawing/2014/main" id="{77D2580D-A122-4781-8CF4-100B867C151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5" name="图片 4">
              <a:extLst>
                <a:ext uri="{FF2B5EF4-FFF2-40B4-BE49-F238E27FC236}">
                  <a16:creationId xmlns:a16="http://schemas.microsoft.com/office/drawing/2014/main" id="{85FF6CFF-FB4F-44B7-9612-3FB6BEEDE3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6" name="等腰三角形 5">
              <a:extLst>
                <a:ext uri="{FF2B5EF4-FFF2-40B4-BE49-F238E27FC236}">
                  <a16:creationId xmlns:a16="http://schemas.microsoft.com/office/drawing/2014/main" id="{B402C234-25B4-4135-B19E-C4F30F2E4DC8}"/>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grpSp>
        <p:nvGrpSpPr>
          <p:cNvPr id="14" name="组合 13">
            <a:extLst>
              <a:ext uri="{FF2B5EF4-FFF2-40B4-BE49-F238E27FC236}">
                <a16:creationId xmlns:a16="http://schemas.microsoft.com/office/drawing/2014/main" id="{C441CCF2-53B9-48E8-AAF5-6B8F3D56FE97}"/>
              </a:ext>
            </a:extLst>
          </p:cNvPr>
          <p:cNvGrpSpPr/>
          <p:nvPr/>
        </p:nvGrpSpPr>
        <p:grpSpPr>
          <a:xfrm>
            <a:off x="7824045" y="0"/>
            <a:ext cx="5230580" cy="1762491"/>
            <a:chOff x="5868434" y="0"/>
            <a:chExt cx="3924146" cy="1322276"/>
          </a:xfrm>
        </p:grpSpPr>
        <p:pic>
          <p:nvPicPr>
            <p:cNvPr id="4" name="图片 3">
              <a:extLst>
                <a:ext uri="{FF2B5EF4-FFF2-40B4-BE49-F238E27FC236}">
                  <a16:creationId xmlns:a16="http://schemas.microsoft.com/office/drawing/2014/main" id="{E29D0EA9-27D1-466F-A4A2-1A64C5284F0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50000"/>
            <a:stretch/>
          </p:blipFill>
          <p:spPr>
            <a:xfrm flipH="1" flipV="1">
              <a:off x="6264188" y="0"/>
              <a:ext cx="3528392" cy="1322276"/>
            </a:xfrm>
            <a:prstGeom prst="rect">
              <a:avLst/>
            </a:prstGeom>
          </p:spPr>
        </p:pic>
        <p:sp>
          <p:nvSpPr>
            <p:cNvPr id="7" name="等腰三角形 6">
              <a:extLst>
                <a:ext uri="{FF2B5EF4-FFF2-40B4-BE49-F238E27FC236}">
                  <a16:creationId xmlns:a16="http://schemas.microsoft.com/office/drawing/2014/main" id="{8884CC67-D6B0-47E0-A1FC-CCD4BF2ED8FD}"/>
                </a:ext>
              </a:extLst>
            </p:cNvPr>
            <p:cNvSpPr/>
            <p:nvPr/>
          </p:nvSpPr>
          <p:spPr>
            <a:xfrm flipV="1">
              <a:off x="8367183" y="661138"/>
              <a:ext cx="791507" cy="4680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sp>
          <p:nvSpPr>
            <p:cNvPr id="8" name="等腰三角形 7">
              <a:extLst>
                <a:ext uri="{FF2B5EF4-FFF2-40B4-BE49-F238E27FC236}">
                  <a16:creationId xmlns:a16="http://schemas.microsoft.com/office/drawing/2014/main" id="{5BAB9835-5A5B-4620-8F23-1433F13B647B}"/>
                </a:ext>
              </a:extLst>
            </p:cNvPr>
            <p:cNvSpPr/>
            <p:nvPr/>
          </p:nvSpPr>
          <p:spPr>
            <a:xfrm flipV="1">
              <a:off x="5868434" y="0"/>
              <a:ext cx="791507" cy="4680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9" name="TextBox 5">
            <a:extLst>
              <a:ext uri="{FF2B5EF4-FFF2-40B4-BE49-F238E27FC236}">
                <a16:creationId xmlns:a16="http://schemas.microsoft.com/office/drawing/2014/main" id="{24B593F5-0826-4E2E-9C94-7F2BB8E54620}"/>
              </a:ext>
            </a:extLst>
          </p:cNvPr>
          <p:cNvSpPr txBox="1"/>
          <p:nvPr/>
        </p:nvSpPr>
        <p:spPr>
          <a:xfrm>
            <a:off x="2727431" y="2486251"/>
            <a:ext cx="6950054" cy="1100483"/>
          </a:xfrm>
          <a:prstGeom prst="rect">
            <a:avLst/>
          </a:prstGeom>
          <a:noFill/>
        </p:spPr>
        <p:txBody>
          <a:bodyPr wrap="square" lIns="121845" tIns="60923" rIns="121845" bIns="60923">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eaLnBrk="1" hangingPunct="1">
              <a:lnSpc>
                <a:spcPct val="150000"/>
              </a:lnSpc>
            </a:pPr>
            <a:r>
              <a:rPr lang="en-US" altLang="zh-CN" sz="4800" dirty="0">
                <a:solidFill>
                  <a:schemeClr val="accent1"/>
                </a:solidFill>
                <a:latin typeface="微软雅黑" panose="020B0503020204020204" pitchFamily="34" charset="-122"/>
                <a:ea typeface="微软雅黑" panose="020B0503020204020204" pitchFamily="34" charset="-122"/>
                <a:cs typeface="Clear Sans Light" pitchFamily="34" charset="0"/>
              </a:rPr>
              <a:t>Thank</a:t>
            </a:r>
            <a:r>
              <a:rPr lang="zh-CN" altLang="en-US" sz="4800" dirty="0">
                <a:solidFill>
                  <a:schemeClr val="accent1"/>
                </a:solidFill>
                <a:latin typeface="微软雅黑" panose="020B0503020204020204" pitchFamily="34" charset="-122"/>
                <a:ea typeface="微软雅黑" panose="020B0503020204020204" pitchFamily="34" charset="-122"/>
                <a:cs typeface="Clear Sans Light" pitchFamily="34" charset="0"/>
              </a:rPr>
              <a:t> </a:t>
            </a:r>
            <a:r>
              <a:rPr lang="en-US" altLang="zh-CN" sz="4800" dirty="0">
                <a:solidFill>
                  <a:schemeClr val="accent1"/>
                </a:solidFill>
                <a:latin typeface="微软雅黑" panose="020B0503020204020204" pitchFamily="34" charset="-122"/>
                <a:ea typeface="微软雅黑" panose="020B0503020204020204" pitchFamily="34" charset="-122"/>
                <a:cs typeface="Clear Sans Light" pitchFamily="34" charset="0"/>
              </a:rPr>
              <a:t>you</a:t>
            </a:r>
            <a:r>
              <a:rPr lang="zh-CN" altLang="en-US" sz="4800" dirty="0">
                <a:solidFill>
                  <a:schemeClr val="accent1"/>
                </a:solidFill>
                <a:latin typeface="微软雅黑" panose="020B0503020204020204" pitchFamily="34" charset="-122"/>
                <a:ea typeface="微软雅黑" panose="020B0503020204020204" pitchFamily="34" charset="-122"/>
                <a:cs typeface="Clear Sans Light" pitchFamily="34" charset="0"/>
              </a:rPr>
              <a:t> </a:t>
            </a:r>
            <a:r>
              <a:rPr lang="en-US" altLang="zh-CN" sz="4800" dirty="0">
                <a:solidFill>
                  <a:schemeClr val="accent1"/>
                </a:solidFill>
                <a:latin typeface="微软雅黑" panose="020B0503020204020204" pitchFamily="34" charset="-122"/>
                <a:ea typeface="微软雅黑" panose="020B0503020204020204" pitchFamily="34" charset="-122"/>
                <a:cs typeface="Clear Sans Light" pitchFamily="34" charset="0"/>
              </a:rPr>
              <a:t>for</a:t>
            </a:r>
            <a:r>
              <a:rPr lang="zh-CN" altLang="en-US" sz="4800" dirty="0">
                <a:solidFill>
                  <a:schemeClr val="accent1"/>
                </a:solidFill>
                <a:latin typeface="微软雅黑" panose="020B0503020204020204" pitchFamily="34" charset="-122"/>
                <a:ea typeface="微软雅黑" panose="020B0503020204020204" pitchFamily="34" charset="-122"/>
                <a:cs typeface="Clear Sans Light" pitchFamily="34" charset="0"/>
              </a:rPr>
              <a:t> </a:t>
            </a:r>
            <a:r>
              <a:rPr lang="en-US" altLang="zh-CN" sz="4800" dirty="0">
                <a:solidFill>
                  <a:schemeClr val="accent1"/>
                </a:solidFill>
                <a:latin typeface="微软雅黑" panose="020B0503020204020204" pitchFamily="34" charset="-122"/>
                <a:ea typeface="微软雅黑" panose="020B0503020204020204" pitchFamily="34" charset="-122"/>
                <a:cs typeface="Clear Sans Light" pitchFamily="34" charset="0"/>
              </a:rPr>
              <a:t>listening</a:t>
            </a:r>
            <a:endParaRPr lang="id-ID" altLang="zh-CN" sz="4800" dirty="0">
              <a:solidFill>
                <a:schemeClr val="accent1"/>
              </a:solidFill>
              <a:latin typeface="微软雅黑" panose="020B0503020204020204" pitchFamily="34" charset="-122"/>
              <a:ea typeface="微软雅黑" panose="020B0503020204020204" pitchFamily="34" charset="-122"/>
              <a:cs typeface="Clear Sans Light" pitchFamily="34" charset="0"/>
            </a:endParaRPr>
          </a:p>
        </p:txBody>
      </p:sp>
    </p:spTree>
    <p:extLst>
      <p:ext uri="{BB962C8B-B14F-4D97-AF65-F5344CB8AC3E}">
        <p14:creationId xmlns:p14="http://schemas.microsoft.com/office/powerpoint/2010/main" val="359631151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52" presetClass="entr" presetSubtype="0"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Scale>
                                      <p:cBhvr>
                                        <p:cTn id="17" dur="1000" decel="50000" fill="hold">
                                          <p:stCondLst>
                                            <p:cond delay="0"/>
                                          </p:stCondLst>
                                        </p:cTn>
                                        <p:tgtEl>
                                          <p:spTgt spid="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9">
                                            <p:txEl>
                                              <p:pRg st="0" end="0"/>
                                            </p:txEl>
                                          </p:spTgt>
                                        </p:tgtEl>
                                        <p:attrNameLst>
                                          <p:attrName>ppt_x</p:attrName>
                                          <p:attrName>ppt_y</p:attrName>
                                        </p:attrNameLst>
                                      </p:cBhvr>
                                    </p:animMotion>
                                    <p:animEffect transition="in" filter="fade">
                                      <p:cBhvr>
                                        <p:cTn id="19"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MH_Others_1"/>
          <p:cNvSpPr txBox="1"/>
          <p:nvPr>
            <p:custDataLst>
              <p:tags r:id="rId1"/>
            </p:custDataLst>
          </p:nvPr>
        </p:nvSpPr>
        <p:spPr>
          <a:xfrm>
            <a:off x="2304749" y="2688479"/>
            <a:ext cx="2724518" cy="964110"/>
          </a:xfrm>
          <a:prstGeom prst="rect">
            <a:avLst/>
          </a:prstGeom>
          <a:noFill/>
        </p:spPr>
        <p:txBody>
          <a:bodyPr vert="horz" wrap="square" lIns="0" tIns="0" rIns="0" bIns="0" rtlCol="0" anchor="ctr" anchorCtr="0">
            <a:spAutoFit/>
          </a:bodyPr>
          <a:lstStyle/>
          <a:p>
            <a:pPr algn="ctr"/>
            <a:r>
              <a:rPr lang="zh-CN" altLang="en-US" sz="6265"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55" name="MH_Others_2"/>
          <p:cNvSpPr txBox="1"/>
          <p:nvPr>
            <p:custDataLst>
              <p:tags r:id="rId2"/>
            </p:custDataLst>
          </p:nvPr>
        </p:nvSpPr>
        <p:spPr>
          <a:xfrm>
            <a:off x="2318510" y="3652059"/>
            <a:ext cx="2696996" cy="410241"/>
          </a:xfrm>
          <a:prstGeom prst="rect">
            <a:avLst/>
          </a:prstGeom>
          <a:noFill/>
        </p:spPr>
        <p:txBody>
          <a:bodyPr wrap="square" lIns="0" tIns="0" rIns="0" bIns="0">
            <a:spAutoFit/>
          </a:bodyPr>
          <a:lstStyle/>
          <a:p>
            <a:pPr algn="ctr">
              <a:defRPr/>
            </a:pPr>
            <a:r>
              <a:rPr lang="en-US" altLang="zh-CN" sz="2666"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666"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9" name="组合 23"/>
          <p:cNvGrpSpPr/>
          <p:nvPr/>
        </p:nvGrpSpPr>
        <p:grpSpPr>
          <a:xfrm>
            <a:off x="6033779" y="1797881"/>
            <a:ext cx="4286445" cy="650876"/>
            <a:chOff x="4357092" y="1347614"/>
            <a:chExt cx="3215268" cy="488156"/>
          </a:xfrm>
        </p:grpSpPr>
        <p:sp>
          <p:nvSpPr>
            <p:cNvPr id="57" name="MH_SubTitle_1"/>
            <p:cNvSpPr txBox="1"/>
            <p:nvPr>
              <p:custDataLst>
                <p:tags r:id="rId15"/>
              </p:custDataLst>
            </p:nvPr>
          </p:nvSpPr>
          <p:spPr>
            <a:xfrm>
              <a:off x="5391574" y="1461961"/>
              <a:ext cx="2180786" cy="324848"/>
            </a:xfrm>
            <a:prstGeom prst="rect">
              <a:avLst/>
            </a:prstGeom>
            <a:noFill/>
          </p:spPr>
          <p:txBody>
            <a:bodyPr wrap="square" lIns="0" tIns="0" rIns="0" bIns="0" anchor="ctr">
              <a:spAutoFit/>
            </a:bodyPr>
            <a:lstStyle/>
            <a:p>
              <a:pPr>
                <a:lnSpc>
                  <a:spcPct val="130000"/>
                </a:lnSpc>
              </a:pPr>
              <a:r>
                <a:rPr lang="zh-CN" altLang="en-US" sz="2399" dirty="0">
                  <a:solidFill>
                    <a:schemeClr val="tx1">
                      <a:lumMod val="75000"/>
                      <a:lumOff val="25000"/>
                    </a:schemeClr>
                  </a:solidFill>
                  <a:latin typeface="微软雅黑"/>
                  <a:ea typeface="微软雅黑"/>
                </a:rPr>
                <a:t>论文背景</a:t>
              </a:r>
            </a:p>
          </p:txBody>
        </p:sp>
        <p:grpSp>
          <p:nvGrpSpPr>
            <p:cNvPr id="58" name="组合 2"/>
            <p:cNvGrpSpPr/>
            <p:nvPr/>
          </p:nvGrpSpPr>
          <p:grpSpPr>
            <a:xfrm>
              <a:off x="4357092" y="1347614"/>
              <a:ext cx="802436" cy="488156"/>
              <a:chOff x="6127160" y="2096130"/>
              <a:chExt cx="1128426" cy="686432"/>
            </a:xfrm>
          </p:grpSpPr>
          <p:cxnSp>
            <p:nvCxnSpPr>
              <p:cNvPr id="59" name="MH_Other_1"/>
              <p:cNvCxnSpPr/>
              <p:nvPr>
                <p:custDataLst>
                  <p:tags r:id="rId16"/>
                </p:custDataLst>
              </p:nvPr>
            </p:nvCxnSpPr>
            <p:spPr>
              <a:xfrm flipH="1">
                <a:off x="6525624" y="2096130"/>
                <a:ext cx="729962" cy="68643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0" name="MH_Other_2"/>
              <p:cNvSpPr/>
              <p:nvPr>
                <p:custDataLst>
                  <p:tags r:id="rId17"/>
                </p:custDataLst>
              </p:nvPr>
            </p:nvSpPr>
            <p:spPr>
              <a:xfrm>
                <a:off x="6145577" y="2497943"/>
                <a:ext cx="532403" cy="242763"/>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MH_Other_3"/>
              <p:cNvSpPr txBox="1">
                <a:spLocks noChangeArrowheads="1"/>
              </p:cNvSpPr>
              <p:nvPr>
                <p:custDataLst>
                  <p:tags r:id="rId18"/>
                </p:custDataLst>
              </p:nvPr>
            </p:nvSpPr>
            <p:spPr bwMode="auto">
              <a:xfrm>
                <a:off x="6127160" y="2108569"/>
                <a:ext cx="565888" cy="3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da-DK"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2" name="组合 24"/>
          <p:cNvGrpSpPr/>
          <p:nvPr/>
        </p:nvGrpSpPr>
        <p:grpSpPr>
          <a:xfrm>
            <a:off x="6033779" y="2789541"/>
            <a:ext cx="4286445" cy="650876"/>
            <a:chOff x="4357092" y="2091358"/>
            <a:chExt cx="3215268" cy="488156"/>
          </a:xfrm>
        </p:grpSpPr>
        <p:sp>
          <p:nvSpPr>
            <p:cNvPr id="63" name="MH_SubTitle_2"/>
            <p:cNvSpPr txBox="1"/>
            <p:nvPr>
              <p:custDataLst>
                <p:tags r:id="rId11"/>
              </p:custDataLst>
            </p:nvPr>
          </p:nvSpPr>
          <p:spPr>
            <a:xfrm>
              <a:off x="5391574" y="2205479"/>
              <a:ext cx="2180786" cy="324512"/>
            </a:xfrm>
            <a:prstGeom prst="rect">
              <a:avLst/>
            </a:prstGeom>
            <a:noFill/>
          </p:spPr>
          <p:txBody>
            <a:bodyPr wrap="square" lIns="0" tIns="0" rIns="0" bIns="0" anchor="ctr">
              <a:spAutoFit/>
            </a:bodyPr>
            <a:lstStyle/>
            <a:p>
              <a:pPr>
                <a:lnSpc>
                  <a:spcPct val="130000"/>
                </a:lnSpc>
              </a:pPr>
              <a:r>
                <a:rPr lang="en-US" altLang="zh-CN"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BAM: </a:t>
              </a:r>
              <a:r>
                <a:rPr lang="zh-CN" altLang="en-US"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速度计算</a:t>
              </a:r>
              <a:endParaRPr lang="en-US" altLang="zh-CN"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4" name="组合 6"/>
            <p:cNvGrpSpPr/>
            <p:nvPr/>
          </p:nvGrpSpPr>
          <p:grpSpPr>
            <a:xfrm>
              <a:off x="4357092" y="2091358"/>
              <a:ext cx="802436" cy="488156"/>
              <a:chOff x="6127160" y="3142521"/>
              <a:chExt cx="1128426" cy="686432"/>
            </a:xfrm>
          </p:grpSpPr>
          <p:cxnSp>
            <p:nvCxnSpPr>
              <p:cNvPr id="65" name="MH_Other_4"/>
              <p:cNvCxnSpPr/>
              <p:nvPr>
                <p:custDataLst>
                  <p:tags r:id="rId12"/>
                </p:custDataLst>
              </p:nvPr>
            </p:nvCxnSpPr>
            <p:spPr>
              <a:xfrm flipH="1">
                <a:off x="6525624" y="3142521"/>
                <a:ext cx="729962" cy="68643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6" name="MH_Other_5"/>
              <p:cNvSpPr/>
              <p:nvPr>
                <p:custDataLst>
                  <p:tags r:id="rId13"/>
                </p:custDataLst>
              </p:nvPr>
            </p:nvSpPr>
            <p:spPr>
              <a:xfrm>
                <a:off x="6145577" y="3544334"/>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MH_Other_6"/>
              <p:cNvSpPr txBox="1">
                <a:spLocks noChangeArrowheads="1"/>
              </p:cNvSpPr>
              <p:nvPr>
                <p:custDataLst>
                  <p:tags r:id="rId14"/>
                </p:custDataLst>
              </p:nvPr>
            </p:nvSpPr>
            <p:spPr bwMode="auto">
              <a:xfrm>
                <a:off x="6127160" y="3154960"/>
                <a:ext cx="565888" cy="3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B</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8" name="组合 25"/>
          <p:cNvGrpSpPr/>
          <p:nvPr/>
        </p:nvGrpSpPr>
        <p:grpSpPr>
          <a:xfrm>
            <a:off x="6033779" y="3781195"/>
            <a:ext cx="4286445" cy="650876"/>
            <a:chOff x="4357092" y="2835101"/>
            <a:chExt cx="3215268" cy="488156"/>
          </a:xfrm>
        </p:grpSpPr>
        <p:sp>
          <p:nvSpPr>
            <p:cNvPr id="69" name="MH_SubTitle_3"/>
            <p:cNvSpPr txBox="1"/>
            <p:nvPr>
              <p:custDataLst>
                <p:tags r:id="rId7"/>
              </p:custDataLst>
            </p:nvPr>
          </p:nvSpPr>
          <p:spPr>
            <a:xfrm>
              <a:off x="5391574" y="2972582"/>
              <a:ext cx="2180786" cy="276998"/>
            </a:xfrm>
            <a:prstGeom prst="rect">
              <a:avLst/>
            </a:prstGeom>
            <a:noFill/>
          </p:spPr>
          <p:txBody>
            <a:bodyPr wrap="square" lIns="0" tIns="0" rIns="0" bIns="0" anchor="ctr">
              <a:spAutoFit/>
            </a:bodyPr>
            <a:lstStyle/>
            <a:p>
              <a:r>
                <a:rPr lang="zh-CN" altLang="en-US"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结果展示</a:t>
              </a:r>
              <a:endParaRPr lang="en-US" altLang="zh-CN"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0" name="组合 7"/>
            <p:cNvGrpSpPr/>
            <p:nvPr/>
          </p:nvGrpSpPr>
          <p:grpSpPr>
            <a:xfrm>
              <a:off x="4357092" y="2835101"/>
              <a:ext cx="802436" cy="488156"/>
              <a:chOff x="6127160" y="4187237"/>
              <a:chExt cx="1128426" cy="686432"/>
            </a:xfrm>
          </p:grpSpPr>
          <p:cxnSp>
            <p:nvCxnSpPr>
              <p:cNvPr id="71" name="MH_Other_7"/>
              <p:cNvCxnSpPr/>
              <p:nvPr>
                <p:custDataLst>
                  <p:tags r:id="rId8"/>
                </p:custDataLst>
              </p:nvPr>
            </p:nvCxnSpPr>
            <p:spPr>
              <a:xfrm flipH="1">
                <a:off x="6525624" y="4187237"/>
                <a:ext cx="729962" cy="68643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2" name="MH_Other_8"/>
              <p:cNvSpPr/>
              <p:nvPr>
                <p:custDataLst>
                  <p:tags r:id="rId9"/>
                </p:custDataLst>
              </p:nvPr>
            </p:nvSpPr>
            <p:spPr>
              <a:xfrm>
                <a:off x="6145577" y="4589050"/>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MH_Other_9"/>
              <p:cNvSpPr txBox="1">
                <a:spLocks noChangeArrowheads="1"/>
              </p:cNvSpPr>
              <p:nvPr>
                <p:custDataLst>
                  <p:tags r:id="rId10"/>
                </p:custDataLst>
              </p:nvPr>
            </p:nvSpPr>
            <p:spPr bwMode="auto">
              <a:xfrm>
                <a:off x="6127160" y="4199676"/>
                <a:ext cx="565888" cy="3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4" name="组合 26"/>
          <p:cNvGrpSpPr/>
          <p:nvPr/>
        </p:nvGrpSpPr>
        <p:grpSpPr>
          <a:xfrm>
            <a:off x="6033779" y="4772857"/>
            <a:ext cx="4286445" cy="649288"/>
            <a:chOff x="4357092" y="3578845"/>
            <a:chExt cx="3215268" cy="486966"/>
          </a:xfrm>
        </p:grpSpPr>
        <p:sp>
          <p:nvSpPr>
            <p:cNvPr id="75" name="MH_SubTitle_4"/>
            <p:cNvSpPr txBox="1"/>
            <p:nvPr>
              <p:custDataLst>
                <p:tags r:id="rId3"/>
              </p:custDataLst>
            </p:nvPr>
          </p:nvSpPr>
          <p:spPr>
            <a:xfrm>
              <a:off x="5391574" y="3692003"/>
              <a:ext cx="2180786" cy="324849"/>
            </a:xfrm>
            <a:prstGeom prst="rect">
              <a:avLst/>
            </a:prstGeom>
            <a:noFill/>
          </p:spPr>
          <p:txBody>
            <a:bodyPr wrap="square" lIns="0" tIns="0" rIns="0" bIns="0" anchor="ctr">
              <a:spAutoFit/>
            </a:bodyPr>
            <a:lstStyle/>
            <a:p>
              <a:pPr>
                <a:lnSpc>
                  <a:spcPct val="130000"/>
                </a:lnSpc>
              </a:pPr>
              <a:r>
                <a:rPr lang="zh-CN" altLang="en-US" sz="2399" dirty="0">
                  <a:solidFill>
                    <a:schemeClr val="tx1">
                      <a:lumMod val="75000"/>
                      <a:lumOff val="25000"/>
                    </a:schemeClr>
                  </a:solidFill>
                  <a:latin typeface="微软雅黑" panose="020B0503020204020204" pitchFamily="34" charset="-122"/>
                  <a:ea typeface="微软雅黑" panose="020B0503020204020204" pitchFamily="34" charset="-122"/>
                </a:rPr>
                <a:t>论文总结</a:t>
              </a:r>
            </a:p>
          </p:txBody>
        </p:sp>
        <p:grpSp>
          <p:nvGrpSpPr>
            <p:cNvPr id="76" name="组合 9"/>
            <p:cNvGrpSpPr/>
            <p:nvPr/>
          </p:nvGrpSpPr>
          <p:grpSpPr>
            <a:xfrm>
              <a:off x="4357092" y="3578845"/>
              <a:ext cx="802436" cy="486966"/>
              <a:chOff x="6127160" y="5233626"/>
              <a:chExt cx="1128426" cy="684758"/>
            </a:xfrm>
          </p:grpSpPr>
          <p:cxnSp>
            <p:nvCxnSpPr>
              <p:cNvPr id="77" name="MH_Other_10"/>
              <p:cNvCxnSpPr/>
              <p:nvPr>
                <p:custDataLst>
                  <p:tags r:id="rId4"/>
                </p:custDataLst>
              </p:nvPr>
            </p:nvCxnSpPr>
            <p:spPr>
              <a:xfrm flipH="1">
                <a:off x="6525624" y="5233626"/>
                <a:ext cx="729962" cy="68475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MH_Other_11"/>
              <p:cNvSpPr/>
              <p:nvPr>
                <p:custDataLst>
                  <p:tags r:id="rId5"/>
                </p:custDataLst>
              </p:nvPr>
            </p:nvSpPr>
            <p:spPr>
              <a:xfrm>
                <a:off x="6145577" y="5635440"/>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MH_Other_12"/>
              <p:cNvSpPr txBox="1">
                <a:spLocks noChangeArrowheads="1"/>
              </p:cNvSpPr>
              <p:nvPr>
                <p:custDataLst>
                  <p:tags r:id="rId6"/>
                </p:custDataLst>
              </p:nvPr>
            </p:nvSpPr>
            <p:spPr bwMode="auto">
              <a:xfrm>
                <a:off x="6127160" y="5246066"/>
                <a:ext cx="565888" cy="38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D</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spTree>
    <p:extLst>
      <p:ext uri="{BB962C8B-B14F-4D97-AF65-F5344CB8AC3E}">
        <p14:creationId xmlns:p14="http://schemas.microsoft.com/office/powerpoint/2010/main" val="7486259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54"/>
                                        </p:tgtEl>
                                        <p:attrNameLst>
                                          <p:attrName>style.visibility</p:attrName>
                                        </p:attrNameLst>
                                      </p:cBhvr>
                                      <p:to>
                                        <p:strVal val="visible"/>
                                      </p:to>
                                    </p:set>
                                    <p:anim by="(-#ppt_w*2)" calcmode="lin" valueType="num">
                                      <p:cBhvr rctx="PPT">
                                        <p:cTn id="7" dur="500" autoRev="1" fill="hold">
                                          <p:stCondLst>
                                            <p:cond delay="0"/>
                                          </p:stCondLst>
                                        </p:cTn>
                                        <p:tgtEl>
                                          <p:spTgt spid="54"/>
                                        </p:tgtEl>
                                        <p:attrNameLst>
                                          <p:attrName>ppt_w</p:attrName>
                                        </p:attrNameLst>
                                      </p:cBhvr>
                                    </p:anim>
                                    <p:anim by="(#ppt_w*0.50)" calcmode="lin" valueType="num">
                                      <p:cBhvr>
                                        <p:cTn id="8" dur="500" decel="50000" autoRev="1" fill="hold">
                                          <p:stCondLst>
                                            <p:cond delay="0"/>
                                          </p:stCondLst>
                                        </p:cTn>
                                        <p:tgtEl>
                                          <p:spTgt spid="54"/>
                                        </p:tgtEl>
                                        <p:attrNameLst>
                                          <p:attrName>ppt_x</p:attrName>
                                        </p:attrNameLst>
                                      </p:cBhvr>
                                    </p:anim>
                                    <p:anim from="(-#ppt_h/2)" to="(#ppt_y)" calcmode="lin" valueType="num">
                                      <p:cBhvr>
                                        <p:cTn id="9" dur="1000" fill="hold">
                                          <p:stCondLst>
                                            <p:cond delay="0"/>
                                          </p:stCondLst>
                                        </p:cTn>
                                        <p:tgtEl>
                                          <p:spTgt spid="54"/>
                                        </p:tgtEl>
                                        <p:attrNameLst>
                                          <p:attrName>ppt_y</p:attrName>
                                        </p:attrNameLst>
                                      </p:cBhvr>
                                    </p:anim>
                                    <p:animRot by="21600000">
                                      <p:cBhvr>
                                        <p:cTn id="10" dur="1000" fill="hold">
                                          <p:stCondLst>
                                            <p:cond delay="0"/>
                                          </p:stCondLst>
                                        </p:cTn>
                                        <p:tgtEl>
                                          <p:spTgt spid="54"/>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55"/>
                                        </p:tgtEl>
                                        <p:attrNameLst>
                                          <p:attrName>style.visibility</p:attrName>
                                        </p:attrNameLst>
                                      </p:cBhvr>
                                      <p:to>
                                        <p:strVal val="visible"/>
                                      </p:to>
                                    </p:set>
                                    <p:anim by="(-#ppt_w*2)" calcmode="lin" valueType="num">
                                      <p:cBhvr rctx="PPT">
                                        <p:cTn id="13" dur="500" autoRev="1" fill="hold">
                                          <p:stCondLst>
                                            <p:cond delay="0"/>
                                          </p:stCondLst>
                                        </p:cTn>
                                        <p:tgtEl>
                                          <p:spTgt spid="55"/>
                                        </p:tgtEl>
                                        <p:attrNameLst>
                                          <p:attrName>ppt_w</p:attrName>
                                        </p:attrNameLst>
                                      </p:cBhvr>
                                    </p:anim>
                                    <p:anim by="(#ppt_w*0.50)" calcmode="lin" valueType="num">
                                      <p:cBhvr>
                                        <p:cTn id="14" dur="500" decel="50000" autoRev="1" fill="hold">
                                          <p:stCondLst>
                                            <p:cond delay="0"/>
                                          </p:stCondLst>
                                        </p:cTn>
                                        <p:tgtEl>
                                          <p:spTgt spid="55"/>
                                        </p:tgtEl>
                                        <p:attrNameLst>
                                          <p:attrName>ppt_x</p:attrName>
                                        </p:attrNameLst>
                                      </p:cBhvr>
                                    </p:anim>
                                    <p:anim from="(-#ppt_h/2)" to="(#ppt_y)" calcmode="lin" valueType="num">
                                      <p:cBhvr>
                                        <p:cTn id="15" dur="1000" fill="hold">
                                          <p:stCondLst>
                                            <p:cond delay="0"/>
                                          </p:stCondLst>
                                        </p:cTn>
                                        <p:tgtEl>
                                          <p:spTgt spid="55"/>
                                        </p:tgtEl>
                                        <p:attrNameLst>
                                          <p:attrName>ppt_y</p:attrName>
                                        </p:attrNameLst>
                                      </p:cBhvr>
                                    </p:anim>
                                    <p:animRot by="21600000">
                                      <p:cBhvr>
                                        <p:cTn id="16" dur="1000" fill="hold">
                                          <p:stCondLst>
                                            <p:cond delay="0"/>
                                          </p:stCondLst>
                                        </p:cTn>
                                        <p:tgtEl>
                                          <p:spTgt spid="55"/>
                                        </p:tgtEl>
                                        <p:attrNameLst>
                                          <p:attrName>r</p:attrName>
                                        </p:attrNameLst>
                                      </p:cBhvr>
                                    </p:animRot>
                                  </p:childTnLst>
                                </p:cTn>
                              </p:par>
                            </p:childTnLst>
                          </p:cTn>
                        </p:par>
                        <p:par>
                          <p:cTn id="17" fill="hold">
                            <p:stCondLst>
                              <p:cond delay="1700"/>
                            </p:stCondLst>
                            <p:childTnLst>
                              <p:par>
                                <p:cTn id="18" presetID="2" presetClass="entr" presetSubtype="4"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fill="hold"/>
                                        <p:tgtEl>
                                          <p:spTgt spid="29"/>
                                        </p:tgtEl>
                                        <p:attrNameLst>
                                          <p:attrName>ppt_x</p:attrName>
                                        </p:attrNameLst>
                                      </p:cBhvr>
                                      <p:tavLst>
                                        <p:tav tm="0">
                                          <p:val>
                                            <p:strVal val="#ppt_x"/>
                                          </p:val>
                                        </p:tav>
                                        <p:tav tm="100000">
                                          <p:val>
                                            <p:strVal val="#ppt_x"/>
                                          </p:val>
                                        </p:tav>
                                      </p:tavLst>
                                    </p:anim>
                                    <p:anim calcmode="lin" valueType="num">
                                      <p:cBhvr additive="base">
                                        <p:cTn id="21" dur="500" fill="hold"/>
                                        <p:tgtEl>
                                          <p:spTgt spid="29"/>
                                        </p:tgtEl>
                                        <p:attrNameLst>
                                          <p:attrName>ppt_y</p:attrName>
                                        </p:attrNameLst>
                                      </p:cBhvr>
                                      <p:tavLst>
                                        <p:tav tm="0">
                                          <p:val>
                                            <p:strVal val="1+#ppt_h/2"/>
                                          </p:val>
                                        </p:tav>
                                        <p:tav tm="100000">
                                          <p:val>
                                            <p:strVal val="#ppt_y"/>
                                          </p:val>
                                        </p:tav>
                                      </p:tavLst>
                                    </p:anim>
                                  </p:childTnLst>
                                </p:cTn>
                              </p:par>
                            </p:childTnLst>
                          </p:cTn>
                        </p:par>
                        <p:par>
                          <p:cTn id="22" fill="hold">
                            <p:stCondLst>
                              <p:cond delay="2200"/>
                            </p:stCondLst>
                            <p:childTnLst>
                              <p:par>
                                <p:cTn id="23" presetID="2" presetClass="entr" presetSubtype="4" fill="hold" nodeType="after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additive="base">
                                        <p:cTn id="25" dur="500" fill="hold"/>
                                        <p:tgtEl>
                                          <p:spTgt spid="62"/>
                                        </p:tgtEl>
                                        <p:attrNameLst>
                                          <p:attrName>ppt_x</p:attrName>
                                        </p:attrNameLst>
                                      </p:cBhvr>
                                      <p:tavLst>
                                        <p:tav tm="0">
                                          <p:val>
                                            <p:strVal val="#ppt_x"/>
                                          </p:val>
                                        </p:tav>
                                        <p:tav tm="100000">
                                          <p:val>
                                            <p:strVal val="#ppt_x"/>
                                          </p:val>
                                        </p:tav>
                                      </p:tavLst>
                                    </p:anim>
                                    <p:anim calcmode="lin" valueType="num">
                                      <p:cBhvr additive="base">
                                        <p:cTn id="26" dur="500" fill="hold"/>
                                        <p:tgtEl>
                                          <p:spTgt spid="62"/>
                                        </p:tgtEl>
                                        <p:attrNameLst>
                                          <p:attrName>ppt_y</p:attrName>
                                        </p:attrNameLst>
                                      </p:cBhvr>
                                      <p:tavLst>
                                        <p:tav tm="0">
                                          <p:val>
                                            <p:strVal val="1+#ppt_h/2"/>
                                          </p:val>
                                        </p:tav>
                                        <p:tav tm="100000">
                                          <p:val>
                                            <p:strVal val="#ppt_y"/>
                                          </p:val>
                                        </p:tav>
                                      </p:tavLst>
                                    </p:anim>
                                  </p:childTnLst>
                                </p:cTn>
                              </p:par>
                            </p:childTnLst>
                          </p:cTn>
                        </p:par>
                        <p:par>
                          <p:cTn id="27" fill="hold">
                            <p:stCondLst>
                              <p:cond delay="2700"/>
                            </p:stCondLst>
                            <p:childTnLst>
                              <p:par>
                                <p:cTn id="28" presetID="2" presetClass="entr" presetSubtype="4" fill="hold" nodeType="after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additive="base">
                                        <p:cTn id="30" dur="500" fill="hold"/>
                                        <p:tgtEl>
                                          <p:spTgt spid="68"/>
                                        </p:tgtEl>
                                        <p:attrNameLst>
                                          <p:attrName>ppt_x</p:attrName>
                                        </p:attrNameLst>
                                      </p:cBhvr>
                                      <p:tavLst>
                                        <p:tav tm="0">
                                          <p:val>
                                            <p:strVal val="#ppt_x"/>
                                          </p:val>
                                        </p:tav>
                                        <p:tav tm="100000">
                                          <p:val>
                                            <p:strVal val="#ppt_x"/>
                                          </p:val>
                                        </p:tav>
                                      </p:tavLst>
                                    </p:anim>
                                    <p:anim calcmode="lin" valueType="num">
                                      <p:cBhvr additive="base">
                                        <p:cTn id="31" dur="500" fill="hold"/>
                                        <p:tgtEl>
                                          <p:spTgt spid="68"/>
                                        </p:tgtEl>
                                        <p:attrNameLst>
                                          <p:attrName>ppt_y</p:attrName>
                                        </p:attrNameLst>
                                      </p:cBhvr>
                                      <p:tavLst>
                                        <p:tav tm="0">
                                          <p:val>
                                            <p:strVal val="1+#ppt_h/2"/>
                                          </p:val>
                                        </p:tav>
                                        <p:tav tm="100000">
                                          <p:val>
                                            <p:strVal val="#ppt_y"/>
                                          </p:val>
                                        </p:tav>
                                      </p:tavLst>
                                    </p:anim>
                                  </p:childTnLst>
                                </p:cTn>
                              </p:par>
                            </p:childTnLst>
                          </p:cTn>
                        </p:par>
                        <p:par>
                          <p:cTn id="32" fill="hold">
                            <p:stCondLst>
                              <p:cond delay="3200"/>
                            </p:stCondLst>
                            <p:childTnLst>
                              <p:par>
                                <p:cTn id="33" presetID="2" presetClass="entr" presetSubtype="4" fill="hold" nodeType="afterEffect">
                                  <p:stCondLst>
                                    <p:cond delay="0"/>
                                  </p:stCondLst>
                                  <p:childTnLst>
                                    <p:set>
                                      <p:cBhvr>
                                        <p:cTn id="34" dur="1" fill="hold">
                                          <p:stCondLst>
                                            <p:cond delay="0"/>
                                          </p:stCondLst>
                                        </p:cTn>
                                        <p:tgtEl>
                                          <p:spTgt spid="74"/>
                                        </p:tgtEl>
                                        <p:attrNameLst>
                                          <p:attrName>style.visibility</p:attrName>
                                        </p:attrNameLst>
                                      </p:cBhvr>
                                      <p:to>
                                        <p:strVal val="visible"/>
                                      </p:to>
                                    </p:set>
                                    <p:anim calcmode="lin" valueType="num">
                                      <p:cBhvr additive="base">
                                        <p:cTn id="35" dur="500" fill="hold"/>
                                        <p:tgtEl>
                                          <p:spTgt spid="74"/>
                                        </p:tgtEl>
                                        <p:attrNameLst>
                                          <p:attrName>ppt_x</p:attrName>
                                        </p:attrNameLst>
                                      </p:cBhvr>
                                      <p:tavLst>
                                        <p:tav tm="0">
                                          <p:val>
                                            <p:strVal val="#ppt_x"/>
                                          </p:val>
                                        </p:tav>
                                        <p:tav tm="100000">
                                          <p:val>
                                            <p:strVal val="#ppt_x"/>
                                          </p:val>
                                        </p:tav>
                                      </p:tavLst>
                                    </p:anim>
                                    <p:anim calcmode="lin" valueType="num">
                                      <p:cBhvr additive="base">
                                        <p:cTn id="36"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2576AE-22D0-4C92-B346-09B70DFAB68C}"/>
              </a:ext>
            </a:extLst>
          </p:cNvPr>
          <p:cNvGrpSpPr/>
          <p:nvPr/>
        </p:nvGrpSpPr>
        <p:grpSpPr>
          <a:xfrm flipH="1">
            <a:off x="4368342" y="3253750"/>
            <a:ext cx="7965748" cy="3647280"/>
            <a:chOff x="-16275" y="2464532"/>
            <a:chExt cx="6472597" cy="2736304"/>
          </a:xfrm>
        </p:grpSpPr>
        <p:pic>
          <p:nvPicPr>
            <p:cNvPr id="3" name="图片 2">
              <a:extLst>
                <a:ext uri="{FF2B5EF4-FFF2-40B4-BE49-F238E27FC236}">
                  <a16:creationId xmlns:a16="http://schemas.microsoft.com/office/drawing/2014/main" id="{1879D8C0-FCA8-4EF1-9200-5175FECFBC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id="{F5AA8ED8-F849-41C5-A3DA-6EEFAF26F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id="{09F46A30-17B7-4E15-8D54-59FA5E914290}"/>
              </a:ext>
            </a:extLst>
          </p:cNvPr>
          <p:cNvSpPr txBox="1">
            <a:spLocks/>
          </p:cNvSpPr>
          <p:nvPr/>
        </p:nvSpPr>
        <p:spPr>
          <a:xfrm>
            <a:off x="2457936" y="2186222"/>
            <a:ext cx="1481175"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01</a:t>
            </a:r>
          </a:p>
        </p:txBody>
      </p:sp>
      <p:sp>
        <p:nvSpPr>
          <p:cNvPr id="11" name="文本框 10">
            <a:extLst>
              <a:ext uri="{FF2B5EF4-FFF2-40B4-BE49-F238E27FC236}">
                <a16:creationId xmlns:a16="http://schemas.microsoft.com/office/drawing/2014/main" id="{0CFF755E-4A00-43C1-BF67-35BD74B50749}"/>
              </a:ext>
            </a:extLst>
          </p:cNvPr>
          <p:cNvSpPr txBox="1"/>
          <p:nvPr/>
        </p:nvSpPr>
        <p:spPr>
          <a:xfrm>
            <a:off x="3961471" y="2963825"/>
            <a:ext cx="3341029" cy="814490"/>
          </a:xfrm>
          <a:prstGeom prst="rect">
            <a:avLst/>
          </a:prstGeom>
          <a:noFill/>
        </p:spPr>
        <p:txBody>
          <a:bodyPr wrap="square" lIns="91412" tIns="45706" rIns="91412" bIns="45706" rtlCol="0">
            <a:spAutoFit/>
          </a:bodyPr>
          <a:lstStyle/>
          <a:p>
            <a:pPr algn="dist">
              <a:lnSpc>
                <a:spcPct val="130000"/>
              </a:lnSpc>
            </a:pPr>
            <a:r>
              <a:rPr lang="zh-CN" altLang="en-US" sz="4000" dirty="0">
                <a:solidFill>
                  <a:schemeClr val="accent1"/>
                </a:solidFill>
                <a:latin typeface="微软雅黑"/>
                <a:ea typeface="微软雅黑"/>
              </a:rPr>
              <a:t>论文背景</a:t>
            </a:r>
          </a:p>
        </p:txBody>
      </p:sp>
      <p:cxnSp>
        <p:nvCxnSpPr>
          <p:cNvPr id="12" name="Straight Connector 13">
            <a:extLst>
              <a:ext uri="{FF2B5EF4-FFF2-40B4-BE49-F238E27FC236}">
                <a16:creationId xmlns:a16="http://schemas.microsoft.com/office/drawing/2014/main"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1352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8" descr="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
          <p:cNvSpPr>
            <a:spLocks noChangeArrowheads="1"/>
          </p:cNvSpPr>
          <p:nvPr/>
        </p:nvSpPr>
        <p:spPr bwMode="auto">
          <a:xfrm>
            <a:off x="6670652" y="2041185"/>
            <a:ext cx="5493755" cy="92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2" tIns="45706" rIns="91412" bIns="45706">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r>
              <a:rPr lang="zh-CN" altLang="en-US" kern="100" dirty="0">
                <a:latin typeface="Kaiti SC" panose="02010600040101010101" pitchFamily="2" charset="-122"/>
                <a:ea typeface="Kaiti SC" panose="02010600040101010101" pitchFamily="2" charset="-122"/>
                <a:cs typeface="Times New Roman" panose="02020603050405020304" pitchFamily="18" charset="0"/>
              </a:rPr>
              <a:t>生成</a:t>
            </a:r>
            <a:r>
              <a:rPr lang="zh-CN" altLang="zh-CN" kern="100" dirty="0">
                <a:latin typeface="Kaiti SC" panose="02010600040101010101" pitchFamily="2" charset="-122"/>
                <a:ea typeface="Kaiti SC" panose="02010600040101010101" pitchFamily="2" charset="-122"/>
                <a:cs typeface="Times New Roman" panose="02020603050405020304" pitchFamily="18" charset="0"/>
              </a:rPr>
              <a:t>成类似人类代理的真实运动和行为的问题</a:t>
            </a:r>
            <a:endParaRPr lang="en-US" altLang="zh-CN" kern="100" dirty="0">
              <a:latin typeface="Kaiti SC" panose="02010600040101010101" pitchFamily="2" charset="-122"/>
              <a:ea typeface="Kaiti SC" panose="02010600040101010101" pitchFamily="2" charset="-122"/>
              <a:cs typeface="Times New Roman" panose="02020603050405020304" pitchFamily="18" charset="0"/>
            </a:endParaRPr>
          </a:p>
          <a:p>
            <a:r>
              <a:rPr lang="zh-CN" altLang="zh-CN" kern="100" dirty="0">
                <a:latin typeface="Kaiti SC" panose="02010600040101010101" pitchFamily="2" charset="-122"/>
                <a:ea typeface="Kaiti SC" panose="02010600040101010101" pitchFamily="2" charset="-122"/>
                <a:cs typeface="Times New Roman" panose="02020603050405020304" pitchFamily="18" charset="0"/>
              </a:rPr>
              <a:t>对于许多虚拟现实应用是重要的，例如训练模拟器，</a:t>
            </a:r>
            <a:endParaRPr lang="en-US" altLang="zh-CN" kern="100" dirty="0">
              <a:latin typeface="Kaiti SC" panose="02010600040101010101" pitchFamily="2" charset="-122"/>
              <a:ea typeface="Kaiti SC" panose="02010600040101010101" pitchFamily="2" charset="-122"/>
              <a:cs typeface="Times New Roman" panose="02020603050405020304" pitchFamily="18" charset="0"/>
            </a:endParaRPr>
          </a:p>
          <a:p>
            <a:r>
              <a:rPr lang="zh-CN" altLang="zh-CN" kern="100" dirty="0">
                <a:latin typeface="Kaiti SC" panose="02010600040101010101" pitchFamily="2" charset="-122"/>
                <a:ea typeface="Kaiti SC" panose="02010600040101010101" pitchFamily="2" charset="-122"/>
                <a:cs typeface="Times New Roman" panose="02020603050405020304" pitchFamily="18" charset="0"/>
              </a:rPr>
              <a:t>娱乐和游戏，心理障碍的治疗等。</a:t>
            </a:r>
            <a:endParaRPr lang="en-US" altLang="zh-CN" dirty="0">
              <a:solidFill>
                <a:schemeClr val="bg1">
                  <a:lumMod val="65000"/>
                </a:schemeClr>
              </a:solidFill>
              <a:latin typeface="Kaiti SC" panose="02010600040101010101" pitchFamily="2" charset="-122"/>
              <a:ea typeface="Kaiti SC" panose="02010600040101010101" pitchFamily="2" charset="-122"/>
            </a:endParaRPr>
          </a:p>
        </p:txBody>
      </p:sp>
      <p:sp>
        <p:nvSpPr>
          <p:cNvPr id="8" name="文本框 18" descr="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
          <p:cNvSpPr>
            <a:spLocks noChangeArrowheads="1"/>
          </p:cNvSpPr>
          <p:nvPr/>
        </p:nvSpPr>
        <p:spPr bwMode="auto">
          <a:xfrm>
            <a:off x="6670652" y="2975897"/>
            <a:ext cx="5032090" cy="646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2" tIns="45706" rIns="91412" bIns="45706">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r>
              <a:rPr lang="zh-CN" altLang="zh-CN" kern="100" dirty="0">
                <a:latin typeface="Kaiti SC" panose="02010600040101010101" pitchFamily="2" charset="-122"/>
                <a:ea typeface="Kaiti SC" panose="02010600040101010101" pitchFamily="2" charset="-122"/>
                <a:cs typeface="Times New Roman" panose="02020603050405020304" pitchFamily="18" charset="0"/>
              </a:rPr>
              <a:t>为每个虚拟的代理人生成合理的移动和行为，因</a:t>
            </a:r>
            <a:endParaRPr lang="en-US" altLang="zh-CN" kern="100" dirty="0">
              <a:latin typeface="Kaiti SC" panose="02010600040101010101" pitchFamily="2" charset="-122"/>
              <a:ea typeface="Kaiti SC" panose="02010600040101010101" pitchFamily="2" charset="-122"/>
              <a:cs typeface="Times New Roman" panose="02020603050405020304" pitchFamily="18" charset="0"/>
            </a:endParaRPr>
          </a:p>
          <a:p>
            <a:r>
              <a:rPr lang="zh-CN" altLang="zh-CN" kern="100" dirty="0">
                <a:latin typeface="Kaiti SC" panose="02010600040101010101" pitchFamily="2" charset="-122"/>
                <a:ea typeface="Kaiti SC" panose="02010600040101010101" pitchFamily="2" charset="-122"/>
                <a:cs typeface="Times New Roman" panose="02020603050405020304" pitchFamily="18" charset="0"/>
              </a:rPr>
              <a:t>为它与场景中的其他代理和化身进行交互。</a:t>
            </a:r>
            <a:endParaRPr lang="en-US" altLang="zh-CN" dirty="0">
              <a:solidFill>
                <a:schemeClr val="bg1">
                  <a:lumMod val="65000"/>
                </a:schemeClr>
              </a:solidFill>
              <a:latin typeface="Kaiti SC" panose="02010600040101010101" pitchFamily="2" charset="-122"/>
              <a:ea typeface="Kaiti SC" panose="02010600040101010101" pitchFamily="2" charset="-122"/>
            </a:endParaRPr>
          </a:p>
        </p:txBody>
      </p:sp>
      <p:sp>
        <p:nvSpPr>
          <p:cNvPr id="9" name="文本框 18" descr="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
          <p:cNvSpPr>
            <a:spLocks noChangeArrowheads="1"/>
          </p:cNvSpPr>
          <p:nvPr/>
        </p:nvSpPr>
        <p:spPr bwMode="auto">
          <a:xfrm>
            <a:off x="6682815" y="4029157"/>
            <a:ext cx="5067356" cy="646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2" tIns="45706" rIns="91412" bIns="45706">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r>
              <a:rPr lang="zh-CN" altLang="zh-CN" dirty="0">
                <a:latin typeface="Kaiti SC" panose="02010600040101010101" pitchFamily="2" charset="-122"/>
                <a:ea typeface="Kaiti SC" panose="02010600040101010101" pitchFamily="2" charset="-122"/>
              </a:rPr>
              <a:t>在计算机动画，人群模拟和机器人技术方面</a:t>
            </a:r>
            <a:endParaRPr lang="en-US" altLang="zh-CN" dirty="0">
              <a:latin typeface="Kaiti SC" panose="02010600040101010101" pitchFamily="2" charset="-122"/>
              <a:ea typeface="Kaiti SC" panose="02010600040101010101" pitchFamily="2" charset="-122"/>
            </a:endParaRPr>
          </a:p>
          <a:p>
            <a:r>
              <a:rPr lang="zh-CN" altLang="zh-CN" dirty="0">
                <a:latin typeface="Kaiti SC" panose="02010600040101010101" pitchFamily="2" charset="-122"/>
                <a:ea typeface="Kaiti SC" panose="02010600040101010101" pitchFamily="2" charset="-122"/>
              </a:rPr>
              <a:t>有大量关于人体运动模拟和无碰撞导航的工作。</a:t>
            </a:r>
            <a:r>
              <a:rPr lang="zh-CN" altLang="zh-CN" sz="1200" dirty="0">
                <a:latin typeface="Kaiti SC" panose="02010600040101010101" pitchFamily="2" charset="-122"/>
                <a:ea typeface="Kaiti SC" panose="02010600040101010101" pitchFamily="2" charset="-122"/>
              </a:rPr>
              <a:t> </a:t>
            </a:r>
            <a:endParaRPr lang="en-US" altLang="zh-CN" sz="1200" dirty="0">
              <a:solidFill>
                <a:schemeClr val="bg1">
                  <a:lumMod val="65000"/>
                </a:schemeClr>
              </a:solidFill>
              <a:latin typeface="Kaiti SC" panose="02010600040101010101" pitchFamily="2" charset="-122"/>
              <a:ea typeface="Kaiti SC" panose="02010600040101010101" pitchFamily="2" charset="-122"/>
            </a:endParaRPr>
          </a:p>
        </p:txBody>
      </p:sp>
      <p:sp>
        <p:nvSpPr>
          <p:cNvPr id="12" name="文本框 18" descr="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
          <p:cNvSpPr>
            <a:spLocks noChangeArrowheads="1"/>
          </p:cNvSpPr>
          <p:nvPr/>
        </p:nvSpPr>
        <p:spPr bwMode="auto">
          <a:xfrm>
            <a:off x="6682814" y="5093706"/>
            <a:ext cx="4387683" cy="830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2" tIns="45706" rIns="91412" bIns="45706">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r>
              <a:rPr lang="zh-CN" altLang="zh-CN" sz="1600" dirty="0">
                <a:latin typeface="Kaiti SC" panose="02010600040101010101" pitchFamily="2" charset="-122"/>
                <a:ea typeface="Kaiti SC" panose="02010600040101010101" pitchFamily="2" charset="-122"/>
              </a:rPr>
              <a:t>先前的交互式仿真算法将运动交互问题分解为</a:t>
            </a:r>
            <a:endParaRPr lang="en-US" altLang="zh-CN" sz="1600" dirty="0">
              <a:latin typeface="Kaiti SC" panose="02010600040101010101" pitchFamily="2" charset="-122"/>
              <a:ea typeface="Kaiti SC" panose="02010600040101010101" pitchFamily="2" charset="-122"/>
            </a:endParaRPr>
          </a:p>
          <a:p>
            <a:r>
              <a:rPr lang="en-US" altLang="zh-CN" sz="1600" dirty="0">
                <a:latin typeface="Kaiti SC" panose="02010600040101010101" pitchFamily="2" charset="-122"/>
                <a:ea typeface="Kaiti SC" panose="02010600040101010101" pitchFamily="2" charset="-122"/>
              </a:rPr>
              <a:t>2D</a:t>
            </a:r>
            <a:r>
              <a:rPr lang="zh-CN" altLang="zh-CN" sz="1600" dirty="0">
                <a:latin typeface="Kaiti SC" panose="02010600040101010101" pitchFamily="2" charset="-122"/>
                <a:ea typeface="Kaiti SC" panose="02010600040101010101" pitchFamily="2" charset="-122"/>
              </a:rPr>
              <a:t>速度计算或简单</a:t>
            </a:r>
            <a:r>
              <a:rPr lang="en-US" altLang="zh-CN" sz="1600" dirty="0">
                <a:latin typeface="Kaiti SC" panose="02010600040101010101" pitchFamily="2" charset="-122"/>
                <a:ea typeface="Kaiti SC" panose="02010600040101010101" pitchFamily="2" charset="-122"/>
              </a:rPr>
              <a:t>2D</a:t>
            </a:r>
            <a:r>
              <a:rPr lang="zh-CN" altLang="zh-CN" sz="1600" dirty="0">
                <a:latin typeface="Kaiti SC" panose="02010600040101010101" pitchFamily="2" charset="-122"/>
                <a:ea typeface="Kaiti SC" panose="02010600040101010101" pitchFamily="2" charset="-122"/>
              </a:rPr>
              <a:t>代理的路径规划，然后是</a:t>
            </a:r>
            <a:endParaRPr lang="en-US" altLang="zh-CN" sz="1600" dirty="0">
              <a:latin typeface="Kaiti SC" panose="02010600040101010101" pitchFamily="2" charset="-122"/>
              <a:ea typeface="Kaiti SC" panose="02010600040101010101" pitchFamily="2" charset="-122"/>
            </a:endParaRPr>
          </a:p>
          <a:p>
            <a:r>
              <a:rPr lang="en-US" altLang="zh-CN" sz="1600" dirty="0">
                <a:latin typeface="Kaiti SC" panose="02010600040101010101" pitchFamily="2" charset="-122"/>
                <a:ea typeface="Kaiti SC" panose="02010600040101010101" pitchFamily="2" charset="-122"/>
              </a:rPr>
              <a:t>3D</a:t>
            </a:r>
            <a:r>
              <a:rPr lang="zh-CN" altLang="zh-CN" sz="1600" dirty="0">
                <a:latin typeface="Kaiti SC" panose="02010600040101010101" pitchFamily="2" charset="-122"/>
                <a:ea typeface="Kaiti SC" panose="02010600040101010101" pitchFamily="2" charset="-122"/>
              </a:rPr>
              <a:t>人体运动合成。 </a:t>
            </a:r>
            <a:endParaRPr lang="en-US" altLang="zh-CN" sz="1600" dirty="0">
              <a:solidFill>
                <a:schemeClr val="bg1">
                  <a:lumMod val="65000"/>
                </a:schemeClr>
              </a:solidFill>
              <a:latin typeface="Kaiti SC" panose="02010600040101010101" pitchFamily="2" charset="-122"/>
              <a:ea typeface="Kaiti SC" panose="02010600040101010101" pitchFamily="2" charset="-122"/>
            </a:endParaRPr>
          </a:p>
        </p:txBody>
      </p:sp>
      <p:grpSp>
        <p:nvGrpSpPr>
          <p:cNvPr id="2" name="组合 12"/>
          <p:cNvGrpSpPr/>
          <p:nvPr/>
        </p:nvGrpSpPr>
        <p:grpSpPr>
          <a:xfrm>
            <a:off x="5634083" y="5074975"/>
            <a:ext cx="674400" cy="674608"/>
            <a:chOff x="5633937" y="5416673"/>
            <a:chExt cx="674608" cy="674608"/>
          </a:xfrm>
        </p:grpSpPr>
        <p:sp>
          <p:nvSpPr>
            <p:cNvPr id="14" name="椭圆 13"/>
            <p:cNvSpPr>
              <a:spLocks noChangeAspect="1"/>
            </p:cNvSpPr>
            <p:nvPr/>
          </p:nvSpPr>
          <p:spPr>
            <a:xfrm>
              <a:off x="5633937" y="5416673"/>
              <a:ext cx="674608" cy="674608"/>
            </a:xfrm>
            <a:prstGeom prst="ellipse">
              <a:avLst/>
            </a:prstGeom>
            <a:solidFill>
              <a:schemeClr val="accent4"/>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p:nvSpPr>
            <p:cNvPr id="15" name="文本框 14"/>
            <p:cNvSpPr txBox="1"/>
            <p:nvPr/>
          </p:nvSpPr>
          <p:spPr>
            <a:xfrm>
              <a:off x="5639260" y="5492367"/>
              <a:ext cx="649738" cy="523092"/>
            </a:xfrm>
            <a:prstGeom prst="rect">
              <a:avLst/>
            </a:prstGeom>
            <a:noFill/>
            <a:effectLst/>
          </p:spPr>
          <p:txBody>
            <a:bodyPr wrap="none" rtlCol="0">
              <a:spAutoFit/>
            </a:bodyPr>
            <a:lstStyle/>
            <a:p>
              <a:r>
                <a:rPr lang="en-US" altLang="zh-CN" sz="2799" b="1" dirty="0">
                  <a:solidFill>
                    <a:schemeClr val="bg1"/>
                  </a:solidFill>
                  <a:latin typeface="方正兰亭超细黑简体" panose="02000000000000000000" pitchFamily="2" charset="-122"/>
                  <a:ea typeface="方正兰亭超细黑简体" panose="02000000000000000000" pitchFamily="2" charset="-122"/>
                </a:rPr>
                <a:t>04</a:t>
              </a:r>
              <a:endParaRPr lang="zh-CN" altLang="en-US" sz="2799" b="1" dirty="0">
                <a:solidFill>
                  <a:schemeClr val="bg1"/>
                </a:solidFill>
                <a:latin typeface="方正兰亭超细黑简体" panose="02000000000000000000" pitchFamily="2" charset="-122"/>
                <a:ea typeface="方正兰亭超细黑简体" panose="02000000000000000000" pitchFamily="2" charset="-122"/>
              </a:endParaRPr>
            </a:p>
          </p:txBody>
        </p:sp>
      </p:grpSp>
      <p:grpSp>
        <p:nvGrpSpPr>
          <p:cNvPr id="3" name="组合 15"/>
          <p:cNvGrpSpPr/>
          <p:nvPr/>
        </p:nvGrpSpPr>
        <p:grpSpPr>
          <a:xfrm>
            <a:off x="5634074" y="4011725"/>
            <a:ext cx="674399" cy="674607"/>
            <a:chOff x="5633937" y="4353425"/>
            <a:chExt cx="674608" cy="674608"/>
          </a:xfrm>
        </p:grpSpPr>
        <p:sp>
          <p:nvSpPr>
            <p:cNvPr id="17" name="椭圆 16"/>
            <p:cNvSpPr>
              <a:spLocks noChangeAspect="1"/>
            </p:cNvSpPr>
            <p:nvPr/>
          </p:nvSpPr>
          <p:spPr>
            <a:xfrm>
              <a:off x="5633937" y="4353425"/>
              <a:ext cx="674608" cy="674608"/>
            </a:xfrm>
            <a:prstGeom prst="ellipse">
              <a:avLst/>
            </a:prstGeom>
            <a:solidFill>
              <a:schemeClr val="accent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p:nvSpPr>
            <p:cNvPr id="18" name="文本框 17"/>
            <p:cNvSpPr txBox="1"/>
            <p:nvPr/>
          </p:nvSpPr>
          <p:spPr>
            <a:xfrm>
              <a:off x="5652084" y="4435508"/>
              <a:ext cx="640117" cy="523093"/>
            </a:xfrm>
            <a:prstGeom prst="rect">
              <a:avLst/>
            </a:prstGeom>
            <a:noFill/>
            <a:effectLst/>
          </p:spPr>
          <p:txBody>
            <a:bodyPr wrap="none" rtlCol="0">
              <a:spAutoFit/>
            </a:bodyPr>
            <a:lstStyle/>
            <a:p>
              <a:r>
                <a:rPr lang="en-US" altLang="zh-CN" sz="2799" b="1" dirty="0">
                  <a:solidFill>
                    <a:srgbClr val="FDFDFD"/>
                  </a:solidFill>
                  <a:latin typeface="方正兰亭超细黑简体" panose="02000000000000000000" pitchFamily="2" charset="-122"/>
                  <a:ea typeface="方正兰亭超细黑简体" panose="02000000000000000000" pitchFamily="2" charset="-122"/>
                </a:rPr>
                <a:t>03</a:t>
              </a:r>
              <a:endParaRPr lang="zh-CN" altLang="en-US" sz="2799" b="1" dirty="0">
                <a:solidFill>
                  <a:srgbClr val="FDFDFD"/>
                </a:solidFill>
                <a:latin typeface="方正兰亭超细黑简体" panose="02000000000000000000" pitchFamily="2" charset="-122"/>
                <a:ea typeface="方正兰亭超细黑简体" panose="02000000000000000000" pitchFamily="2" charset="-122"/>
              </a:endParaRPr>
            </a:p>
          </p:txBody>
        </p:sp>
      </p:grpSp>
      <p:grpSp>
        <p:nvGrpSpPr>
          <p:cNvPr id="4" name="组合 19"/>
          <p:cNvGrpSpPr/>
          <p:nvPr/>
        </p:nvGrpSpPr>
        <p:grpSpPr>
          <a:xfrm>
            <a:off x="5636707" y="2950257"/>
            <a:ext cx="674400" cy="674608"/>
            <a:chOff x="5636562" y="3291956"/>
            <a:chExt cx="674608" cy="674608"/>
          </a:xfrm>
        </p:grpSpPr>
        <p:sp>
          <p:nvSpPr>
            <p:cNvPr id="22" name="椭圆 21"/>
            <p:cNvSpPr>
              <a:spLocks noChangeAspect="1"/>
            </p:cNvSpPr>
            <p:nvPr/>
          </p:nvSpPr>
          <p:spPr>
            <a:xfrm>
              <a:off x="5636562" y="3291956"/>
              <a:ext cx="674608" cy="674608"/>
            </a:xfrm>
            <a:prstGeom prst="ellipse">
              <a:avLst/>
            </a:prstGeom>
            <a:solidFill>
              <a:schemeClr val="accent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p:nvSpPr>
            <p:cNvPr id="23" name="文本框 22"/>
            <p:cNvSpPr txBox="1"/>
            <p:nvPr/>
          </p:nvSpPr>
          <p:spPr>
            <a:xfrm>
              <a:off x="5652083" y="3368178"/>
              <a:ext cx="636909" cy="523092"/>
            </a:xfrm>
            <a:prstGeom prst="rect">
              <a:avLst/>
            </a:prstGeom>
            <a:noFill/>
            <a:effectLst/>
          </p:spPr>
          <p:txBody>
            <a:bodyPr wrap="none" rtlCol="0">
              <a:spAutoFit/>
            </a:bodyPr>
            <a:lstStyle/>
            <a:p>
              <a:r>
                <a:rPr lang="en-US" altLang="zh-CN" sz="2799" b="1" dirty="0">
                  <a:solidFill>
                    <a:schemeClr val="bg1"/>
                  </a:solidFill>
                  <a:latin typeface="方正兰亭超细黑简体" panose="02000000000000000000" pitchFamily="2" charset="-122"/>
                  <a:ea typeface="方正兰亭超细黑简体" panose="02000000000000000000" pitchFamily="2" charset="-122"/>
                </a:rPr>
                <a:t>02</a:t>
              </a:r>
              <a:endParaRPr lang="zh-CN" altLang="en-US" sz="2799" b="1" dirty="0">
                <a:solidFill>
                  <a:schemeClr val="bg1"/>
                </a:solidFill>
                <a:latin typeface="方正兰亭超细黑简体" panose="02000000000000000000" pitchFamily="2" charset="-122"/>
                <a:ea typeface="方正兰亭超细黑简体" panose="02000000000000000000" pitchFamily="2" charset="-122"/>
              </a:endParaRPr>
            </a:p>
          </p:txBody>
        </p:sp>
      </p:grpSp>
      <p:grpSp>
        <p:nvGrpSpPr>
          <p:cNvPr id="5" name="组合 23"/>
          <p:cNvGrpSpPr/>
          <p:nvPr/>
        </p:nvGrpSpPr>
        <p:grpSpPr>
          <a:xfrm>
            <a:off x="5634075" y="1941294"/>
            <a:ext cx="674399" cy="674608"/>
            <a:chOff x="5633937" y="2282993"/>
            <a:chExt cx="674608" cy="674608"/>
          </a:xfrm>
        </p:grpSpPr>
        <p:sp>
          <p:nvSpPr>
            <p:cNvPr id="25" name="椭圆 24"/>
            <p:cNvSpPr>
              <a:spLocks noChangeAspect="1"/>
            </p:cNvSpPr>
            <p:nvPr/>
          </p:nvSpPr>
          <p:spPr>
            <a:xfrm>
              <a:off x="5633937" y="2282993"/>
              <a:ext cx="674608" cy="674608"/>
            </a:xfrm>
            <a:prstGeom prst="ellipse">
              <a:avLst/>
            </a:pr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p:nvSpPr>
            <p:cNvPr id="26" name="文本框 25"/>
            <p:cNvSpPr txBox="1"/>
            <p:nvPr/>
          </p:nvSpPr>
          <p:spPr>
            <a:xfrm>
              <a:off x="5659008" y="2352157"/>
              <a:ext cx="648134" cy="523092"/>
            </a:xfrm>
            <a:prstGeom prst="rect">
              <a:avLst/>
            </a:prstGeom>
            <a:noFill/>
            <a:effectLst/>
          </p:spPr>
          <p:txBody>
            <a:bodyPr wrap="none" rtlCol="0">
              <a:spAutoFit/>
            </a:bodyPr>
            <a:lstStyle/>
            <a:p>
              <a:r>
                <a:rPr lang="en-US" altLang="zh-CN" sz="2799" b="1" dirty="0">
                  <a:solidFill>
                    <a:srgbClr val="FDFDFD"/>
                  </a:solidFill>
                  <a:latin typeface="方正兰亭超细黑简体" panose="02000000000000000000" pitchFamily="2" charset="-122"/>
                  <a:ea typeface="方正兰亭超细黑简体" panose="02000000000000000000" pitchFamily="2" charset="-122"/>
                </a:rPr>
                <a:t>01</a:t>
              </a:r>
              <a:endParaRPr lang="zh-CN" altLang="en-US" sz="2799" b="1" dirty="0">
                <a:solidFill>
                  <a:srgbClr val="FDFDFD"/>
                </a:solidFill>
                <a:latin typeface="方正兰亭超细黑简体" panose="02000000000000000000" pitchFamily="2" charset="-122"/>
                <a:ea typeface="方正兰亭超细黑简体" panose="02000000000000000000" pitchFamily="2" charset="-122"/>
              </a:endParaRPr>
            </a:p>
          </p:txBody>
        </p:sp>
      </p:grpSp>
      <p:grpSp>
        <p:nvGrpSpPr>
          <p:cNvPr id="13" name="组合 26"/>
          <p:cNvGrpSpPr/>
          <p:nvPr/>
        </p:nvGrpSpPr>
        <p:grpSpPr>
          <a:xfrm>
            <a:off x="362437" y="2481944"/>
            <a:ext cx="4693597" cy="1160963"/>
            <a:chOff x="360667" y="2155840"/>
            <a:chExt cx="4695045" cy="1873220"/>
          </a:xfrm>
        </p:grpSpPr>
        <p:sp>
          <p:nvSpPr>
            <p:cNvPr id="28" name="任意多边形 27"/>
            <p:cNvSpPr/>
            <p:nvPr/>
          </p:nvSpPr>
          <p:spPr>
            <a:xfrm>
              <a:off x="360667" y="2155840"/>
              <a:ext cx="4695045" cy="1873220"/>
            </a:xfrm>
            <a:custGeom>
              <a:avLst/>
              <a:gdLst>
                <a:gd name="connsiteX0" fmla="*/ 1628463 w 4008766"/>
                <a:gd name="connsiteY0" fmla="*/ 0 h 1599410"/>
                <a:gd name="connsiteX1" fmla="*/ 1646822 w 4008766"/>
                <a:gd name="connsiteY1" fmla="*/ 0 h 1599410"/>
                <a:gd name="connsiteX2" fmla="*/ 3601835 w 4008766"/>
                <a:gd name="connsiteY2" fmla="*/ 0 h 1599410"/>
                <a:gd name="connsiteX3" fmla="*/ 4008766 w 4008766"/>
                <a:gd name="connsiteY3" fmla="*/ 406932 h 1599410"/>
                <a:gd name="connsiteX4" fmla="*/ 3601835 w 4008766"/>
                <a:gd name="connsiteY4" fmla="*/ 813863 h 1599410"/>
                <a:gd name="connsiteX5" fmla="*/ 3067145 w 4008766"/>
                <a:gd name="connsiteY5" fmla="*/ 813863 h 1599410"/>
                <a:gd name="connsiteX6" fmla="*/ 3067145 w 4008766"/>
                <a:gd name="connsiteY6" fmla="*/ 813864 h 1599410"/>
                <a:gd name="connsiteX7" fmla="*/ 1210565 w 4008766"/>
                <a:gd name="connsiteY7" fmla="*/ 813864 h 1599410"/>
                <a:gd name="connsiteX8" fmla="*/ 1210539 w 4008766"/>
                <a:gd name="connsiteY8" fmla="*/ 813855 h 1599410"/>
                <a:gd name="connsiteX9" fmla="*/ 931442 w 4008766"/>
                <a:gd name="connsiteY9" fmla="*/ 771659 h 1599410"/>
                <a:gd name="connsiteX10" fmla="*/ 11958 w 4008766"/>
                <a:gd name="connsiteY10" fmla="*/ 1521060 h 1599410"/>
                <a:gd name="connsiteX11" fmla="*/ 0 w 4008766"/>
                <a:gd name="connsiteY11" fmla="*/ 1599410 h 1599410"/>
                <a:gd name="connsiteX12" fmla="*/ 5994 w 4008766"/>
                <a:gd name="connsiteY12" fmla="*/ 1480707 h 1599410"/>
                <a:gd name="connsiteX13" fmla="*/ 1488592 w 4008766"/>
                <a:gd name="connsiteY13" fmla="*/ 7492 h 1599410"/>
                <a:gd name="connsiteX14" fmla="*/ 1628463 w 4008766"/>
                <a:gd name="connsiteY14" fmla="*/ 869 h 159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08766" h="1599410">
                  <a:moveTo>
                    <a:pt x="1628463" y="0"/>
                  </a:moveTo>
                  <a:lnTo>
                    <a:pt x="1646822" y="0"/>
                  </a:lnTo>
                  <a:lnTo>
                    <a:pt x="3601835" y="0"/>
                  </a:lnTo>
                  <a:lnTo>
                    <a:pt x="4008766" y="406932"/>
                  </a:lnTo>
                  <a:lnTo>
                    <a:pt x="3601835" y="813863"/>
                  </a:lnTo>
                  <a:lnTo>
                    <a:pt x="3067145" y="813863"/>
                  </a:lnTo>
                  <a:lnTo>
                    <a:pt x="3067145" y="813864"/>
                  </a:lnTo>
                  <a:lnTo>
                    <a:pt x="1210565" y="813864"/>
                  </a:lnTo>
                  <a:lnTo>
                    <a:pt x="1210539" y="813855"/>
                  </a:lnTo>
                  <a:cubicBezTo>
                    <a:pt x="1122372" y="786432"/>
                    <a:pt x="1028632" y="771659"/>
                    <a:pt x="931442" y="771659"/>
                  </a:cubicBezTo>
                  <a:cubicBezTo>
                    <a:pt x="477888" y="771659"/>
                    <a:pt x="99475" y="1093378"/>
                    <a:pt x="11958" y="1521060"/>
                  </a:cubicBezTo>
                  <a:lnTo>
                    <a:pt x="0" y="1599410"/>
                  </a:lnTo>
                  <a:lnTo>
                    <a:pt x="5994" y="1480707"/>
                  </a:lnTo>
                  <a:cubicBezTo>
                    <a:pt x="85178" y="700997"/>
                    <a:pt x="707462" y="81841"/>
                    <a:pt x="1488592" y="7492"/>
                  </a:cubicBezTo>
                  <a:lnTo>
                    <a:pt x="1628463" y="869"/>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29" name="TextBox 20"/>
            <p:cNvSpPr txBox="1"/>
            <p:nvPr/>
          </p:nvSpPr>
          <p:spPr>
            <a:xfrm>
              <a:off x="2773337" y="2344502"/>
              <a:ext cx="1210961" cy="645371"/>
            </a:xfrm>
            <a:prstGeom prst="rect">
              <a:avLst/>
            </a:prstGeom>
            <a:noFill/>
          </p:spPr>
          <p:txBody>
            <a:bodyPr wrap="none" rtlCol="0">
              <a:spAutoFit/>
            </a:bodyPr>
            <a:lstStyle/>
            <a:p>
              <a:r>
                <a:rPr lang="zh-CN" altLang="en-US" sz="1999" dirty="0">
                  <a:solidFill>
                    <a:srgbClr val="FDFDFD"/>
                  </a:solidFill>
                  <a:latin typeface="微软雅黑" pitchFamily="34" charset="-122"/>
                  <a:ea typeface="微软雅黑" pitchFamily="34" charset="-122"/>
                </a:rPr>
                <a:t>场景应用</a:t>
              </a:r>
              <a:endParaRPr lang="en-US" altLang="zh-CN" sz="1999" dirty="0">
                <a:solidFill>
                  <a:srgbClr val="FDFDFD"/>
                </a:solidFill>
                <a:latin typeface="微软雅黑" pitchFamily="34" charset="-122"/>
                <a:ea typeface="微软雅黑" pitchFamily="34" charset="-122"/>
              </a:endParaRPr>
            </a:p>
          </p:txBody>
        </p:sp>
      </p:grpSp>
      <p:grpSp>
        <p:nvGrpSpPr>
          <p:cNvPr id="16" name="组合 29"/>
          <p:cNvGrpSpPr/>
          <p:nvPr/>
        </p:nvGrpSpPr>
        <p:grpSpPr>
          <a:xfrm>
            <a:off x="1671610" y="3078852"/>
            <a:ext cx="3417368" cy="653524"/>
            <a:chOff x="1670244" y="3109033"/>
            <a:chExt cx="3418422" cy="1054464"/>
          </a:xfrm>
          <a:solidFill>
            <a:schemeClr val="accent1"/>
          </a:solidFill>
        </p:grpSpPr>
        <p:sp>
          <p:nvSpPr>
            <p:cNvPr id="31" name="五边形 30"/>
            <p:cNvSpPr/>
            <p:nvPr/>
          </p:nvSpPr>
          <p:spPr>
            <a:xfrm>
              <a:off x="1670244" y="3109033"/>
              <a:ext cx="3418422" cy="1054464"/>
            </a:xfrm>
            <a:prstGeom prst="homePlat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2" name="TextBox 20"/>
            <p:cNvSpPr txBox="1"/>
            <p:nvPr/>
          </p:nvSpPr>
          <p:spPr>
            <a:xfrm>
              <a:off x="2795581" y="3368180"/>
              <a:ext cx="1210961" cy="645371"/>
            </a:xfrm>
            <a:prstGeom prst="rect">
              <a:avLst/>
            </a:prstGeom>
            <a:grpFill/>
          </p:spPr>
          <p:txBody>
            <a:bodyPr wrap="none" rtlCol="0">
              <a:spAutoFit/>
            </a:bodyPr>
            <a:lstStyle/>
            <a:p>
              <a:r>
                <a:rPr lang="zh-CN" altLang="en-US" sz="1999" dirty="0">
                  <a:solidFill>
                    <a:srgbClr val="FDFDFD"/>
                  </a:solidFill>
                  <a:latin typeface="微软雅黑" pitchFamily="34" charset="-122"/>
                  <a:ea typeface="微软雅黑" pitchFamily="34" charset="-122"/>
                </a:rPr>
                <a:t>主要挑战</a:t>
              </a:r>
              <a:endParaRPr lang="en-US" altLang="zh-CN" sz="1999" dirty="0">
                <a:solidFill>
                  <a:srgbClr val="FDFDFD"/>
                </a:solidFill>
                <a:latin typeface="微软雅黑" pitchFamily="34" charset="-122"/>
                <a:ea typeface="微软雅黑" pitchFamily="34" charset="-122"/>
              </a:endParaRPr>
            </a:p>
          </p:txBody>
        </p:sp>
      </p:grpSp>
      <p:grpSp>
        <p:nvGrpSpPr>
          <p:cNvPr id="20" name="组合 32"/>
          <p:cNvGrpSpPr/>
          <p:nvPr/>
        </p:nvGrpSpPr>
        <p:grpSpPr>
          <a:xfrm>
            <a:off x="1671610" y="3729568"/>
            <a:ext cx="3417368" cy="653524"/>
            <a:chOff x="1670244" y="4163497"/>
            <a:chExt cx="3418422" cy="1054464"/>
          </a:xfrm>
          <a:solidFill>
            <a:schemeClr val="accent3"/>
          </a:solidFill>
        </p:grpSpPr>
        <p:sp>
          <p:nvSpPr>
            <p:cNvPr id="34" name="五边形 33"/>
            <p:cNvSpPr/>
            <p:nvPr/>
          </p:nvSpPr>
          <p:spPr>
            <a:xfrm>
              <a:off x="1670244" y="4163497"/>
              <a:ext cx="3418422" cy="1054464"/>
            </a:xfrm>
            <a:prstGeom prst="homePlat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5" name="TextBox 20"/>
            <p:cNvSpPr txBox="1"/>
            <p:nvPr/>
          </p:nvSpPr>
          <p:spPr>
            <a:xfrm>
              <a:off x="2607374" y="4443931"/>
              <a:ext cx="1542886" cy="645371"/>
            </a:xfrm>
            <a:prstGeom prst="rect">
              <a:avLst/>
            </a:prstGeom>
            <a:grpFill/>
          </p:spPr>
          <p:txBody>
            <a:bodyPr wrap="none" rtlCol="0">
              <a:spAutoFit/>
            </a:bodyPr>
            <a:lstStyle/>
            <a:p>
              <a:r>
                <a:rPr lang="zh-CN" altLang="en-US" sz="1999" dirty="0">
                  <a:solidFill>
                    <a:srgbClr val="FDFDFD"/>
                  </a:solidFill>
                  <a:latin typeface="微软雅黑" pitchFamily="34" charset="-122"/>
                  <a:ea typeface="微软雅黑" pitchFamily="34" charset="-122"/>
                </a:rPr>
                <a:t>计算机动画 </a:t>
              </a:r>
              <a:endParaRPr lang="en-US" altLang="zh-CN" sz="1999" dirty="0">
                <a:solidFill>
                  <a:srgbClr val="FDFDFD"/>
                </a:solidFill>
                <a:latin typeface="微软雅黑" pitchFamily="34" charset="-122"/>
                <a:ea typeface="微软雅黑" pitchFamily="34" charset="-122"/>
              </a:endParaRPr>
            </a:p>
          </p:txBody>
        </p:sp>
      </p:grpSp>
      <p:grpSp>
        <p:nvGrpSpPr>
          <p:cNvPr id="24" name="组合 35"/>
          <p:cNvGrpSpPr/>
          <p:nvPr/>
        </p:nvGrpSpPr>
        <p:grpSpPr>
          <a:xfrm>
            <a:off x="357976" y="3814818"/>
            <a:ext cx="4698058" cy="1160963"/>
            <a:chOff x="356204" y="4296217"/>
            <a:chExt cx="4699508" cy="1873220"/>
          </a:xfrm>
          <a:solidFill>
            <a:schemeClr val="accent4"/>
          </a:solidFill>
        </p:grpSpPr>
        <p:sp>
          <p:nvSpPr>
            <p:cNvPr id="37" name="任意多边形 36"/>
            <p:cNvSpPr/>
            <p:nvPr/>
          </p:nvSpPr>
          <p:spPr>
            <a:xfrm flipV="1">
              <a:off x="356204" y="4296217"/>
              <a:ext cx="4699508" cy="1873220"/>
            </a:xfrm>
            <a:custGeom>
              <a:avLst/>
              <a:gdLst>
                <a:gd name="connsiteX0" fmla="*/ 0 w 4012577"/>
                <a:gd name="connsiteY0" fmla="*/ 1599410 h 1599410"/>
                <a:gd name="connsiteX1" fmla="*/ 11958 w 4012577"/>
                <a:gd name="connsiteY1" fmla="*/ 1521060 h 1599410"/>
                <a:gd name="connsiteX2" fmla="*/ 931442 w 4012577"/>
                <a:gd name="connsiteY2" fmla="*/ 771659 h 1599410"/>
                <a:gd name="connsiteX3" fmla="*/ 1210539 w 4012577"/>
                <a:gd name="connsiteY3" fmla="*/ 813855 h 1599410"/>
                <a:gd name="connsiteX4" fmla="*/ 1210565 w 4012577"/>
                <a:gd name="connsiteY4" fmla="*/ 813864 h 1599410"/>
                <a:gd name="connsiteX5" fmla="*/ 1576005 w 4012577"/>
                <a:gd name="connsiteY5" fmla="*/ 813864 h 1599410"/>
                <a:gd name="connsiteX6" fmla="*/ 3067145 w 4012577"/>
                <a:gd name="connsiteY6" fmla="*/ 813864 h 1599410"/>
                <a:gd name="connsiteX7" fmla="*/ 3605646 w 4012577"/>
                <a:gd name="connsiteY7" fmla="*/ 813864 h 1599410"/>
                <a:gd name="connsiteX8" fmla="*/ 4012577 w 4012577"/>
                <a:gd name="connsiteY8" fmla="*/ 406933 h 1599410"/>
                <a:gd name="connsiteX9" fmla="*/ 3605646 w 4012577"/>
                <a:gd name="connsiteY9" fmla="*/ 1 h 1599410"/>
                <a:gd name="connsiteX10" fmla="*/ 1646838 w 4012577"/>
                <a:gd name="connsiteY10" fmla="*/ 1 h 1599410"/>
                <a:gd name="connsiteX11" fmla="*/ 1646822 w 4012577"/>
                <a:gd name="connsiteY11" fmla="*/ 0 h 1599410"/>
                <a:gd name="connsiteX12" fmla="*/ 1646801 w 4012577"/>
                <a:gd name="connsiteY12" fmla="*/ 1 h 1599410"/>
                <a:gd name="connsiteX13" fmla="*/ 1576005 w 4012577"/>
                <a:gd name="connsiteY13" fmla="*/ 1 h 1599410"/>
                <a:gd name="connsiteX14" fmla="*/ 1576005 w 4012577"/>
                <a:gd name="connsiteY14" fmla="*/ 3353 h 1599410"/>
                <a:gd name="connsiteX15" fmla="*/ 1488592 w 4012577"/>
                <a:gd name="connsiteY15" fmla="*/ 7492 h 1599410"/>
                <a:gd name="connsiteX16" fmla="*/ 5994 w 4012577"/>
                <a:gd name="connsiteY16" fmla="*/ 1480707 h 159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12577" h="1599410">
                  <a:moveTo>
                    <a:pt x="0" y="1599410"/>
                  </a:moveTo>
                  <a:lnTo>
                    <a:pt x="11958" y="1521060"/>
                  </a:lnTo>
                  <a:cubicBezTo>
                    <a:pt x="99475" y="1093378"/>
                    <a:pt x="477888" y="771659"/>
                    <a:pt x="931442" y="771659"/>
                  </a:cubicBezTo>
                  <a:cubicBezTo>
                    <a:pt x="1028632" y="771659"/>
                    <a:pt x="1122372" y="786432"/>
                    <a:pt x="1210539" y="813855"/>
                  </a:cubicBezTo>
                  <a:lnTo>
                    <a:pt x="1210565" y="813864"/>
                  </a:lnTo>
                  <a:lnTo>
                    <a:pt x="1576005" y="813864"/>
                  </a:lnTo>
                  <a:lnTo>
                    <a:pt x="3067145" y="813864"/>
                  </a:lnTo>
                  <a:lnTo>
                    <a:pt x="3605646" y="813864"/>
                  </a:lnTo>
                  <a:lnTo>
                    <a:pt x="4012577" y="406933"/>
                  </a:lnTo>
                  <a:lnTo>
                    <a:pt x="3605646" y="1"/>
                  </a:lnTo>
                  <a:lnTo>
                    <a:pt x="1646838" y="1"/>
                  </a:lnTo>
                  <a:lnTo>
                    <a:pt x="1646822" y="0"/>
                  </a:lnTo>
                  <a:lnTo>
                    <a:pt x="1646801" y="1"/>
                  </a:lnTo>
                  <a:lnTo>
                    <a:pt x="1576005" y="1"/>
                  </a:lnTo>
                  <a:lnTo>
                    <a:pt x="1576005" y="3353"/>
                  </a:lnTo>
                  <a:lnTo>
                    <a:pt x="1488592" y="7492"/>
                  </a:lnTo>
                  <a:cubicBezTo>
                    <a:pt x="707462" y="81841"/>
                    <a:pt x="85178" y="700997"/>
                    <a:pt x="5994" y="1480707"/>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8" name="TextBox 20"/>
            <p:cNvSpPr txBox="1"/>
            <p:nvPr/>
          </p:nvSpPr>
          <p:spPr>
            <a:xfrm>
              <a:off x="2350814" y="5379723"/>
              <a:ext cx="2056005" cy="645371"/>
            </a:xfrm>
            <a:prstGeom prst="rect">
              <a:avLst/>
            </a:prstGeom>
            <a:grpFill/>
          </p:spPr>
          <p:txBody>
            <a:bodyPr wrap="none" rtlCol="0">
              <a:spAutoFit/>
            </a:bodyPr>
            <a:lstStyle/>
            <a:p>
              <a:r>
                <a:rPr lang="zh-CN" altLang="en-US" sz="1999" dirty="0">
                  <a:solidFill>
                    <a:srgbClr val="FDFDFD"/>
                  </a:solidFill>
                  <a:latin typeface="微软雅黑" pitchFamily="34" charset="-122"/>
                  <a:ea typeface="微软雅黑" pitchFamily="34" charset="-122"/>
                </a:rPr>
                <a:t>交互式仿真算法 </a:t>
              </a:r>
              <a:endParaRPr lang="en-US" altLang="zh-CN" sz="1999" dirty="0">
                <a:solidFill>
                  <a:srgbClr val="FDFDFD"/>
                </a:solidFill>
                <a:latin typeface="微软雅黑" pitchFamily="34" charset="-122"/>
                <a:ea typeface="微软雅黑" pitchFamily="34" charset="-122"/>
              </a:endParaRPr>
            </a:p>
          </p:txBody>
        </p:sp>
      </p:grpSp>
      <p:grpSp>
        <p:nvGrpSpPr>
          <p:cNvPr id="27" name="组合 38"/>
          <p:cNvGrpSpPr/>
          <p:nvPr/>
        </p:nvGrpSpPr>
        <p:grpSpPr>
          <a:xfrm>
            <a:off x="346161" y="2790704"/>
            <a:ext cx="1857915" cy="1858488"/>
            <a:chOff x="342034" y="3025096"/>
            <a:chExt cx="2276802" cy="2276802"/>
          </a:xfrm>
        </p:grpSpPr>
        <p:sp>
          <p:nvSpPr>
            <p:cNvPr id="40" name="椭圆 39"/>
            <p:cNvSpPr>
              <a:spLocks noChangeAspect="1"/>
            </p:cNvSpPr>
            <p:nvPr/>
          </p:nvSpPr>
          <p:spPr>
            <a:xfrm>
              <a:off x="342034" y="3025096"/>
              <a:ext cx="2276802" cy="2276802"/>
            </a:xfrm>
            <a:prstGeom prst="ellipse">
              <a:avLst/>
            </a:prstGeom>
            <a:gradFill>
              <a:gsLst>
                <a:gs pos="0">
                  <a:srgbClr val="E2E2E2"/>
                </a:gs>
                <a:gs pos="100000">
                  <a:schemeClr val="bg1"/>
                </a:gs>
              </a:gsLst>
              <a:lin ang="36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p:nvSpPr>
            <p:cNvPr id="41" name="文本框 40"/>
            <p:cNvSpPr txBox="1"/>
            <p:nvPr/>
          </p:nvSpPr>
          <p:spPr>
            <a:xfrm>
              <a:off x="834728" y="3884585"/>
              <a:ext cx="1063142" cy="615694"/>
            </a:xfrm>
            <a:prstGeom prst="rect">
              <a:avLst/>
            </a:prstGeom>
            <a:noFill/>
          </p:spPr>
          <p:txBody>
            <a:bodyPr wrap="none" rtlCol="0">
              <a:spAutoFit/>
            </a:bodyPr>
            <a:lstStyle/>
            <a:p>
              <a:r>
                <a:rPr lang="zh-CN" altLang="en-US" sz="2666" dirty="0">
                  <a:solidFill>
                    <a:schemeClr val="accent4"/>
                  </a:solidFill>
                  <a:latin typeface="Microsoft YaHei" panose="020B0503020204020204" pitchFamily="34" charset="-122"/>
                  <a:ea typeface="Microsoft YaHei" panose="020B0503020204020204" pitchFamily="34" charset="-122"/>
                </a:rPr>
                <a:t>背景</a:t>
              </a:r>
              <a:endParaRPr lang="en-US" altLang="zh-CN" sz="2666" dirty="0">
                <a:solidFill>
                  <a:schemeClr val="accent4"/>
                </a:solidFill>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13947468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1250"/>
                                        <p:tgtEl>
                                          <p:spTgt spid="27"/>
                                        </p:tgtEl>
                                      </p:cBhvr>
                                    </p:animEffect>
                                  </p:childTnLst>
                                </p:cTn>
                              </p:par>
                            </p:childTnLst>
                          </p:cTn>
                        </p:par>
                        <p:par>
                          <p:cTn id="8" fill="hold">
                            <p:stCondLst>
                              <p:cond delay="125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7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2250"/>
                            </p:stCondLst>
                            <p:childTnLst>
                              <p:par>
                                <p:cTn id="17" presetID="22" presetClass="entr" presetSubtype="8"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275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par>
                          <p:cTn id="24" fill="hold">
                            <p:stCondLst>
                              <p:cond delay="325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nodeType="withEffect">
                                  <p:stCondLst>
                                    <p:cond delay="25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nodeType="withEffect">
                                  <p:stCondLst>
                                    <p:cond delay="50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nodeType="withEffect">
                                  <p:stCondLst>
                                    <p:cond delay="75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childTnLst>
                          </p:cTn>
                        </p:par>
                        <p:par>
                          <p:cTn id="37" fill="hold">
                            <p:stCondLst>
                              <p:cond delay="4500"/>
                            </p:stCondLst>
                            <p:childTnLst>
                              <p:par>
                                <p:cTn id="38" presetID="22" presetClass="entr" presetSubtype="8"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par>
                          <p:cTn id="41" fill="hold">
                            <p:stCondLst>
                              <p:cond delay="5000"/>
                            </p:stCondLst>
                            <p:childTnLst>
                              <p:par>
                                <p:cTn id="42" presetID="22" presetClass="entr" presetSubtype="8"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500"/>
                                        <p:tgtEl>
                                          <p:spTgt spid="8"/>
                                        </p:tgtEl>
                                      </p:cBhvr>
                                    </p:animEffect>
                                  </p:childTnLst>
                                </p:cTn>
                              </p:par>
                            </p:childTnLst>
                          </p:cTn>
                        </p:par>
                        <p:par>
                          <p:cTn id="45" fill="hold">
                            <p:stCondLst>
                              <p:cond delay="5500"/>
                            </p:stCondLst>
                            <p:childTnLst>
                              <p:par>
                                <p:cTn id="46" presetID="22" presetClass="entr" presetSubtype="8"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childTnLst>
                          </p:cTn>
                        </p:par>
                        <p:par>
                          <p:cTn id="49" fill="hold">
                            <p:stCondLst>
                              <p:cond delay="6000"/>
                            </p:stCondLst>
                            <p:childTnLst>
                              <p:par>
                                <p:cTn id="50" presetID="22" presetClass="entr" presetSubtype="8"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00868E9B-2440-AB43-A602-B6A5E0FF6087}"/>
              </a:ext>
            </a:extLst>
          </p:cNvPr>
          <p:cNvSpPr/>
          <p:nvPr/>
        </p:nvSpPr>
        <p:spPr>
          <a:xfrm>
            <a:off x="743211" y="1277035"/>
            <a:ext cx="6096000" cy="646331"/>
          </a:xfrm>
          <a:prstGeom prst="rect">
            <a:avLst/>
          </a:prstGeom>
        </p:spPr>
        <p:txBody>
          <a:bodyPr>
            <a:spAutoFit/>
          </a:bodyPr>
          <a:lstStyle/>
          <a:p>
            <a:r>
              <a:rPr lang="zh-CN" altLang="zh-CN" dirty="0"/>
              <a:t>一种交互式算法，用于生成类似人类代理与虚拟环境中的其他代理或化身交互的合理运动。</a:t>
            </a:r>
            <a:endParaRPr lang="zh-CN" altLang="en-US" dirty="0"/>
          </a:p>
        </p:txBody>
      </p:sp>
      <p:sp>
        <p:nvSpPr>
          <p:cNvPr id="27" name="矩形 26">
            <a:extLst>
              <a:ext uri="{FF2B5EF4-FFF2-40B4-BE49-F238E27FC236}">
                <a16:creationId xmlns:a16="http://schemas.microsoft.com/office/drawing/2014/main" id="{AE41E509-4C32-0D41-A2D3-F29A4C020E7C}"/>
              </a:ext>
            </a:extLst>
          </p:cNvPr>
          <p:cNvSpPr/>
          <p:nvPr/>
        </p:nvSpPr>
        <p:spPr>
          <a:xfrm>
            <a:off x="3965138" y="2551836"/>
            <a:ext cx="5955476" cy="369332"/>
          </a:xfrm>
          <a:prstGeom prst="rect">
            <a:avLst/>
          </a:prstGeom>
        </p:spPr>
        <p:txBody>
          <a:bodyPr wrap="none">
            <a:spAutoFit/>
          </a:bodyPr>
          <a:lstStyle/>
          <a:p>
            <a:r>
              <a:rPr lang="zh-CN" altLang="zh-CN" dirty="0"/>
              <a:t>该算法可以很容易地与许多现有的运动合成技术相结合。</a:t>
            </a:r>
            <a:endParaRPr lang="zh-CN" altLang="en-US" dirty="0"/>
          </a:p>
        </p:txBody>
      </p:sp>
      <p:sp>
        <p:nvSpPr>
          <p:cNvPr id="28" name="矩形 27">
            <a:extLst>
              <a:ext uri="{FF2B5EF4-FFF2-40B4-BE49-F238E27FC236}">
                <a16:creationId xmlns:a16="http://schemas.microsoft.com/office/drawing/2014/main" id="{859FE430-F0D6-2545-B01C-99A6909DBCD3}"/>
              </a:ext>
            </a:extLst>
          </p:cNvPr>
          <p:cNvSpPr/>
          <p:nvPr/>
        </p:nvSpPr>
        <p:spPr>
          <a:xfrm>
            <a:off x="3894876" y="4012731"/>
            <a:ext cx="6096000" cy="646331"/>
          </a:xfrm>
          <a:prstGeom prst="rect">
            <a:avLst/>
          </a:prstGeom>
        </p:spPr>
        <p:txBody>
          <a:bodyPr>
            <a:spAutoFit/>
          </a:bodyPr>
          <a:lstStyle/>
          <a:p>
            <a:r>
              <a:rPr lang="zh-CN" altLang="zh-CN" dirty="0"/>
              <a:t>本文的公式减少了在密集场景和紧密相互作用中出现的不自然现象，并且得出更平稳和合理的运动行为。</a:t>
            </a:r>
            <a:endParaRPr lang="zh-CN" altLang="en-US" dirty="0"/>
          </a:p>
        </p:txBody>
      </p:sp>
    </p:spTree>
    <p:extLst>
      <p:ext uri="{BB962C8B-B14F-4D97-AF65-F5344CB8AC3E}">
        <p14:creationId xmlns:p14="http://schemas.microsoft.com/office/powerpoint/2010/main" val="32091466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2576AE-22D0-4C92-B346-09B70DFAB68C}"/>
              </a:ext>
            </a:extLst>
          </p:cNvPr>
          <p:cNvGrpSpPr/>
          <p:nvPr/>
        </p:nvGrpSpPr>
        <p:grpSpPr>
          <a:xfrm flipH="1">
            <a:off x="4368342" y="3241050"/>
            <a:ext cx="7965748" cy="3647280"/>
            <a:chOff x="-16275" y="2464532"/>
            <a:chExt cx="6472597" cy="2736304"/>
          </a:xfrm>
        </p:grpSpPr>
        <p:pic>
          <p:nvPicPr>
            <p:cNvPr id="3" name="图片 2">
              <a:extLst>
                <a:ext uri="{FF2B5EF4-FFF2-40B4-BE49-F238E27FC236}">
                  <a16:creationId xmlns:a16="http://schemas.microsoft.com/office/drawing/2014/main" id="{1879D8C0-FCA8-4EF1-9200-5175FECFBC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id="{F5AA8ED8-F849-41C5-A3DA-6EEFAF26F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id="{09F46A30-17B7-4E15-8D54-59FA5E914290}"/>
              </a:ext>
            </a:extLst>
          </p:cNvPr>
          <p:cNvSpPr txBox="1">
            <a:spLocks/>
          </p:cNvSpPr>
          <p:nvPr/>
        </p:nvSpPr>
        <p:spPr>
          <a:xfrm>
            <a:off x="2457936" y="2186222"/>
            <a:ext cx="1481175"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02</a:t>
            </a:r>
          </a:p>
        </p:txBody>
      </p:sp>
      <p:sp>
        <p:nvSpPr>
          <p:cNvPr id="11" name="文本框 10">
            <a:extLst>
              <a:ext uri="{FF2B5EF4-FFF2-40B4-BE49-F238E27FC236}">
                <a16:creationId xmlns:a16="http://schemas.microsoft.com/office/drawing/2014/main" id="{0CFF755E-4A00-43C1-BF67-35BD74B50749}"/>
              </a:ext>
            </a:extLst>
          </p:cNvPr>
          <p:cNvSpPr txBox="1"/>
          <p:nvPr/>
        </p:nvSpPr>
        <p:spPr>
          <a:xfrm>
            <a:off x="3986871" y="2938425"/>
            <a:ext cx="4706192" cy="814490"/>
          </a:xfrm>
          <a:prstGeom prst="rect">
            <a:avLst/>
          </a:prstGeom>
          <a:noFill/>
        </p:spPr>
        <p:txBody>
          <a:bodyPr wrap="square" lIns="91412" tIns="45706" rIns="91412" bIns="45706" rtlCol="0">
            <a:spAutoFit/>
          </a:bodyPr>
          <a:lstStyle/>
          <a:p>
            <a:pPr algn="dist">
              <a:lnSpc>
                <a:spcPct val="130000"/>
              </a:lnSpc>
            </a:pPr>
            <a:r>
              <a:rPr lang="en-US" altLang="zh-CN" sz="4000" dirty="0">
                <a:solidFill>
                  <a:schemeClr val="accent1"/>
                </a:solidFill>
                <a:latin typeface="微软雅黑"/>
                <a:ea typeface="微软雅黑"/>
              </a:rPr>
              <a:t>BAM: </a:t>
            </a:r>
            <a:r>
              <a:rPr lang="zh-CN" altLang="en-US" sz="4000" dirty="0">
                <a:solidFill>
                  <a:schemeClr val="accent1"/>
                </a:solidFill>
                <a:latin typeface="微软雅黑"/>
                <a:ea typeface="微软雅黑"/>
              </a:rPr>
              <a:t>速度计算</a:t>
            </a:r>
          </a:p>
        </p:txBody>
      </p:sp>
      <p:cxnSp>
        <p:nvCxnSpPr>
          <p:cNvPr id="12" name="Straight Connector 13">
            <a:extLst>
              <a:ext uri="{FF2B5EF4-FFF2-40B4-BE49-F238E27FC236}">
                <a16:creationId xmlns:a16="http://schemas.microsoft.com/office/drawing/2014/main"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9379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2336674" y="-219406"/>
            <a:ext cx="191995" cy="192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906" tIns="60953" rIns="121906" bIns="60953" rtlCol="0" anchor="ctr"/>
          <a:lstStyle/>
          <a:p>
            <a:pPr algn="ctr"/>
            <a:endParaRPr lang="zh-CN" altLang="en-US" sz="2399"/>
          </a:p>
        </p:txBody>
      </p:sp>
      <p:sp>
        <p:nvSpPr>
          <p:cNvPr id="19" name="원호 10"/>
          <p:cNvSpPr/>
          <p:nvPr/>
        </p:nvSpPr>
        <p:spPr>
          <a:xfrm flipH="1">
            <a:off x="1497746" y="1873564"/>
            <a:ext cx="3680581" cy="3681077"/>
          </a:xfrm>
          <a:prstGeom prst="arc">
            <a:avLst>
              <a:gd name="adj1" fmla="val 16200000"/>
              <a:gd name="adj2" fmla="val 16115733"/>
            </a:avLst>
          </a:prstGeom>
          <a:ln w="2762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lIns="121906" tIns="60953" rIns="121906" bIns="60953" rtlCol="0" anchor="ctr"/>
          <a:lstStyle/>
          <a:p>
            <a:pPr algn="ctr"/>
            <a:endParaRPr lang="ko-KR" altLang="en-US" sz="2399">
              <a:solidFill>
                <a:srgbClr val="222D47"/>
              </a:solidFill>
            </a:endParaRPr>
          </a:p>
        </p:txBody>
      </p:sp>
      <p:sp>
        <p:nvSpPr>
          <p:cNvPr id="20" name="원호 11"/>
          <p:cNvSpPr/>
          <p:nvPr/>
        </p:nvSpPr>
        <p:spPr>
          <a:xfrm flipH="1">
            <a:off x="1913372" y="2298886"/>
            <a:ext cx="2830057" cy="2830436"/>
          </a:xfrm>
          <a:prstGeom prst="arc">
            <a:avLst>
              <a:gd name="adj1" fmla="val 16200000"/>
              <a:gd name="adj2" fmla="val 16141882"/>
            </a:avLst>
          </a:prstGeom>
          <a:ln w="2762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lIns="121906" tIns="60953" rIns="121906" bIns="60953" rtlCol="0" anchor="ctr"/>
          <a:lstStyle/>
          <a:p>
            <a:pPr algn="ctr"/>
            <a:endParaRPr lang="ko-KR" altLang="en-US" sz="2399">
              <a:solidFill>
                <a:srgbClr val="222D47"/>
              </a:solidFill>
            </a:endParaRPr>
          </a:p>
        </p:txBody>
      </p:sp>
      <p:sp>
        <p:nvSpPr>
          <p:cNvPr id="21" name="원호 12"/>
          <p:cNvSpPr/>
          <p:nvPr/>
        </p:nvSpPr>
        <p:spPr>
          <a:xfrm flipH="1">
            <a:off x="1488110" y="1873564"/>
            <a:ext cx="3680581" cy="3681077"/>
          </a:xfrm>
          <a:prstGeom prst="arc">
            <a:avLst>
              <a:gd name="adj1" fmla="val 16200000"/>
              <a:gd name="adj2" fmla="val 9400271"/>
            </a:avLst>
          </a:prstGeom>
          <a:ln w="276225" cap="rnd">
            <a:solidFill>
              <a:schemeClr val="accent1"/>
            </a:solidFill>
          </a:ln>
          <a:effectLst>
            <a:outerShdw blurRad="63500" sx="102000" sy="102000" algn="ctr"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lIns="121906" tIns="60953" rIns="121906" bIns="60953" rtlCol="0" anchor="ctr"/>
          <a:lstStyle/>
          <a:p>
            <a:pPr algn="ctr"/>
            <a:endParaRPr lang="ko-KR" altLang="en-US" sz="2399">
              <a:solidFill>
                <a:srgbClr val="222D47"/>
              </a:solidFill>
            </a:endParaRPr>
          </a:p>
        </p:txBody>
      </p:sp>
      <p:sp>
        <p:nvSpPr>
          <p:cNvPr id="22" name="원호 13"/>
          <p:cNvSpPr/>
          <p:nvPr/>
        </p:nvSpPr>
        <p:spPr>
          <a:xfrm flipH="1">
            <a:off x="1913372" y="2298886"/>
            <a:ext cx="2830057" cy="2830436"/>
          </a:xfrm>
          <a:prstGeom prst="arc">
            <a:avLst>
              <a:gd name="adj1" fmla="val 16200000"/>
              <a:gd name="adj2" fmla="val 5418629"/>
            </a:avLst>
          </a:prstGeom>
          <a:ln w="276225" cap="rnd">
            <a:solidFill>
              <a:schemeClr val="accent2"/>
            </a:solidFill>
          </a:ln>
          <a:effectLst>
            <a:outerShdw blurRad="63500" sx="102000" sy="102000" algn="ctr"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lIns="121906" tIns="60953" rIns="121906" bIns="60953" rtlCol="0" anchor="ctr"/>
          <a:lstStyle/>
          <a:p>
            <a:pPr algn="ctr"/>
            <a:endParaRPr lang="ko-KR" altLang="en-US" sz="2399">
              <a:solidFill>
                <a:srgbClr val="222D47"/>
              </a:solidFill>
            </a:endParaRPr>
          </a:p>
        </p:txBody>
      </p:sp>
      <p:sp>
        <p:nvSpPr>
          <p:cNvPr id="23" name="원호 14"/>
          <p:cNvSpPr/>
          <p:nvPr/>
        </p:nvSpPr>
        <p:spPr>
          <a:xfrm flipH="1">
            <a:off x="2342094" y="2727667"/>
            <a:ext cx="1972613" cy="1972875"/>
          </a:xfrm>
          <a:prstGeom prst="arc">
            <a:avLst>
              <a:gd name="adj1" fmla="val 16200000"/>
              <a:gd name="adj2" fmla="val 16147260"/>
            </a:avLst>
          </a:prstGeom>
          <a:ln w="2762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lIns="121906" tIns="60953" rIns="121906" bIns="60953" rtlCol="0" anchor="ctr"/>
          <a:lstStyle/>
          <a:p>
            <a:pPr algn="ctr"/>
            <a:endParaRPr lang="ko-KR" altLang="en-US" sz="2399">
              <a:solidFill>
                <a:srgbClr val="222D47"/>
              </a:solidFill>
            </a:endParaRPr>
          </a:p>
        </p:txBody>
      </p:sp>
      <p:sp>
        <p:nvSpPr>
          <p:cNvPr id="24" name="원호 15"/>
          <p:cNvSpPr/>
          <p:nvPr/>
        </p:nvSpPr>
        <p:spPr>
          <a:xfrm flipH="1">
            <a:off x="2342094" y="2727667"/>
            <a:ext cx="1972613" cy="1972875"/>
          </a:xfrm>
          <a:prstGeom prst="arc">
            <a:avLst>
              <a:gd name="adj1" fmla="val 16200000"/>
              <a:gd name="adj2" fmla="val 20963023"/>
            </a:avLst>
          </a:prstGeom>
          <a:ln w="276225" cap="rnd">
            <a:solidFill>
              <a:schemeClr val="accent3"/>
            </a:solidFill>
          </a:ln>
          <a:effectLst>
            <a:outerShdw blurRad="50800" dist="38100" dir="5400000" algn="t"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lIns="121906" tIns="60953" rIns="121906" bIns="60953" rtlCol="0" anchor="ctr"/>
          <a:lstStyle/>
          <a:p>
            <a:pPr algn="ctr"/>
            <a:endParaRPr lang="ko-KR" altLang="en-US" sz="2399">
              <a:solidFill>
                <a:srgbClr val="222D47"/>
              </a:solidFill>
            </a:endParaRPr>
          </a:p>
        </p:txBody>
      </p:sp>
      <p:cxnSp>
        <p:nvCxnSpPr>
          <p:cNvPr id="25" name="직선 화살표 연결선 16"/>
          <p:cNvCxnSpPr/>
          <p:nvPr/>
        </p:nvCxnSpPr>
        <p:spPr>
          <a:xfrm>
            <a:off x="3507259" y="1873564"/>
            <a:ext cx="3537853"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 name="직선 화살표 연결선 24"/>
          <p:cNvCxnSpPr/>
          <p:nvPr/>
        </p:nvCxnSpPr>
        <p:spPr>
          <a:xfrm>
            <a:off x="3507259" y="2303282"/>
            <a:ext cx="3202334"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직선 연결선 25"/>
          <p:cNvCxnSpPr/>
          <p:nvPr/>
        </p:nvCxnSpPr>
        <p:spPr>
          <a:xfrm>
            <a:off x="6709593" y="2303283"/>
            <a:ext cx="0" cy="1065197"/>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직선 화살표 연결선 26"/>
          <p:cNvCxnSpPr/>
          <p:nvPr/>
        </p:nvCxnSpPr>
        <p:spPr>
          <a:xfrm flipH="1">
            <a:off x="6709598" y="3368479"/>
            <a:ext cx="335512"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직선 화살표 연결선 28"/>
          <p:cNvCxnSpPr/>
          <p:nvPr/>
        </p:nvCxnSpPr>
        <p:spPr>
          <a:xfrm>
            <a:off x="3507256" y="2727353"/>
            <a:ext cx="2585325"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직선 연결선 29"/>
          <p:cNvCxnSpPr/>
          <p:nvPr/>
        </p:nvCxnSpPr>
        <p:spPr>
          <a:xfrm>
            <a:off x="6092581" y="2727353"/>
            <a:ext cx="0" cy="2160529"/>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직선 화살표 연결선 30"/>
          <p:cNvCxnSpPr/>
          <p:nvPr/>
        </p:nvCxnSpPr>
        <p:spPr>
          <a:xfrm flipH="1">
            <a:off x="6092586" y="4887882"/>
            <a:ext cx="926025"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2" name="Freeform 17"/>
          <p:cNvSpPr>
            <a:spLocks noEditPoints="1"/>
          </p:cNvSpPr>
          <p:nvPr/>
        </p:nvSpPr>
        <p:spPr bwMode="auto">
          <a:xfrm flipH="1">
            <a:off x="3005447" y="3228050"/>
            <a:ext cx="809029" cy="865621"/>
          </a:xfrm>
          <a:custGeom>
            <a:avLst/>
            <a:gdLst>
              <a:gd name="T0" fmla="*/ 224 w 593"/>
              <a:gd name="T1" fmla="*/ 394 h 633"/>
              <a:gd name="T2" fmla="*/ 213 w 593"/>
              <a:gd name="T3" fmla="*/ 358 h 633"/>
              <a:gd name="T4" fmla="*/ 259 w 593"/>
              <a:gd name="T5" fmla="*/ 173 h 633"/>
              <a:gd name="T6" fmla="*/ 307 w 593"/>
              <a:gd name="T7" fmla="*/ 323 h 633"/>
              <a:gd name="T8" fmla="*/ 367 w 593"/>
              <a:gd name="T9" fmla="*/ 149 h 633"/>
              <a:gd name="T10" fmla="*/ 234 w 593"/>
              <a:gd name="T11" fmla="*/ 296 h 633"/>
              <a:gd name="T12" fmla="*/ 223 w 593"/>
              <a:gd name="T13" fmla="*/ 315 h 633"/>
              <a:gd name="T14" fmla="*/ 304 w 593"/>
              <a:gd name="T15" fmla="*/ 363 h 633"/>
              <a:gd name="T16" fmla="*/ 391 w 593"/>
              <a:gd name="T17" fmla="*/ 127 h 633"/>
              <a:gd name="T18" fmla="*/ 395 w 593"/>
              <a:gd name="T19" fmla="*/ 81 h 633"/>
              <a:gd name="T20" fmla="*/ 391 w 593"/>
              <a:gd name="T21" fmla="*/ 127 h 633"/>
              <a:gd name="T22" fmla="*/ 463 w 593"/>
              <a:gd name="T23" fmla="*/ 149 h 633"/>
              <a:gd name="T24" fmla="*/ 417 w 593"/>
              <a:gd name="T25" fmla="*/ 154 h 633"/>
              <a:gd name="T26" fmla="*/ 338 w 593"/>
              <a:gd name="T27" fmla="*/ 107 h 633"/>
              <a:gd name="T28" fmla="*/ 319 w 593"/>
              <a:gd name="T29" fmla="*/ 65 h 633"/>
              <a:gd name="T30" fmla="*/ 338 w 593"/>
              <a:gd name="T31" fmla="*/ 107 h 633"/>
              <a:gd name="T32" fmla="*/ 261 w 593"/>
              <a:gd name="T33" fmla="*/ 79 h 633"/>
              <a:gd name="T34" fmla="*/ 266 w 593"/>
              <a:gd name="T35" fmla="*/ 125 h 633"/>
              <a:gd name="T36" fmla="*/ 435 w 593"/>
              <a:gd name="T37" fmla="*/ 226 h 633"/>
              <a:gd name="T38" fmla="*/ 477 w 593"/>
              <a:gd name="T39" fmla="*/ 207 h 633"/>
              <a:gd name="T40" fmla="*/ 435 w 593"/>
              <a:gd name="T41" fmla="*/ 226 h 633"/>
              <a:gd name="T42" fmla="*/ 218 w 593"/>
              <a:gd name="T43" fmla="*/ 324 h 633"/>
              <a:gd name="T44" fmla="*/ 206 w 593"/>
              <a:gd name="T45" fmla="*/ 344 h 633"/>
              <a:gd name="T46" fmla="*/ 288 w 593"/>
              <a:gd name="T47" fmla="*/ 391 h 633"/>
              <a:gd name="T48" fmla="*/ 216 w 593"/>
              <a:gd name="T49" fmla="*/ 633 h 633"/>
              <a:gd name="T50" fmla="*/ 231 w 593"/>
              <a:gd name="T51" fmla="*/ 37 h 633"/>
              <a:gd name="T52" fmla="*/ 564 w 593"/>
              <a:gd name="T53" fmla="*/ 180 h 633"/>
              <a:gd name="T54" fmla="*/ 569 w 593"/>
              <a:gd name="T55" fmla="*/ 276 h 633"/>
              <a:gd name="T56" fmla="*/ 586 w 593"/>
              <a:gd name="T57" fmla="*/ 396 h 633"/>
              <a:gd name="T58" fmla="*/ 565 w 593"/>
              <a:gd name="T59" fmla="*/ 498 h 633"/>
              <a:gd name="T60" fmla="*/ 442 w 593"/>
              <a:gd name="T61" fmla="*/ 526 h 633"/>
              <a:gd name="T62" fmla="*/ 216 w 593"/>
              <a:gd name="T6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chemeClr val="accent4"/>
          </a:solidFill>
          <a:ln>
            <a:noFill/>
          </a:ln>
          <a:extLst/>
        </p:spPr>
        <p:txBody>
          <a:bodyPr vert="horz" wrap="square" lIns="91406" tIns="45703" rIns="91406" bIns="45703" numCol="1" anchor="t" anchorCtr="0" compatLnSpc="1">
            <a:prstTxWarp prst="textNoShape">
              <a:avLst/>
            </a:prstTxWarp>
          </a:bodyPr>
          <a:lstStyle/>
          <a:p>
            <a:endParaRPr lang="zh-CN" altLang="en-US" sz="2399"/>
          </a:p>
        </p:txBody>
      </p:sp>
      <p:sp>
        <p:nvSpPr>
          <p:cNvPr id="50" name="TextBox 49"/>
          <p:cNvSpPr txBox="1"/>
          <p:nvPr/>
        </p:nvSpPr>
        <p:spPr>
          <a:xfrm>
            <a:off x="7203812" y="1671550"/>
            <a:ext cx="1918126" cy="410226"/>
          </a:xfrm>
          <a:prstGeom prst="rect">
            <a:avLst/>
          </a:prstGeom>
          <a:noFill/>
        </p:spPr>
        <p:txBody>
          <a:bodyPr wrap="none" lIns="121906" tIns="60953" rIns="121906" bIns="60953" rtlCol="0">
            <a:spAutoFit/>
          </a:bodyPr>
          <a:lstStyle/>
          <a:p>
            <a:r>
              <a:rPr lang="zh-CN" altLang="en-US" sz="1866" b="1" dirty="0">
                <a:solidFill>
                  <a:schemeClr val="tx1">
                    <a:lumMod val="65000"/>
                    <a:lumOff val="35000"/>
                  </a:schemeClr>
                </a:solidFill>
                <a:latin typeface="微软雅黑" pitchFamily="34" charset="-122"/>
                <a:ea typeface="微软雅黑" pitchFamily="34" charset="-122"/>
              </a:rPr>
              <a:t>代理与代理交互</a:t>
            </a:r>
          </a:p>
        </p:txBody>
      </p:sp>
      <p:sp>
        <p:nvSpPr>
          <p:cNvPr id="59" name="TextBox 58"/>
          <p:cNvSpPr txBox="1"/>
          <p:nvPr/>
        </p:nvSpPr>
        <p:spPr>
          <a:xfrm>
            <a:off x="7203813" y="2084851"/>
            <a:ext cx="3288689" cy="738458"/>
          </a:xfrm>
          <a:prstGeom prst="rect">
            <a:avLst/>
          </a:prstGeom>
          <a:noFill/>
        </p:spPr>
        <p:txBody>
          <a:bodyPr wrap="square" lIns="121906" tIns="60953" rIns="121906" bIns="60953" rtlCol="0">
            <a:spAutoFit/>
          </a:bodyPr>
          <a:lstStyle/>
          <a:p>
            <a:r>
              <a:rPr lang="zh-CN" altLang="en-US" sz="1333" dirty="0">
                <a:solidFill>
                  <a:schemeClr val="tx1">
                    <a:lumMod val="65000"/>
                    <a:lumOff val="35000"/>
                  </a:schemeClr>
                </a:solidFill>
                <a:latin typeface="微软雅黑" pitchFamily="34" charset="-122"/>
                <a:ea typeface="微软雅黑" pitchFamily="34" charset="-122"/>
              </a:rPr>
              <a:t>这里有广泛的前期工作关于模拟多个代理的</a:t>
            </a:r>
            <a:r>
              <a:rPr lang="en-US" altLang="zh-CN" sz="1333" dirty="0">
                <a:solidFill>
                  <a:schemeClr val="tx1">
                    <a:lumMod val="65000"/>
                    <a:lumOff val="35000"/>
                  </a:schemeClr>
                </a:solidFill>
                <a:latin typeface="微软雅黑" pitchFamily="34" charset="-122"/>
                <a:ea typeface="微软雅黑" pitchFamily="34" charset="-122"/>
              </a:rPr>
              <a:t>2D</a:t>
            </a:r>
            <a:r>
              <a:rPr lang="zh-CN" altLang="en-US" sz="1333" dirty="0">
                <a:solidFill>
                  <a:schemeClr val="tx1">
                    <a:lumMod val="65000"/>
                    <a:lumOff val="35000"/>
                  </a:schemeClr>
                </a:solidFill>
                <a:latin typeface="微软雅黑" pitchFamily="34" charset="-122"/>
                <a:ea typeface="微软雅黑" pitchFamily="34" charset="-122"/>
              </a:rPr>
              <a:t>交互和冲突避免。</a:t>
            </a:r>
            <a:r>
              <a:rPr lang="en-US" altLang="zh-CN" sz="1333" dirty="0">
                <a:solidFill>
                  <a:schemeClr val="tx1">
                    <a:lumMod val="65000"/>
                    <a:lumOff val="35000"/>
                  </a:schemeClr>
                </a:solidFill>
                <a:latin typeface="微软雅黑" pitchFamily="34" charset="-122"/>
                <a:ea typeface="微软雅黑" pitchFamily="34" charset="-122"/>
              </a:rPr>
              <a:t>2D</a:t>
            </a:r>
            <a:r>
              <a:rPr lang="zh-CN" altLang="en-US" sz="1333" dirty="0">
                <a:solidFill>
                  <a:schemeClr val="tx1">
                    <a:lumMod val="65000"/>
                    <a:lumOff val="35000"/>
                  </a:schemeClr>
                </a:solidFill>
                <a:latin typeface="微软雅黑" pitchFamily="34" charset="-122"/>
                <a:ea typeface="微软雅黑" pitchFamily="34" charset="-122"/>
              </a:rPr>
              <a:t>交互和碰撞避免；非移动的交互</a:t>
            </a:r>
            <a:endParaRPr lang="en-US" altLang="zh-CN" sz="1333" dirty="0">
              <a:solidFill>
                <a:schemeClr val="tx1">
                  <a:lumMod val="65000"/>
                  <a:lumOff val="35000"/>
                </a:schemeClr>
              </a:solidFill>
              <a:latin typeface="微软雅黑" pitchFamily="34" charset="-122"/>
              <a:ea typeface="微软雅黑" pitchFamily="34" charset="-122"/>
            </a:endParaRPr>
          </a:p>
        </p:txBody>
      </p:sp>
      <p:sp>
        <p:nvSpPr>
          <p:cNvPr id="60" name="TextBox 59"/>
          <p:cNvSpPr txBox="1"/>
          <p:nvPr/>
        </p:nvSpPr>
        <p:spPr>
          <a:xfrm>
            <a:off x="7203812" y="3130019"/>
            <a:ext cx="3139934" cy="410226"/>
          </a:xfrm>
          <a:prstGeom prst="rect">
            <a:avLst/>
          </a:prstGeom>
          <a:noFill/>
        </p:spPr>
        <p:txBody>
          <a:bodyPr wrap="none" lIns="121906" tIns="60953" rIns="121906" bIns="60953" rtlCol="0">
            <a:spAutoFit/>
          </a:bodyPr>
          <a:lstStyle/>
          <a:p>
            <a:r>
              <a:rPr lang="en-US" altLang="zh-CN" sz="1866" b="1" dirty="0">
                <a:solidFill>
                  <a:schemeClr val="tx1">
                    <a:lumMod val="65000"/>
                    <a:lumOff val="35000"/>
                  </a:schemeClr>
                </a:solidFill>
                <a:latin typeface="微软雅黑" pitchFamily="34" charset="-122"/>
                <a:ea typeface="微软雅黑" pitchFamily="34" charset="-122"/>
              </a:rPr>
              <a:t>VR</a:t>
            </a:r>
            <a:r>
              <a:rPr lang="zh-CN" altLang="en-US" sz="1866" b="1" dirty="0">
                <a:solidFill>
                  <a:schemeClr val="tx1">
                    <a:lumMod val="65000"/>
                    <a:lumOff val="35000"/>
                  </a:schemeClr>
                </a:solidFill>
                <a:latin typeface="微软雅黑" pitchFamily="34" charset="-122"/>
                <a:ea typeface="微软雅黑" pitchFamily="34" charset="-122"/>
              </a:rPr>
              <a:t>中的</a:t>
            </a:r>
            <a:r>
              <a:rPr lang="en-US" altLang="zh-CN" sz="1866" b="1" dirty="0">
                <a:solidFill>
                  <a:schemeClr val="tx1">
                    <a:lumMod val="65000"/>
                    <a:lumOff val="35000"/>
                  </a:schemeClr>
                </a:solidFill>
                <a:latin typeface="微软雅黑" pitchFamily="34" charset="-122"/>
                <a:ea typeface="微软雅黑" pitchFamily="34" charset="-122"/>
              </a:rPr>
              <a:t>avatar-agent</a:t>
            </a:r>
            <a:r>
              <a:rPr lang="zh-CN" altLang="en-US" sz="1866" b="1" dirty="0">
                <a:solidFill>
                  <a:schemeClr val="tx1">
                    <a:lumMod val="65000"/>
                    <a:lumOff val="35000"/>
                  </a:schemeClr>
                </a:solidFill>
                <a:latin typeface="微软雅黑" pitchFamily="34" charset="-122"/>
                <a:ea typeface="微软雅黑" pitchFamily="34" charset="-122"/>
              </a:rPr>
              <a:t>交互 </a:t>
            </a:r>
          </a:p>
        </p:txBody>
      </p:sp>
      <p:sp>
        <p:nvSpPr>
          <p:cNvPr id="61" name="TextBox 60"/>
          <p:cNvSpPr txBox="1"/>
          <p:nvPr/>
        </p:nvSpPr>
        <p:spPr>
          <a:xfrm>
            <a:off x="7203813" y="3525012"/>
            <a:ext cx="3288689" cy="1107981"/>
          </a:xfrm>
          <a:prstGeom prst="rect">
            <a:avLst/>
          </a:prstGeom>
          <a:noFill/>
        </p:spPr>
        <p:txBody>
          <a:bodyPr wrap="square" lIns="121906" tIns="60953" rIns="121906" bIns="60953" rtlCol="0">
            <a:spAutoFit/>
          </a:bodyPr>
          <a:lstStyle/>
          <a:p>
            <a:r>
              <a:rPr lang="zh-CN" altLang="zh-CN" sz="1600" dirty="0"/>
              <a:t>最近的研究还强调了避免碰撞在虚拟代理方面的作用及其在模拟中增加感知现实感和整体存在感的作用。 </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62" name="TextBox 61"/>
          <p:cNvSpPr txBox="1"/>
          <p:nvPr/>
        </p:nvSpPr>
        <p:spPr>
          <a:xfrm>
            <a:off x="7203812" y="4581129"/>
            <a:ext cx="1749810" cy="410226"/>
          </a:xfrm>
          <a:prstGeom prst="rect">
            <a:avLst/>
          </a:prstGeom>
          <a:noFill/>
        </p:spPr>
        <p:txBody>
          <a:bodyPr wrap="none" lIns="121906" tIns="60953" rIns="121906" bIns="60953" rtlCol="0">
            <a:spAutoFit/>
          </a:bodyPr>
          <a:lstStyle/>
          <a:p>
            <a:r>
              <a:rPr lang="zh-CN" altLang="en-US" sz="1866" b="1" dirty="0">
                <a:solidFill>
                  <a:schemeClr val="tx1">
                    <a:lumMod val="65000"/>
                    <a:lumOff val="35000"/>
                  </a:schemeClr>
                </a:solidFill>
                <a:latin typeface="微软雅黑" pitchFamily="34" charset="-122"/>
                <a:ea typeface="微软雅黑" pitchFamily="34" charset="-122"/>
              </a:rPr>
              <a:t>人体运动约束 </a:t>
            </a:r>
          </a:p>
        </p:txBody>
      </p:sp>
      <p:sp>
        <p:nvSpPr>
          <p:cNvPr id="63" name="TextBox 62"/>
          <p:cNvSpPr txBox="1"/>
          <p:nvPr/>
        </p:nvSpPr>
        <p:spPr>
          <a:xfrm>
            <a:off x="7203813" y="4965171"/>
            <a:ext cx="3288689" cy="738458"/>
          </a:xfrm>
          <a:prstGeom prst="rect">
            <a:avLst/>
          </a:prstGeom>
          <a:noFill/>
        </p:spPr>
        <p:txBody>
          <a:bodyPr wrap="square" lIns="121906" tIns="60953" rIns="121906" bIns="60953" rtlCol="0">
            <a:spAutoFit/>
          </a:bodyPr>
          <a:lstStyle/>
          <a:p>
            <a:r>
              <a:rPr lang="zh-CN" altLang="en-US" sz="1333" dirty="0">
                <a:solidFill>
                  <a:schemeClr val="tx1">
                    <a:lumMod val="65000"/>
                    <a:lumOff val="35000"/>
                  </a:schemeClr>
                </a:solidFill>
                <a:latin typeface="微软雅黑" pitchFamily="34" charset="-122"/>
                <a:ea typeface="微软雅黑" pitchFamily="34" charset="-122"/>
              </a:rPr>
              <a:t>人类运动由不同肌群之间复杂的节间协调产生的循环事件组成。它受运动极限</a:t>
            </a:r>
            <a:r>
              <a:rPr lang="en-US" altLang="zh-CN" sz="1333" dirty="0">
                <a:solidFill>
                  <a:schemeClr val="tx1">
                    <a:lumMod val="65000"/>
                    <a:lumOff val="35000"/>
                  </a:schemeClr>
                </a:solidFill>
                <a:latin typeface="微软雅黑" pitchFamily="34" charset="-122"/>
                <a:ea typeface="微软雅黑" pitchFamily="34" charset="-122"/>
              </a:rPr>
              <a:t>[5]</a:t>
            </a:r>
            <a:r>
              <a:rPr lang="zh-CN" altLang="en-US" sz="1333" dirty="0">
                <a:solidFill>
                  <a:schemeClr val="tx1">
                    <a:lumMod val="65000"/>
                    <a:lumOff val="35000"/>
                  </a:schemeClr>
                </a:solidFill>
                <a:latin typeface="微软雅黑" pitchFamily="34" charset="-122"/>
                <a:ea typeface="微软雅黑" pitchFamily="34" charset="-122"/>
              </a:rPr>
              <a:t>以及姿势和动态稳定性约束的约束。 </a:t>
            </a:r>
            <a:endParaRPr lang="en-US" altLang="zh-CN" sz="1333" dirty="0">
              <a:solidFill>
                <a:schemeClr val="tx1">
                  <a:lumMod val="65000"/>
                  <a:lumOff val="3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8273AC77-1A01-324D-A2A0-D0C85061DA69}"/>
              </a:ext>
            </a:extLst>
          </p:cNvPr>
          <p:cNvSpPr txBox="1"/>
          <p:nvPr/>
        </p:nvSpPr>
        <p:spPr>
          <a:xfrm>
            <a:off x="2404692" y="889848"/>
            <a:ext cx="1723549" cy="553998"/>
          </a:xfrm>
          <a:prstGeom prst="rect">
            <a:avLst/>
          </a:prstGeom>
          <a:noFill/>
        </p:spPr>
        <p:txBody>
          <a:bodyPr wrap="none" rtlCol="0">
            <a:spAutoFit/>
          </a:bodyPr>
          <a:lstStyle/>
          <a:p>
            <a:r>
              <a:rPr kumimoji="1" lang="zh-CN" altLang="en-US" sz="3000" dirty="0"/>
              <a:t>先期工作</a:t>
            </a:r>
          </a:p>
        </p:txBody>
      </p:sp>
    </p:spTree>
    <p:extLst>
      <p:ext uri="{BB962C8B-B14F-4D97-AF65-F5344CB8AC3E}">
        <p14:creationId xmlns:p14="http://schemas.microsoft.com/office/powerpoint/2010/main" val="37535932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1000" fill="hold"/>
                                        <p:tgtEl>
                                          <p:spTgt spid="42"/>
                                        </p:tgtEl>
                                        <p:attrNameLst>
                                          <p:attrName>ppt_w</p:attrName>
                                        </p:attrNameLst>
                                      </p:cBhvr>
                                      <p:tavLst>
                                        <p:tav tm="0">
                                          <p:val>
                                            <p:fltVal val="0"/>
                                          </p:val>
                                        </p:tav>
                                        <p:tav tm="100000">
                                          <p:val>
                                            <p:strVal val="#ppt_w"/>
                                          </p:val>
                                        </p:tav>
                                      </p:tavLst>
                                    </p:anim>
                                    <p:anim calcmode="lin" valueType="num">
                                      <p:cBhvr>
                                        <p:cTn id="23" dur="1000" fill="hold"/>
                                        <p:tgtEl>
                                          <p:spTgt spid="42"/>
                                        </p:tgtEl>
                                        <p:attrNameLst>
                                          <p:attrName>ppt_h</p:attrName>
                                        </p:attrNameLst>
                                      </p:cBhvr>
                                      <p:tavLst>
                                        <p:tav tm="0">
                                          <p:val>
                                            <p:fltVal val="0"/>
                                          </p:val>
                                        </p:tav>
                                        <p:tav tm="100000">
                                          <p:val>
                                            <p:strVal val="#ppt_h"/>
                                          </p:val>
                                        </p:tav>
                                      </p:tavLst>
                                    </p:anim>
                                    <p:animEffect transition="in" filter="fade">
                                      <p:cBhvr>
                                        <p:cTn id="24" dur="1000"/>
                                        <p:tgtEl>
                                          <p:spTgt spid="42"/>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par>
                                <p:cTn id="29" presetID="22" presetClass="entr" presetSubtype="1"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par>
                                <p:cTn id="32" presetID="22" presetClass="entr" presetSubtype="1" fill="hold" grpId="0"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wipe(up)">
                                      <p:cBhvr>
                                        <p:cTn id="34" dur="500"/>
                                        <p:tgtEl>
                                          <p:spTgt spid="21"/>
                                        </p:tgtEl>
                                      </p:cBhvr>
                                    </p:animEffect>
                                  </p:childTnLst>
                                </p:cTn>
                              </p:par>
                            </p:childTnLst>
                          </p:cTn>
                        </p:par>
                        <p:par>
                          <p:cTn id="35" fill="hold">
                            <p:stCondLst>
                              <p:cond delay="2500"/>
                            </p:stCondLst>
                            <p:childTnLst>
                              <p:par>
                                <p:cTn id="36" presetID="22" presetClass="entr" presetSubtype="8" fill="hold"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left)">
                                      <p:cBhvr>
                                        <p:cTn id="38" dur="500"/>
                                        <p:tgtEl>
                                          <p:spTgt spid="25"/>
                                        </p:tgtEl>
                                      </p:cBhvr>
                                    </p:animEffect>
                                  </p:childTnLst>
                                </p:cTn>
                              </p:par>
                            </p:childTnLst>
                          </p:cTn>
                        </p:par>
                        <p:par>
                          <p:cTn id="39" fill="hold">
                            <p:stCondLst>
                              <p:cond delay="3000"/>
                            </p:stCondLst>
                            <p:childTnLst>
                              <p:par>
                                <p:cTn id="40" presetID="2" presetClass="entr" presetSubtype="2" fill="hold" grpId="0" nodeType="after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additive="base">
                                        <p:cTn id="42" dur="250" fill="hold"/>
                                        <p:tgtEl>
                                          <p:spTgt spid="50"/>
                                        </p:tgtEl>
                                        <p:attrNameLst>
                                          <p:attrName>ppt_x</p:attrName>
                                        </p:attrNameLst>
                                      </p:cBhvr>
                                      <p:tavLst>
                                        <p:tav tm="0">
                                          <p:val>
                                            <p:strVal val="1+#ppt_w/2"/>
                                          </p:val>
                                        </p:tav>
                                        <p:tav tm="100000">
                                          <p:val>
                                            <p:strVal val="#ppt_x"/>
                                          </p:val>
                                        </p:tav>
                                      </p:tavLst>
                                    </p:anim>
                                    <p:anim calcmode="lin" valueType="num">
                                      <p:cBhvr additive="base">
                                        <p:cTn id="43" dur="250" fill="hold"/>
                                        <p:tgtEl>
                                          <p:spTgt spid="50"/>
                                        </p:tgtEl>
                                        <p:attrNameLst>
                                          <p:attrName>ppt_y</p:attrName>
                                        </p:attrNameLst>
                                      </p:cBhvr>
                                      <p:tavLst>
                                        <p:tav tm="0">
                                          <p:val>
                                            <p:strVal val="#ppt_y"/>
                                          </p:val>
                                        </p:tav>
                                        <p:tav tm="100000">
                                          <p:val>
                                            <p:strVal val="#ppt_y"/>
                                          </p:val>
                                        </p:tav>
                                      </p:tavLst>
                                    </p:anim>
                                  </p:childTnLst>
                                </p:cTn>
                              </p:par>
                            </p:childTnLst>
                          </p:cTn>
                        </p:par>
                        <p:par>
                          <p:cTn id="44" fill="hold">
                            <p:stCondLst>
                              <p:cond delay="3250"/>
                            </p:stCondLst>
                            <p:childTnLst>
                              <p:par>
                                <p:cTn id="45" presetID="22" presetClass="entr" presetSubtype="1" fill="hold" grpId="0" nodeType="after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wipe(up)">
                                      <p:cBhvr>
                                        <p:cTn id="47" dur="500"/>
                                        <p:tgtEl>
                                          <p:spTgt spid="59"/>
                                        </p:tgtEl>
                                      </p:cBhvr>
                                    </p:animEffect>
                                  </p:childTnLst>
                                </p:cTn>
                              </p:par>
                            </p:childTnLst>
                          </p:cTn>
                        </p:par>
                        <p:par>
                          <p:cTn id="48" fill="hold">
                            <p:stCondLst>
                              <p:cond delay="3750"/>
                            </p:stCondLst>
                            <p:childTnLst>
                              <p:par>
                                <p:cTn id="49" presetID="22" presetClass="entr" presetSubtype="8" fill="hold"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left)">
                                      <p:cBhvr>
                                        <p:cTn id="51" dur="500"/>
                                        <p:tgtEl>
                                          <p:spTgt spid="27"/>
                                        </p:tgtEl>
                                      </p:cBhvr>
                                    </p:animEffect>
                                  </p:childTnLst>
                                </p:cTn>
                              </p:par>
                            </p:childTnLst>
                          </p:cTn>
                        </p:par>
                        <p:par>
                          <p:cTn id="52" fill="hold">
                            <p:stCondLst>
                              <p:cond delay="4250"/>
                            </p:stCondLst>
                            <p:childTnLst>
                              <p:par>
                                <p:cTn id="53" presetID="22" presetClass="entr" presetSubtype="1"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up)">
                                      <p:cBhvr>
                                        <p:cTn id="55" dur="500"/>
                                        <p:tgtEl>
                                          <p:spTgt spid="28"/>
                                        </p:tgtEl>
                                      </p:cBhvr>
                                    </p:animEffect>
                                  </p:childTnLst>
                                </p:cTn>
                              </p:par>
                            </p:childTnLst>
                          </p:cTn>
                        </p:par>
                        <p:par>
                          <p:cTn id="56" fill="hold">
                            <p:stCondLst>
                              <p:cond delay="4750"/>
                            </p:stCondLst>
                            <p:childTnLst>
                              <p:par>
                                <p:cTn id="57" presetID="22" presetClass="entr" presetSubtype="8"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childTnLst>
                          </p:cTn>
                        </p:par>
                        <p:par>
                          <p:cTn id="60" fill="hold">
                            <p:stCondLst>
                              <p:cond delay="5250"/>
                            </p:stCondLst>
                            <p:childTnLst>
                              <p:par>
                                <p:cTn id="61" presetID="2" presetClass="entr" presetSubtype="2" fill="hold" grpId="0" nodeType="after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additive="base">
                                        <p:cTn id="63" dur="250" fill="hold"/>
                                        <p:tgtEl>
                                          <p:spTgt spid="60"/>
                                        </p:tgtEl>
                                        <p:attrNameLst>
                                          <p:attrName>ppt_x</p:attrName>
                                        </p:attrNameLst>
                                      </p:cBhvr>
                                      <p:tavLst>
                                        <p:tav tm="0">
                                          <p:val>
                                            <p:strVal val="1+#ppt_w/2"/>
                                          </p:val>
                                        </p:tav>
                                        <p:tav tm="100000">
                                          <p:val>
                                            <p:strVal val="#ppt_x"/>
                                          </p:val>
                                        </p:tav>
                                      </p:tavLst>
                                    </p:anim>
                                    <p:anim calcmode="lin" valueType="num">
                                      <p:cBhvr additive="base">
                                        <p:cTn id="64" dur="250" fill="hold"/>
                                        <p:tgtEl>
                                          <p:spTgt spid="60"/>
                                        </p:tgtEl>
                                        <p:attrNameLst>
                                          <p:attrName>ppt_y</p:attrName>
                                        </p:attrNameLst>
                                      </p:cBhvr>
                                      <p:tavLst>
                                        <p:tav tm="0">
                                          <p:val>
                                            <p:strVal val="#ppt_y"/>
                                          </p:val>
                                        </p:tav>
                                        <p:tav tm="100000">
                                          <p:val>
                                            <p:strVal val="#ppt_y"/>
                                          </p:val>
                                        </p:tav>
                                      </p:tavLst>
                                    </p:anim>
                                  </p:childTnLst>
                                </p:cTn>
                              </p:par>
                            </p:childTnLst>
                          </p:cTn>
                        </p:par>
                        <p:par>
                          <p:cTn id="65" fill="hold">
                            <p:stCondLst>
                              <p:cond delay="5500"/>
                            </p:stCondLst>
                            <p:childTnLst>
                              <p:par>
                                <p:cTn id="66" presetID="22" presetClass="entr" presetSubtype="1" fill="hold" grpId="0" nodeType="after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wipe(up)">
                                      <p:cBhvr>
                                        <p:cTn id="68" dur="500"/>
                                        <p:tgtEl>
                                          <p:spTgt spid="61"/>
                                        </p:tgtEl>
                                      </p:cBhvr>
                                    </p:animEffect>
                                  </p:childTnLst>
                                </p:cTn>
                              </p:par>
                            </p:childTnLst>
                          </p:cTn>
                        </p:par>
                        <p:par>
                          <p:cTn id="69" fill="hold">
                            <p:stCondLst>
                              <p:cond delay="6000"/>
                            </p:stCondLst>
                            <p:childTnLst>
                              <p:par>
                                <p:cTn id="70" presetID="22" presetClass="entr" presetSubtype="8" fill="hold" nodeType="after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ipe(left)">
                                      <p:cBhvr>
                                        <p:cTn id="72" dur="500"/>
                                        <p:tgtEl>
                                          <p:spTgt spid="31"/>
                                        </p:tgtEl>
                                      </p:cBhvr>
                                    </p:animEffect>
                                  </p:childTnLst>
                                </p:cTn>
                              </p:par>
                            </p:childTnLst>
                          </p:cTn>
                        </p:par>
                        <p:par>
                          <p:cTn id="73" fill="hold">
                            <p:stCondLst>
                              <p:cond delay="6500"/>
                            </p:stCondLst>
                            <p:childTnLst>
                              <p:par>
                                <p:cTn id="74" presetID="22" presetClass="entr" presetSubtype="1" fill="hold" nodeType="after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up)">
                                      <p:cBhvr>
                                        <p:cTn id="76" dur="500"/>
                                        <p:tgtEl>
                                          <p:spTgt spid="32"/>
                                        </p:tgtEl>
                                      </p:cBhvr>
                                    </p:animEffect>
                                  </p:childTnLst>
                                </p:cTn>
                              </p:par>
                            </p:childTnLst>
                          </p:cTn>
                        </p:par>
                        <p:par>
                          <p:cTn id="77" fill="hold">
                            <p:stCondLst>
                              <p:cond delay="7000"/>
                            </p:stCondLst>
                            <p:childTnLst>
                              <p:par>
                                <p:cTn id="78" presetID="22" presetClass="entr" presetSubtype="8" fill="hold" nodeType="after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wipe(left)">
                                      <p:cBhvr>
                                        <p:cTn id="80" dur="500"/>
                                        <p:tgtEl>
                                          <p:spTgt spid="33"/>
                                        </p:tgtEl>
                                      </p:cBhvr>
                                    </p:animEffect>
                                  </p:childTnLst>
                                </p:cTn>
                              </p:par>
                            </p:childTnLst>
                          </p:cTn>
                        </p:par>
                        <p:par>
                          <p:cTn id="81" fill="hold">
                            <p:stCondLst>
                              <p:cond delay="7500"/>
                            </p:stCondLst>
                            <p:childTnLst>
                              <p:par>
                                <p:cTn id="82" presetID="2" presetClass="entr" presetSubtype="2" fill="hold" grpId="0" nodeType="afterEffect">
                                  <p:stCondLst>
                                    <p:cond delay="0"/>
                                  </p:stCondLst>
                                  <p:childTnLst>
                                    <p:set>
                                      <p:cBhvr>
                                        <p:cTn id="83" dur="1" fill="hold">
                                          <p:stCondLst>
                                            <p:cond delay="0"/>
                                          </p:stCondLst>
                                        </p:cTn>
                                        <p:tgtEl>
                                          <p:spTgt spid="62"/>
                                        </p:tgtEl>
                                        <p:attrNameLst>
                                          <p:attrName>style.visibility</p:attrName>
                                        </p:attrNameLst>
                                      </p:cBhvr>
                                      <p:to>
                                        <p:strVal val="visible"/>
                                      </p:to>
                                    </p:set>
                                    <p:anim calcmode="lin" valueType="num">
                                      <p:cBhvr additive="base">
                                        <p:cTn id="84" dur="250" fill="hold"/>
                                        <p:tgtEl>
                                          <p:spTgt spid="62"/>
                                        </p:tgtEl>
                                        <p:attrNameLst>
                                          <p:attrName>ppt_x</p:attrName>
                                        </p:attrNameLst>
                                      </p:cBhvr>
                                      <p:tavLst>
                                        <p:tav tm="0">
                                          <p:val>
                                            <p:strVal val="1+#ppt_w/2"/>
                                          </p:val>
                                        </p:tav>
                                        <p:tav tm="100000">
                                          <p:val>
                                            <p:strVal val="#ppt_x"/>
                                          </p:val>
                                        </p:tav>
                                      </p:tavLst>
                                    </p:anim>
                                    <p:anim calcmode="lin" valueType="num">
                                      <p:cBhvr additive="base">
                                        <p:cTn id="85" dur="250" fill="hold"/>
                                        <p:tgtEl>
                                          <p:spTgt spid="62"/>
                                        </p:tgtEl>
                                        <p:attrNameLst>
                                          <p:attrName>ppt_y</p:attrName>
                                        </p:attrNameLst>
                                      </p:cBhvr>
                                      <p:tavLst>
                                        <p:tav tm="0">
                                          <p:val>
                                            <p:strVal val="#ppt_y"/>
                                          </p:val>
                                        </p:tav>
                                        <p:tav tm="100000">
                                          <p:val>
                                            <p:strVal val="#ppt_y"/>
                                          </p:val>
                                        </p:tav>
                                      </p:tavLst>
                                    </p:anim>
                                  </p:childTnLst>
                                </p:cTn>
                              </p:par>
                            </p:childTnLst>
                          </p:cTn>
                        </p:par>
                        <p:par>
                          <p:cTn id="86" fill="hold">
                            <p:stCondLst>
                              <p:cond delay="7750"/>
                            </p:stCondLst>
                            <p:childTnLst>
                              <p:par>
                                <p:cTn id="87" presetID="22" presetClass="entr" presetSubtype="1" fill="hold" grpId="0" nodeType="afterEffect">
                                  <p:stCondLst>
                                    <p:cond delay="0"/>
                                  </p:stCondLst>
                                  <p:childTnLst>
                                    <p:set>
                                      <p:cBhvr>
                                        <p:cTn id="88" dur="1" fill="hold">
                                          <p:stCondLst>
                                            <p:cond delay="0"/>
                                          </p:stCondLst>
                                        </p:cTn>
                                        <p:tgtEl>
                                          <p:spTgt spid="63"/>
                                        </p:tgtEl>
                                        <p:attrNameLst>
                                          <p:attrName>style.visibility</p:attrName>
                                        </p:attrNameLst>
                                      </p:cBhvr>
                                      <p:to>
                                        <p:strVal val="visible"/>
                                      </p:to>
                                    </p:set>
                                    <p:animEffect transition="in" filter="wipe(up)">
                                      <p:cBhvr>
                                        <p:cTn id="8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42" grpId="0" animBg="1"/>
      <p:bldP spid="50" grpId="0"/>
      <p:bldP spid="59" grpId="0"/>
      <p:bldP spid="60" grpId="0"/>
      <p:bldP spid="61" grpId="0"/>
      <p:bldP spid="62" grpId="0"/>
      <p:bldP spid="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bwMode="auto">
          <a:xfrm>
            <a:off x="8157529" y="3155999"/>
            <a:ext cx="2548739" cy="287290"/>
          </a:xfrm>
          <a:custGeom>
            <a:avLst/>
            <a:gdLst>
              <a:gd name="connsiteX0" fmla="*/ 0 w 1600200"/>
              <a:gd name="connsiteY0" fmla="*/ 552450 h 552450"/>
              <a:gd name="connsiteX1" fmla="*/ 171450 w 1600200"/>
              <a:gd name="connsiteY1" fmla="*/ 0 h 552450"/>
              <a:gd name="connsiteX2" fmla="*/ 1600200 w 1600200"/>
              <a:gd name="connsiteY2" fmla="*/ 0 h 552450"/>
            </a:gdLst>
            <a:ahLst/>
            <a:cxnLst>
              <a:cxn ang="0">
                <a:pos x="connsiteX0" y="connsiteY0"/>
              </a:cxn>
              <a:cxn ang="0">
                <a:pos x="connsiteX1" y="connsiteY1"/>
              </a:cxn>
              <a:cxn ang="0">
                <a:pos x="connsiteX2" y="connsiteY2"/>
              </a:cxn>
            </a:cxnLst>
            <a:rect l="l" t="t" r="r" b="b"/>
            <a:pathLst>
              <a:path w="1600200" h="552450">
                <a:moveTo>
                  <a:pt x="0" y="552450"/>
                </a:moveTo>
                <a:lnTo>
                  <a:pt x="171450" y="0"/>
                </a:lnTo>
                <a:lnTo>
                  <a:pt x="16002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91396" tIns="45698" rIns="91396" bIns="4569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6" kern="0" dirty="0">
              <a:solidFill>
                <a:srgbClr val="000000"/>
              </a:solidFill>
              <a:cs typeface="+mn-ea"/>
              <a:sym typeface="Arial" panose="020B0604020202020204" pitchFamily="34" charset="0"/>
            </a:endParaRPr>
          </a:p>
        </p:txBody>
      </p:sp>
      <p:sp>
        <p:nvSpPr>
          <p:cNvPr id="7" name="任意多边形 6"/>
          <p:cNvSpPr/>
          <p:nvPr/>
        </p:nvSpPr>
        <p:spPr bwMode="auto">
          <a:xfrm flipH="1">
            <a:off x="1912645" y="3465510"/>
            <a:ext cx="2550326" cy="285701"/>
          </a:xfrm>
          <a:custGeom>
            <a:avLst/>
            <a:gdLst>
              <a:gd name="connsiteX0" fmla="*/ 0 w 1600200"/>
              <a:gd name="connsiteY0" fmla="*/ 552450 h 552450"/>
              <a:gd name="connsiteX1" fmla="*/ 171450 w 1600200"/>
              <a:gd name="connsiteY1" fmla="*/ 0 h 552450"/>
              <a:gd name="connsiteX2" fmla="*/ 1600200 w 1600200"/>
              <a:gd name="connsiteY2" fmla="*/ 0 h 552450"/>
            </a:gdLst>
            <a:ahLst/>
            <a:cxnLst>
              <a:cxn ang="0">
                <a:pos x="connsiteX0" y="connsiteY0"/>
              </a:cxn>
              <a:cxn ang="0">
                <a:pos x="connsiteX1" y="connsiteY1"/>
              </a:cxn>
              <a:cxn ang="0">
                <a:pos x="connsiteX2" y="connsiteY2"/>
              </a:cxn>
            </a:cxnLst>
            <a:rect l="l" t="t" r="r" b="b"/>
            <a:pathLst>
              <a:path w="1600200" h="552450">
                <a:moveTo>
                  <a:pt x="0" y="552450"/>
                </a:moveTo>
                <a:lnTo>
                  <a:pt x="171450" y="0"/>
                </a:lnTo>
                <a:lnTo>
                  <a:pt x="16002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91396" tIns="45698" rIns="91396" bIns="4569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6" kern="0" dirty="0">
              <a:solidFill>
                <a:srgbClr val="000000"/>
              </a:solidFill>
              <a:cs typeface="+mn-ea"/>
              <a:sym typeface="Arial" panose="020B0604020202020204" pitchFamily="34" charset="0"/>
            </a:endParaRPr>
          </a:p>
        </p:txBody>
      </p:sp>
      <p:sp>
        <p:nvSpPr>
          <p:cNvPr id="8" name="任意多边形 7"/>
          <p:cNvSpPr/>
          <p:nvPr/>
        </p:nvSpPr>
        <p:spPr>
          <a:xfrm>
            <a:off x="6270540" y="2456032"/>
            <a:ext cx="672892" cy="1001539"/>
          </a:xfrm>
          <a:custGeom>
            <a:avLst/>
            <a:gdLst>
              <a:gd name="connsiteX0" fmla="*/ 0 w 647700"/>
              <a:gd name="connsiteY0" fmla="*/ 965200 h 965200"/>
              <a:gd name="connsiteX1" fmla="*/ 152400 w 647700"/>
              <a:gd name="connsiteY1" fmla="*/ 508000 h 965200"/>
              <a:gd name="connsiteX2" fmla="*/ 647700 w 647700"/>
              <a:gd name="connsiteY2" fmla="*/ 0 h 965200"/>
              <a:gd name="connsiteX0" fmla="*/ 0 w 647700"/>
              <a:gd name="connsiteY0" fmla="*/ 965200 h 965200"/>
              <a:gd name="connsiteX1" fmla="*/ 101600 w 647700"/>
              <a:gd name="connsiteY1" fmla="*/ 520700 h 965200"/>
              <a:gd name="connsiteX2" fmla="*/ 647700 w 647700"/>
              <a:gd name="connsiteY2" fmla="*/ 0 h 965200"/>
            </a:gdLst>
            <a:ahLst/>
            <a:cxnLst>
              <a:cxn ang="0">
                <a:pos x="connsiteX0" y="connsiteY0"/>
              </a:cxn>
              <a:cxn ang="0">
                <a:pos x="connsiteX1" y="connsiteY1"/>
              </a:cxn>
              <a:cxn ang="0">
                <a:pos x="connsiteX2" y="connsiteY2"/>
              </a:cxn>
            </a:cxnLst>
            <a:rect l="l" t="t" r="r" b="b"/>
            <a:pathLst>
              <a:path w="647700" h="965200">
                <a:moveTo>
                  <a:pt x="0" y="965200"/>
                </a:moveTo>
                <a:lnTo>
                  <a:pt x="101600" y="520700"/>
                </a:lnTo>
                <a:lnTo>
                  <a:pt x="6477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91396" tIns="45698" rIns="91396" bIns="4569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6" kern="0" dirty="0">
              <a:solidFill>
                <a:srgbClr val="000000"/>
              </a:solidFill>
              <a:cs typeface="+mn-ea"/>
              <a:sym typeface="Arial" panose="020B0604020202020204" pitchFamily="34" charset="0"/>
            </a:endParaRPr>
          </a:p>
        </p:txBody>
      </p:sp>
      <p:sp>
        <p:nvSpPr>
          <p:cNvPr id="9" name="任意多边形 8"/>
          <p:cNvSpPr/>
          <p:nvPr/>
        </p:nvSpPr>
        <p:spPr>
          <a:xfrm flipH="1">
            <a:off x="4558157" y="2449682"/>
            <a:ext cx="672892" cy="1001539"/>
          </a:xfrm>
          <a:custGeom>
            <a:avLst/>
            <a:gdLst>
              <a:gd name="connsiteX0" fmla="*/ 0 w 647700"/>
              <a:gd name="connsiteY0" fmla="*/ 965200 h 965200"/>
              <a:gd name="connsiteX1" fmla="*/ 152400 w 647700"/>
              <a:gd name="connsiteY1" fmla="*/ 508000 h 965200"/>
              <a:gd name="connsiteX2" fmla="*/ 647700 w 647700"/>
              <a:gd name="connsiteY2" fmla="*/ 0 h 965200"/>
              <a:gd name="connsiteX0" fmla="*/ 0 w 647700"/>
              <a:gd name="connsiteY0" fmla="*/ 965200 h 965200"/>
              <a:gd name="connsiteX1" fmla="*/ 101600 w 647700"/>
              <a:gd name="connsiteY1" fmla="*/ 520700 h 965200"/>
              <a:gd name="connsiteX2" fmla="*/ 647700 w 647700"/>
              <a:gd name="connsiteY2" fmla="*/ 0 h 965200"/>
            </a:gdLst>
            <a:ahLst/>
            <a:cxnLst>
              <a:cxn ang="0">
                <a:pos x="connsiteX0" y="connsiteY0"/>
              </a:cxn>
              <a:cxn ang="0">
                <a:pos x="connsiteX1" y="connsiteY1"/>
              </a:cxn>
              <a:cxn ang="0">
                <a:pos x="connsiteX2" y="connsiteY2"/>
              </a:cxn>
            </a:cxnLst>
            <a:rect l="l" t="t" r="r" b="b"/>
            <a:pathLst>
              <a:path w="647700" h="965200">
                <a:moveTo>
                  <a:pt x="0" y="965200"/>
                </a:moveTo>
                <a:lnTo>
                  <a:pt x="101600" y="520700"/>
                </a:lnTo>
                <a:lnTo>
                  <a:pt x="6477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91396" tIns="45698" rIns="91396" bIns="4569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6" kern="0" dirty="0">
              <a:solidFill>
                <a:srgbClr val="000000"/>
              </a:solidFill>
              <a:cs typeface="+mn-ea"/>
              <a:sym typeface="Arial" panose="020B0604020202020204" pitchFamily="34" charset="0"/>
            </a:endParaRPr>
          </a:p>
        </p:txBody>
      </p:sp>
      <p:sp>
        <p:nvSpPr>
          <p:cNvPr id="28" name="TextBox 13"/>
          <p:cNvSpPr txBox="1"/>
          <p:nvPr/>
        </p:nvSpPr>
        <p:spPr>
          <a:xfrm>
            <a:off x="1330308" y="3598836"/>
            <a:ext cx="2174204" cy="287130"/>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178">
              <a:spcBef>
                <a:spcPct val="20000"/>
              </a:spcBef>
              <a:defRPr/>
            </a:pPr>
            <a:r>
              <a:rPr lang="zh-CN" altLang="en-US" sz="1866"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人体运动约束</a:t>
            </a:r>
            <a:endParaRPr lang="en-US" sz="1866"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29" name="TextBox 13"/>
          <p:cNvSpPr txBox="1"/>
          <p:nvPr/>
        </p:nvSpPr>
        <p:spPr>
          <a:xfrm>
            <a:off x="1335068" y="3971832"/>
            <a:ext cx="2071049" cy="697435"/>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178">
              <a:spcBef>
                <a:spcPct val="20000"/>
              </a:spcBef>
              <a:defRPr/>
            </a:pPr>
            <a:r>
              <a:rPr lang="en-US" altLang="zh-CN"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1.</a:t>
            </a:r>
            <a:r>
              <a:rPr lang="zh-CN" altLang="en-US"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 运动学运动约束 </a:t>
            </a:r>
            <a:endParaRPr lang="en-US" altLang="zh-CN"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a:p>
            <a:pPr defTabSz="1216178">
              <a:spcBef>
                <a:spcPct val="20000"/>
              </a:spcBef>
              <a:defRPr/>
            </a:pPr>
            <a:r>
              <a:rPr lang="en-US" altLang="zh-CN"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2.</a:t>
            </a:r>
            <a:r>
              <a:rPr lang="zh-CN" altLang="en-US"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稳定性和平衡约束 </a:t>
            </a:r>
            <a:endParaRPr lang="en-US" altLang="zh-CN"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a:p>
            <a:pPr defTabSz="1216178">
              <a:spcBef>
                <a:spcPct val="20000"/>
              </a:spcBef>
              <a:defRPr/>
            </a:pPr>
            <a:r>
              <a:rPr lang="en-US" altLang="zh-CN"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3.</a:t>
            </a:r>
            <a:r>
              <a:rPr lang="zh-CN" altLang="en-US"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无碰撞 </a:t>
            </a:r>
            <a:endParaRPr lang="en-US" altLang="zh-CN"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35" name="文本框 34">
            <a:extLst>
              <a:ext uri="{FF2B5EF4-FFF2-40B4-BE49-F238E27FC236}">
                <a16:creationId xmlns:a16="http://schemas.microsoft.com/office/drawing/2014/main" id="{2203E8FF-1743-C648-A2B9-F3DEF81AF206}"/>
              </a:ext>
            </a:extLst>
          </p:cNvPr>
          <p:cNvSpPr txBox="1"/>
          <p:nvPr/>
        </p:nvSpPr>
        <p:spPr>
          <a:xfrm>
            <a:off x="1377863" y="1365337"/>
            <a:ext cx="1059906" cy="553998"/>
          </a:xfrm>
          <a:prstGeom prst="rect">
            <a:avLst/>
          </a:prstGeom>
          <a:noFill/>
        </p:spPr>
        <p:txBody>
          <a:bodyPr wrap="none" rtlCol="0">
            <a:spAutoFit/>
          </a:bodyPr>
          <a:lstStyle/>
          <a:p>
            <a:r>
              <a:rPr kumimoji="1" lang="zh-CN" altLang="en-US" sz="3000" dirty="0"/>
              <a:t>概述 </a:t>
            </a:r>
          </a:p>
        </p:txBody>
      </p:sp>
      <p:pic>
        <p:nvPicPr>
          <p:cNvPr id="38" name="图片 37">
            <a:extLst>
              <a:ext uri="{FF2B5EF4-FFF2-40B4-BE49-F238E27FC236}">
                <a16:creationId xmlns:a16="http://schemas.microsoft.com/office/drawing/2014/main" id="{5D96E562-88E9-1741-84CB-CBFD0ADA32C1}"/>
              </a:ext>
            </a:extLst>
          </p:cNvPr>
          <p:cNvPicPr>
            <a:picLocks noChangeAspect="1"/>
          </p:cNvPicPr>
          <p:nvPr/>
        </p:nvPicPr>
        <p:blipFill>
          <a:blip r:embed="rId2"/>
          <a:stretch>
            <a:fillRect/>
          </a:stretch>
        </p:blipFill>
        <p:spPr>
          <a:xfrm>
            <a:off x="4140966" y="2267211"/>
            <a:ext cx="7538184" cy="3688654"/>
          </a:xfrm>
          <a:prstGeom prst="rect">
            <a:avLst/>
          </a:prstGeom>
        </p:spPr>
      </p:pic>
      <p:sp>
        <p:nvSpPr>
          <p:cNvPr id="39" name="矩形 38">
            <a:extLst>
              <a:ext uri="{FF2B5EF4-FFF2-40B4-BE49-F238E27FC236}">
                <a16:creationId xmlns:a16="http://schemas.microsoft.com/office/drawing/2014/main" id="{74F7A130-B836-DB4B-B13E-A4E1C0250D69}"/>
              </a:ext>
            </a:extLst>
          </p:cNvPr>
          <p:cNvSpPr/>
          <p:nvPr/>
        </p:nvSpPr>
        <p:spPr>
          <a:xfrm>
            <a:off x="6270540" y="1809180"/>
            <a:ext cx="2731838" cy="369332"/>
          </a:xfrm>
          <a:prstGeom prst="rect">
            <a:avLst/>
          </a:prstGeom>
        </p:spPr>
        <p:txBody>
          <a:bodyPr wrap="none">
            <a:spAutoFit/>
          </a:bodyPr>
          <a:lstStyle/>
          <a:p>
            <a:r>
              <a:rPr lang="zh-CN" altLang="zh-CN" dirty="0">
                <a:ea typeface="仿宋_GB2312"/>
                <a:cs typeface="Times New Roman" panose="02020603050405020304" pitchFamily="18" charset="0"/>
              </a:rPr>
              <a:t>模拟多代理与</a:t>
            </a:r>
            <a:r>
              <a:rPr lang="en-US" altLang="zh-CN" dirty="0">
                <a:ea typeface="仿宋_GB2312"/>
                <a:cs typeface="Times New Roman" panose="02020603050405020304" pitchFamily="18" charset="0"/>
              </a:rPr>
              <a:t>Avatar</a:t>
            </a:r>
            <a:r>
              <a:rPr lang="zh-CN" altLang="zh-CN" dirty="0">
                <a:ea typeface="仿宋_GB2312"/>
                <a:cs typeface="Times New Roman" panose="02020603050405020304" pitchFamily="18" charset="0"/>
              </a:rPr>
              <a:t>交互</a:t>
            </a:r>
            <a:r>
              <a:rPr lang="zh-CN" altLang="zh-CN" dirty="0"/>
              <a:t> </a:t>
            </a:r>
            <a:endParaRPr lang="zh-CN" altLang="en-US" dirty="0"/>
          </a:p>
        </p:txBody>
      </p:sp>
    </p:spTree>
    <p:extLst>
      <p:ext uri="{BB962C8B-B14F-4D97-AF65-F5344CB8AC3E}">
        <p14:creationId xmlns:p14="http://schemas.microsoft.com/office/powerpoint/2010/main" val="281675905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Right)">
                                      <p:cBhvr>
                                        <p:cTn id="7" dur="500"/>
                                        <p:tgtEl>
                                          <p:spTgt spid="7"/>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1000"/>
                                        <p:tgtEl>
                                          <p:spTgt spid="28"/>
                                        </p:tgtEl>
                                      </p:cBhvr>
                                    </p:animEffect>
                                    <p:anim calcmode="lin" valueType="num">
                                      <p:cBhvr>
                                        <p:cTn id="12" dur="1000" fill="hold"/>
                                        <p:tgtEl>
                                          <p:spTgt spid="28"/>
                                        </p:tgtEl>
                                        <p:attrNameLst>
                                          <p:attrName>ppt_x</p:attrName>
                                        </p:attrNameLst>
                                      </p:cBhvr>
                                      <p:tavLst>
                                        <p:tav tm="0">
                                          <p:val>
                                            <p:strVal val="#ppt_x"/>
                                          </p:val>
                                        </p:tav>
                                        <p:tav tm="100000">
                                          <p:val>
                                            <p:strVal val="#ppt_x"/>
                                          </p:val>
                                        </p:tav>
                                      </p:tavLst>
                                    </p:anim>
                                    <p:anim calcmode="lin" valueType="num">
                                      <p:cBhvr>
                                        <p:cTn id="13" dur="1000" fill="hold"/>
                                        <p:tgtEl>
                                          <p:spTgt spid="28"/>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1000"/>
                                        <p:tgtEl>
                                          <p:spTgt spid="29"/>
                                        </p:tgtEl>
                                      </p:cBhvr>
                                    </p:animEffect>
                                    <p:anim calcmode="lin" valueType="num">
                                      <p:cBhvr>
                                        <p:cTn id="17" dur="1000" fill="hold"/>
                                        <p:tgtEl>
                                          <p:spTgt spid="29"/>
                                        </p:tgtEl>
                                        <p:attrNameLst>
                                          <p:attrName>ppt_x</p:attrName>
                                        </p:attrNameLst>
                                      </p:cBhvr>
                                      <p:tavLst>
                                        <p:tav tm="0">
                                          <p:val>
                                            <p:strVal val="#ppt_x"/>
                                          </p:val>
                                        </p:tav>
                                        <p:tav tm="100000">
                                          <p:val>
                                            <p:strVal val="#ppt_x"/>
                                          </p:val>
                                        </p:tav>
                                      </p:tavLst>
                                    </p:anim>
                                    <p:anim calcmode="lin" valueType="num">
                                      <p:cBhvr>
                                        <p:cTn id="18" dur="1000" fill="hold"/>
                                        <p:tgtEl>
                                          <p:spTgt spid="29"/>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lide(fromBottom)">
                                      <p:cBhvr>
                                        <p:cTn id="22" dur="500"/>
                                        <p:tgtEl>
                                          <p:spTgt spid="9"/>
                                        </p:tgtEl>
                                      </p:cBhvr>
                                    </p:animEffect>
                                  </p:childTnLst>
                                </p:cTn>
                              </p:par>
                            </p:childTnLst>
                          </p:cTn>
                        </p:par>
                        <p:par>
                          <p:cTn id="23" fill="hold">
                            <p:stCondLst>
                              <p:cond delay="2000"/>
                            </p:stCondLst>
                            <p:childTnLst>
                              <p:par>
                                <p:cTn id="24" presetID="12" presetClass="entr" presetSubtype="4"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slide(fromBottom)">
                                      <p:cBhvr>
                                        <p:cTn id="26" dur="500"/>
                                        <p:tgtEl>
                                          <p:spTgt spid="8"/>
                                        </p:tgtEl>
                                      </p:cBhvr>
                                    </p:animEffect>
                                  </p:childTnLst>
                                </p:cTn>
                              </p:par>
                            </p:childTnLst>
                          </p:cTn>
                        </p:par>
                        <p:par>
                          <p:cTn id="27" fill="hold">
                            <p:stCondLst>
                              <p:cond delay="2500"/>
                            </p:stCondLst>
                            <p:childTnLst>
                              <p:par>
                                <p:cTn id="28" presetID="12" presetClass="entr" presetSubtype="8"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slide(fromLeft)">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6BDE698-CA0C-1749-9CA0-1F1E640B2F72}"/>
              </a:ext>
            </a:extLst>
          </p:cNvPr>
          <p:cNvSpPr/>
          <p:nvPr/>
        </p:nvSpPr>
        <p:spPr>
          <a:xfrm>
            <a:off x="679525" y="1102383"/>
            <a:ext cx="4850367" cy="553998"/>
          </a:xfrm>
          <a:prstGeom prst="rect">
            <a:avLst/>
          </a:prstGeom>
        </p:spPr>
        <p:txBody>
          <a:bodyPr wrap="none">
            <a:spAutoFit/>
          </a:bodyPr>
          <a:lstStyle/>
          <a:p>
            <a:r>
              <a:rPr lang="en-US" altLang="zh-CN" sz="3000" b="1" dirty="0">
                <a:latin typeface="仿宋_GB2312"/>
                <a:cs typeface="Times New Roman" panose="02020603050405020304" pitchFamily="18" charset="0"/>
              </a:rPr>
              <a:t>1.</a:t>
            </a:r>
            <a:r>
              <a:rPr lang="zh-CN" altLang="en-US" sz="3000" b="1" dirty="0">
                <a:latin typeface="仿宋_GB2312"/>
                <a:cs typeface="Times New Roman" panose="02020603050405020304" pitchFamily="18" charset="0"/>
              </a:rPr>
              <a:t> </a:t>
            </a:r>
            <a:r>
              <a:rPr lang="en-US" altLang="zh-CN" sz="3000" b="1" dirty="0">
                <a:latin typeface="仿宋_GB2312"/>
                <a:cs typeface="Times New Roman" panose="02020603050405020304" pitchFamily="18" charset="0"/>
              </a:rPr>
              <a:t>Mocap</a:t>
            </a:r>
            <a:r>
              <a:rPr lang="zh-CN" altLang="zh-CN" sz="3000" b="1" dirty="0">
                <a:ea typeface="仿宋_GB2312"/>
                <a:cs typeface="Times New Roman" panose="02020603050405020304" pitchFamily="18" charset="0"/>
              </a:rPr>
              <a:t>的全身运动学约束</a:t>
            </a:r>
            <a:r>
              <a:rPr lang="zh-CN" altLang="zh-CN" sz="3000" b="1" dirty="0"/>
              <a:t> </a:t>
            </a:r>
            <a:endParaRPr lang="zh-CN" altLang="en-US" sz="3000" b="1" dirty="0"/>
          </a:p>
        </p:txBody>
      </p:sp>
      <p:pic>
        <p:nvPicPr>
          <p:cNvPr id="3" name="图片 2">
            <a:extLst>
              <a:ext uri="{FF2B5EF4-FFF2-40B4-BE49-F238E27FC236}">
                <a16:creationId xmlns:a16="http://schemas.microsoft.com/office/drawing/2014/main" id="{79EF9FEE-71EA-D247-BB99-16DE840569D4}"/>
              </a:ext>
            </a:extLst>
          </p:cNvPr>
          <p:cNvPicPr>
            <a:picLocks noChangeAspect="1"/>
          </p:cNvPicPr>
          <p:nvPr/>
        </p:nvPicPr>
        <p:blipFill>
          <a:blip r:embed="rId2"/>
          <a:stretch>
            <a:fillRect/>
          </a:stretch>
        </p:blipFill>
        <p:spPr>
          <a:xfrm>
            <a:off x="1882819" y="3318875"/>
            <a:ext cx="8877300" cy="3276600"/>
          </a:xfrm>
          <a:prstGeom prst="rect">
            <a:avLst/>
          </a:prstGeom>
        </p:spPr>
      </p:pic>
      <p:pic>
        <p:nvPicPr>
          <p:cNvPr id="4" name="图片 3">
            <a:extLst>
              <a:ext uri="{FF2B5EF4-FFF2-40B4-BE49-F238E27FC236}">
                <a16:creationId xmlns:a16="http://schemas.microsoft.com/office/drawing/2014/main" id="{912A8001-C4A5-3D40-ADA8-D34C136CF035}"/>
              </a:ext>
            </a:extLst>
          </p:cNvPr>
          <p:cNvPicPr>
            <a:picLocks noChangeAspect="1"/>
          </p:cNvPicPr>
          <p:nvPr/>
        </p:nvPicPr>
        <p:blipFill>
          <a:blip r:embed="rId3"/>
          <a:stretch>
            <a:fillRect/>
          </a:stretch>
        </p:blipFill>
        <p:spPr>
          <a:xfrm>
            <a:off x="541142" y="2018256"/>
            <a:ext cx="5422900" cy="1143000"/>
          </a:xfrm>
          <a:prstGeom prst="rect">
            <a:avLst/>
          </a:prstGeom>
        </p:spPr>
      </p:pic>
      <p:pic>
        <p:nvPicPr>
          <p:cNvPr id="5" name="图片 4">
            <a:extLst>
              <a:ext uri="{FF2B5EF4-FFF2-40B4-BE49-F238E27FC236}">
                <a16:creationId xmlns:a16="http://schemas.microsoft.com/office/drawing/2014/main" id="{61D1EA50-444F-5447-9924-62E55542D707}"/>
              </a:ext>
            </a:extLst>
          </p:cNvPr>
          <p:cNvPicPr>
            <a:picLocks noChangeAspect="1"/>
          </p:cNvPicPr>
          <p:nvPr/>
        </p:nvPicPr>
        <p:blipFill>
          <a:blip r:embed="rId4"/>
          <a:stretch>
            <a:fillRect/>
          </a:stretch>
        </p:blipFill>
        <p:spPr>
          <a:xfrm>
            <a:off x="5964042" y="1731375"/>
            <a:ext cx="6032500" cy="1587500"/>
          </a:xfrm>
          <a:prstGeom prst="rect">
            <a:avLst/>
          </a:prstGeom>
        </p:spPr>
      </p:pic>
    </p:spTree>
    <p:extLst>
      <p:ext uri="{BB962C8B-B14F-4D97-AF65-F5344CB8AC3E}">
        <p14:creationId xmlns:p14="http://schemas.microsoft.com/office/powerpoint/2010/main" val="295669534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9"/>
</p:tagLst>
</file>

<file path=ppt/tags/tag11.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5"/>
</p:tagLst>
</file>

<file path=ppt/tags/tag14.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6"/>
</p:tagLst>
</file>

<file path=ppt/tags/tag15.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0"/>
</p:tagLst>
</file>

<file path=ppt/tags/tag5.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1"/>
</p:tagLst>
</file>

<file path=ppt/tags/tag6.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2"/>
</p:tagLst>
</file>

<file path=ppt/tags/tag7.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7"/>
</p:tagLst>
</file>

<file path=ppt/tags/tag9.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8"/>
</p:tagLst>
</file>

<file path=ppt/theme/theme1.xml><?xml version="1.0" encoding="utf-8"?>
<a:theme xmlns:a="http://schemas.openxmlformats.org/drawingml/2006/main" name="Office 主题​​">
  <a:themeElements>
    <a:clrScheme name="自定义 937">
      <a:dk1>
        <a:sysClr val="windowText" lastClr="000000"/>
      </a:dk1>
      <a:lt1>
        <a:sysClr val="window" lastClr="FFFFFF"/>
      </a:lt1>
      <a:dk2>
        <a:srgbClr val="44546A"/>
      </a:dk2>
      <a:lt2>
        <a:srgbClr val="E7E6E6"/>
      </a:lt2>
      <a:accent1>
        <a:srgbClr val="51718D"/>
      </a:accent1>
      <a:accent2>
        <a:srgbClr val="91ACC2"/>
      </a:accent2>
      <a:accent3>
        <a:srgbClr val="51718D"/>
      </a:accent3>
      <a:accent4>
        <a:srgbClr val="91ACC2"/>
      </a:accent4>
      <a:accent5>
        <a:srgbClr val="51718D"/>
      </a:accent5>
      <a:accent6>
        <a:srgbClr val="91ACC2"/>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1759</Words>
  <Application>Microsoft Macintosh PowerPoint</Application>
  <PresentationFormat>宽屏</PresentationFormat>
  <Paragraphs>150</Paragraphs>
  <Slides>19</Slides>
  <Notes>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等线</vt:lpstr>
      <vt:lpstr>等线 Light</vt:lpstr>
      <vt:lpstr>方正兰亭超细黑简体</vt:lpstr>
      <vt:lpstr>方正姚体</vt:lpstr>
      <vt:lpstr>仿宋_GB2312</vt:lpstr>
      <vt:lpstr>宋体</vt:lpstr>
      <vt:lpstr>Microsoft YaHei</vt:lpstr>
      <vt:lpstr>Microsoft YaHei</vt:lpstr>
      <vt:lpstr>Clear Sans Light</vt:lpstr>
      <vt:lpstr>Kaiti SC</vt:lpstr>
      <vt:lpstr>맑은 고딕</vt:lpstr>
      <vt:lpstr>Open Sans</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K Fallen</cp:lastModifiedBy>
  <cp:revision>58</cp:revision>
  <dcterms:created xsi:type="dcterms:W3CDTF">2017-07-09T11:42:26Z</dcterms:created>
  <dcterms:modified xsi:type="dcterms:W3CDTF">2019-01-11T16:34:00Z</dcterms:modified>
</cp:coreProperties>
</file>