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87" r:id="rId6"/>
    <p:sldId id="258" r:id="rId7"/>
    <p:sldId id="259" r:id="rId8"/>
    <p:sldId id="260" r:id="rId9"/>
    <p:sldId id="286" r:id="rId10"/>
    <p:sldId id="262" r:id="rId11"/>
    <p:sldId id="292" r:id="rId12"/>
    <p:sldId id="276" r:id="rId13"/>
    <p:sldId id="290" r:id="rId14"/>
    <p:sldId id="268" r:id="rId15"/>
    <p:sldId id="269" r:id="rId16"/>
    <p:sldId id="288" r:id="rId17"/>
    <p:sldId id="289" r:id="rId18"/>
    <p:sldId id="291" r:id="rId19"/>
    <p:sldId id="267" r:id="rId2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7" Type="http://schemas.openxmlformats.org/officeDocument/2006/relationships/image" Target="../media/image9.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时间的隐式表达：这由对一个静态神经网络（如多层感知器）提供动态属性而得到。从而使得神经网络对信息承载信号的时间结构作出响应。</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一个简单的在神经网络结构内建立短期记忆的方法就是使用时延（</a:t>
            </a:r>
            <a:r>
              <a:rPr lang="en-US" altLang="zh-CN"/>
              <a:t>time delay</a:t>
            </a:r>
            <a:r>
              <a:rPr lang="zh-CN" altLang="en-US"/>
              <a:t>），这可以在网络内部的突触层或网络的输入层来实现。</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在前人的工作中，我们发现了一种技术，用于在给定标记的样例时间序列的情况下将时间序列分割成不同的类。</a:t>
            </a:r>
            <a:endParaRPr lang="zh-CN" altLang="en-US"/>
          </a:p>
          <a:p>
            <a:r>
              <a:rPr lang="en-US" altLang="zh-CN"/>
              <a:t>HMM</a:t>
            </a:r>
            <a:r>
              <a:rPr lang="zh-CN" altLang="en-US"/>
              <a:t>（</a:t>
            </a:r>
            <a:r>
              <a:rPr lang="en-US" altLang="zh-CN"/>
              <a:t>Hidden Markov Model</a:t>
            </a:r>
            <a:r>
              <a:rPr lang="zh-CN" altLang="en-US"/>
              <a:t>）是统计模型，它用来描述一个含有隐含未知参数的马尔可夫过程。其难点是从可观察的参数中确定该过程的隐含参数。然后利用这些参数来作进一步的分析，例如模式识别。</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alpha val="100000"/>
          </a:schemeClr>
        </a:solidFill>
        <a:effectLst/>
      </p:bgPr>
    </p:bg>
    <p:spTree>
      <p:nvGrpSpPr>
        <p:cNvPr id="1" name=""/>
        <p:cNvGrpSpPr/>
        <p:nvPr/>
      </p:nvGrpSpPr>
      <p:grpSpPr/>
      <p:pic>
        <p:nvPicPr>
          <p:cNvPr id="2050" name="图片 2049"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2051" name="副标题 2050"/>
          <p:cNvSpPr/>
          <p:nvPr>
            <p:ph type="subTitle" idx="1"/>
          </p:nvPr>
        </p:nvSpPr>
        <p:spPr>
          <a:xfrm>
            <a:off x="2544233" y="2492375"/>
            <a:ext cx="7393517" cy="1222375"/>
          </a:xfrm>
          <a:prstGeom prst="rect">
            <a:avLst/>
          </a:prstGeom>
          <a:noFill/>
          <a:ln w="9525">
            <a:noFill/>
          </a:ln>
        </p:spPr>
        <p:txBody>
          <a:bodyPr anchor="ct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a:t>单击此处编辑母版副标题样式</a:t>
            </a:r>
            <a:endParaRPr lang="zh-CN" altLang="en-US"/>
          </a:p>
        </p:txBody>
      </p:sp>
      <p:sp>
        <p:nvSpPr>
          <p:cNvPr id="2052" name="日期占位符 2051"/>
          <p:cNvSpPr/>
          <p:nvPr>
            <p:ph type="dt" sz="half" idx="2"/>
          </p:nvPr>
        </p:nvSpPr>
        <p:spPr>
          <a:xfrm>
            <a:off x="609600" y="6245225"/>
            <a:ext cx="2844800" cy="476250"/>
          </a:xfrm>
          <a:prstGeom prst="rect">
            <a:avLst/>
          </a:prstGeom>
          <a:noFill/>
          <a:ln w="9525">
            <a:noFill/>
          </a:ln>
        </p:spPr>
        <p:txBody>
          <a:bodyPr anchor="t"/>
          <a:lstStyle>
            <a:lvl1pPr>
              <a:defRPr sz="1400"/>
            </a:lvl1pPr>
          </a:lstStyle>
          <a:p>
            <a:fld id="{82F288E0-7875-42C4-84C8-98DBBD3BF4D2}" type="datetimeFigureOut">
              <a:rPr lang="zh-CN" altLang="en-US" smtClean="0"/>
            </a:fld>
            <a:endParaRPr lang="zh-CN" altLang="en-US"/>
          </a:p>
        </p:txBody>
      </p:sp>
      <p:sp>
        <p:nvSpPr>
          <p:cNvPr id="2053" name="页脚占位符 2052"/>
          <p:cNvSpPr/>
          <p:nvPr>
            <p:ph type="ftr" sz="quarter" idx="3"/>
          </p:nvPr>
        </p:nvSpPr>
        <p:spPr>
          <a:xfrm>
            <a:off x="4165600" y="6245225"/>
            <a:ext cx="3860800" cy="476250"/>
          </a:xfrm>
          <a:prstGeom prst="rect">
            <a:avLst/>
          </a:prstGeom>
          <a:noFill/>
          <a:ln w="9525">
            <a:noFill/>
          </a:ln>
        </p:spPr>
        <p:txBody>
          <a:bodyPr anchor="t"/>
          <a:lstStyle>
            <a:lvl1pPr algn="ctr">
              <a:defRPr sz="1400"/>
            </a:lvl1pPr>
          </a:lstStyle>
          <a:p>
            <a:endParaRPr lang="zh-CN" altLang="en-US"/>
          </a:p>
        </p:txBody>
      </p:sp>
      <p:sp>
        <p:nvSpPr>
          <p:cNvPr id="2054" name="灯片编号占位符 2053"/>
          <p:cNvSpPr/>
          <p:nvPr>
            <p:ph type="sldNum" sz="quarter" idx="4"/>
          </p:nvPr>
        </p:nvSpPr>
        <p:spPr>
          <a:xfrm>
            <a:off x="8737600" y="6245225"/>
            <a:ext cx="2844800" cy="476250"/>
          </a:xfrm>
          <a:prstGeom prst="rect">
            <a:avLst/>
          </a:prstGeom>
          <a:noFill/>
          <a:ln w="9525">
            <a:noFill/>
          </a:ln>
        </p:spPr>
        <p:txBody>
          <a:bodyPr anchor="t"/>
          <a:lstStyle>
            <a:lvl1pPr algn="r">
              <a:defRPr sz="1400"/>
            </a:lvl1pPr>
          </a:lstStyle>
          <a:p>
            <a:fld id="{7D9BB5D0-35E4-459D-AEF3-FE4D7C45CC19}" type="slidenum">
              <a:rPr lang="zh-CN" altLang="en-US" smtClean="0"/>
            </a:fld>
            <a:endParaRPr lang="zh-CN" altLang="en-US"/>
          </a:p>
        </p:txBody>
      </p:sp>
      <p:sp>
        <p:nvSpPr>
          <p:cNvPr id="2055" name="矩形 2054"/>
          <p:cNvSpPr/>
          <p:nvPr/>
        </p:nvSpPr>
        <p:spPr>
          <a:xfrm>
            <a:off x="2117" y="549275"/>
            <a:ext cx="12192000" cy="1511300"/>
          </a:xfrm>
          <a:prstGeom prst="rect">
            <a:avLst/>
          </a:prstGeom>
          <a:gradFill rotWithShape="0">
            <a:gsLst>
              <a:gs pos="0">
                <a:schemeClr val="bg2">
                  <a:gamma/>
                  <a:tint val="0"/>
                  <a:invGamma/>
                  <a:alpha val="100000"/>
                </a:schemeClr>
              </a:gs>
              <a:gs pos="100000">
                <a:schemeClr val="bg2">
                  <a:alpha val="53999"/>
                </a:schemeClr>
              </a:gs>
            </a:gsLst>
            <a:lin ang="0" scaled="1"/>
            <a:tileRect/>
          </a:gradFill>
          <a:ln w="9525">
            <a:noFill/>
          </a:ln>
        </p:spPr>
        <p:txBody>
          <a:bodyPr/>
          <a:p>
            <a:endParaRPr lang="zh-CN" altLang="en-US"/>
          </a:p>
        </p:txBody>
      </p:sp>
      <p:sp>
        <p:nvSpPr>
          <p:cNvPr id="2056" name="标题 2055"/>
          <p:cNvSpPr/>
          <p:nvPr>
            <p:ph type="ctrTitle"/>
          </p:nvPr>
        </p:nvSpPr>
        <p:spPr>
          <a:xfrm>
            <a:off x="1007533" y="620713"/>
            <a:ext cx="10363200" cy="1470025"/>
          </a:xfrm>
          <a:prstGeom prst="rect">
            <a:avLst/>
          </a:prstGeom>
          <a:noFill/>
          <a:ln w="9525">
            <a:noFill/>
          </a:ln>
        </p:spPr>
        <p:txBody>
          <a:bodyPr anchor="ctr"/>
          <a:lstStyle>
            <a:lvl1pPr lvl="0">
              <a:defRPr sz="3600" b="0"/>
            </a:lvl1pPr>
          </a:lstStyle>
          <a:p>
            <a:pPr lvl="0"/>
            <a:r>
              <a:rPr lang="zh-CN" altLang="en-US"/>
              <a:t>单击此处编辑母版标题样式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p:stCondLst>
                                    <p:cond delay="0"/>
                                  </p:stCondLst>
                                  <p:childTnLst>
                                    <p:set>
                                      <p:cBhvr>
                                        <p:cTn id="6" dur="1" fill="hold">
                                          <p:stCondLst>
                                            <p:cond delay="0"/>
                                          </p:stCondLst>
                                        </p:cTn>
                                        <p:tgtEl>
                                          <p:spTgt spid="2055"/>
                                        </p:tgtEl>
                                        <p:attrNameLst>
                                          <p:attrName>style.visibility</p:attrName>
                                        </p:attrNameLst>
                                      </p:cBhvr>
                                      <p:to>
                                        <p:strVal val="visible"/>
                                      </p:to>
                                    </p:set>
                                    <p:anim calcmode="lin" valueType="num">
                                      <p:cBhvr>
                                        <p:cTn id="7" dur="1000" fill="hold"/>
                                        <p:tgtEl>
                                          <p:spTgt spid="2055"/>
                                        </p:tgtEl>
                                        <p:attrNameLst>
                                          <p:attrName>ppt_x</p:attrName>
                                        </p:attrNameLst>
                                      </p:cBhvr>
                                      <p:tavLst>
                                        <p:tav tm="0">
                                          <p:val>
                                            <p:strVal val="#ppt_x-.2"/>
                                          </p:val>
                                        </p:tav>
                                        <p:tav tm="100000">
                                          <p:val>
                                            <p:strVal val="#ppt_x"/>
                                          </p:val>
                                        </p:tav>
                                      </p:tavLst>
                                    </p:anim>
                                    <p:anim calcmode="lin" valueType="num">
                                      <p:cBhvr>
                                        <p:cTn id="8" dur="1000" fill="hold"/>
                                        <p:tgtEl>
                                          <p:spTgt spid="2055"/>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55"/>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2056"/>
                                        </p:tgtEl>
                                        <p:attrNameLst>
                                          <p:attrName>style.visibility</p:attrName>
                                        </p:attrNameLst>
                                      </p:cBhvr>
                                      <p:to>
                                        <p:strVal val="visible"/>
                                      </p:to>
                                    </p:set>
                                    <p:anim calcmode="lin" valueType="num">
                                      <p:cBhvr>
                                        <p:cTn id="12" dur="1000" fill="hold"/>
                                        <p:tgtEl>
                                          <p:spTgt spid="2056"/>
                                        </p:tgtEl>
                                        <p:attrNameLst>
                                          <p:attrName>ppt_x</p:attrName>
                                        </p:attrNameLst>
                                      </p:cBhvr>
                                      <p:tavLst>
                                        <p:tav tm="0">
                                          <p:val>
                                            <p:strVal val="#ppt_x-.2"/>
                                          </p:val>
                                        </p:tav>
                                        <p:tav tm="100000">
                                          <p:val>
                                            <p:strVal val="#ppt_x"/>
                                          </p:val>
                                        </p:tav>
                                      </p:tavLst>
                                    </p:anim>
                                    <p:anim calcmode="lin" valueType="num">
                                      <p:cBhvr>
                                        <p:cTn id="13" dur="1000" fill="hold"/>
                                        <p:tgtEl>
                                          <p:spTgt spid="2056"/>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 grpId="0" bldLvl="0"/>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latin typeface="DejaVu Sans" charset="2"/>
            </a:endParaRPr>
          </a:p>
        </p:txBody>
      </p:sp>
      <p:sp>
        <p:nvSpPr>
          <p:cNvPr id="5" name="页脚占位符 4"/>
          <p:cNvSpPr>
            <a:spLocks noGrp="1"/>
          </p:cNvSpPr>
          <p:nvPr>
            <p:ph type="ftr" sz="quarter" idx="11"/>
          </p:nvPr>
        </p:nvSpPr>
        <p:spPr/>
        <p:txBody>
          <a:bodyPr/>
          <a:lstStyle/>
          <a:p>
            <a:pPr lvl="0" eaLnBrk="1" hangingPunct="1"/>
            <a:endParaRPr lang="zh-CN" altLang="en-US" dirty="0">
              <a:latin typeface="DejaVu Sans" charset="2"/>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DejaVu Sans" charset="2"/>
              </a:rPr>
            </a:fld>
            <a:endParaRPr lang="zh-CN" altLang="en-US" dirty="0">
              <a:latin typeface="DejaVu Sans" charset="2"/>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zh-CN" altLang="en-US" dirty="0">
              <a:latin typeface="DejaVu Sans" charset="2"/>
            </a:endParaRPr>
          </a:p>
        </p:txBody>
      </p:sp>
      <p:sp>
        <p:nvSpPr>
          <p:cNvPr id="6" name="页脚占位符 5"/>
          <p:cNvSpPr>
            <a:spLocks noGrp="1"/>
          </p:cNvSpPr>
          <p:nvPr>
            <p:ph type="ftr" sz="quarter" idx="11"/>
          </p:nvPr>
        </p:nvSpPr>
        <p:spPr/>
        <p:txBody>
          <a:bodyPr/>
          <a:lstStyle/>
          <a:p>
            <a:pPr lvl="0" eaLnBrk="1" hangingPunct="1"/>
            <a:endParaRPr lang="zh-CN" altLang="en-US" dirty="0">
              <a:latin typeface="DejaVu Sans" charset="2"/>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DejaVu Sans" charset="2"/>
              </a:rPr>
            </a:fld>
            <a:endParaRPr lang="zh-CN" altLang="en-US" dirty="0">
              <a:latin typeface="DejaVu Sans" charset="2"/>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矩形 1025"/>
          <p:cNvSpPr/>
          <p:nvPr/>
        </p:nvSpPr>
        <p:spPr>
          <a:xfrm>
            <a:off x="2117" y="333375"/>
            <a:ext cx="12192000" cy="1009650"/>
          </a:xfrm>
          <a:prstGeom prst="rect">
            <a:avLst/>
          </a:prstGeom>
          <a:gradFill rotWithShape="0">
            <a:gsLst>
              <a:gs pos="0">
                <a:schemeClr val="bg2">
                  <a:gamma/>
                  <a:tint val="0"/>
                  <a:invGamma/>
                  <a:alpha val="100000"/>
                </a:schemeClr>
              </a:gs>
              <a:gs pos="100000">
                <a:schemeClr val="bg2">
                  <a:alpha val="53999"/>
                </a:schemeClr>
              </a:gs>
            </a:gsLst>
            <a:lin ang="0" scaled="1"/>
            <a:tileRect/>
          </a:gradFill>
          <a:ln w="9525">
            <a:noFill/>
          </a:ln>
        </p:spPr>
        <p:txBody>
          <a:bodyPr/>
          <a:p>
            <a:endParaRPr lang="zh-CN" altLang="en-US"/>
          </a:p>
        </p:txBody>
      </p:sp>
      <p:pic>
        <p:nvPicPr>
          <p:cNvPr id="1027" name="图片 1026"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标题 1027"/>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1029" name="文本占位符 1028"/>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30" name="日期占位符 1029"/>
          <p:cNvSpPr/>
          <p:nvPr>
            <p:ph type="dt" sz="half" idx="2"/>
          </p:nvPr>
        </p:nvSpPr>
        <p:spPr>
          <a:xfrm>
            <a:off x="609600" y="6245225"/>
            <a:ext cx="2844800" cy="476250"/>
          </a:xfrm>
          <a:prstGeom prst="rect">
            <a:avLst/>
          </a:prstGeom>
          <a:noFill/>
          <a:ln w="9525">
            <a:noFill/>
          </a:ln>
        </p:spPr>
        <p:txBody>
          <a:bodyPr/>
          <a:lstStyle>
            <a:lvl1pPr>
              <a:defRPr sz="1400"/>
            </a:lvl1pPr>
          </a:lstStyle>
          <a:p>
            <a:fld id="{82F288E0-7875-42C4-84C8-98DBBD3BF4D2}" type="datetimeFigureOut">
              <a:rPr lang="zh-CN" altLang="en-US" smtClean="0"/>
            </a:fld>
            <a:endParaRPr lang="zh-CN" altLang="en-US"/>
          </a:p>
        </p:txBody>
      </p:sp>
      <p:sp>
        <p:nvSpPr>
          <p:cNvPr id="1031" name="页脚占位符 1030"/>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zh-CN" altLang="en-US"/>
          </a:p>
        </p:txBody>
      </p:sp>
      <p:sp>
        <p:nvSpPr>
          <p:cNvPr id="1032" name="灯片编号占位符 103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bldLvl="0"/>
    </p:bldLst>
  </p:timing>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6.bin"/><Relationship Id="rId8" Type="http://schemas.openxmlformats.org/officeDocument/2006/relationships/image" Target="../media/image6.wmf"/><Relationship Id="rId7" Type="http://schemas.openxmlformats.org/officeDocument/2006/relationships/oleObject" Target="../embeddings/oleObject5.bin"/><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 Id="rId3" Type="http://schemas.openxmlformats.org/officeDocument/2006/relationships/oleObject" Target="../embeddings/oleObject3.bin"/><Relationship Id="rId2" Type="http://schemas.openxmlformats.org/officeDocument/2006/relationships/image" Target="../media/image3.wmf"/><Relationship Id="rId16" Type="http://schemas.openxmlformats.org/officeDocument/2006/relationships/vmlDrawing" Target="../drawings/vmlDrawing2.vml"/><Relationship Id="rId15" Type="http://schemas.openxmlformats.org/officeDocument/2006/relationships/slideLayout" Target="../slideLayouts/slideLayout2.xml"/><Relationship Id="rId14" Type="http://schemas.openxmlformats.org/officeDocument/2006/relationships/image" Target="../media/image9.wmf"/><Relationship Id="rId13" Type="http://schemas.openxmlformats.org/officeDocument/2006/relationships/oleObject" Target="../embeddings/oleObject8.bin"/><Relationship Id="rId12" Type="http://schemas.openxmlformats.org/officeDocument/2006/relationships/image" Target="../media/image8.wmf"/><Relationship Id="rId11" Type="http://schemas.openxmlformats.org/officeDocument/2006/relationships/oleObject" Target="../embeddings/oleObject7.bin"/><Relationship Id="rId10" Type="http://schemas.openxmlformats.org/officeDocument/2006/relationships/image" Target="../media/image7.w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基于神经网络的</a:t>
            </a:r>
            <a:r>
              <a:rPr lang="en-US" altLang="zh-CN"/>
              <a:t>Relighting</a:t>
            </a:r>
            <a:r>
              <a:rPr lang="zh-CN" altLang="en-US"/>
              <a:t>算法研究</a:t>
            </a:r>
            <a:endParaRPr lang="zh-CN" altLang="en-US"/>
          </a:p>
        </p:txBody>
      </p:sp>
      <p:sp>
        <p:nvSpPr>
          <p:cNvPr id="3" name="副标题 2"/>
          <p:cNvSpPr>
            <a:spLocks noGrp="1"/>
          </p:cNvSpPr>
          <p:nvPr>
            <p:ph type="subTitle" idx="1"/>
          </p:nvPr>
        </p:nvSpPr>
        <p:spPr>
          <a:xfrm>
            <a:off x="2398818" y="2653665"/>
            <a:ext cx="7393517" cy="1222375"/>
          </a:xfrm>
        </p:spPr>
        <p:txBody>
          <a:bodyPr/>
          <a:p>
            <a:endParaRPr lang="zh-CN" altLang="en-US"/>
          </a:p>
          <a:p>
            <a:endParaRPr lang="zh-CN" altLang="en-US"/>
          </a:p>
          <a:p>
            <a:endParaRPr lang="zh-CN" altLang="en-US"/>
          </a:p>
          <a:p>
            <a:r>
              <a:rPr lang="zh-CN" altLang="en-US"/>
              <a:t>姓名：池浪</a:t>
            </a:r>
            <a:r>
              <a:rPr lang="en-US" altLang="zh-CN"/>
              <a:t>	</a:t>
            </a:r>
            <a:endParaRPr lang="en-US" altLang="zh-CN"/>
          </a:p>
          <a:p>
            <a:r>
              <a:rPr lang="zh-CN" altLang="en-US"/>
              <a:t>学号：</a:t>
            </a:r>
            <a:r>
              <a:rPr lang="en-US" altLang="zh-CN"/>
              <a:t>21860405</a:t>
            </a:r>
            <a:endParaRPr lang="en-US" altLang="zh-CN"/>
          </a:p>
          <a:p>
            <a:r>
              <a:rPr lang="zh-CN" altLang="en-US"/>
              <a:t>时间：</a:t>
            </a:r>
            <a:r>
              <a:rPr lang="en-US" altLang="zh-CN"/>
              <a:t>2018-12-21</a:t>
            </a:r>
            <a:endParaRPr lang="en-US" altLang="zh-CN"/>
          </a:p>
          <a:p>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自适应模糊聚类</a:t>
            </a:r>
            <a:endParaRPr lang="zh-CN" altLang="en-US"/>
          </a:p>
        </p:txBody>
      </p:sp>
      <p:sp>
        <p:nvSpPr>
          <p:cNvPr id="3" name="内容占位符 2"/>
          <p:cNvSpPr>
            <a:spLocks noGrp="1"/>
          </p:cNvSpPr>
          <p:nvPr>
            <p:ph idx="1"/>
          </p:nvPr>
        </p:nvSpPr>
        <p:spPr/>
        <p:txBody>
          <a:bodyPr/>
          <a:p>
            <a:pPr>
              <a:lnSpc>
                <a:spcPct val="110000"/>
              </a:lnSpc>
            </a:pPr>
            <a:r>
              <a:rPr lang="zh-CN" altLang="en-US" sz="2800" b="1"/>
              <a:t>聚簇。</a:t>
            </a:r>
            <a:r>
              <a:rPr lang="zh-CN" altLang="en-US" sz="2800"/>
              <a:t>将每个像素分配给几个中心最接近当前像素的簇。由于簇相邻，因此将具有重叠的图像区域，所以它们可以在重叠内共享训练数据，从而导致簇之间的光传输的平滑过渡。</a:t>
            </a:r>
            <a:endParaRPr lang="zh-CN" altLang="en-US" sz="2800"/>
          </a:p>
          <a:p>
            <a:pPr marL="0" indent="0">
              <a:lnSpc>
                <a:spcPct val="110000"/>
              </a:lnSpc>
              <a:buNone/>
            </a:pPr>
            <a:endParaRPr lang="zh-CN" altLang="en-US" sz="2800"/>
          </a:p>
          <a:p>
            <a:pPr>
              <a:lnSpc>
                <a:spcPct val="110000"/>
              </a:lnSpc>
            </a:pPr>
            <a:r>
              <a:rPr lang="zh-CN" altLang="en-US" sz="2800" b="1"/>
              <a:t>分层处理</a:t>
            </a:r>
            <a:r>
              <a:rPr lang="zh-CN" altLang="en-US" sz="2800"/>
              <a:t>。为每个像素识别具有足够局部相干性的聚类水平，以精确地模拟其光传输。通过与相邻像素共享神经网络集合，可以很好地保持光传输中的相干性。此外，该方法不需要为每个簇训练神经网络集合。用于光传输重建的神经网络的总数随着簇的数量而增加，但与集合中的基础神经网络的数量无关。</a:t>
            </a:r>
            <a:endParaRPr lang="zh-CN" alt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a:t>
            </a:r>
            <a:endParaRPr lang="zh-CN" altLang="en-US"/>
          </a:p>
        </p:txBody>
      </p:sp>
      <p:sp>
        <p:nvSpPr>
          <p:cNvPr id="3" name="内容占位符 2"/>
          <p:cNvSpPr>
            <a:spLocks noGrp="1"/>
          </p:cNvSpPr>
          <p:nvPr>
            <p:ph idx="1"/>
          </p:nvPr>
        </p:nvSpPr>
        <p:spPr/>
        <p:txBody>
          <a:bodyPr/>
          <a:p>
            <a:pPr>
              <a:lnSpc>
                <a:spcPct val="110000"/>
              </a:lnSpc>
            </a:pPr>
            <a:r>
              <a:rPr lang="zh-CN" altLang="en-US" sz="2800">
                <a:sym typeface="+mn-ea"/>
              </a:rPr>
              <a:t>数据集：</a:t>
            </a:r>
            <a:endParaRPr lang="zh-CN" altLang="en-US" sz="2800"/>
          </a:p>
          <a:p>
            <a:pPr>
              <a:lnSpc>
                <a:spcPct val="110000"/>
              </a:lnSpc>
            </a:pPr>
            <a:r>
              <a:rPr lang="zh-CN" altLang="en-US" sz="2800">
                <a:sym typeface="+mn-ea"/>
              </a:rPr>
              <a:t>该数据包括各种照明效果，包括焦散，镜面反射，硬阴影和低频漫反射。数据集全部采用固定视点捕获，并在均匀的2D网格上密集采样。</a:t>
            </a:r>
            <a:endParaRPr lang="zh-CN" altLang="en-US" sz="2800"/>
          </a:p>
          <a:p>
            <a:pPr marL="0" indent="0">
              <a:lnSpc>
                <a:spcPct val="110000"/>
              </a:lnSpc>
              <a:buNone/>
            </a:pPr>
            <a:endParaRPr lang="zh-CN" altLang="en-US" sz="2800"/>
          </a:p>
          <a:p>
            <a:pPr marL="0" indent="0">
              <a:lnSpc>
                <a:spcPct val="110000"/>
              </a:lnSpc>
              <a:buNone/>
            </a:pPr>
            <a:endParaRPr lang="zh-CN" altLang="en-US" sz="2800"/>
          </a:p>
        </p:txBody>
      </p:sp>
      <p:pic>
        <p:nvPicPr>
          <p:cNvPr id="5" name="图片 5" descr="屏幕快照 2018-12-20 下午10.49.05"/>
          <p:cNvPicPr>
            <a:picLocks noChangeAspect="1"/>
          </p:cNvPicPr>
          <p:nvPr/>
        </p:nvPicPr>
        <p:blipFill>
          <a:blip r:embed="rId1"/>
          <a:stretch>
            <a:fillRect/>
          </a:stretch>
        </p:blipFill>
        <p:spPr>
          <a:xfrm>
            <a:off x="811530" y="3642360"/>
            <a:ext cx="10568940" cy="31102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实验结果</a:t>
            </a:r>
            <a:endParaRPr lang="zh-CN" altLang="en-US"/>
          </a:p>
        </p:txBody>
      </p:sp>
      <p:sp>
        <p:nvSpPr>
          <p:cNvPr id="3" name="内容占位符 2"/>
          <p:cNvSpPr>
            <a:spLocks noGrp="1"/>
          </p:cNvSpPr>
          <p:nvPr>
            <p:ph idx="1"/>
          </p:nvPr>
        </p:nvSpPr>
        <p:spPr/>
        <p:txBody>
          <a:bodyPr/>
          <a:p>
            <a:pPr>
              <a:lnSpc>
                <a:spcPct val="130000"/>
              </a:lnSpc>
            </a:pPr>
            <a:r>
              <a:rPr lang="zh-CN" altLang="en-US" sz="2800"/>
              <a:t>从每个场景捕获一组测试图像，每个测试图像用在光域中随机采样的点光源照亮。测试图像的数量被设置为等于训练图像的数量，计算了三个数据集的重建误差。</a:t>
            </a:r>
            <a:endParaRPr lang="zh-CN" altLang="en-US" sz="2800"/>
          </a:p>
        </p:txBody>
      </p:sp>
      <p:pic>
        <p:nvPicPr>
          <p:cNvPr id="6" name="图片 6" descr="屏幕快照 2018-12-20 下午10.49.25"/>
          <p:cNvPicPr>
            <a:picLocks noChangeAspect="1"/>
          </p:cNvPicPr>
          <p:nvPr/>
        </p:nvPicPr>
        <p:blipFill>
          <a:blip r:embed="rId1"/>
          <a:stretch>
            <a:fillRect/>
          </a:stretch>
        </p:blipFill>
        <p:spPr>
          <a:xfrm>
            <a:off x="885190" y="3485515"/>
            <a:ext cx="10421620" cy="24752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9600" y="274955"/>
            <a:ext cx="10972800" cy="1668145"/>
          </a:xfrm>
        </p:spPr>
        <p:txBody>
          <a:bodyPr/>
          <a:p>
            <a:r>
              <a:rPr lang="zh-CN" altLang="en-US"/>
              <a:t>场景效果图</a:t>
            </a:r>
            <a:r>
              <a:rPr lang="en-US" altLang="zh-CN"/>
              <a:t>1</a:t>
            </a:r>
            <a:br>
              <a:rPr lang="zh-CN" altLang="en-US"/>
            </a:br>
            <a:endParaRPr lang="zh-CN" altLang="en-US"/>
          </a:p>
        </p:txBody>
      </p:sp>
      <p:sp>
        <p:nvSpPr>
          <p:cNvPr id="4" name="内容占位符 3"/>
          <p:cNvSpPr/>
          <p:nvPr>
            <p:ph idx="1"/>
          </p:nvPr>
        </p:nvSpPr>
        <p:spPr/>
        <p:txBody>
          <a:bodyPr/>
          <a:p>
            <a:r>
              <a:rPr lang="zh-CN" altLang="en-US" sz="2800"/>
              <a:t>使用三个旋转点光源渲染的Toolset场景的基于图像的重新照明结果。重建的光传输矩阵忠实再现了场景中锐利的各向异性高光，硬阴影和光泽的相互反射。</a:t>
            </a:r>
            <a:endParaRPr lang="zh-CN" altLang="en-US" sz="2800"/>
          </a:p>
        </p:txBody>
      </p:sp>
      <p:pic>
        <p:nvPicPr>
          <p:cNvPr id="5" name="图片 8" descr="屏幕快照 2018-12-20 下午11.14.28"/>
          <p:cNvPicPr>
            <a:picLocks noChangeAspect="1"/>
          </p:cNvPicPr>
          <p:nvPr/>
        </p:nvPicPr>
        <p:blipFill>
          <a:blip r:embed="rId1"/>
          <a:stretch>
            <a:fillRect/>
          </a:stretch>
        </p:blipFill>
        <p:spPr>
          <a:xfrm>
            <a:off x="2244725" y="3021965"/>
            <a:ext cx="7702550" cy="29381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9600" y="274955"/>
            <a:ext cx="10972800" cy="1668145"/>
          </a:xfrm>
        </p:spPr>
        <p:txBody>
          <a:bodyPr/>
          <a:p>
            <a:r>
              <a:rPr lang="zh-CN" altLang="en-US"/>
              <a:t>场景效果图</a:t>
            </a:r>
            <a:r>
              <a:rPr lang="en-US" altLang="zh-CN"/>
              <a:t>2</a:t>
            </a:r>
            <a:br>
              <a:rPr lang="zh-CN" altLang="en-US"/>
            </a:br>
            <a:endParaRPr lang="zh-CN" altLang="en-US"/>
          </a:p>
        </p:txBody>
      </p:sp>
      <p:sp>
        <p:nvSpPr>
          <p:cNvPr id="4" name="内容占位符 3"/>
          <p:cNvSpPr/>
          <p:nvPr>
            <p:ph idx="1"/>
          </p:nvPr>
        </p:nvSpPr>
        <p:spPr/>
        <p:txBody>
          <a:bodyPr/>
          <a:p>
            <a:r>
              <a:rPr lang="zh-CN" altLang="en-US" sz="2800"/>
              <a:t>用三个旋转点光源重新点亮了Horse场景。布匹突出的精细尺度变化和散射得到很好的再现。</a:t>
            </a:r>
            <a:endParaRPr lang="zh-CN" altLang="en-US" sz="2800"/>
          </a:p>
        </p:txBody>
      </p:sp>
      <p:pic>
        <p:nvPicPr>
          <p:cNvPr id="11" name="图片 11" descr="屏幕快照 2018-12-20 下午11.14.57"/>
          <p:cNvPicPr>
            <a:picLocks noChangeAspect="1"/>
          </p:cNvPicPr>
          <p:nvPr/>
        </p:nvPicPr>
        <p:blipFill>
          <a:blip r:embed="rId1"/>
          <a:stretch>
            <a:fillRect/>
          </a:stretch>
        </p:blipFill>
        <p:spPr>
          <a:xfrm>
            <a:off x="2305050" y="3030855"/>
            <a:ext cx="7581265" cy="28397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9600" y="274955"/>
            <a:ext cx="10972800" cy="1668145"/>
          </a:xfrm>
        </p:spPr>
        <p:txBody>
          <a:bodyPr/>
          <a:p>
            <a:r>
              <a:rPr lang="zh-CN" altLang="en-US"/>
              <a:t>场景效果图</a:t>
            </a:r>
            <a:r>
              <a:rPr lang="en-US" altLang="zh-CN"/>
              <a:t>3</a:t>
            </a:r>
            <a:br>
              <a:rPr lang="zh-CN" altLang="en-US"/>
            </a:br>
            <a:endParaRPr lang="zh-CN" altLang="en-US"/>
          </a:p>
        </p:txBody>
      </p:sp>
      <p:sp>
        <p:nvSpPr>
          <p:cNvPr id="4" name="内容占位符 3"/>
          <p:cNvSpPr/>
          <p:nvPr>
            <p:ph idx="1"/>
          </p:nvPr>
        </p:nvSpPr>
        <p:spPr/>
        <p:txBody>
          <a:bodyPr/>
          <a:p>
            <a:r>
              <a:rPr lang="zh-CN" altLang="en-US" sz="2800"/>
              <a:t>在3D光域中移动的点光源照射的Indoor场景的重新照明结果，从输入图像计算，重建的光传输矩阵捕获锐利阴影和焦散，以及场景的低频互反射。</a:t>
            </a:r>
            <a:endParaRPr lang="zh-CN" altLang="en-US" sz="2800"/>
          </a:p>
        </p:txBody>
      </p:sp>
      <p:pic>
        <p:nvPicPr>
          <p:cNvPr id="13" name="图片 13" descr="屏幕快照 2018-12-20 下午11.15.17"/>
          <p:cNvPicPr>
            <a:picLocks noChangeAspect="1"/>
          </p:cNvPicPr>
          <p:nvPr/>
        </p:nvPicPr>
        <p:blipFill>
          <a:blip r:embed="rId1"/>
          <a:stretch>
            <a:fillRect/>
          </a:stretch>
        </p:blipFill>
        <p:spPr>
          <a:xfrm>
            <a:off x="2164080" y="3044825"/>
            <a:ext cx="7864475" cy="29571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9600" y="274955"/>
            <a:ext cx="10972800" cy="1668145"/>
          </a:xfrm>
        </p:spPr>
        <p:txBody>
          <a:bodyPr/>
          <a:p>
            <a:r>
              <a:rPr lang="zh-CN" altLang="en-US"/>
              <a:t>局限性</a:t>
            </a:r>
            <a:br>
              <a:rPr lang="zh-CN" altLang="en-US"/>
            </a:br>
            <a:endParaRPr lang="zh-CN" altLang="en-US"/>
          </a:p>
        </p:txBody>
      </p:sp>
      <p:sp>
        <p:nvSpPr>
          <p:cNvPr id="4" name="内容占位符 3"/>
          <p:cNvSpPr/>
          <p:nvPr>
            <p:ph idx="1"/>
          </p:nvPr>
        </p:nvSpPr>
        <p:spPr/>
        <p:txBody>
          <a:bodyPr/>
          <a:p>
            <a:r>
              <a:rPr lang="en-US" altLang="zh-CN" sz="2800"/>
              <a:t>1. </a:t>
            </a:r>
            <a:r>
              <a:rPr lang="zh-CN" altLang="en-US" sz="2800"/>
              <a:t>虽然这种方法可以利用局部相干性来恢复光传输变化，但在某些情况下，这可能不足以恢复训练图像中不存在的微妙光照效果。</a:t>
            </a:r>
            <a:endParaRPr lang="zh-CN" altLang="en-US" sz="2800"/>
          </a:p>
          <a:p>
            <a:r>
              <a:rPr lang="en-US" altLang="zh-CN" sz="2800"/>
              <a:t>2. </a:t>
            </a:r>
            <a:r>
              <a:rPr lang="zh-CN" altLang="en-US" sz="2800"/>
              <a:t>重新照明结果中会</a:t>
            </a:r>
            <a:r>
              <a:rPr lang="zh-CN" altLang="en-US" sz="2800"/>
              <a:t>损失了焦散细节，为了避免丢失这些细节，可能需要数百个图像用于训练。</a:t>
            </a:r>
            <a:endParaRPr lang="zh-CN" altLang="en-US" sz="2800"/>
          </a:p>
          <a:p>
            <a:r>
              <a:rPr lang="en-US" altLang="zh-CN" sz="2800"/>
              <a:t>3. </a:t>
            </a:r>
            <a:r>
              <a:rPr lang="zh-CN" altLang="en-US" sz="2800"/>
              <a:t>为了忠实地重建场景的光传输矩阵，这项技术还需要光样本训练图像在光域上分布均匀，因为它可能无法充分地外推到采样光位置的凸包。</a:t>
            </a:r>
            <a:endParaRPr lang="zh-CN" altLang="en-US" sz="2800"/>
          </a:p>
          <a:p>
            <a:r>
              <a:rPr lang="en-US" altLang="zh-CN" sz="2800"/>
              <a:t>4. </a:t>
            </a:r>
            <a:r>
              <a:rPr lang="zh-CN" altLang="en-US" sz="2800"/>
              <a:t>在对具有不同光照效果的场景的光传输进行建模时可能不那么有效。</a:t>
            </a:r>
            <a:endParaRPr lang="zh-CN" alt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结论</a:t>
            </a:r>
            <a:endParaRPr lang="zh-CN" altLang="en-US"/>
          </a:p>
        </p:txBody>
      </p:sp>
      <p:sp>
        <p:nvSpPr>
          <p:cNvPr id="3" name="内容占位符 2"/>
          <p:cNvSpPr>
            <a:spLocks noGrp="1"/>
          </p:cNvSpPr>
          <p:nvPr>
            <p:ph idx="1"/>
          </p:nvPr>
        </p:nvSpPr>
        <p:spPr/>
        <p:txBody>
          <a:bodyPr/>
          <a:p>
            <a:pPr>
              <a:lnSpc>
                <a:spcPct val="90000"/>
              </a:lnSpc>
            </a:pPr>
            <a:r>
              <a:rPr lang="zh-CN" altLang="en-US" sz="2800" b="1"/>
              <a:t>回顾</a:t>
            </a:r>
            <a:endParaRPr lang="en-US" altLang="zh-CN" sz="2800"/>
          </a:p>
          <a:p>
            <a:pPr>
              <a:lnSpc>
                <a:spcPct val="90000"/>
              </a:lnSpc>
            </a:pPr>
            <a:r>
              <a:rPr lang="en-US" altLang="zh-CN" sz="2800"/>
              <a:t>1. 这种方法利用局部图像区域中光传输的非线性相干性，并利用在自适应模糊聚类框架内构建的神经网络集合来模拟光传输。</a:t>
            </a:r>
            <a:endParaRPr lang="en-US" altLang="zh-CN" sz="2800"/>
          </a:p>
          <a:p>
            <a:pPr>
              <a:lnSpc>
                <a:spcPct val="90000"/>
              </a:lnSpc>
            </a:pPr>
            <a:r>
              <a:rPr lang="en-US" altLang="zh-CN" sz="2800"/>
              <a:t>2. 可从少量输入图像捕获光传输矩阵的神经网络结构。与其他光传输采集方法相比，</a:t>
            </a:r>
            <a:r>
              <a:rPr lang="zh-CN" altLang="en-US" sz="2800"/>
              <a:t>此方法</a:t>
            </a:r>
            <a:r>
              <a:rPr lang="en-US" altLang="zh-CN" sz="2800"/>
              <a:t>需要更少的输入图像以获得相同水平的重建质量，并且不需要特殊的照明设备。</a:t>
            </a:r>
            <a:endParaRPr lang="en-US" altLang="zh-CN" sz="2800"/>
          </a:p>
          <a:p>
            <a:pPr>
              <a:lnSpc>
                <a:spcPct val="90000"/>
              </a:lnSpc>
            </a:pPr>
            <a:endParaRPr lang="en-US" altLang="zh-CN" sz="2800"/>
          </a:p>
          <a:p>
            <a:pPr>
              <a:lnSpc>
                <a:spcPct val="90000"/>
              </a:lnSpc>
            </a:pPr>
            <a:r>
              <a:rPr lang="zh-CN" altLang="en-US" sz="2800" b="1"/>
              <a:t>展望</a:t>
            </a:r>
            <a:endParaRPr lang="zh-CN" altLang="en-US" sz="2800"/>
          </a:p>
          <a:p>
            <a:pPr>
              <a:lnSpc>
                <a:spcPct val="90000"/>
              </a:lnSpc>
            </a:pPr>
            <a:r>
              <a:rPr lang="zh-CN" altLang="en-US" sz="2800"/>
              <a:t>这种对模型参数和光传输复杂性的分析将进一步渗透到其他回归模型的研究之中，以更好地理解哪种表示最适合相应的光传输算法。</a:t>
            </a:r>
            <a:endParaRPr lang="zh-CN" alt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引言</a:t>
            </a:r>
            <a:endParaRPr lang="zh-CN" altLang="en-US"/>
          </a:p>
        </p:txBody>
      </p:sp>
      <p:sp>
        <p:nvSpPr>
          <p:cNvPr id="3" name="内容占位符 2"/>
          <p:cNvSpPr>
            <a:spLocks noGrp="1"/>
          </p:cNvSpPr>
          <p:nvPr>
            <p:ph idx="1"/>
          </p:nvPr>
        </p:nvSpPr>
        <p:spPr/>
        <p:txBody>
          <a:bodyPr/>
          <a:p>
            <a:pPr>
              <a:lnSpc>
                <a:spcPct val="120000"/>
              </a:lnSpc>
            </a:pPr>
            <a:r>
              <a:rPr lang="en-US" altLang="zh-CN" sz="2800"/>
              <a:t>1. 场景的出现源于其内部的光传输。在真实渲染算法中，该光传输是从完整的场景信息计算的，包括几何，反射特性和照明环境。利用该信息，可以容易地确定在不同照明下的场景的新外观。对于通常不可获得这种数据的真实世界场景，可以从在不同照明条件下呈现场景外观的图像推断出光传输的效果。</a:t>
            </a:r>
            <a:endParaRPr lang="en-US" altLang="zh-CN" sz="2800"/>
          </a:p>
          <a:p>
            <a:pPr>
              <a:lnSpc>
                <a:spcPct val="120000"/>
              </a:lnSpc>
            </a:pPr>
            <a:r>
              <a:rPr lang="en-US" altLang="zh-CN" sz="2800"/>
              <a:t>2. 在将图像辐射与照明条件相关联的光传输矩阵中表示，该光传输信息可用于通过计算矩阵矢量积来重现现实世界的场景</a:t>
            </a:r>
            <a:endParaRPr lang="en-US" altLang="zh-CN" sz="2800"/>
          </a:p>
          <a:p>
            <a:pPr>
              <a:lnSpc>
                <a:spcPct val="120000"/>
              </a:lnSpc>
            </a:pPr>
            <a:endParaRPr lang="en-US" altLang="zh-CN" sz="2800"/>
          </a:p>
        </p:txBody>
      </p:sp>
      <p:graphicFrame>
        <p:nvGraphicFramePr>
          <p:cNvPr id="-2147482623" name="对象 -2147482624"/>
          <p:cNvGraphicFramePr>
            <a:graphicFrameLocks noChangeAspect="1"/>
          </p:cNvGraphicFramePr>
          <p:nvPr/>
        </p:nvGraphicFramePr>
        <p:xfrm>
          <a:off x="5333365" y="5400040"/>
          <a:ext cx="1816100" cy="726440"/>
        </p:xfrm>
        <a:graphic>
          <a:graphicData uri="http://schemas.openxmlformats.org/presentationml/2006/ole">
            <mc:AlternateContent xmlns:mc="http://schemas.openxmlformats.org/markup-compatibility/2006">
              <mc:Choice xmlns:v="urn:schemas-microsoft-com:vml" Requires="v">
                <p:oleObj spid="_x0000_s3076" name="" r:id="rId1" imgW="508000" imgH="203200" progId="Equation.KSEE3">
                  <p:embed/>
                </p:oleObj>
              </mc:Choice>
              <mc:Fallback>
                <p:oleObj name="" r:id="rId1" imgW="508000" imgH="203200" progId="Equation.KSEE3">
                  <p:embed/>
                  <p:pic>
                    <p:nvPicPr>
                      <p:cNvPr id="0" name="图片 3075"/>
                      <p:cNvPicPr/>
                      <p:nvPr/>
                    </p:nvPicPr>
                    <p:blipFill>
                      <a:blip r:embed="rId2"/>
                      <a:stretch>
                        <a:fillRect/>
                      </a:stretch>
                    </p:blipFill>
                    <p:spPr>
                      <a:xfrm>
                        <a:off x="5333365" y="5400040"/>
                        <a:ext cx="1816100" cy="726440"/>
                      </a:xfrm>
                      <a:prstGeom prst="rect">
                        <a:avLst/>
                      </a:prstGeom>
                      <a:noFill/>
                      <a:ln w="38100">
                        <a:noFill/>
                        <a:miter/>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简介</a:t>
            </a:r>
            <a:endParaRPr lang="zh-CN" altLang="en-US"/>
          </a:p>
        </p:txBody>
      </p:sp>
      <p:sp>
        <p:nvSpPr>
          <p:cNvPr id="3" name="内容占位符 2"/>
          <p:cNvSpPr>
            <a:spLocks noGrp="1"/>
          </p:cNvSpPr>
          <p:nvPr>
            <p:ph idx="1"/>
          </p:nvPr>
        </p:nvSpPr>
        <p:spPr/>
        <p:txBody>
          <a:bodyPr/>
          <a:p>
            <a:r>
              <a:rPr lang="zh-CN" altLang="en-US" b="1"/>
              <a:t>要素</a:t>
            </a:r>
            <a:endParaRPr lang="en-US" altLang="zh-CN"/>
          </a:p>
          <a:p>
            <a:r>
              <a:rPr lang="en-US" altLang="zh-CN"/>
              <a:t>1.</a:t>
            </a:r>
            <a:r>
              <a:rPr lang="zh-CN" altLang="en-US"/>
              <a:t>基于现有图像</a:t>
            </a:r>
            <a:r>
              <a:rPr lang="zh-CN" altLang="en-US"/>
              <a:t>建模光传输函数</a:t>
            </a:r>
            <a:endParaRPr lang="zh-CN" altLang="en-US"/>
          </a:p>
          <a:p>
            <a:r>
              <a:rPr lang="en-US" altLang="zh-CN"/>
              <a:t>2.</a:t>
            </a:r>
            <a:r>
              <a:rPr lang="zh-CN" altLang="en-US"/>
              <a:t>重建光传输矩阵预测不同光照成像场景</a:t>
            </a:r>
            <a:endParaRPr lang="zh-CN" altLang="en-US"/>
          </a:p>
          <a:p>
            <a:endParaRPr lang="zh-CN" altLang="en-US"/>
          </a:p>
          <a:p>
            <a:r>
              <a:rPr lang="zh-CN" altLang="en-US" b="1"/>
              <a:t>方法</a:t>
            </a:r>
            <a:endParaRPr lang="zh-CN" altLang="en-US"/>
          </a:p>
          <a:p>
            <a:r>
              <a:rPr lang="en-US" altLang="zh-CN"/>
              <a:t>1.</a:t>
            </a:r>
            <a:r>
              <a:rPr lang="zh-CN" altLang="en-US"/>
              <a:t>神经网络回归</a:t>
            </a:r>
            <a:endParaRPr lang="zh-CN" altLang="en-US"/>
          </a:p>
          <a:p>
            <a:r>
              <a:rPr lang="en-US" altLang="zh-CN"/>
              <a:t>2.</a:t>
            </a:r>
            <a:r>
              <a:rPr lang="zh-CN" altLang="en-US"/>
              <a:t>自适应模糊聚类</a:t>
            </a:r>
            <a:endParaRPr lang="zh-CN" altLang="en-US"/>
          </a:p>
          <a:p>
            <a:pPr marL="0" indent="0">
              <a:buNone/>
            </a:pPr>
            <a:endParaRPr lang="zh-CN" altLang="en-US"/>
          </a:p>
          <a:p>
            <a:pPr marL="0" indent="0">
              <a:buNone/>
            </a:pPr>
            <a:endParaRPr lang="zh-CN" altLang="en-US"/>
          </a:p>
          <a:p>
            <a:pPr marL="0" indent="0">
              <a:buNone/>
            </a:pPr>
            <a:r>
              <a:rPr lang="en-US" altLang="zh-CN"/>
              <a:t>	</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光传输近似</a:t>
            </a:r>
            <a:endParaRPr lang="zh-CN" altLang="en-US"/>
          </a:p>
        </p:txBody>
      </p:sp>
      <p:sp>
        <p:nvSpPr>
          <p:cNvPr id="3" name="内容占位符 2"/>
          <p:cNvSpPr>
            <a:spLocks noGrp="1"/>
          </p:cNvSpPr>
          <p:nvPr>
            <p:ph idx="1"/>
          </p:nvPr>
        </p:nvSpPr>
        <p:spPr/>
        <p:txBody>
          <a:bodyPr/>
          <a:p>
            <a:pPr>
              <a:lnSpc>
                <a:spcPct val="130000"/>
              </a:lnSpc>
            </a:pPr>
            <a:r>
              <a:rPr lang="en-US" altLang="zh-CN"/>
              <a:t> 1. </a:t>
            </a:r>
            <a:r>
              <a:rPr lang="zh-CN" altLang="en-US" sz="2800"/>
              <a:t>光传输矩阵的条目通常应该表现出局部的非线性相干性基于这种观察，可以将光传输建模为像素坐标和光源位置的函数，并用一组神经网络逼近该函数。在不同的已知光照条件下捕获的场景的图像上训练神经网络，然后采用回归函数的离散样本来重建光传输矩阵。</a:t>
            </a:r>
            <a:endParaRPr lang="zh-CN" altLang="en-US" sz="2800"/>
          </a:p>
          <a:p>
            <a:pPr>
              <a:lnSpc>
                <a:spcPct val="130000"/>
              </a:lnSpc>
            </a:pPr>
            <a:r>
              <a:rPr lang="en-US" altLang="zh-CN" sz="2800"/>
              <a:t>2. 利用所提出的神经网络的设计和使用，这种方法有效地利用光传输中的非线性局部相干性来从少量图像重建光传输矩阵。</a:t>
            </a:r>
            <a:endParaRPr lang="en-US" altLang="zh-CN"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光传输重建</a:t>
            </a:r>
            <a:endParaRPr lang="zh-CN" altLang="en-US"/>
          </a:p>
        </p:txBody>
      </p:sp>
      <p:sp>
        <p:nvSpPr>
          <p:cNvPr id="3" name="内容占位符 2"/>
          <p:cNvSpPr>
            <a:spLocks noGrp="1"/>
          </p:cNvSpPr>
          <p:nvPr>
            <p:ph idx="1"/>
          </p:nvPr>
        </p:nvSpPr>
        <p:spPr>
          <a:xfrm>
            <a:off x="609600" y="1600200"/>
            <a:ext cx="11316970" cy="4973955"/>
          </a:xfrm>
        </p:spPr>
        <p:txBody>
          <a:bodyPr>
            <a:normAutofit lnSpcReduction="10000"/>
          </a:bodyPr>
          <a:p>
            <a:r>
              <a:rPr lang="zh-CN" altLang="en-US" b="1"/>
              <a:t>现有方法：</a:t>
            </a:r>
            <a:r>
              <a:rPr lang="en-US" altLang="zh-CN"/>
              <a:t> </a:t>
            </a:r>
            <a:endParaRPr lang="en-US" altLang="zh-CN"/>
          </a:p>
          <a:p>
            <a:pPr lvl="1">
              <a:lnSpc>
                <a:spcPct val="120000"/>
              </a:lnSpc>
            </a:pPr>
            <a:r>
              <a:rPr lang="zh-CN" altLang="en-US">
                <a:sym typeface="+mn-ea"/>
              </a:rPr>
              <a:t>蛮力法</a:t>
            </a:r>
            <a:endParaRPr lang="zh-CN" altLang="en-US"/>
          </a:p>
          <a:p>
            <a:pPr lvl="1">
              <a:lnSpc>
                <a:spcPct val="120000"/>
              </a:lnSpc>
            </a:pPr>
            <a:r>
              <a:rPr lang="zh-CN" altLang="en-US">
                <a:sym typeface="+mn-ea"/>
              </a:rPr>
              <a:t>基于稀疏性方法</a:t>
            </a:r>
            <a:endParaRPr lang="zh-CN" altLang="en-US"/>
          </a:p>
          <a:p>
            <a:pPr lvl="1">
              <a:lnSpc>
                <a:spcPct val="120000"/>
              </a:lnSpc>
            </a:pPr>
            <a:r>
              <a:rPr lang="zh-CN" altLang="en-US">
                <a:sym typeface="+mn-ea"/>
              </a:rPr>
              <a:t>基于连续性方法</a:t>
            </a:r>
            <a:endParaRPr lang="en-US" altLang="zh-CN"/>
          </a:p>
          <a:p>
            <a:endParaRPr lang="en-US" altLang="zh-CN"/>
          </a:p>
          <a:p>
            <a:r>
              <a:rPr lang="zh-CN" altLang="en-US" b="1"/>
              <a:t>弊端：</a:t>
            </a:r>
            <a:endParaRPr lang="en-US" altLang="zh-CN"/>
          </a:p>
          <a:p>
            <a:pPr lvl="1">
              <a:lnSpc>
                <a:spcPct val="120000"/>
              </a:lnSpc>
            </a:pPr>
            <a:r>
              <a:rPr lang="zh-CN" altLang="en-US"/>
              <a:t>需要大量图像建模</a:t>
            </a:r>
            <a:endParaRPr lang="zh-CN" altLang="en-US"/>
          </a:p>
          <a:p>
            <a:pPr lvl="1">
              <a:lnSpc>
                <a:spcPct val="120000"/>
              </a:lnSpc>
            </a:pPr>
            <a:r>
              <a:rPr lang="zh-CN" altLang="en-US"/>
              <a:t>需要特殊照明设备</a:t>
            </a:r>
            <a:endParaRPr lang="zh-CN" altLang="en-US"/>
          </a:p>
          <a:p>
            <a:pPr marL="457200" lvl="1" indent="0">
              <a:lnSpc>
                <a:spcPct val="120000"/>
              </a:lnSpc>
              <a:buNone/>
            </a:pPr>
            <a:endParaRPr lang="zh-CN" altLang="en-US"/>
          </a:p>
          <a:p>
            <a:pPr marL="457200" lvl="1" indent="0">
              <a:lnSpc>
                <a:spcPct val="120000"/>
              </a:lnSpc>
              <a:buNone/>
            </a:pPr>
            <a:endParaRPr lang="zh-CN" altLang="en-US"/>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光传输函数</a:t>
            </a:r>
          </a:p>
        </p:txBody>
      </p:sp>
      <p:sp>
        <p:nvSpPr>
          <p:cNvPr id="3" name="内容占位符 2"/>
          <p:cNvSpPr>
            <a:spLocks noGrp="1"/>
          </p:cNvSpPr>
          <p:nvPr>
            <p:ph idx="1"/>
          </p:nvPr>
        </p:nvSpPr>
        <p:spPr/>
        <p:txBody>
          <a:bodyPr/>
          <a:p>
            <a:r>
              <a:rPr lang="zh-CN" altLang="en-US"/>
              <a:t>光传输矩阵建模为连续光传输函数的离散样本：</a:t>
            </a:r>
            <a:endParaRPr lang="zh-CN" altLang="en-US"/>
          </a:p>
          <a:p>
            <a:endParaRPr lang="zh-CN" altLang="en-US"/>
          </a:p>
          <a:p>
            <a:endParaRPr lang="zh-CN" altLang="en-US"/>
          </a:p>
          <a:p>
            <a:r>
              <a:rPr lang="zh-CN" altLang="en-US"/>
              <a:t>              是光传输矩阵中对应于像素     和光源     的元素</a:t>
            </a:r>
            <a:endParaRPr lang="zh-CN" altLang="en-US"/>
          </a:p>
          <a:p>
            <a:pPr>
              <a:lnSpc>
                <a:spcPct val="120000"/>
              </a:lnSpc>
            </a:pPr>
            <a:r>
              <a:rPr lang="zh-CN" altLang="en-US"/>
              <a:t>         表示像素的图像坐标</a:t>
            </a:r>
            <a:endParaRPr lang="zh-CN" altLang="en-US"/>
          </a:p>
          <a:p>
            <a:pPr>
              <a:lnSpc>
                <a:spcPct val="120000"/>
              </a:lnSpc>
            </a:pPr>
            <a:r>
              <a:rPr lang="zh-CN" altLang="en-US"/>
              <a:t>         是光源     在2D光域的位置</a:t>
            </a:r>
            <a:endParaRPr lang="zh-CN" altLang="en-US"/>
          </a:p>
        </p:txBody>
      </p:sp>
      <p:graphicFrame>
        <p:nvGraphicFramePr>
          <p:cNvPr id="-2147482615" name="对象 -2147482616"/>
          <p:cNvGraphicFramePr>
            <a:graphicFrameLocks noChangeAspect="1"/>
          </p:cNvGraphicFramePr>
          <p:nvPr/>
        </p:nvGraphicFramePr>
        <p:xfrm>
          <a:off x="3025775" y="2280285"/>
          <a:ext cx="5060950" cy="710565"/>
        </p:xfrm>
        <a:graphic>
          <a:graphicData uri="http://schemas.openxmlformats.org/presentationml/2006/ole">
            <mc:AlternateContent xmlns:mc="http://schemas.openxmlformats.org/markup-compatibility/2006">
              <mc:Choice xmlns:v="urn:schemas-microsoft-com:vml" Requires="v">
                <p:oleObj spid="_x0000_s5" name="" r:id="rId1" imgW="1447800" imgH="203200" progId="Equation.KSEE3">
                  <p:embed/>
                </p:oleObj>
              </mc:Choice>
              <mc:Fallback>
                <p:oleObj name="" r:id="rId1" imgW="1447800" imgH="203200" progId="Equation.KSEE3">
                  <p:embed/>
                  <p:pic>
                    <p:nvPicPr>
                      <p:cNvPr id="0" name="图片 4"/>
                      <p:cNvPicPr/>
                      <p:nvPr/>
                    </p:nvPicPr>
                    <p:blipFill>
                      <a:blip r:embed="rId2"/>
                      <a:stretch>
                        <a:fillRect/>
                      </a:stretch>
                    </p:blipFill>
                    <p:spPr>
                      <a:xfrm>
                        <a:off x="3025775" y="2280285"/>
                        <a:ext cx="5060950" cy="710565"/>
                      </a:xfrm>
                      <a:prstGeom prst="rect">
                        <a:avLst/>
                      </a:prstGeom>
                      <a:noFill/>
                      <a:ln w="38100">
                        <a:noFill/>
                        <a:miter/>
                      </a:ln>
                    </p:spPr>
                  </p:pic>
                </p:oleObj>
              </mc:Fallback>
            </mc:AlternateContent>
          </a:graphicData>
        </a:graphic>
      </p:graphicFrame>
      <p:graphicFrame>
        <p:nvGraphicFramePr>
          <p:cNvPr id="11" name="对象 10"/>
          <p:cNvGraphicFramePr>
            <a:graphicFrameLocks noChangeAspect="1"/>
          </p:cNvGraphicFramePr>
          <p:nvPr/>
        </p:nvGraphicFramePr>
        <p:xfrm>
          <a:off x="1015365" y="3323590"/>
          <a:ext cx="1478915" cy="622935"/>
        </p:xfrm>
        <a:graphic>
          <a:graphicData uri="http://schemas.openxmlformats.org/presentationml/2006/ole">
            <mc:AlternateContent xmlns:mc="http://schemas.openxmlformats.org/markup-compatibility/2006">
              <mc:Choice xmlns:v="urn:schemas-microsoft-com:vml" Requires="v">
                <p:oleObj spid="_x0000_s12" name="" r:id="rId3" imgW="482600" imgH="203200" progId="Equation.KSEE3">
                  <p:embed/>
                </p:oleObj>
              </mc:Choice>
              <mc:Fallback>
                <p:oleObj name="" r:id="rId3" imgW="482600" imgH="203200" progId="Equation.KSEE3">
                  <p:embed/>
                  <p:pic>
                    <p:nvPicPr>
                      <p:cNvPr id="0" name="图片 11"/>
                      <p:cNvPicPr/>
                      <p:nvPr/>
                    </p:nvPicPr>
                    <p:blipFill>
                      <a:blip r:embed="rId4"/>
                      <a:stretch>
                        <a:fillRect/>
                      </a:stretch>
                    </p:blipFill>
                    <p:spPr>
                      <a:xfrm>
                        <a:off x="1015365" y="3323590"/>
                        <a:ext cx="1478915" cy="622935"/>
                      </a:xfrm>
                      <a:prstGeom prst="rect">
                        <a:avLst/>
                      </a:prstGeom>
                      <a:noFill/>
                      <a:ln w="38100">
                        <a:noFill/>
                        <a:miter/>
                      </a:ln>
                    </p:spPr>
                  </p:pic>
                </p:oleObj>
              </mc:Fallback>
            </mc:AlternateContent>
          </a:graphicData>
        </a:graphic>
      </p:graphicFrame>
      <p:graphicFrame>
        <p:nvGraphicFramePr>
          <p:cNvPr id="-2147482613" name="对象 -2147482614"/>
          <p:cNvGraphicFramePr>
            <a:graphicFrameLocks noChangeAspect="1"/>
          </p:cNvGraphicFramePr>
          <p:nvPr/>
        </p:nvGraphicFramePr>
        <p:xfrm>
          <a:off x="7610475" y="3323590"/>
          <a:ext cx="330835" cy="618490"/>
        </p:xfrm>
        <a:graphic>
          <a:graphicData uri="http://schemas.openxmlformats.org/presentationml/2006/ole">
            <mc:AlternateContent xmlns:mc="http://schemas.openxmlformats.org/markup-compatibility/2006">
              <mc:Choice xmlns:v="urn:schemas-microsoft-com:vml" Requires="v">
                <p:oleObj spid="_x0000_s13" name="" r:id="rId5" imgW="88265" imgH="165100" progId="Equation.KSEE3">
                  <p:embed/>
                </p:oleObj>
              </mc:Choice>
              <mc:Fallback>
                <p:oleObj name="" r:id="rId5" imgW="88265" imgH="165100" progId="Equation.KSEE3">
                  <p:embed/>
                  <p:pic>
                    <p:nvPicPr>
                      <p:cNvPr id="0" name="图片 12"/>
                      <p:cNvPicPr/>
                      <p:nvPr/>
                    </p:nvPicPr>
                    <p:blipFill>
                      <a:blip r:embed="rId6"/>
                      <a:stretch>
                        <a:fillRect/>
                      </a:stretch>
                    </p:blipFill>
                    <p:spPr>
                      <a:xfrm>
                        <a:off x="7610475" y="3323590"/>
                        <a:ext cx="330835" cy="618490"/>
                      </a:xfrm>
                      <a:prstGeom prst="rect">
                        <a:avLst/>
                      </a:prstGeom>
                      <a:noFill/>
                      <a:ln w="38100">
                        <a:noFill/>
                        <a:miter/>
                      </a:ln>
                    </p:spPr>
                  </p:pic>
                </p:oleObj>
              </mc:Fallback>
            </mc:AlternateContent>
          </a:graphicData>
        </a:graphic>
      </p:graphicFrame>
      <p:graphicFrame>
        <p:nvGraphicFramePr>
          <p:cNvPr id="-2147482612" name="对象 -2147482613"/>
          <p:cNvGraphicFramePr>
            <a:graphicFrameLocks noChangeAspect="1"/>
          </p:cNvGraphicFramePr>
          <p:nvPr/>
        </p:nvGraphicFramePr>
        <p:xfrm>
          <a:off x="9377045" y="3382645"/>
          <a:ext cx="375920" cy="563880"/>
        </p:xfrm>
        <a:graphic>
          <a:graphicData uri="http://schemas.openxmlformats.org/presentationml/2006/ole">
            <mc:AlternateContent xmlns:mc="http://schemas.openxmlformats.org/markup-compatibility/2006">
              <mc:Choice xmlns:v="urn:schemas-microsoft-com:vml" Requires="v">
                <p:oleObj spid="_x0000_s14" name="" r:id="rId7" imgW="127000" imgH="190500" progId="Equation.KSEE3">
                  <p:embed/>
                </p:oleObj>
              </mc:Choice>
              <mc:Fallback>
                <p:oleObj name="" r:id="rId7" imgW="127000" imgH="190500" progId="Equation.KSEE3">
                  <p:embed/>
                  <p:pic>
                    <p:nvPicPr>
                      <p:cNvPr id="0" name="图片 13"/>
                      <p:cNvPicPr/>
                      <p:nvPr/>
                    </p:nvPicPr>
                    <p:blipFill>
                      <a:blip r:embed="rId8"/>
                      <a:stretch>
                        <a:fillRect/>
                      </a:stretch>
                    </p:blipFill>
                    <p:spPr>
                      <a:xfrm>
                        <a:off x="9377045" y="3382645"/>
                        <a:ext cx="375920" cy="563880"/>
                      </a:xfrm>
                      <a:prstGeom prst="rect">
                        <a:avLst/>
                      </a:prstGeom>
                      <a:noFill/>
                      <a:ln w="38100">
                        <a:noFill/>
                        <a:miter/>
                      </a:ln>
                    </p:spPr>
                  </p:pic>
                </p:oleObj>
              </mc:Fallback>
            </mc:AlternateContent>
          </a:graphicData>
        </a:graphic>
      </p:graphicFrame>
      <p:graphicFrame>
        <p:nvGraphicFramePr>
          <p:cNvPr id="-2147482611" name="对象 -2147482612"/>
          <p:cNvGraphicFramePr>
            <a:graphicFrameLocks noChangeAspect="1"/>
          </p:cNvGraphicFramePr>
          <p:nvPr/>
        </p:nvGraphicFramePr>
        <p:xfrm>
          <a:off x="1015365" y="3946525"/>
          <a:ext cx="997585" cy="694055"/>
        </p:xfrm>
        <a:graphic>
          <a:graphicData uri="http://schemas.openxmlformats.org/presentationml/2006/ole">
            <mc:AlternateContent xmlns:mc="http://schemas.openxmlformats.org/markup-compatibility/2006">
              <mc:Choice xmlns:v="urn:schemas-microsoft-com:vml" Requires="v">
                <p:oleObj spid="_x0000_s15" name="" r:id="rId9" imgW="292100" imgH="203200" progId="Equation.KSEE3">
                  <p:embed/>
                </p:oleObj>
              </mc:Choice>
              <mc:Fallback>
                <p:oleObj name="" r:id="rId9" imgW="292100" imgH="203200" progId="Equation.KSEE3">
                  <p:embed/>
                  <p:pic>
                    <p:nvPicPr>
                      <p:cNvPr id="0" name="图片 14"/>
                      <p:cNvPicPr/>
                      <p:nvPr/>
                    </p:nvPicPr>
                    <p:blipFill>
                      <a:blip r:embed="rId10"/>
                      <a:stretch>
                        <a:fillRect/>
                      </a:stretch>
                    </p:blipFill>
                    <p:spPr>
                      <a:xfrm>
                        <a:off x="1015365" y="3946525"/>
                        <a:ext cx="997585" cy="694055"/>
                      </a:xfrm>
                      <a:prstGeom prst="rect">
                        <a:avLst/>
                      </a:prstGeom>
                      <a:noFill/>
                      <a:ln w="38100">
                        <a:noFill/>
                        <a:miter/>
                      </a:ln>
                    </p:spPr>
                  </p:pic>
                </p:oleObj>
              </mc:Fallback>
            </mc:AlternateContent>
          </a:graphicData>
        </a:graphic>
      </p:graphicFrame>
      <p:graphicFrame>
        <p:nvGraphicFramePr>
          <p:cNvPr id="-2147482610" name="对象 -2147482611"/>
          <p:cNvGraphicFramePr>
            <a:graphicFrameLocks noChangeAspect="1"/>
          </p:cNvGraphicFramePr>
          <p:nvPr/>
        </p:nvGraphicFramePr>
        <p:xfrm>
          <a:off x="1015365" y="4657725"/>
          <a:ext cx="997585" cy="725805"/>
        </p:xfrm>
        <a:graphic>
          <a:graphicData uri="http://schemas.openxmlformats.org/presentationml/2006/ole">
            <mc:AlternateContent xmlns:mc="http://schemas.openxmlformats.org/markup-compatibility/2006">
              <mc:Choice xmlns:v="urn:schemas-microsoft-com:vml" Requires="v">
                <p:oleObj spid="_x0000_s16" name="" r:id="rId11" imgW="279400" imgH="203200" progId="Equation.KSEE3">
                  <p:embed/>
                </p:oleObj>
              </mc:Choice>
              <mc:Fallback>
                <p:oleObj name="" r:id="rId11" imgW="279400" imgH="203200" progId="Equation.KSEE3">
                  <p:embed/>
                  <p:pic>
                    <p:nvPicPr>
                      <p:cNvPr id="0" name="图片 15"/>
                      <p:cNvPicPr/>
                      <p:nvPr/>
                    </p:nvPicPr>
                    <p:blipFill>
                      <a:blip r:embed="rId12"/>
                      <a:stretch>
                        <a:fillRect/>
                      </a:stretch>
                    </p:blipFill>
                    <p:spPr>
                      <a:xfrm>
                        <a:off x="1015365" y="4657725"/>
                        <a:ext cx="997585" cy="725805"/>
                      </a:xfrm>
                      <a:prstGeom prst="rect">
                        <a:avLst/>
                      </a:prstGeom>
                      <a:noFill/>
                      <a:ln w="38100">
                        <a:noFill/>
                        <a:miter/>
                      </a:ln>
                    </p:spPr>
                  </p:pic>
                </p:oleObj>
              </mc:Fallback>
            </mc:AlternateContent>
          </a:graphicData>
        </a:graphic>
      </p:graphicFrame>
      <p:graphicFrame>
        <p:nvGraphicFramePr>
          <p:cNvPr id="-2147482609" name="对象 -2147482610"/>
          <p:cNvGraphicFramePr>
            <a:graphicFrameLocks noChangeAspect="1"/>
          </p:cNvGraphicFramePr>
          <p:nvPr/>
        </p:nvGraphicFramePr>
        <p:xfrm>
          <a:off x="3353435" y="4676140"/>
          <a:ext cx="459105" cy="688975"/>
        </p:xfrm>
        <a:graphic>
          <a:graphicData uri="http://schemas.openxmlformats.org/presentationml/2006/ole">
            <mc:AlternateContent xmlns:mc="http://schemas.openxmlformats.org/markup-compatibility/2006">
              <mc:Choice xmlns:v="urn:schemas-microsoft-com:vml" Requires="v">
                <p:oleObj spid="_x0000_s17" name="" r:id="rId13" imgW="127000" imgH="190500" progId="Equation.KSEE3">
                  <p:embed/>
                </p:oleObj>
              </mc:Choice>
              <mc:Fallback>
                <p:oleObj name="" r:id="rId13" imgW="127000" imgH="190500" progId="Equation.KSEE3">
                  <p:embed/>
                  <p:pic>
                    <p:nvPicPr>
                      <p:cNvPr id="0" name="图片 16"/>
                      <p:cNvPicPr/>
                      <p:nvPr/>
                    </p:nvPicPr>
                    <p:blipFill>
                      <a:blip r:embed="rId14"/>
                      <a:stretch>
                        <a:fillRect/>
                      </a:stretch>
                    </p:blipFill>
                    <p:spPr>
                      <a:xfrm>
                        <a:off x="3353435" y="4676140"/>
                        <a:ext cx="459105" cy="688975"/>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用于光传输的神经网络</a:t>
            </a:r>
            <a:endParaRPr lang="zh-CN" altLang="en-US"/>
          </a:p>
        </p:txBody>
      </p:sp>
      <p:sp>
        <p:nvSpPr>
          <p:cNvPr id="3" name="内容占位符 2"/>
          <p:cNvSpPr>
            <a:spLocks noGrp="1"/>
          </p:cNvSpPr>
          <p:nvPr>
            <p:ph idx="1"/>
          </p:nvPr>
        </p:nvSpPr>
        <p:spPr/>
        <p:txBody>
          <a:bodyPr/>
          <a:p>
            <a:r>
              <a:rPr lang="zh-CN" altLang="en-US" sz="2800"/>
              <a:t>用多层非循环前馈神经网络近似光传输函数。作为通用函数逼近器，在给定足够的网络大小和训练数据的情况下，神经网络可以以任意精度拟合任何函数。</a:t>
            </a:r>
            <a:endParaRPr lang="zh-CN" altLang="en-US"/>
          </a:p>
          <a:p>
            <a:endParaRPr lang="zh-CN" altLang="en-US"/>
          </a:p>
        </p:txBody>
      </p:sp>
      <p:pic>
        <p:nvPicPr>
          <p:cNvPr id="4" name="图片 21" descr="屏幕快照 2018-12-20 下午10.34.47"/>
          <p:cNvPicPr>
            <a:picLocks noChangeAspect="1"/>
          </p:cNvPicPr>
          <p:nvPr/>
        </p:nvPicPr>
        <p:blipFill>
          <a:blip r:embed="rId1"/>
          <a:stretch>
            <a:fillRect/>
          </a:stretch>
        </p:blipFill>
        <p:spPr>
          <a:xfrm>
            <a:off x="1389380" y="3154045"/>
            <a:ext cx="9412605" cy="29724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光传输重建</a:t>
            </a:r>
            <a:endParaRPr lang="zh-CN" altLang="en-US"/>
          </a:p>
        </p:txBody>
      </p:sp>
      <p:sp>
        <p:nvSpPr>
          <p:cNvPr id="3" name="内容占位符 2"/>
          <p:cNvSpPr>
            <a:spLocks noGrp="1"/>
          </p:cNvSpPr>
          <p:nvPr>
            <p:ph idx="1"/>
          </p:nvPr>
        </p:nvSpPr>
        <p:spPr/>
        <p:txBody>
          <a:bodyPr/>
          <a:p>
            <a:pPr>
              <a:lnSpc>
                <a:spcPct val="130000"/>
              </a:lnSpc>
            </a:pPr>
            <a:r>
              <a:rPr lang="zh-CN" altLang="en-US"/>
              <a:t>神经网络回归</a:t>
            </a:r>
            <a:endParaRPr lang="zh-CN" altLang="en-US"/>
          </a:p>
          <a:p>
            <a:pPr marL="457200" lvl="1" indent="0">
              <a:lnSpc>
                <a:spcPct val="130000"/>
              </a:lnSpc>
              <a:buNone/>
            </a:pPr>
            <a:r>
              <a:rPr lang="zh-CN" altLang="en-US"/>
              <a:t>用神经网络集合模拟光传输函数。神经网络集合由若干基础神经网络组成，每个基础神经网络从捕获图像的不同子集独立地训练。然后通过平均所有基本神经网络的输出来近似光传输矩阵元素：</a:t>
            </a:r>
            <a:endParaRPr lang="zh-CN" altLang="en-US"/>
          </a:p>
          <a:p>
            <a:pPr>
              <a:lnSpc>
                <a:spcPct val="130000"/>
              </a:lnSpc>
            </a:pPr>
            <a:r>
              <a:rPr lang="zh-CN" altLang="en-US"/>
              <a:t>重建光传输矩阵</a:t>
            </a:r>
            <a:endParaRPr lang="zh-CN" altLang="en-US"/>
          </a:p>
          <a:p>
            <a:pPr marL="457200" lvl="1" indent="0">
              <a:lnSpc>
                <a:spcPct val="130000"/>
              </a:lnSpc>
              <a:buNone/>
            </a:pPr>
            <a:r>
              <a:rPr lang="zh-CN" altLang="en-US"/>
              <a:t>基于神经网络的结果来重建光传输矩阵：</a:t>
            </a:r>
            <a:endParaRPr lang="zh-CN" altLang="en-US"/>
          </a:p>
          <a:p>
            <a:pPr>
              <a:lnSpc>
                <a:spcPct val="130000"/>
              </a:lnSpc>
            </a:pPr>
            <a:endParaRPr lang="zh-CN" altLang="en-US"/>
          </a:p>
        </p:txBody>
      </p:sp>
      <p:graphicFrame>
        <p:nvGraphicFramePr>
          <p:cNvPr id="-2147482561" name="对象 -2147482562"/>
          <p:cNvGraphicFramePr>
            <a:graphicFrameLocks noChangeAspect="1"/>
          </p:cNvGraphicFramePr>
          <p:nvPr/>
        </p:nvGraphicFramePr>
        <p:xfrm>
          <a:off x="2261235" y="5320030"/>
          <a:ext cx="6069330" cy="1120775"/>
        </p:xfrm>
        <a:graphic>
          <a:graphicData uri="http://schemas.openxmlformats.org/presentationml/2006/ole">
            <mc:AlternateContent xmlns:mc="http://schemas.openxmlformats.org/markup-compatibility/2006">
              <mc:Choice xmlns:v="urn:schemas-microsoft-com:vml" Requires="v">
                <p:oleObj spid="_x0000_s3076" name="" r:id="rId1" imgW="2476500" imgH="457200" progId="Equation.KSEE3">
                  <p:embed/>
                </p:oleObj>
              </mc:Choice>
              <mc:Fallback>
                <p:oleObj name="" r:id="rId1" imgW="2476500" imgH="457200" progId="Equation.KSEE3">
                  <p:embed/>
                  <p:pic>
                    <p:nvPicPr>
                      <p:cNvPr id="0" name="图片 3075"/>
                      <p:cNvPicPr/>
                      <p:nvPr/>
                    </p:nvPicPr>
                    <p:blipFill>
                      <a:blip r:embed="rId2"/>
                      <a:stretch>
                        <a:fillRect/>
                      </a:stretch>
                    </p:blipFill>
                    <p:spPr>
                      <a:xfrm>
                        <a:off x="2261235" y="5320030"/>
                        <a:ext cx="6069330" cy="1120775"/>
                      </a:xfrm>
                      <a:prstGeom prst="rect">
                        <a:avLst/>
                      </a:prstGeom>
                      <a:noFill/>
                      <a:ln w="38100">
                        <a:noFill/>
                        <a:miter/>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模糊聚类</a:t>
            </a:r>
            <a:endParaRPr lang="zh-CN" altLang="en-US"/>
          </a:p>
        </p:txBody>
      </p:sp>
      <p:sp>
        <p:nvSpPr>
          <p:cNvPr id="3" name="内容占位符 2"/>
          <p:cNvSpPr>
            <a:spLocks noGrp="1"/>
          </p:cNvSpPr>
          <p:nvPr>
            <p:ph idx="1"/>
          </p:nvPr>
        </p:nvSpPr>
        <p:spPr/>
        <p:txBody>
          <a:bodyPr/>
          <a:p>
            <a:pPr>
              <a:lnSpc>
                <a:spcPct val="130000"/>
              </a:lnSpc>
            </a:pPr>
            <a:r>
              <a:rPr lang="zh-CN" altLang="en-US" sz="2800"/>
              <a:t>神经网络集合可以准确地表示光传输空间的局部区域中的相干光传输。但随着光传输在全局范围内的连贯性降低，使用单个神经网络集合进行有效建模变得更加困难。因此，我们将光传输空间划分为相干片段，并为每个片段构建回归神经网络。由于光传输通常在图像空间中表现出比在照明空间中更小的相干性，因此我们仅在图像域中划分光传输。</a:t>
            </a:r>
            <a:endParaRPr lang="zh-CN" altLang="en-US" sz="2800"/>
          </a:p>
          <a:p>
            <a:pPr>
              <a:lnSpc>
                <a:spcPct val="130000"/>
              </a:lnSpc>
            </a:pPr>
            <a:r>
              <a:rPr lang="zh-CN" altLang="en-US" sz="2800"/>
              <a:t>为了解决这些问题，引入了一种用于图像空间划分的模糊聚类方案。</a:t>
            </a:r>
            <a:endParaRPr lang="zh-CN" altLang="en-US" sz="2800"/>
          </a:p>
        </p:txBody>
      </p:sp>
    </p:spTree>
  </p:cSld>
  <p:clrMapOvr>
    <a:masterClrMapping/>
  </p:clrMapOvr>
</p:sld>
</file>

<file path=ppt/theme/theme1.xml><?xml version="1.0" encoding="utf-8"?>
<a:theme xmlns:a="http://schemas.openxmlformats.org/drawingml/2006/main" name="商务合作">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1996</Words>
  <Application>WPS 文字</Application>
  <PresentationFormat>宽屏</PresentationFormat>
  <Paragraphs>119</Paragraphs>
  <Slides>17</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9</vt:i4>
      </vt:variant>
      <vt:variant>
        <vt:lpstr>幻灯片标题</vt:lpstr>
      </vt:variant>
      <vt:variant>
        <vt:i4>17</vt:i4>
      </vt:variant>
    </vt:vector>
  </HeadingPairs>
  <TitlesOfParts>
    <vt:vector size="37" baseType="lpstr">
      <vt:lpstr>Arial</vt:lpstr>
      <vt:lpstr>方正书宋_GBK</vt:lpstr>
      <vt:lpstr>Wingdings</vt:lpstr>
      <vt:lpstr>宋体</vt:lpstr>
      <vt:lpstr>DejaVu Sans</vt:lpstr>
      <vt:lpstr>微软雅黑</vt:lpstr>
      <vt:lpstr>Arial Unicode MS</vt:lpstr>
      <vt:lpstr>Calibri</vt:lpstr>
      <vt:lpstr>Thonburi</vt:lpstr>
      <vt:lpstr>冬青黑体简体中文</vt:lpstr>
      <vt:lpstr>商务合作</vt:lpstr>
      <vt:lpstr>Equation.KSEE3</vt:lpstr>
      <vt:lpstr>Equation.KSEE3</vt:lpstr>
      <vt:lpstr>Equation.KSEE3</vt:lpstr>
      <vt:lpstr>Equation.KSEE3</vt:lpstr>
      <vt:lpstr>Equation.KSEE3</vt:lpstr>
      <vt:lpstr>Equation.KSEE3</vt:lpstr>
      <vt:lpstr>Equation.KSEE3</vt:lpstr>
      <vt:lpstr>Equation.KSEE3</vt:lpstr>
      <vt:lpstr>Equation.KSEE3</vt:lpstr>
      <vt:lpstr>基于多模态的PSC算法研究</vt:lpstr>
      <vt:lpstr>引言</vt:lpstr>
      <vt:lpstr>PowerPoint 演示文稿</vt:lpstr>
      <vt:lpstr>隐式表达</vt:lpstr>
      <vt:lpstr>基于分类的时间序列预测</vt:lpstr>
      <vt:lpstr>概率序列预测算法（PSP）</vt:lpstr>
      <vt:lpstr>PowerPoint 演示文稿</vt:lpstr>
      <vt:lpstr>评估</vt:lpstr>
      <vt:lpstr>光传输重建</vt:lpstr>
      <vt:lpstr>基于模拟数据测试PSC</vt:lpstr>
      <vt:lpstr>自适应模糊聚类</vt:lpstr>
      <vt:lpstr>实验结果</vt:lpstr>
      <vt:lpstr>实验结果 </vt:lpstr>
      <vt:lpstr>场景效果图1 </vt:lpstr>
      <vt:lpstr>场景效果图2 </vt:lpstr>
      <vt:lpstr>场景效果图3 </vt:lpstr>
      <vt:lpstr>结论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mac</dc:creator>
  <cp:lastModifiedBy>mac</cp:lastModifiedBy>
  <cp:revision>16</cp:revision>
  <dcterms:created xsi:type="dcterms:W3CDTF">2018-12-22T08:50:50Z</dcterms:created>
  <dcterms:modified xsi:type="dcterms:W3CDTF">2018-12-22T08:50:50Z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2052-2.3.2.774</vt:lpwstr>
  </property>
</Properties>
</file>