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3"/>
  </p:notesMasterIdLst>
  <p:sldIdLst>
    <p:sldId id="256" r:id="rId3"/>
    <p:sldId id="275" r:id="rId4"/>
    <p:sldId id="258" r:id="rId5"/>
    <p:sldId id="276" r:id="rId6"/>
    <p:sldId id="304" r:id="rId7"/>
    <p:sldId id="277" r:id="rId8"/>
    <p:sldId id="305" r:id="rId9"/>
    <p:sldId id="306" r:id="rId10"/>
    <p:sldId id="307" r:id="rId11"/>
    <p:sldId id="308" r:id="rId12"/>
    <p:sldId id="309" r:id="rId13"/>
    <p:sldId id="310" r:id="rId14"/>
    <p:sldId id="311" r:id="rId15"/>
    <p:sldId id="312" r:id="rId16"/>
    <p:sldId id="313" r:id="rId17"/>
    <p:sldId id="314" r:id="rId18"/>
    <p:sldId id="278" r:id="rId19"/>
    <p:sldId id="315" r:id="rId20"/>
    <p:sldId id="316" r:id="rId21"/>
    <p:sldId id="26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6182" autoAdjust="0"/>
  </p:normalViewPr>
  <p:slideViewPr>
    <p:cSldViewPr snapToGrid="0">
      <p:cViewPr varScale="1">
        <p:scale>
          <a:sx n="86" d="100"/>
          <a:sy n="86" d="100"/>
        </p:scale>
        <p:origin x="216" y="296"/>
      </p:cViewPr>
      <p:guideLst/>
    </p:cSldViewPr>
  </p:slideViewPr>
  <p:notesTextViewPr>
    <p:cViewPr>
      <p:scale>
        <a:sx n="3" d="2"/>
        <a:sy n="3" d="2"/>
      </p:scale>
      <p:origin x="0" y="0"/>
    </p:cViewPr>
  </p:notesTextViewPr>
  <p:sorterViewPr>
    <p:cViewPr>
      <p:scale>
        <a:sx n="66" d="100"/>
        <a:sy n="66" d="100"/>
      </p:scale>
      <p:origin x="0" y="-12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52B21417-8FA9-40C9-B086-3AA1E9C5E97C}"/>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006825" y="3430235"/>
            <a:ext cx="5513663" cy="4810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6006825" y="2044578"/>
            <a:ext cx="5513663" cy="1351049"/>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006825" y="45316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006825" y="4811020"/>
            <a:ext cx="5513663"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6" name="Group 4">
            <a:extLst>
              <a:ext uri="{FF2B5EF4-FFF2-40B4-BE49-F238E27FC236}">
                <a16:creationId xmlns:a16="http://schemas.microsoft.com/office/drawing/2014/main" id="{0631E3FB-2E94-4606-939B-44F294F6B4C5}"/>
              </a:ext>
            </a:extLst>
          </p:cNvPr>
          <p:cNvGrpSpPr>
            <a:grpSpLocks noChangeAspect="1"/>
          </p:cNvGrpSpPr>
          <p:nvPr userDrawn="1"/>
        </p:nvGrpSpPr>
        <p:grpSpPr bwMode="auto">
          <a:xfrm>
            <a:off x="533400" y="1352550"/>
            <a:ext cx="4684342" cy="4400550"/>
            <a:chOff x="1584" y="580"/>
            <a:chExt cx="3879" cy="3644"/>
          </a:xfrm>
          <a:solidFill>
            <a:schemeClr val="accent1"/>
          </a:solidFill>
        </p:grpSpPr>
        <p:sp>
          <p:nvSpPr>
            <p:cNvPr id="7" name="Freeform 5">
              <a:extLst>
                <a:ext uri="{FF2B5EF4-FFF2-40B4-BE49-F238E27FC236}">
                  <a16:creationId xmlns:a16="http://schemas.microsoft.com/office/drawing/2014/main" id="{550F5054-C557-43AE-92DC-5484E6BF3EC3}"/>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6">
              <a:extLst>
                <a:ext uri="{FF2B5EF4-FFF2-40B4-BE49-F238E27FC236}">
                  <a16:creationId xmlns:a16="http://schemas.microsoft.com/office/drawing/2014/main" id="{9DEFCDAE-58C6-402C-A4A1-471E8B58C42A}"/>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图片占位符 4">
            <a:extLst>
              <a:ext uri="{FF2B5EF4-FFF2-40B4-BE49-F238E27FC236}">
                <a16:creationId xmlns:a16="http://schemas.microsoft.com/office/drawing/2014/main" id="{F8D8A76B-CFE6-4768-875E-9563A43C04E2}"/>
              </a:ext>
            </a:extLst>
          </p:cNvPr>
          <p:cNvSpPr>
            <a:spLocks noGrp="1"/>
          </p:cNvSpPr>
          <p:nvPr>
            <p:ph type="pic" sz="quarter" idx="12" hasCustomPrompt="1"/>
          </p:nvPr>
        </p:nvSpPr>
        <p:spPr>
          <a:xfrm>
            <a:off x="5581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6" name="图片占位符 4">
            <a:extLst>
              <a:ext uri="{FF2B5EF4-FFF2-40B4-BE49-F238E27FC236}">
                <a16:creationId xmlns:a16="http://schemas.microsoft.com/office/drawing/2014/main" id="{4786C9CF-565C-4D7D-8256-D1AA9410E9E3}"/>
              </a:ext>
            </a:extLst>
          </p:cNvPr>
          <p:cNvSpPr>
            <a:spLocks noGrp="1"/>
          </p:cNvSpPr>
          <p:nvPr>
            <p:ph type="pic" sz="quarter" idx="13" hasCustomPrompt="1"/>
          </p:nvPr>
        </p:nvSpPr>
        <p:spPr>
          <a:xfrm>
            <a:off x="34501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7" name="图片占位符 4">
            <a:extLst>
              <a:ext uri="{FF2B5EF4-FFF2-40B4-BE49-F238E27FC236}">
                <a16:creationId xmlns:a16="http://schemas.microsoft.com/office/drawing/2014/main" id="{315EF6A1-48DA-44EF-B5D9-96C10E5A5795}"/>
              </a:ext>
            </a:extLst>
          </p:cNvPr>
          <p:cNvSpPr>
            <a:spLocks noGrp="1"/>
          </p:cNvSpPr>
          <p:nvPr>
            <p:ph type="pic" sz="quarter" idx="14" hasCustomPrompt="1"/>
          </p:nvPr>
        </p:nvSpPr>
        <p:spPr>
          <a:xfrm>
            <a:off x="30607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8" name="图片占位符 4">
            <a:extLst>
              <a:ext uri="{FF2B5EF4-FFF2-40B4-BE49-F238E27FC236}">
                <a16:creationId xmlns:a16="http://schemas.microsoft.com/office/drawing/2014/main" id="{00DC8B24-CC7E-4298-9A8E-A9C3B47A0CE8}"/>
              </a:ext>
            </a:extLst>
          </p:cNvPr>
          <p:cNvSpPr>
            <a:spLocks noGrp="1"/>
          </p:cNvSpPr>
          <p:nvPr>
            <p:ph type="pic" sz="quarter" idx="15" hasCustomPrompt="1"/>
          </p:nvPr>
        </p:nvSpPr>
        <p:spPr>
          <a:xfrm>
            <a:off x="13754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0292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4962475" y="3237281"/>
            <a:ext cx="6558013" cy="895350"/>
          </a:xfrm>
        </p:spPr>
        <p:txBody>
          <a:bodyPr anchor="b">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4953861" y="4155563"/>
            <a:ext cx="6566351"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4" name="组合 3">
            <a:extLst>
              <a:ext uri="{FF2B5EF4-FFF2-40B4-BE49-F238E27FC236}">
                <a16:creationId xmlns:a16="http://schemas.microsoft.com/office/drawing/2014/main" id="{1A1F13E5-FC76-47FA-A165-B206BF336AE9}"/>
              </a:ext>
            </a:extLst>
          </p:cNvPr>
          <p:cNvGrpSpPr/>
          <p:nvPr userDrawn="1"/>
        </p:nvGrpSpPr>
        <p:grpSpPr>
          <a:xfrm>
            <a:off x="884086" y="458977"/>
            <a:ext cx="3668250" cy="4847210"/>
            <a:chOff x="10659270" y="609600"/>
            <a:chExt cx="1092870" cy="1444114"/>
          </a:xfrm>
        </p:grpSpPr>
        <p:sp>
          <p:nvSpPr>
            <p:cNvPr id="5" name="Freeform 5">
              <a:extLst>
                <a:ext uri="{FF2B5EF4-FFF2-40B4-BE49-F238E27FC236}">
                  <a16:creationId xmlns:a16="http://schemas.microsoft.com/office/drawing/2014/main" id="{0AC5BE90-BBF5-4678-90C9-111351DD8332}"/>
                </a:ext>
              </a:extLst>
            </p:cNvPr>
            <p:cNvSpPr>
              <a:spLocks noEditPoints="1"/>
            </p:cNvSpPr>
            <p:nvPr/>
          </p:nvSpPr>
          <p:spPr bwMode="auto">
            <a:xfrm>
              <a:off x="11352055" y="812147"/>
              <a:ext cx="289240" cy="288646"/>
            </a:xfrm>
            <a:prstGeom prst="ellipse">
              <a:avLst/>
            </a:prstGeom>
            <a:solidFill>
              <a:schemeClr val="bg1"/>
            </a:solidFill>
            <a:ln w="57150">
              <a:solidFill>
                <a:schemeClr val="accent1"/>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EB126BA7-2F7A-433C-807E-911100D58894}"/>
                </a:ext>
              </a:extLst>
            </p:cNvPr>
            <p:cNvSpPr>
              <a:spLocks noEditPoints="1"/>
            </p:cNvSpPr>
            <p:nvPr/>
          </p:nvSpPr>
          <p:spPr bwMode="auto">
            <a:xfrm>
              <a:off x="11079424" y="609600"/>
              <a:ext cx="403121" cy="402293"/>
            </a:xfrm>
            <a:prstGeom prst="ellipse">
              <a:avLst/>
            </a:prstGeom>
            <a:solidFill>
              <a:schemeClr val="bg1"/>
            </a:solidFill>
            <a:ln w="57150">
              <a:solidFill>
                <a:schemeClr val="accent2"/>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5">
              <a:extLst>
                <a:ext uri="{FF2B5EF4-FFF2-40B4-BE49-F238E27FC236}">
                  <a16:creationId xmlns:a16="http://schemas.microsoft.com/office/drawing/2014/main" id="{93070F03-8270-4B0D-AB75-D6E983C4FE9E}"/>
                </a:ext>
              </a:extLst>
            </p:cNvPr>
            <p:cNvSpPr>
              <a:spLocks noEditPoints="1"/>
            </p:cNvSpPr>
            <p:nvPr/>
          </p:nvSpPr>
          <p:spPr bwMode="auto">
            <a:xfrm>
              <a:off x="10659270" y="755231"/>
              <a:ext cx="566895" cy="565731"/>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5">
              <a:extLst>
                <a:ext uri="{FF2B5EF4-FFF2-40B4-BE49-F238E27FC236}">
                  <a16:creationId xmlns:a16="http://schemas.microsoft.com/office/drawing/2014/main" id="{93E42B6D-62CA-4261-B465-B1B8474C161D}"/>
                </a:ext>
              </a:extLst>
            </p:cNvPr>
            <p:cNvSpPr>
              <a:spLocks noEditPoints="1"/>
            </p:cNvSpPr>
            <p:nvPr/>
          </p:nvSpPr>
          <p:spPr bwMode="auto">
            <a:xfrm>
              <a:off x="10844994" y="1148431"/>
              <a:ext cx="907146" cy="905283"/>
            </a:xfrm>
            <a:prstGeom prst="ellipse">
              <a:avLst/>
            </a:prstGeom>
            <a:solidFill>
              <a:schemeClr val="bg1"/>
            </a:solidFill>
            <a:ln w="57150">
              <a:solidFill>
                <a:schemeClr val="accent3"/>
              </a:solid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 name="图片占位符 4">
            <a:extLst>
              <a:ext uri="{FF2B5EF4-FFF2-40B4-BE49-F238E27FC236}">
                <a16:creationId xmlns:a16="http://schemas.microsoft.com/office/drawing/2014/main" id="{B48A473C-3B60-4F8B-A9AF-AEEE55D45E5D}"/>
              </a:ext>
            </a:extLst>
          </p:cNvPr>
          <p:cNvSpPr>
            <a:spLocks noGrp="1"/>
          </p:cNvSpPr>
          <p:nvPr>
            <p:ph type="pic" sz="quarter" idx="10" hasCustomPrompt="1"/>
          </p:nvPr>
        </p:nvSpPr>
        <p:spPr>
          <a:xfrm>
            <a:off x="1592334" y="2349312"/>
            <a:ext cx="2875142" cy="2875142"/>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11" name="日期占位符 10"/>
          <p:cNvSpPr>
            <a:spLocks noGrp="1"/>
          </p:cNvSpPr>
          <p:nvPr>
            <p:ph type="dt" sz="half" idx="11"/>
          </p:nvPr>
        </p:nvSpPr>
        <p:spPr/>
        <p:txBody>
          <a:bodyPr/>
          <a:lstStyle/>
          <a:p>
            <a:fld id="{6489D9C7-5DC6-4263-87FF-7C99F6FB63C3}" type="datetime1">
              <a:rPr lang="zh-CN" altLang="en-US" smtClean="0"/>
              <a:pPr/>
              <a:t>2018/12/25</a:t>
            </a:fld>
            <a:endParaRPr lang="zh-CN" altLang="en-US"/>
          </a:p>
        </p:txBody>
      </p:sp>
      <p:sp>
        <p:nvSpPr>
          <p:cNvPr id="12" name="页脚占位符 11"/>
          <p:cNvSpPr>
            <a:spLocks noGrp="1"/>
          </p:cNvSpPr>
          <p:nvPr>
            <p:ph type="ftr" sz="quarter" idx="12"/>
          </p:nvPr>
        </p:nvSpPr>
        <p:spPr/>
        <p:txBody>
          <a:bodyPr/>
          <a:lstStyle/>
          <a:p>
            <a:r>
              <a:rPr lang="en-US" altLang="zh-CN"/>
              <a:t>www.islide.cc</a:t>
            </a:r>
            <a:endParaRPr lang="zh-CN" altLang="en-US" dirty="0"/>
          </a:p>
        </p:txBody>
      </p:sp>
      <p:sp>
        <p:nvSpPr>
          <p:cNvPr id="13" name="灯片编号占位符 12"/>
          <p:cNvSpPr>
            <a:spLocks noGrp="1"/>
          </p:cNvSpPr>
          <p:nvPr>
            <p:ph type="sldNum" sz="quarter" idx="13"/>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2018/12/25</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2018/12/25</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5" y="2897291"/>
            <a:ext cx="5426076" cy="1063417"/>
          </a:xfrm>
        </p:spPr>
        <p:txBody>
          <a:bodyPr anchor="b">
            <a:normAutofit/>
          </a:bodyPr>
          <a:lstStyle>
            <a:lvl1pPr marL="0" indent="0" algn="r">
              <a:buFont typeface="Arial" panose="020B0604020202020204" pitchFamily="34" charset="0"/>
              <a:buNone/>
              <a:defRPr sz="3200">
                <a:solidFill>
                  <a:schemeClr val="tx1"/>
                </a:solidFill>
              </a:defRPr>
            </a:lvl1pPr>
          </a:lstStyle>
          <a:p>
            <a:pPr lvl="0"/>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69925" y="4334564"/>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69925" y="4645435"/>
            <a:ext cx="5426076"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5" name="Group 4">
            <a:extLst>
              <a:ext uri="{FF2B5EF4-FFF2-40B4-BE49-F238E27FC236}">
                <a16:creationId xmlns:a16="http://schemas.microsoft.com/office/drawing/2014/main" id="{3945DAB4-CB6B-46C0-BF33-B85526C606DD}"/>
              </a:ext>
            </a:extLst>
          </p:cNvPr>
          <p:cNvGrpSpPr>
            <a:grpSpLocks noChangeAspect="1"/>
          </p:cNvGrpSpPr>
          <p:nvPr userDrawn="1"/>
        </p:nvGrpSpPr>
        <p:grpSpPr bwMode="auto">
          <a:xfrm>
            <a:off x="6438900" y="1352550"/>
            <a:ext cx="4684342" cy="4400550"/>
            <a:chOff x="1584" y="580"/>
            <a:chExt cx="3879" cy="3644"/>
          </a:xfrm>
          <a:solidFill>
            <a:schemeClr val="accent1"/>
          </a:solidFill>
        </p:grpSpPr>
        <p:sp>
          <p:nvSpPr>
            <p:cNvPr id="6" name="Freeform 5">
              <a:extLst>
                <a:ext uri="{FF2B5EF4-FFF2-40B4-BE49-F238E27FC236}">
                  <a16:creationId xmlns:a16="http://schemas.microsoft.com/office/drawing/2014/main" id="{1E432CAC-0D9B-4FDC-9B2E-8F3C9EA39FA5}"/>
                </a:ext>
              </a:extLst>
            </p:cNvPr>
            <p:cNvSpPr>
              <a:spLocks noEditPoints="1"/>
            </p:cNvSpPr>
            <p:nvPr/>
          </p:nvSpPr>
          <p:spPr bwMode="auto">
            <a:xfrm>
              <a:off x="4581" y="830"/>
              <a:ext cx="487" cy="486"/>
            </a:xfrm>
            <a:custGeom>
              <a:avLst/>
              <a:gdLst>
                <a:gd name="T0" fmla="*/ 0 w 340"/>
                <a:gd name="T1" fmla="*/ 170 h 340"/>
                <a:gd name="T2" fmla="*/ 170 w 340"/>
                <a:gd name="T3" fmla="*/ 340 h 340"/>
                <a:gd name="T4" fmla="*/ 340 w 340"/>
                <a:gd name="T5" fmla="*/ 170 h 340"/>
                <a:gd name="T6" fmla="*/ 170 w 340"/>
                <a:gd name="T7" fmla="*/ 0 h 340"/>
                <a:gd name="T8" fmla="*/ 0 w 340"/>
                <a:gd name="T9" fmla="*/ 170 h 340"/>
                <a:gd name="T10" fmla="*/ 293 w 340"/>
                <a:gd name="T11" fmla="*/ 170 h 340"/>
                <a:gd name="T12" fmla="*/ 170 w 340"/>
                <a:gd name="T13" fmla="*/ 293 h 340"/>
                <a:gd name="T14" fmla="*/ 47 w 340"/>
                <a:gd name="T15" fmla="*/ 170 h 340"/>
                <a:gd name="T16" fmla="*/ 170 w 340"/>
                <a:gd name="T17" fmla="*/ 47 h 340"/>
                <a:gd name="T18" fmla="*/ 293 w 340"/>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170"/>
                  </a:moveTo>
                  <a:cubicBezTo>
                    <a:pt x="0" y="264"/>
                    <a:pt x="76" y="340"/>
                    <a:pt x="170" y="340"/>
                  </a:cubicBezTo>
                  <a:cubicBezTo>
                    <a:pt x="264" y="340"/>
                    <a:pt x="340" y="264"/>
                    <a:pt x="340" y="170"/>
                  </a:cubicBezTo>
                  <a:cubicBezTo>
                    <a:pt x="340" y="76"/>
                    <a:pt x="264" y="0"/>
                    <a:pt x="170" y="0"/>
                  </a:cubicBezTo>
                  <a:cubicBezTo>
                    <a:pt x="76" y="0"/>
                    <a:pt x="0" y="76"/>
                    <a:pt x="0" y="170"/>
                  </a:cubicBezTo>
                  <a:close/>
                  <a:moveTo>
                    <a:pt x="293" y="170"/>
                  </a:moveTo>
                  <a:cubicBezTo>
                    <a:pt x="293" y="238"/>
                    <a:pt x="238" y="293"/>
                    <a:pt x="170" y="293"/>
                  </a:cubicBezTo>
                  <a:cubicBezTo>
                    <a:pt x="102" y="293"/>
                    <a:pt x="47" y="238"/>
                    <a:pt x="47" y="170"/>
                  </a:cubicBezTo>
                  <a:cubicBezTo>
                    <a:pt x="47" y="102"/>
                    <a:pt x="102" y="47"/>
                    <a:pt x="170" y="47"/>
                  </a:cubicBezTo>
                  <a:cubicBezTo>
                    <a:pt x="238" y="47"/>
                    <a:pt x="293" y="102"/>
                    <a:pt x="293"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6">
              <a:extLst>
                <a:ext uri="{FF2B5EF4-FFF2-40B4-BE49-F238E27FC236}">
                  <a16:creationId xmlns:a16="http://schemas.microsoft.com/office/drawing/2014/main" id="{FB4F624B-B0EB-4185-B613-DC61B39A5D9D}"/>
                </a:ext>
              </a:extLst>
            </p:cNvPr>
            <p:cNvSpPr>
              <a:spLocks noEditPoints="1"/>
            </p:cNvSpPr>
            <p:nvPr/>
          </p:nvSpPr>
          <p:spPr bwMode="auto">
            <a:xfrm>
              <a:off x="1584" y="580"/>
              <a:ext cx="3879" cy="3644"/>
            </a:xfrm>
            <a:custGeom>
              <a:avLst/>
              <a:gdLst>
                <a:gd name="T0" fmla="*/ 1044 w 2711"/>
                <a:gd name="T1" fmla="*/ 280 h 2547"/>
                <a:gd name="T2" fmla="*/ 780 w 2711"/>
                <a:gd name="T3" fmla="*/ 583 h 2547"/>
                <a:gd name="T4" fmla="*/ 0 w 2711"/>
                <a:gd name="T5" fmla="*/ 933 h 2547"/>
                <a:gd name="T6" fmla="*/ 407 w 2711"/>
                <a:gd name="T7" fmla="*/ 1572 h 2547"/>
                <a:gd name="T8" fmla="*/ 309 w 2711"/>
                <a:gd name="T9" fmla="*/ 1937 h 2547"/>
                <a:gd name="T10" fmla="*/ 918 w 2711"/>
                <a:gd name="T11" fmla="*/ 1954 h 2547"/>
                <a:gd name="T12" fmla="*/ 1402 w 2711"/>
                <a:gd name="T13" fmla="*/ 2411 h 2547"/>
                <a:gd name="T14" fmla="*/ 1572 w 2711"/>
                <a:gd name="T15" fmla="*/ 2279 h 2547"/>
                <a:gd name="T16" fmla="*/ 2013 w 2711"/>
                <a:gd name="T17" fmla="*/ 2536 h 2547"/>
                <a:gd name="T18" fmla="*/ 2365 w 2711"/>
                <a:gd name="T19" fmla="*/ 1816 h 2547"/>
                <a:gd name="T20" fmla="*/ 2711 w 2711"/>
                <a:gd name="T21" fmla="*/ 1850 h 2547"/>
                <a:gd name="T22" fmla="*/ 2597 w 2711"/>
                <a:gd name="T23" fmla="*/ 1501 h 2547"/>
                <a:gd name="T24" fmla="*/ 2221 w 2711"/>
                <a:gd name="T25" fmla="*/ 993 h 2547"/>
                <a:gd name="T26" fmla="*/ 2311 w 2711"/>
                <a:gd name="T27" fmla="*/ 825 h 2547"/>
                <a:gd name="T28" fmla="*/ 2221 w 2711"/>
                <a:gd name="T29" fmla="*/ 735 h 2547"/>
                <a:gd name="T30" fmla="*/ 2115 w 2711"/>
                <a:gd name="T31" fmla="*/ 770 h 2547"/>
                <a:gd name="T32" fmla="*/ 1882 w 2711"/>
                <a:gd name="T33" fmla="*/ 228 h 2547"/>
                <a:gd name="T34" fmla="*/ 1637 w 2711"/>
                <a:gd name="T35" fmla="*/ 2411 h 2547"/>
                <a:gd name="T36" fmla="*/ 1538 w 2711"/>
                <a:gd name="T37" fmla="*/ 2312 h 2547"/>
                <a:gd name="T38" fmla="*/ 1143 w 2711"/>
                <a:gd name="T39" fmla="*/ 1212 h 2547"/>
                <a:gd name="T40" fmla="*/ 1389 w 2711"/>
                <a:gd name="T41" fmla="*/ 1458 h 2547"/>
                <a:gd name="T42" fmla="*/ 1123 w 2711"/>
                <a:gd name="T43" fmla="*/ 1432 h 2547"/>
                <a:gd name="T44" fmla="*/ 1115 w 2711"/>
                <a:gd name="T45" fmla="*/ 868 h 2547"/>
                <a:gd name="T46" fmla="*/ 1025 w 2711"/>
                <a:gd name="T47" fmla="*/ 778 h 2547"/>
                <a:gd name="T48" fmla="*/ 973 w 2711"/>
                <a:gd name="T49" fmla="*/ 1190 h 2547"/>
                <a:gd name="T50" fmla="*/ 1038 w 2711"/>
                <a:gd name="T51" fmla="*/ 1125 h 2547"/>
                <a:gd name="T52" fmla="*/ 1269 w 2711"/>
                <a:gd name="T53" fmla="*/ 647 h 2547"/>
                <a:gd name="T54" fmla="*/ 1324 w 2711"/>
                <a:gd name="T55" fmla="*/ 55 h 2547"/>
                <a:gd name="T56" fmla="*/ 1098 w 2711"/>
                <a:gd name="T57" fmla="*/ 280 h 2547"/>
                <a:gd name="T58" fmla="*/ 1134 w 2711"/>
                <a:gd name="T59" fmla="*/ 583 h 2547"/>
                <a:gd name="T60" fmla="*/ 836 w 2711"/>
                <a:gd name="T61" fmla="*/ 647 h 2547"/>
                <a:gd name="T62" fmla="*/ 62 w 2711"/>
                <a:gd name="T63" fmla="*/ 933 h 2547"/>
                <a:gd name="T64" fmla="*/ 467 w 2711"/>
                <a:gd name="T65" fmla="*/ 1337 h 2547"/>
                <a:gd name="T66" fmla="*/ 676 w 2711"/>
                <a:gd name="T67" fmla="*/ 1526 h 2547"/>
                <a:gd name="T68" fmla="*/ 560 w 2711"/>
                <a:gd name="T69" fmla="*/ 1410 h 2547"/>
                <a:gd name="T70" fmla="*/ 309 w 2711"/>
                <a:gd name="T71" fmla="*/ 1600 h 2547"/>
                <a:gd name="T72" fmla="*/ 698 w 2711"/>
                <a:gd name="T73" fmla="*/ 2052 h 2547"/>
                <a:gd name="T74" fmla="*/ 891 w 2711"/>
                <a:gd name="T75" fmla="*/ 1860 h 2547"/>
                <a:gd name="T76" fmla="*/ 954 w 2711"/>
                <a:gd name="T77" fmla="*/ 1914 h 2547"/>
                <a:gd name="T78" fmla="*/ 1345 w 2711"/>
                <a:gd name="T79" fmla="*/ 2306 h 2547"/>
                <a:gd name="T80" fmla="*/ 1728 w 2711"/>
                <a:gd name="T81" fmla="*/ 2215 h 2547"/>
                <a:gd name="T82" fmla="*/ 2674 w 2711"/>
                <a:gd name="T83" fmla="*/ 1850 h 2547"/>
                <a:gd name="T84" fmla="*/ 2536 w 2711"/>
                <a:gd name="T85" fmla="*/ 1713 h 2547"/>
                <a:gd name="T86" fmla="*/ 2674 w 2711"/>
                <a:gd name="T87" fmla="*/ 1608 h 2547"/>
                <a:gd name="T88" fmla="*/ 2563 w 2711"/>
                <a:gd name="T89" fmla="*/ 1677 h 2547"/>
                <a:gd name="T90" fmla="*/ 2597 w 2711"/>
                <a:gd name="T91" fmla="*/ 1530 h 2547"/>
                <a:gd name="T92" fmla="*/ 1650 w 2711"/>
                <a:gd name="T93" fmla="*/ 1442 h 2547"/>
                <a:gd name="T94" fmla="*/ 2183 w 2711"/>
                <a:gd name="T95" fmla="*/ 965 h 2547"/>
                <a:gd name="T96" fmla="*/ 2273 w 2711"/>
                <a:gd name="T97" fmla="*/ 875 h 2547"/>
                <a:gd name="T98" fmla="*/ 2376 w 2711"/>
                <a:gd name="T99" fmla="*/ 735 h 2547"/>
                <a:gd name="T100" fmla="*/ 2311 w 2711"/>
                <a:gd name="T101" fmla="*/ 670 h 2547"/>
                <a:gd name="T102" fmla="*/ 1445 w 2711"/>
                <a:gd name="T103" fmla="*/ 708 h 2547"/>
                <a:gd name="T104" fmla="*/ 1838 w 2711"/>
                <a:gd name="T105" fmla="*/ 228 h 2547"/>
                <a:gd name="T106" fmla="*/ 1722 w 2711"/>
                <a:gd name="T107" fmla="*/ 112 h 2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11" h="2547">
                  <a:moveTo>
                    <a:pt x="1577" y="161"/>
                  </a:moveTo>
                  <a:cubicBezTo>
                    <a:pt x="1532" y="66"/>
                    <a:pt x="1436" y="0"/>
                    <a:pt x="1324" y="0"/>
                  </a:cubicBezTo>
                  <a:cubicBezTo>
                    <a:pt x="1169" y="0"/>
                    <a:pt x="1044" y="125"/>
                    <a:pt x="1044" y="280"/>
                  </a:cubicBezTo>
                  <a:cubicBezTo>
                    <a:pt x="1044" y="327"/>
                    <a:pt x="1056" y="372"/>
                    <a:pt x="1076" y="411"/>
                  </a:cubicBezTo>
                  <a:cubicBezTo>
                    <a:pt x="1047" y="394"/>
                    <a:pt x="1014" y="385"/>
                    <a:pt x="978" y="385"/>
                  </a:cubicBezTo>
                  <a:cubicBezTo>
                    <a:pt x="868" y="385"/>
                    <a:pt x="780" y="474"/>
                    <a:pt x="780" y="583"/>
                  </a:cubicBezTo>
                  <a:cubicBezTo>
                    <a:pt x="780" y="584"/>
                    <a:pt x="780" y="585"/>
                    <a:pt x="780" y="587"/>
                  </a:cubicBezTo>
                  <a:cubicBezTo>
                    <a:pt x="697" y="512"/>
                    <a:pt x="587" y="466"/>
                    <a:pt x="467" y="466"/>
                  </a:cubicBezTo>
                  <a:cubicBezTo>
                    <a:pt x="209" y="466"/>
                    <a:pt x="0" y="675"/>
                    <a:pt x="0" y="933"/>
                  </a:cubicBezTo>
                  <a:cubicBezTo>
                    <a:pt x="0" y="1189"/>
                    <a:pt x="207" y="1397"/>
                    <a:pt x="462" y="1399"/>
                  </a:cubicBezTo>
                  <a:cubicBezTo>
                    <a:pt x="425" y="1429"/>
                    <a:pt x="400" y="1474"/>
                    <a:pt x="400" y="1526"/>
                  </a:cubicBezTo>
                  <a:cubicBezTo>
                    <a:pt x="400" y="1542"/>
                    <a:pt x="403" y="1557"/>
                    <a:pt x="407" y="1572"/>
                  </a:cubicBezTo>
                  <a:cubicBezTo>
                    <a:pt x="378" y="1555"/>
                    <a:pt x="345" y="1546"/>
                    <a:pt x="309" y="1546"/>
                  </a:cubicBezTo>
                  <a:cubicBezTo>
                    <a:pt x="201" y="1546"/>
                    <a:pt x="114" y="1633"/>
                    <a:pt x="114" y="1741"/>
                  </a:cubicBezTo>
                  <a:cubicBezTo>
                    <a:pt x="114" y="1849"/>
                    <a:pt x="201" y="1937"/>
                    <a:pt x="309" y="1937"/>
                  </a:cubicBezTo>
                  <a:cubicBezTo>
                    <a:pt x="369" y="1937"/>
                    <a:pt x="423" y="1910"/>
                    <a:pt x="459" y="1867"/>
                  </a:cubicBezTo>
                  <a:cubicBezTo>
                    <a:pt x="463" y="1996"/>
                    <a:pt x="568" y="2099"/>
                    <a:pt x="698" y="2099"/>
                  </a:cubicBezTo>
                  <a:cubicBezTo>
                    <a:pt x="796" y="2099"/>
                    <a:pt x="881" y="2039"/>
                    <a:pt x="918" y="1954"/>
                  </a:cubicBezTo>
                  <a:cubicBezTo>
                    <a:pt x="938" y="2173"/>
                    <a:pt x="1122" y="2344"/>
                    <a:pt x="1345" y="2344"/>
                  </a:cubicBezTo>
                  <a:cubicBezTo>
                    <a:pt x="1372" y="2344"/>
                    <a:pt x="1398" y="2341"/>
                    <a:pt x="1424" y="2337"/>
                  </a:cubicBezTo>
                  <a:cubicBezTo>
                    <a:pt x="1410" y="2358"/>
                    <a:pt x="1402" y="2384"/>
                    <a:pt x="1402" y="2411"/>
                  </a:cubicBezTo>
                  <a:cubicBezTo>
                    <a:pt x="1402" y="2486"/>
                    <a:pt x="1463" y="2547"/>
                    <a:pt x="1538" y="2547"/>
                  </a:cubicBezTo>
                  <a:cubicBezTo>
                    <a:pt x="1613" y="2547"/>
                    <a:pt x="1674" y="2486"/>
                    <a:pt x="1674" y="2411"/>
                  </a:cubicBezTo>
                  <a:cubicBezTo>
                    <a:pt x="1674" y="2347"/>
                    <a:pt x="1631" y="2294"/>
                    <a:pt x="1572" y="2279"/>
                  </a:cubicBezTo>
                  <a:cubicBezTo>
                    <a:pt x="1620" y="2249"/>
                    <a:pt x="1662" y="2210"/>
                    <a:pt x="1695" y="2163"/>
                  </a:cubicBezTo>
                  <a:cubicBezTo>
                    <a:pt x="1692" y="2180"/>
                    <a:pt x="1691" y="2197"/>
                    <a:pt x="1691" y="2215"/>
                  </a:cubicBezTo>
                  <a:cubicBezTo>
                    <a:pt x="1691" y="2392"/>
                    <a:pt x="1835" y="2536"/>
                    <a:pt x="2013" y="2536"/>
                  </a:cubicBezTo>
                  <a:cubicBezTo>
                    <a:pt x="2190" y="2536"/>
                    <a:pt x="2334" y="2392"/>
                    <a:pt x="2334" y="2215"/>
                  </a:cubicBezTo>
                  <a:cubicBezTo>
                    <a:pt x="2334" y="2074"/>
                    <a:pt x="2244" y="1955"/>
                    <a:pt x="2118" y="1911"/>
                  </a:cubicBezTo>
                  <a:cubicBezTo>
                    <a:pt x="2211" y="1903"/>
                    <a:pt x="2295" y="1869"/>
                    <a:pt x="2365" y="1816"/>
                  </a:cubicBezTo>
                  <a:cubicBezTo>
                    <a:pt x="2363" y="1827"/>
                    <a:pt x="2362" y="1839"/>
                    <a:pt x="2362" y="1850"/>
                  </a:cubicBezTo>
                  <a:cubicBezTo>
                    <a:pt x="2362" y="1947"/>
                    <a:pt x="2440" y="2025"/>
                    <a:pt x="2536" y="2025"/>
                  </a:cubicBezTo>
                  <a:cubicBezTo>
                    <a:pt x="2633" y="2025"/>
                    <a:pt x="2711" y="1947"/>
                    <a:pt x="2711" y="1850"/>
                  </a:cubicBezTo>
                  <a:cubicBezTo>
                    <a:pt x="2711" y="1791"/>
                    <a:pt x="2682" y="1739"/>
                    <a:pt x="2637" y="1707"/>
                  </a:cubicBezTo>
                  <a:cubicBezTo>
                    <a:pt x="2676" y="1691"/>
                    <a:pt x="2704" y="1653"/>
                    <a:pt x="2704" y="1608"/>
                  </a:cubicBezTo>
                  <a:cubicBezTo>
                    <a:pt x="2704" y="1548"/>
                    <a:pt x="2656" y="1501"/>
                    <a:pt x="2597" y="1501"/>
                  </a:cubicBezTo>
                  <a:cubicBezTo>
                    <a:pt x="2578" y="1501"/>
                    <a:pt x="2560" y="1505"/>
                    <a:pt x="2545" y="1514"/>
                  </a:cubicBezTo>
                  <a:cubicBezTo>
                    <a:pt x="2548" y="1491"/>
                    <a:pt x="2550" y="1467"/>
                    <a:pt x="2550" y="1442"/>
                  </a:cubicBezTo>
                  <a:cubicBezTo>
                    <a:pt x="2550" y="1232"/>
                    <a:pt x="2412" y="1053"/>
                    <a:pt x="2221" y="993"/>
                  </a:cubicBezTo>
                  <a:cubicBezTo>
                    <a:pt x="2271" y="977"/>
                    <a:pt x="2308" y="930"/>
                    <a:pt x="2308" y="875"/>
                  </a:cubicBezTo>
                  <a:cubicBezTo>
                    <a:pt x="2308" y="856"/>
                    <a:pt x="2304" y="839"/>
                    <a:pt x="2296" y="823"/>
                  </a:cubicBezTo>
                  <a:cubicBezTo>
                    <a:pt x="2301" y="824"/>
                    <a:pt x="2306" y="825"/>
                    <a:pt x="2311" y="825"/>
                  </a:cubicBezTo>
                  <a:cubicBezTo>
                    <a:pt x="2361" y="825"/>
                    <a:pt x="2401" y="784"/>
                    <a:pt x="2401" y="735"/>
                  </a:cubicBezTo>
                  <a:cubicBezTo>
                    <a:pt x="2401" y="685"/>
                    <a:pt x="2361" y="645"/>
                    <a:pt x="2311" y="645"/>
                  </a:cubicBezTo>
                  <a:cubicBezTo>
                    <a:pt x="2262" y="645"/>
                    <a:pt x="2221" y="685"/>
                    <a:pt x="2221" y="735"/>
                  </a:cubicBezTo>
                  <a:cubicBezTo>
                    <a:pt x="2221" y="743"/>
                    <a:pt x="2222" y="750"/>
                    <a:pt x="2224" y="757"/>
                  </a:cubicBezTo>
                  <a:cubicBezTo>
                    <a:pt x="2211" y="753"/>
                    <a:pt x="2197" y="750"/>
                    <a:pt x="2183" y="750"/>
                  </a:cubicBezTo>
                  <a:cubicBezTo>
                    <a:pt x="2158" y="750"/>
                    <a:pt x="2135" y="757"/>
                    <a:pt x="2115" y="770"/>
                  </a:cubicBezTo>
                  <a:cubicBezTo>
                    <a:pt x="2119" y="750"/>
                    <a:pt x="2121" y="729"/>
                    <a:pt x="2121" y="708"/>
                  </a:cubicBezTo>
                  <a:cubicBezTo>
                    <a:pt x="2121" y="530"/>
                    <a:pt x="1989" y="382"/>
                    <a:pt x="1817" y="356"/>
                  </a:cubicBezTo>
                  <a:cubicBezTo>
                    <a:pt x="1857" y="327"/>
                    <a:pt x="1882" y="280"/>
                    <a:pt x="1882" y="228"/>
                  </a:cubicBezTo>
                  <a:cubicBezTo>
                    <a:pt x="1882" y="139"/>
                    <a:pt x="1810" y="68"/>
                    <a:pt x="1722" y="68"/>
                  </a:cubicBezTo>
                  <a:cubicBezTo>
                    <a:pt x="1658" y="68"/>
                    <a:pt x="1602" y="106"/>
                    <a:pt x="1577" y="161"/>
                  </a:cubicBezTo>
                  <a:close/>
                  <a:moveTo>
                    <a:pt x="1637" y="2411"/>
                  </a:moveTo>
                  <a:cubicBezTo>
                    <a:pt x="1637" y="2466"/>
                    <a:pt x="1592" y="2510"/>
                    <a:pt x="1538" y="2510"/>
                  </a:cubicBezTo>
                  <a:cubicBezTo>
                    <a:pt x="1483" y="2510"/>
                    <a:pt x="1439" y="2466"/>
                    <a:pt x="1439" y="2411"/>
                  </a:cubicBezTo>
                  <a:cubicBezTo>
                    <a:pt x="1439" y="2356"/>
                    <a:pt x="1483" y="2312"/>
                    <a:pt x="1538" y="2312"/>
                  </a:cubicBezTo>
                  <a:cubicBezTo>
                    <a:pt x="1592" y="2312"/>
                    <a:pt x="1637" y="2356"/>
                    <a:pt x="1637" y="2411"/>
                  </a:cubicBezTo>
                  <a:close/>
                  <a:moveTo>
                    <a:pt x="1389" y="1458"/>
                  </a:moveTo>
                  <a:cubicBezTo>
                    <a:pt x="1253" y="1458"/>
                    <a:pt x="1143" y="1348"/>
                    <a:pt x="1143" y="1212"/>
                  </a:cubicBezTo>
                  <a:cubicBezTo>
                    <a:pt x="1143" y="1076"/>
                    <a:pt x="1253" y="966"/>
                    <a:pt x="1389" y="966"/>
                  </a:cubicBezTo>
                  <a:cubicBezTo>
                    <a:pt x="1525" y="966"/>
                    <a:pt x="1635" y="1076"/>
                    <a:pt x="1635" y="1212"/>
                  </a:cubicBezTo>
                  <a:cubicBezTo>
                    <a:pt x="1635" y="1348"/>
                    <a:pt x="1525" y="1458"/>
                    <a:pt x="1389" y="1458"/>
                  </a:cubicBezTo>
                  <a:close/>
                  <a:moveTo>
                    <a:pt x="732" y="1432"/>
                  </a:moveTo>
                  <a:cubicBezTo>
                    <a:pt x="732" y="1324"/>
                    <a:pt x="819" y="1237"/>
                    <a:pt x="927" y="1237"/>
                  </a:cubicBezTo>
                  <a:cubicBezTo>
                    <a:pt x="1035" y="1237"/>
                    <a:pt x="1123" y="1324"/>
                    <a:pt x="1123" y="1432"/>
                  </a:cubicBezTo>
                  <a:cubicBezTo>
                    <a:pt x="1123" y="1540"/>
                    <a:pt x="1035" y="1628"/>
                    <a:pt x="927" y="1628"/>
                  </a:cubicBezTo>
                  <a:cubicBezTo>
                    <a:pt x="819" y="1628"/>
                    <a:pt x="732" y="1540"/>
                    <a:pt x="732" y="1432"/>
                  </a:cubicBezTo>
                  <a:close/>
                  <a:moveTo>
                    <a:pt x="1115" y="868"/>
                  </a:moveTo>
                  <a:cubicBezTo>
                    <a:pt x="1115" y="918"/>
                    <a:pt x="1074" y="959"/>
                    <a:pt x="1025" y="959"/>
                  </a:cubicBezTo>
                  <a:cubicBezTo>
                    <a:pt x="975" y="959"/>
                    <a:pt x="934" y="918"/>
                    <a:pt x="934" y="868"/>
                  </a:cubicBezTo>
                  <a:cubicBezTo>
                    <a:pt x="934" y="818"/>
                    <a:pt x="975" y="778"/>
                    <a:pt x="1025" y="778"/>
                  </a:cubicBezTo>
                  <a:cubicBezTo>
                    <a:pt x="1074" y="778"/>
                    <a:pt x="1115" y="818"/>
                    <a:pt x="1115" y="868"/>
                  </a:cubicBezTo>
                  <a:close/>
                  <a:moveTo>
                    <a:pt x="1038" y="1125"/>
                  </a:moveTo>
                  <a:cubicBezTo>
                    <a:pt x="1038" y="1161"/>
                    <a:pt x="1009" y="1190"/>
                    <a:pt x="973" y="1190"/>
                  </a:cubicBezTo>
                  <a:cubicBezTo>
                    <a:pt x="937" y="1190"/>
                    <a:pt x="908" y="1161"/>
                    <a:pt x="908" y="1125"/>
                  </a:cubicBezTo>
                  <a:cubicBezTo>
                    <a:pt x="908" y="1089"/>
                    <a:pt x="937" y="1060"/>
                    <a:pt x="973" y="1060"/>
                  </a:cubicBezTo>
                  <a:cubicBezTo>
                    <a:pt x="1009" y="1060"/>
                    <a:pt x="1038" y="1089"/>
                    <a:pt x="1038" y="1125"/>
                  </a:cubicBezTo>
                  <a:close/>
                  <a:moveTo>
                    <a:pt x="1269" y="893"/>
                  </a:moveTo>
                  <a:cubicBezTo>
                    <a:pt x="1201" y="893"/>
                    <a:pt x="1146" y="838"/>
                    <a:pt x="1146" y="770"/>
                  </a:cubicBezTo>
                  <a:cubicBezTo>
                    <a:pt x="1146" y="702"/>
                    <a:pt x="1201" y="647"/>
                    <a:pt x="1269" y="647"/>
                  </a:cubicBezTo>
                  <a:cubicBezTo>
                    <a:pt x="1337" y="647"/>
                    <a:pt x="1392" y="702"/>
                    <a:pt x="1392" y="770"/>
                  </a:cubicBezTo>
                  <a:cubicBezTo>
                    <a:pt x="1392" y="838"/>
                    <a:pt x="1337" y="893"/>
                    <a:pt x="1269" y="893"/>
                  </a:cubicBezTo>
                  <a:close/>
                  <a:moveTo>
                    <a:pt x="1324" y="55"/>
                  </a:moveTo>
                  <a:cubicBezTo>
                    <a:pt x="1448" y="55"/>
                    <a:pt x="1549" y="156"/>
                    <a:pt x="1549" y="280"/>
                  </a:cubicBezTo>
                  <a:cubicBezTo>
                    <a:pt x="1549" y="405"/>
                    <a:pt x="1448" y="505"/>
                    <a:pt x="1324" y="505"/>
                  </a:cubicBezTo>
                  <a:cubicBezTo>
                    <a:pt x="1199" y="505"/>
                    <a:pt x="1098" y="405"/>
                    <a:pt x="1098" y="280"/>
                  </a:cubicBezTo>
                  <a:cubicBezTo>
                    <a:pt x="1098" y="156"/>
                    <a:pt x="1199" y="55"/>
                    <a:pt x="1324" y="55"/>
                  </a:cubicBezTo>
                  <a:close/>
                  <a:moveTo>
                    <a:pt x="978" y="427"/>
                  </a:moveTo>
                  <a:cubicBezTo>
                    <a:pt x="1064" y="427"/>
                    <a:pt x="1134" y="497"/>
                    <a:pt x="1134" y="583"/>
                  </a:cubicBezTo>
                  <a:cubicBezTo>
                    <a:pt x="1134" y="669"/>
                    <a:pt x="1064" y="739"/>
                    <a:pt x="978" y="739"/>
                  </a:cubicBezTo>
                  <a:cubicBezTo>
                    <a:pt x="934" y="739"/>
                    <a:pt x="895" y="721"/>
                    <a:pt x="867" y="692"/>
                  </a:cubicBezTo>
                  <a:cubicBezTo>
                    <a:pt x="857" y="677"/>
                    <a:pt x="847" y="662"/>
                    <a:pt x="836" y="647"/>
                  </a:cubicBezTo>
                  <a:cubicBezTo>
                    <a:pt x="827" y="628"/>
                    <a:pt x="822" y="606"/>
                    <a:pt x="822" y="583"/>
                  </a:cubicBezTo>
                  <a:cubicBezTo>
                    <a:pt x="822" y="497"/>
                    <a:pt x="892" y="427"/>
                    <a:pt x="978" y="427"/>
                  </a:cubicBezTo>
                  <a:close/>
                  <a:moveTo>
                    <a:pt x="62" y="933"/>
                  </a:moveTo>
                  <a:cubicBezTo>
                    <a:pt x="62" y="709"/>
                    <a:pt x="243" y="528"/>
                    <a:pt x="467" y="528"/>
                  </a:cubicBezTo>
                  <a:cubicBezTo>
                    <a:pt x="690" y="528"/>
                    <a:pt x="871" y="709"/>
                    <a:pt x="871" y="933"/>
                  </a:cubicBezTo>
                  <a:cubicBezTo>
                    <a:pt x="871" y="1156"/>
                    <a:pt x="690" y="1337"/>
                    <a:pt x="467" y="1337"/>
                  </a:cubicBezTo>
                  <a:cubicBezTo>
                    <a:pt x="243" y="1337"/>
                    <a:pt x="62" y="1156"/>
                    <a:pt x="62" y="933"/>
                  </a:cubicBezTo>
                  <a:close/>
                  <a:moveTo>
                    <a:pt x="560" y="1410"/>
                  </a:moveTo>
                  <a:cubicBezTo>
                    <a:pt x="624" y="1410"/>
                    <a:pt x="676" y="1462"/>
                    <a:pt x="676" y="1526"/>
                  </a:cubicBezTo>
                  <a:cubicBezTo>
                    <a:pt x="676" y="1590"/>
                    <a:pt x="624" y="1641"/>
                    <a:pt x="560" y="1641"/>
                  </a:cubicBezTo>
                  <a:cubicBezTo>
                    <a:pt x="496" y="1641"/>
                    <a:pt x="444" y="1590"/>
                    <a:pt x="444" y="1526"/>
                  </a:cubicBezTo>
                  <a:cubicBezTo>
                    <a:pt x="444" y="1462"/>
                    <a:pt x="496" y="1410"/>
                    <a:pt x="560" y="1410"/>
                  </a:cubicBezTo>
                  <a:close/>
                  <a:moveTo>
                    <a:pt x="309" y="1883"/>
                  </a:moveTo>
                  <a:cubicBezTo>
                    <a:pt x="231" y="1883"/>
                    <a:pt x="168" y="1819"/>
                    <a:pt x="168" y="1741"/>
                  </a:cubicBezTo>
                  <a:cubicBezTo>
                    <a:pt x="168" y="1663"/>
                    <a:pt x="231" y="1600"/>
                    <a:pt x="309" y="1600"/>
                  </a:cubicBezTo>
                  <a:cubicBezTo>
                    <a:pt x="388" y="1600"/>
                    <a:pt x="451" y="1663"/>
                    <a:pt x="451" y="1741"/>
                  </a:cubicBezTo>
                  <a:cubicBezTo>
                    <a:pt x="451" y="1819"/>
                    <a:pt x="388" y="1883"/>
                    <a:pt x="309" y="1883"/>
                  </a:cubicBezTo>
                  <a:close/>
                  <a:moveTo>
                    <a:pt x="698" y="2052"/>
                  </a:moveTo>
                  <a:cubicBezTo>
                    <a:pt x="592" y="2052"/>
                    <a:pt x="505" y="1966"/>
                    <a:pt x="505" y="1860"/>
                  </a:cubicBezTo>
                  <a:cubicBezTo>
                    <a:pt x="505" y="1754"/>
                    <a:pt x="592" y="1667"/>
                    <a:pt x="698" y="1667"/>
                  </a:cubicBezTo>
                  <a:cubicBezTo>
                    <a:pt x="804" y="1667"/>
                    <a:pt x="891" y="1754"/>
                    <a:pt x="891" y="1860"/>
                  </a:cubicBezTo>
                  <a:cubicBezTo>
                    <a:pt x="891" y="1966"/>
                    <a:pt x="804" y="2052"/>
                    <a:pt x="698" y="2052"/>
                  </a:cubicBezTo>
                  <a:close/>
                  <a:moveTo>
                    <a:pt x="1345" y="2306"/>
                  </a:moveTo>
                  <a:cubicBezTo>
                    <a:pt x="1129" y="2306"/>
                    <a:pt x="954" y="2131"/>
                    <a:pt x="954" y="1914"/>
                  </a:cubicBezTo>
                  <a:cubicBezTo>
                    <a:pt x="954" y="1698"/>
                    <a:pt x="1129" y="1523"/>
                    <a:pt x="1345" y="1523"/>
                  </a:cubicBezTo>
                  <a:cubicBezTo>
                    <a:pt x="1561" y="1523"/>
                    <a:pt x="1737" y="1698"/>
                    <a:pt x="1737" y="1914"/>
                  </a:cubicBezTo>
                  <a:cubicBezTo>
                    <a:pt x="1737" y="2131"/>
                    <a:pt x="1561" y="2306"/>
                    <a:pt x="1345" y="2306"/>
                  </a:cubicBezTo>
                  <a:close/>
                  <a:moveTo>
                    <a:pt x="2298" y="2215"/>
                  </a:moveTo>
                  <a:cubicBezTo>
                    <a:pt x="2298" y="2372"/>
                    <a:pt x="2170" y="2500"/>
                    <a:pt x="2013" y="2500"/>
                  </a:cubicBezTo>
                  <a:cubicBezTo>
                    <a:pt x="1855" y="2500"/>
                    <a:pt x="1728" y="2372"/>
                    <a:pt x="1728" y="2215"/>
                  </a:cubicBezTo>
                  <a:cubicBezTo>
                    <a:pt x="1728" y="2057"/>
                    <a:pt x="1855" y="1930"/>
                    <a:pt x="2013" y="1930"/>
                  </a:cubicBezTo>
                  <a:cubicBezTo>
                    <a:pt x="2170" y="1930"/>
                    <a:pt x="2298" y="2057"/>
                    <a:pt x="2298" y="2215"/>
                  </a:cubicBezTo>
                  <a:close/>
                  <a:moveTo>
                    <a:pt x="2674" y="1850"/>
                  </a:moveTo>
                  <a:cubicBezTo>
                    <a:pt x="2674" y="1926"/>
                    <a:pt x="2612" y="1988"/>
                    <a:pt x="2536" y="1988"/>
                  </a:cubicBezTo>
                  <a:cubicBezTo>
                    <a:pt x="2461" y="1988"/>
                    <a:pt x="2399" y="1926"/>
                    <a:pt x="2399" y="1850"/>
                  </a:cubicBezTo>
                  <a:cubicBezTo>
                    <a:pt x="2399" y="1774"/>
                    <a:pt x="2461" y="1713"/>
                    <a:pt x="2536" y="1713"/>
                  </a:cubicBezTo>
                  <a:cubicBezTo>
                    <a:pt x="2612" y="1713"/>
                    <a:pt x="2674" y="1774"/>
                    <a:pt x="2674" y="1850"/>
                  </a:cubicBezTo>
                  <a:close/>
                  <a:moveTo>
                    <a:pt x="2597" y="1530"/>
                  </a:moveTo>
                  <a:cubicBezTo>
                    <a:pt x="2639" y="1530"/>
                    <a:pt x="2674" y="1565"/>
                    <a:pt x="2674" y="1608"/>
                  </a:cubicBezTo>
                  <a:cubicBezTo>
                    <a:pt x="2674" y="1650"/>
                    <a:pt x="2639" y="1685"/>
                    <a:pt x="2597" y="1685"/>
                  </a:cubicBezTo>
                  <a:cubicBezTo>
                    <a:pt x="2596" y="1685"/>
                    <a:pt x="2595" y="1685"/>
                    <a:pt x="2594" y="1685"/>
                  </a:cubicBezTo>
                  <a:cubicBezTo>
                    <a:pt x="2584" y="1682"/>
                    <a:pt x="2574" y="1679"/>
                    <a:pt x="2563" y="1677"/>
                  </a:cubicBezTo>
                  <a:cubicBezTo>
                    <a:pt x="2538" y="1665"/>
                    <a:pt x="2520" y="1640"/>
                    <a:pt x="2519" y="1610"/>
                  </a:cubicBezTo>
                  <a:cubicBezTo>
                    <a:pt x="2525" y="1594"/>
                    <a:pt x="2531" y="1578"/>
                    <a:pt x="2535" y="1561"/>
                  </a:cubicBezTo>
                  <a:cubicBezTo>
                    <a:pt x="2549" y="1542"/>
                    <a:pt x="2571" y="1530"/>
                    <a:pt x="2597" y="1530"/>
                  </a:cubicBezTo>
                  <a:close/>
                  <a:moveTo>
                    <a:pt x="2509" y="1442"/>
                  </a:moveTo>
                  <a:cubicBezTo>
                    <a:pt x="2509" y="1679"/>
                    <a:pt x="2317" y="1872"/>
                    <a:pt x="2080" y="1872"/>
                  </a:cubicBezTo>
                  <a:cubicBezTo>
                    <a:pt x="1843" y="1872"/>
                    <a:pt x="1650" y="1679"/>
                    <a:pt x="1650" y="1442"/>
                  </a:cubicBezTo>
                  <a:cubicBezTo>
                    <a:pt x="1650" y="1205"/>
                    <a:pt x="1843" y="1013"/>
                    <a:pt x="2080" y="1013"/>
                  </a:cubicBezTo>
                  <a:cubicBezTo>
                    <a:pt x="2317" y="1013"/>
                    <a:pt x="2509" y="1205"/>
                    <a:pt x="2509" y="1442"/>
                  </a:cubicBezTo>
                  <a:close/>
                  <a:moveTo>
                    <a:pt x="2183" y="965"/>
                  </a:moveTo>
                  <a:cubicBezTo>
                    <a:pt x="2133" y="965"/>
                    <a:pt x="2093" y="925"/>
                    <a:pt x="2093" y="875"/>
                  </a:cubicBezTo>
                  <a:cubicBezTo>
                    <a:pt x="2093" y="825"/>
                    <a:pt x="2133" y="784"/>
                    <a:pt x="2183" y="784"/>
                  </a:cubicBezTo>
                  <a:cubicBezTo>
                    <a:pt x="2233" y="784"/>
                    <a:pt x="2273" y="825"/>
                    <a:pt x="2273" y="875"/>
                  </a:cubicBezTo>
                  <a:cubicBezTo>
                    <a:pt x="2273" y="925"/>
                    <a:pt x="2233" y="965"/>
                    <a:pt x="2183" y="965"/>
                  </a:cubicBezTo>
                  <a:close/>
                  <a:moveTo>
                    <a:pt x="2311" y="670"/>
                  </a:moveTo>
                  <a:cubicBezTo>
                    <a:pt x="2347" y="670"/>
                    <a:pt x="2376" y="699"/>
                    <a:pt x="2376" y="735"/>
                  </a:cubicBezTo>
                  <a:cubicBezTo>
                    <a:pt x="2376" y="771"/>
                    <a:pt x="2347" y="800"/>
                    <a:pt x="2311" y="800"/>
                  </a:cubicBezTo>
                  <a:cubicBezTo>
                    <a:pt x="2275" y="800"/>
                    <a:pt x="2246" y="771"/>
                    <a:pt x="2246" y="735"/>
                  </a:cubicBezTo>
                  <a:cubicBezTo>
                    <a:pt x="2246" y="699"/>
                    <a:pt x="2275" y="670"/>
                    <a:pt x="2311" y="670"/>
                  </a:cubicBezTo>
                  <a:close/>
                  <a:moveTo>
                    <a:pt x="2083" y="708"/>
                  </a:moveTo>
                  <a:cubicBezTo>
                    <a:pt x="2083" y="885"/>
                    <a:pt x="1940" y="1028"/>
                    <a:pt x="1764" y="1028"/>
                  </a:cubicBezTo>
                  <a:cubicBezTo>
                    <a:pt x="1588" y="1028"/>
                    <a:pt x="1445" y="885"/>
                    <a:pt x="1445" y="708"/>
                  </a:cubicBezTo>
                  <a:cubicBezTo>
                    <a:pt x="1445" y="532"/>
                    <a:pt x="1588" y="389"/>
                    <a:pt x="1764" y="389"/>
                  </a:cubicBezTo>
                  <a:cubicBezTo>
                    <a:pt x="1940" y="389"/>
                    <a:pt x="2083" y="532"/>
                    <a:pt x="2083" y="708"/>
                  </a:cubicBezTo>
                  <a:close/>
                  <a:moveTo>
                    <a:pt x="1838" y="228"/>
                  </a:moveTo>
                  <a:cubicBezTo>
                    <a:pt x="1838" y="291"/>
                    <a:pt x="1786" y="343"/>
                    <a:pt x="1722" y="343"/>
                  </a:cubicBezTo>
                  <a:cubicBezTo>
                    <a:pt x="1658" y="343"/>
                    <a:pt x="1607" y="291"/>
                    <a:pt x="1607" y="228"/>
                  </a:cubicBezTo>
                  <a:cubicBezTo>
                    <a:pt x="1607" y="164"/>
                    <a:pt x="1658" y="112"/>
                    <a:pt x="1722" y="112"/>
                  </a:cubicBezTo>
                  <a:cubicBezTo>
                    <a:pt x="1786" y="112"/>
                    <a:pt x="1838" y="164"/>
                    <a:pt x="1838"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 name="图片占位符 4">
            <a:extLst>
              <a:ext uri="{FF2B5EF4-FFF2-40B4-BE49-F238E27FC236}">
                <a16:creationId xmlns:a16="http://schemas.microsoft.com/office/drawing/2014/main" id="{80D70EF6-C8F0-4C3B-B9EC-26E3A1150B80}"/>
              </a:ext>
            </a:extLst>
          </p:cNvPr>
          <p:cNvSpPr>
            <a:spLocks noGrp="1"/>
          </p:cNvSpPr>
          <p:nvPr>
            <p:ph type="pic" sz="quarter" idx="10" hasCustomPrompt="1"/>
          </p:nvPr>
        </p:nvSpPr>
        <p:spPr>
          <a:xfrm>
            <a:off x="6463665" y="2256595"/>
            <a:ext cx="1419225" cy="141922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a:solidFill>
                  <a:schemeClr val="bg1">
                    <a:lumMod val="50000"/>
                  </a:schemeClr>
                </a:solidFill>
              </a:defRPr>
            </a:lvl1pPr>
          </a:lstStyle>
          <a:p>
            <a:pPr marL="0" lvl="0" indent="0" algn="ctr">
              <a:buNone/>
            </a:pPr>
            <a:r>
              <a:rPr lang="zh-CN" altLang="en-US" dirty="0"/>
              <a:t>图片</a:t>
            </a:r>
          </a:p>
        </p:txBody>
      </p:sp>
      <p:sp>
        <p:nvSpPr>
          <p:cNvPr id="9" name="图片占位符 4">
            <a:extLst>
              <a:ext uri="{FF2B5EF4-FFF2-40B4-BE49-F238E27FC236}">
                <a16:creationId xmlns:a16="http://schemas.microsoft.com/office/drawing/2014/main" id="{69B6811F-3B0B-4CDE-992D-61032CA6674D}"/>
              </a:ext>
            </a:extLst>
          </p:cNvPr>
          <p:cNvSpPr>
            <a:spLocks noGrp="1"/>
          </p:cNvSpPr>
          <p:nvPr>
            <p:ph type="pic" sz="quarter" idx="11" hasCustomPrompt="1"/>
          </p:nvPr>
        </p:nvSpPr>
        <p:spPr>
          <a:xfrm>
            <a:off x="9355635" y="3067051"/>
            <a:ext cx="1464765" cy="1464765"/>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0" name="图片占位符 4">
            <a:extLst>
              <a:ext uri="{FF2B5EF4-FFF2-40B4-BE49-F238E27FC236}">
                <a16:creationId xmlns:a16="http://schemas.microsoft.com/office/drawing/2014/main" id="{19C8E766-9E4E-4ECB-8DA2-D37761A876E6}"/>
              </a:ext>
            </a:extLst>
          </p:cNvPr>
          <p:cNvSpPr>
            <a:spLocks noGrp="1"/>
          </p:cNvSpPr>
          <p:nvPr>
            <p:ph type="pic" sz="quarter" idx="12" hasCustomPrompt="1"/>
          </p:nvPr>
        </p:nvSpPr>
        <p:spPr>
          <a:xfrm>
            <a:off x="8966200" y="1994817"/>
            <a:ext cx="1113207" cy="1113207"/>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
        <p:nvSpPr>
          <p:cNvPr id="11" name="图片占位符 4">
            <a:extLst>
              <a:ext uri="{FF2B5EF4-FFF2-40B4-BE49-F238E27FC236}">
                <a16:creationId xmlns:a16="http://schemas.microsoft.com/office/drawing/2014/main" id="{84BB0527-C435-4126-9D2B-65BCA7DD2818}"/>
              </a:ext>
            </a:extLst>
          </p:cNvPr>
          <p:cNvSpPr>
            <a:spLocks noGrp="1"/>
          </p:cNvSpPr>
          <p:nvPr>
            <p:ph type="pic" sz="quarter" idx="13" hasCustomPrompt="1"/>
          </p:nvPr>
        </p:nvSpPr>
        <p:spPr>
          <a:xfrm>
            <a:off x="7280910" y="4267006"/>
            <a:ext cx="692150" cy="692150"/>
          </a:xfrm>
          <a:prstGeom prst="ellipse">
            <a:avLst/>
          </a:prstGeom>
          <a:pattFill prst="pct5">
            <a:fgClr>
              <a:schemeClr val="bg1">
                <a:lumMod val="65000"/>
              </a:schemeClr>
            </a:fgClr>
            <a:bgClr>
              <a:schemeClr val="bg1">
                <a:lumMod val="95000"/>
              </a:schemeClr>
            </a:bgClr>
          </a:pattFill>
          <a:ln w="38100">
            <a:solidFill>
              <a:schemeClr val="bg1"/>
            </a:solidFill>
          </a:ln>
        </p:spPr>
        <p:txBody>
          <a:bodyPr vert="horz" lIns="91440" tIns="45720" rIns="91440" bIns="45720" rtlCol="0">
            <a:normAutofit/>
          </a:bodyPr>
          <a:lstStyle>
            <a:lvl1pPr>
              <a:defRPr lang="zh-CN" altLang="en-US" sz="1600" dirty="0" smtClean="0">
                <a:solidFill>
                  <a:schemeClr val="bg1">
                    <a:lumMod val="50000"/>
                  </a:schemeClr>
                </a:solidFill>
              </a:defRPr>
            </a:lvl1pPr>
          </a:lstStyle>
          <a:p>
            <a:pPr marL="0" lvl="0" indent="0" algn="ctr">
              <a:buNone/>
            </a:pPr>
            <a:r>
              <a:rPr lang="zh-CN" altLang="en-US" dirty="0"/>
              <a:t>图片</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090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232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683257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2018/12/25</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191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 Id="rId4"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xml"/><Relationship Id="rId1" Type="http://schemas.openxmlformats.org/officeDocument/2006/relationships/themeOverride" Target="../theme/themeOverride7.xml"/><Relationship Id="rId6" Type="http://schemas.openxmlformats.org/officeDocument/2006/relationships/image" Target="../media/image25.jpeg"/><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基于已有的</a:t>
            </a:r>
            <a:r>
              <a:rPr lang="en-US" altLang="zh-CN" dirty="0"/>
              <a:t>3D</a:t>
            </a:r>
            <a:r>
              <a:rPr lang="zh-CN" altLang="en-US" dirty="0"/>
              <a:t>树木模型创建新的树木模型方案</a:t>
            </a:r>
          </a:p>
        </p:txBody>
      </p:sp>
      <p:sp>
        <p:nvSpPr>
          <p:cNvPr id="6" name="文本占位符 5"/>
          <p:cNvSpPr>
            <a:spLocks noGrp="1"/>
          </p:cNvSpPr>
          <p:nvPr>
            <p:ph type="body" sz="quarter" idx="10"/>
          </p:nvPr>
        </p:nvSpPr>
        <p:spPr/>
        <p:txBody>
          <a:bodyPr/>
          <a:lstStyle/>
          <a:p>
            <a:r>
              <a:rPr lang="zh-CN" altLang="en-US" dirty="0"/>
              <a:t>王晓安</a:t>
            </a:r>
            <a:endParaRPr lang="en-US" altLang="zh-CN" dirty="0"/>
          </a:p>
        </p:txBody>
      </p:sp>
      <p:pic>
        <p:nvPicPr>
          <p:cNvPr id="15" name="图片占位符 14">
            <a:extLst>
              <a:ext uri="{FF2B5EF4-FFF2-40B4-BE49-F238E27FC236}">
                <a16:creationId xmlns:a16="http://schemas.microsoft.com/office/drawing/2014/main" id="{E902EF68-874C-4022-94CE-686F850BA5ED}"/>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6699" r="16699"/>
          <a:stretch>
            <a:fillRect/>
          </a:stretch>
        </p:blipFill>
        <p:spPr/>
      </p:pic>
      <p:pic>
        <p:nvPicPr>
          <p:cNvPr id="19" name="图片占位符 18">
            <a:extLst>
              <a:ext uri="{FF2B5EF4-FFF2-40B4-BE49-F238E27FC236}">
                <a16:creationId xmlns:a16="http://schemas.microsoft.com/office/drawing/2014/main" id="{124ABBDB-394C-4EB5-AD72-55A885902E29}"/>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16089" r="16089"/>
          <a:stretch>
            <a:fillRect/>
          </a:stretch>
        </p:blipFill>
        <p:spPr/>
      </p:pic>
      <p:pic>
        <p:nvPicPr>
          <p:cNvPr id="17" name="图片占位符 16">
            <a:extLst>
              <a:ext uri="{FF2B5EF4-FFF2-40B4-BE49-F238E27FC236}">
                <a16:creationId xmlns:a16="http://schemas.microsoft.com/office/drawing/2014/main" id="{317C861B-AD49-4ADC-9957-B0B1237DD52F}"/>
              </a:ext>
            </a:extLst>
          </p:cNvPr>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12465" r="12465"/>
          <a:stretch>
            <a:fillRect/>
          </a:stretch>
        </p:blipFill>
        <p:spPr/>
      </p:pic>
      <p:pic>
        <p:nvPicPr>
          <p:cNvPr id="21" name="图片占位符 20">
            <a:extLst>
              <a:ext uri="{FF2B5EF4-FFF2-40B4-BE49-F238E27FC236}">
                <a16:creationId xmlns:a16="http://schemas.microsoft.com/office/drawing/2014/main" id="{E1CD329F-34CA-44B2-A075-583E3DCD8F5F}"/>
              </a:ext>
            </a:extLst>
          </p:cNvPr>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16600" r="16600"/>
          <a:stretch>
            <a:fillRect/>
          </a:stretch>
        </p:blipFill>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匹配的具体过程</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10</a:t>
            </a:fld>
            <a:endParaRPr lang="zh-CN" altLang="en-US"/>
          </a:p>
        </p:txBody>
      </p:sp>
      <p:sp>
        <p:nvSpPr>
          <p:cNvPr id="6" name="矩形 5">
            <a:extLst>
              <a:ext uri="{FF2B5EF4-FFF2-40B4-BE49-F238E27FC236}">
                <a16:creationId xmlns:a16="http://schemas.microsoft.com/office/drawing/2014/main" id="{B8EBECFD-E80E-E041-9A59-6D0ADD217C1D}"/>
              </a:ext>
            </a:extLst>
          </p:cNvPr>
          <p:cNvSpPr/>
          <p:nvPr/>
        </p:nvSpPr>
        <p:spPr>
          <a:xfrm>
            <a:off x="1396656" y="1400544"/>
            <a:ext cx="2339102" cy="461665"/>
          </a:xfrm>
          <a:prstGeom prst="rect">
            <a:avLst/>
          </a:prstGeom>
        </p:spPr>
        <p:txBody>
          <a:bodyPr wrap="none">
            <a:spAutoFit/>
          </a:bodyPr>
          <a:lstStyle/>
          <a:p>
            <a:r>
              <a:rPr lang="en-US" altLang="zh-CN" sz="2400" dirty="0">
                <a:latin typeface="Times New Roman" panose="02020603050405020304" pitchFamily="18" charset="0"/>
                <a:ea typeface="仿宋_GB2312"/>
                <a:cs typeface="Times New Roman" panose="02020603050405020304" pitchFamily="18" charset="0"/>
              </a:rPr>
              <a:t>1.</a:t>
            </a:r>
            <a:r>
              <a:rPr lang="zh-CN" altLang="en-US" sz="2400" dirty="0">
                <a:latin typeface="Times New Roman" panose="02020603050405020304" pitchFamily="18" charset="0"/>
                <a:ea typeface="仿宋_GB2312"/>
                <a:cs typeface="Times New Roman" panose="02020603050405020304" pitchFamily="18" charset="0"/>
              </a:rPr>
              <a:t> </a:t>
            </a:r>
            <a:r>
              <a:rPr lang="zh-CN" altLang="zh-CN" sz="2400" dirty="0">
                <a:latin typeface="Times New Roman" panose="02020603050405020304" pitchFamily="18" charset="0"/>
                <a:ea typeface="仿宋_GB2312"/>
                <a:cs typeface="Times New Roman" panose="02020603050405020304" pitchFamily="18" charset="0"/>
              </a:rPr>
              <a:t>弹性曲线匹配</a:t>
            </a:r>
            <a:endParaRPr lang="zh-CN" altLang="en-US" sz="2400" dirty="0"/>
          </a:p>
        </p:txBody>
      </p:sp>
      <p:sp>
        <p:nvSpPr>
          <p:cNvPr id="7" name="矩形 6">
            <a:extLst>
              <a:ext uri="{FF2B5EF4-FFF2-40B4-BE49-F238E27FC236}">
                <a16:creationId xmlns:a16="http://schemas.microsoft.com/office/drawing/2014/main" id="{305B6292-615B-F149-B482-D3BEF8186D3A}"/>
              </a:ext>
            </a:extLst>
          </p:cNvPr>
          <p:cNvSpPr/>
          <p:nvPr/>
        </p:nvSpPr>
        <p:spPr>
          <a:xfrm>
            <a:off x="1728865" y="2067926"/>
            <a:ext cx="7175292" cy="923330"/>
          </a:xfrm>
          <a:prstGeom prst="rect">
            <a:avLst/>
          </a:prstGeom>
        </p:spPr>
        <p:txBody>
          <a:bodyPr wrap="square">
            <a:spAutoFit/>
          </a:bodyPr>
          <a:lstStyle/>
          <a:p>
            <a:r>
              <a:rPr lang="zh-CN" altLang="zh-CN" dirty="0">
                <a:latin typeface="Times New Roman" panose="02020603050405020304" pitchFamily="18" charset="0"/>
                <a:ea typeface="仿宋_GB2312"/>
                <a:cs typeface="Times New Roman" panose="02020603050405020304" pitchFamily="18" charset="0"/>
              </a:rPr>
              <a:t>这一步的目标是找到最佳旋转</a:t>
            </a:r>
            <a:r>
              <a:rPr lang="en-US" altLang="zh-CN" dirty="0">
                <a:latin typeface="Times New Roman" panose="02020603050405020304" pitchFamily="18" charset="0"/>
                <a:ea typeface="仿宋_GB2312"/>
              </a:rPr>
              <a:t>O</a:t>
            </a:r>
            <a:r>
              <a:rPr lang="zh-CN" altLang="zh-CN" dirty="0">
                <a:latin typeface="Times New Roman" panose="02020603050405020304" pitchFamily="18" charset="0"/>
                <a:ea typeface="仿宋_GB2312"/>
                <a:cs typeface="Times New Roman" panose="02020603050405020304" pitchFamily="18" charset="0"/>
              </a:rPr>
              <a:t>∈</a:t>
            </a:r>
            <a:r>
              <a:rPr lang="en-US" altLang="zh-CN" dirty="0">
                <a:latin typeface="Times New Roman" panose="02020603050405020304" pitchFamily="18" charset="0"/>
                <a:ea typeface="仿宋_GB2312"/>
              </a:rPr>
              <a:t>SO</a:t>
            </a:r>
            <a:r>
              <a:rPr lang="zh-CN" altLang="zh-CN" dirty="0">
                <a:latin typeface="Times New Roman" panose="02020603050405020304" pitchFamily="18" charset="0"/>
                <a:ea typeface="仿宋_GB2312"/>
                <a:cs typeface="Times New Roman" panose="02020603050405020304" pitchFamily="18" charset="0"/>
              </a:rPr>
              <a:t>（</a:t>
            </a:r>
            <a:r>
              <a:rPr lang="en-US" altLang="zh-CN" dirty="0">
                <a:latin typeface="Times New Roman" panose="02020603050405020304" pitchFamily="18" charset="0"/>
                <a:ea typeface="仿宋_GB2312"/>
              </a:rPr>
              <a:t>3</a:t>
            </a:r>
            <a:r>
              <a:rPr lang="zh-CN" altLang="zh-CN" dirty="0">
                <a:latin typeface="Times New Roman" panose="02020603050405020304" pitchFamily="18" charset="0"/>
                <a:ea typeface="仿宋_GB2312"/>
                <a:cs typeface="Times New Roman" panose="02020603050405020304" pitchFamily="18" charset="0"/>
              </a:rPr>
              <a:t>）和重新参数化</a:t>
            </a:r>
            <a:r>
              <a:rPr lang="zh-CN" altLang="zh-CN" dirty="0">
                <a:ea typeface="Times New Roman" panose="02020603050405020304" pitchFamily="18" charset="0"/>
              </a:rPr>
              <a:t> </a:t>
            </a:r>
            <a:r>
              <a:rPr lang="zh-CN" altLang="zh-CN" dirty="0">
                <a:latin typeface="Times New Roman" panose="02020603050405020304" pitchFamily="18" charset="0"/>
                <a:ea typeface="仿宋_GB2312"/>
                <a:cs typeface="Times New Roman" panose="02020603050405020304" pitchFamily="18" charset="0"/>
              </a:rPr>
              <a:t>γ：</a:t>
            </a:r>
            <a:r>
              <a:rPr lang="en-US" altLang="zh-CN" dirty="0">
                <a:latin typeface="Times New Roman" panose="02020603050405020304" pitchFamily="18" charset="0"/>
                <a:ea typeface="仿宋_GB2312"/>
              </a:rPr>
              <a:t>[0,1]</a:t>
            </a:r>
            <a:r>
              <a:rPr lang="zh-CN" altLang="zh-CN" dirty="0">
                <a:latin typeface="Times New Roman" panose="02020603050405020304" pitchFamily="18" charset="0"/>
                <a:ea typeface="仿宋_GB2312"/>
                <a:cs typeface="Times New Roman" panose="02020603050405020304" pitchFamily="18" charset="0"/>
              </a:rPr>
              <a:t>→</a:t>
            </a:r>
            <a:r>
              <a:rPr lang="en-US" altLang="zh-CN" dirty="0">
                <a:latin typeface="Times New Roman" panose="02020603050405020304" pitchFamily="18" charset="0"/>
                <a:ea typeface="仿宋_GB2312"/>
              </a:rPr>
              <a:t>[0,1]</a:t>
            </a:r>
            <a:r>
              <a:rPr lang="zh-CN" altLang="zh-CN" dirty="0">
                <a:latin typeface="Times New Roman" panose="02020603050405020304" pitchFamily="18" charset="0"/>
                <a:ea typeface="仿宋_GB2312"/>
                <a:cs typeface="Times New Roman" panose="02020603050405020304" pitchFamily="18" charset="0"/>
              </a:rPr>
              <a:t>，使</a:t>
            </a:r>
            <a:r>
              <a:rPr lang="en-US" altLang="zh-CN" dirty="0" err="1">
                <a:latin typeface="Times New Roman" panose="02020603050405020304" pitchFamily="18" charset="0"/>
                <a:ea typeface="仿宋_GB2312"/>
              </a:rPr>
              <a:t>fS</a:t>
            </a:r>
            <a:r>
              <a:rPr lang="zh-CN" altLang="zh-CN" dirty="0">
                <a:latin typeface="Times New Roman" panose="02020603050405020304" pitchFamily="18" charset="0"/>
                <a:ea typeface="仿宋_GB2312"/>
                <a:cs typeface="Times New Roman" panose="02020603050405020304" pitchFamily="18" charset="0"/>
              </a:rPr>
              <a:t>和</a:t>
            </a:r>
            <a:r>
              <a:rPr lang="en-US" altLang="zh-CN" dirty="0">
                <a:latin typeface="Times New Roman" panose="02020603050405020304" pitchFamily="18" charset="0"/>
                <a:ea typeface="仿宋_GB2312"/>
              </a:rPr>
              <a:t>O</a:t>
            </a:r>
            <a:r>
              <a:rPr lang="zh-CN" altLang="zh-CN" dirty="0">
                <a:latin typeface="Times New Roman" panose="02020603050405020304" pitchFamily="18" charset="0"/>
                <a:ea typeface="仿宋_GB2312"/>
                <a:cs typeface="Times New Roman" panose="02020603050405020304" pitchFamily="18" charset="0"/>
              </a:rPr>
              <a:t>之间的距离（</a:t>
            </a:r>
            <a:r>
              <a:rPr lang="en-US" altLang="zh-CN" dirty="0" err="1">
                <a:latin typeface="Times New Roman" panose="02020603050405020304" pitchFamily="18" charset="0"/>
                <a:ea typeface="仿宋_GB2312"/>
              </a:rPr>
              <a:t>fT</a:t>
            </a:r>
            <a:r>
              <a:rPr lang="en-US" altLang="zh-CN" dirty="0">
                <a:latin typeface="Times New Roman" panose="02020603050405020304" pitchFamily="18" charset="0"/>
                <a:ea typeface="仿宋_GB2312"/>
              </a:rPr>
              <a:t> ◦ </a:t>
            </a:r>
            <a:r>
              <a:rPr lang="en-US" altLang="zh-CN" dirty="0" err="1">
                <a:latin typeface="Times New Roman" panose="02020603050405020304" pitchFamily="18" charset="0"/>
                <a:ea typeface="仿宋_GB2312"/>
              </a:rPr>
              <a:t>γ</a:t>
            </a:r>
            <a:r>
              <a:rPr lang="zh-CN" altLang="zh-CN" dirty="0">
                <a:latin typeface="Times New Roman" panose="02020603050405020304" pitchFamily="18" charset="0"/>
                <a:ea typeface="仿宋_GB2312"/>
                <a:cs typeface="Times New Roman" panose="02020603050405020304" pitchFamily="18" charset="0"/>
              </a:rPr>
              <a:t>）最小化。弹性配准通过以下算法解决：</a:t>
            </a:r>
            <a:r>
              <a:rPr lang="zh-CN" altLang="zh-CN" dirty="0"/>
              <a:t> </a:t>
            </a:r>
            <a:endParaRPr lang="zh-CN" altLang="en-US" dirty="0"/>
          </a:p>
        </p:txBody>
      </p:sp>
      <p:pic>
        <p:nvPicPr>
          <p:cNvPr id="9" name="图片 8">
            <a:extLst>
              <a:ext uri="{FF2B5EF4-FFF2-40B4-BE49-F238E27FC236}">
                <a16:creationId xmlns:a16="http://schemas.microsoft.com/office/drawing/2014/main" id="{4E7F343B-AACE-F546-B8C0-C59EFC561025}"/>
              </a:ext>
            </a:extLst>
          </p:cNvPr>
          <p:cNvPicPr>
            <a:picLocks noChangeAspect="1"/>
          </p:cNvPicPr>
          <p:nvPr/>
        </p:nvPicPr>
        <p:blipFill>
          <a:blip r:embed="rId2"/>
          <a:stretch>
            <a:fillRect/>
          </a:stretch>
        </p:blipFill>
        <p:spPr>
          <a:xfrm>
            <a:off x="1728865" y="3196973"/>
            <a:ext cx="6113697" cy="983275"/>
          </a:xfrm>
          <a:prstGeom prst="rect">
            <a:avLst/>
          </a:prstGeom>
        </p:spPr>
      </p:pic>
    </p:spTree>
    <p:extLst>
      <p:ext uri="{BB962C8B-B14F-4D97-AF65-F5344CB8AC3E}">
        <p14:creationId xmlns:p14="http://schemas.microsoft.com/office/powerpoint/2010/main" val="303281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匹配的具体过程</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11</a:t>
            </a:fld>
            <a:endParaRPr lang="zh-CN" altLang="en-US"/>
          </a:p>
        </p:txBody>
      </p:sp>
      <p:sp>
        <p:nvSpPr>
          <p:cNvPr id="6" name="矩形 5">
            <a:extLst>
              <a:ext uri="{FF2B5EF4-FFF2-40B4-BE49-F238E27FC236}">
                <a16:creationId xmlns:a16="http://schemas.microsoft.com/office/drawing/2014/main" id="{B8EBECFD-E80E-E041-9A59-6D0ADD217C1D}"/>
              </a:ext>
            </a:extLst>
          </p:cNvPr>
          <p:cNvSpPr/>
          <p:nvPr/>
        </p:nvSpPr>
        <p:spPr>
          <a:xfrm>
            <a:off x="1396656" y="1400544"/>
            <a:ext cx="3339376"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2. </a:t>
            </a:r>
            <a:r>
              <a:rPr lang="zh-CN" altLang="zh-CN" sz="2400" dirty="0">
                <a:latin typeface="Times New Roman" panose="02020603050405020304" pitchFamily="18" charset="0"/>
                <a:cs typeface="Times New Roman" panose="02020603050405020304" pitchFamily="18" charset="0"/>
              </a:rPr>
              <a:t>分叉点匹配和树增强 </a:t>
            </a:r>
            <a:endParaRPr lang="zh-CN" altLang="en-US"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05B6292-615B-F149-B482-D3BEF8186D3A}"/>
              </a:ext>
            </a:extLst>
          </p:cNvPr>
          <p:cNvSpPr/>
          <p:nvPr/>
        </p:nvSpPr>
        <p:spPr>
          <a:xfrm>
            <a:off x="1728865" y="2234053"/>
            <a:ext cx="7175292" cy="1200329"/>
          </a:xfrm>
          <a:prstGeom prst="rect">
            <a:avLst/>
          </a:prstGeom>
        </p:spPr>
        <p:txBody>
          <a:bodyPr wrap="square">
            <a:spAutoFit/>
          </a:bodyPr>
          <a:lstStyle/>
          <a:p>
            <a:r>
              <a:rPr lang="zh-CN" altLang="en-US" dirty="0">
                <a:latin typeface="Times New Roman" panose="02020603050405020304" pitchFamily="18" charset="0"/>
                <a:ea typeface="仿宋_GB2312"/>
                <a:cs typeface="Times New Roman" panose="02020603050405020304" pitchFamily="18" charset="0"/>
              </a:rPr>
              <a:t>虽然上述弹性匹配程序提供了相对可接受的配准，但分叉点仍可能保持不准确地相互配准。该步骤的目标是改进上面的弹性配准，以便找到</a:t>
            </a:r>
            <a:r>
              <a:rPr lang="en" altLang="zh-CN" dirty="0" err="1">
                <a:latin typeface="Times New Roman" panose="02020603050405020304" pitchFamily="18" charset="0"/>
                <a:ea typeface="仿宋_GB2312"/>
                <a:cs typeface="Times New Roman" panose="02020603050405020304" pitchFamily="18" charset="0"/>
              </a:rPr>
              <a:t>fS</a:t>
            </a:r>
            <a:r>
              <a:rPr lang="zh-CN" altLang="en-US" dirty="0">
                <a:latin typeface="Times New Roman" panose="02020603050405020304" pitchFamily="18" charset="0"/>
                <a:ea typeface="仿宋_GB2312"/>
                <a:cs typeface="Times New Roman" panose="02020603050405020304" pitchFamily="18" charset="0"/>
              </a:rPr>
              <a:t>中具有</a:t>
            </a:r>
            <a:r>
              <a:rPr lang="en" altLang="zh-CN" dirty="0" err="1">
                <a:latin typeface="Times New Roman" panose="02020603050405020304" pitchFamily="18" charset="0"/>
                <a:ea typeface="仿宋_GB2312"/>
                <a:cs typeface="Times New Roman" panose="02020603050405020304" pitchFamily="18" charset="0"/>
              </a:rPr>
              <a:t>fT</a:t>
            </a:r>
            <a:r>
              <a:rPr lang="zh-CN" altLang="en-US" dirty="0">
                <a:latin typeface="Times New Roman" panose="02020603050405020304" pitchFamily="18" charset="0"/>
                <a:ea typeface="仿宋_GB2312"/>
                <a:cs typeface="Times New Roman" panose="02020603050405020304" pitchFamily="18" charset="0"/>
              </a:rPr>
              <a:t>中的一个且仅具有一个对应物的分叉点的子集。使用下面这个动态规划来寻找两个分岔点的最佳匹配：</a:t>
            </a:r>
            <a:endParaRPr lang="zh-CN" altLang="en-US" dirty="0"/>
          </a:p>
        </p:txBody>
      </p:sp>
      <p:pic>
        <p:nvPicPr>
          <p:cNvPr id="3" name="图片 2">
            <a:extLst>
              <a:ext uri="{FF2B5EF4-FFF2-40B4-BE49-F238E27FC236}">
                <a16:creationId xmlns:a16="http://schemas.microsoft.com/office/drawing/2014/main" id="{EB6293FB-1131-824C-83ED-E22277D21DAA}"/>
              </a:ext>
            </a:extLst>
          </p:cNvPr>
          <p:cNvPicPr>
            <a:picLocks noChangeAspect="1"/>
          </p:cNvPicPr>
          <p:nvPr/>
        </p:nvPicPr>
        <p:blipFill>
          <a:blip r:embed="rId2"/>
          <a:stretch>
            <a:fillRect/>
          </a:stretch>
        </p:blipFill>
        <p:spPr>
          <a:xfrm>
            <a:off x="3204732" y="3806226"/>
            <a:ext cx="3903874" cy="1542660"/>
          </a:xfrm>
          <a:prstGeom prst="rect">
            <a:avLst/>
          </a:prstGeom>
        </p:spPr>
      </p:pic>
    </p:spTree>
    <p:extLst>
      <p:ext uri="{BB962C8B-B14F-4D97-AF65-F5344CB8AC3E}">
        <p14:creationId xmlns:p14="http://schemas.microsoft.com/office/powerpoint/2010/main" val="424989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匹配的具体过程</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12</a:t>
            </a:fld>
            <a:endParaRPr lang="zh-CN" altLang="en-US"/>
          </a:p>
        </p:txBody>
      </p:sp>
      <p:sp>
        <p:nvSpPr>
          <p:cNvPr id="6" name="矩形 5">
            <a:extLst>
              <a:ext uri="{FF2B5EF4-FFF2-40B4-BE49-F238E27FC236}">
                <a16:creationId xmlns:a16="http://schemas.microsoft.com/office/drawing/2014/main" id="{B8EBECFD-E80E-E041-9A59-6D0ADD217C1D}"/>
              </a:ext>
            </a:extLst>
          </p:cNvPr>
          <p:cNvSpPr/>
          <p:nvPr/>
        </p:nvSpPr>
        <p:spPr>
          <a:xfrm>
            <a:off x="1396656" y="1400544"/>
            <a:ext cx="3339376"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多个对应关系的匹配</a:t>
            </a:r>
          </a:p>
        </p:txBody>
      </p:sp>
      <p:sp>
        <p:nvSpPr>
          <p:cNvPr id="7" name="矩形 6">
            <a:extLst>
              <a:ext uri="{FF2B5EF4-FFF2-40B4-BE49-F238E27FC236}">
                <a16:creationId xmlns:a16="http://schemas.microsoft.com/office/drawing/2014/main" id="{305B6292-615B-F149-B482-D3BEF8186D3A}"/>
              </a:ext>
            </a:extLst>
          </p:cNvPr>
          <p:cNvSpPr/>
          <p:nvPr/>
        </p:nvSpPr>
        <p:spPr>
          <a:xfrm>
            <a:off x="1806313" y="1975381"/>
            <a:ext cx="8209613" cy="1477328"/>
          </a:xfrm>
          <a:prstGeom prst="rect">
            <a:avLst/>
          </a:prstGeom>
        </p:spPr>
        <p:txBody>
          <a:bodyPr wrap="square">
            <a:spAutoFit/>
          </a:bodyPr>
          <a:lstStyle/>
          <a:p>
            <a:r>
              <a:rPr lang="zh-CN" altLang="en-US" dirty="0">
                <a:latin typeface="Times New Roman" panose="02020603050405020304" pitchFamily="18" charset="0"/>
                <a:ea typeface="仿宋_GB2312"/>
                <a:cs typeface="Times New Roman" panose="02020603050405020304" pitchFamily="18" charset="0"/>
              </a:rPr>
              <a:t>接下来，为了匹配分叉点，我们首先选择具有最大分叉点数的曲线并将其用作参考。让我们用</a:t>
            </a:r>
            <a:r>
              <a:rPr lang="en" altLang="zh-CN" dirty="0">
                <a:latin typeface="Times New Roman" panose="02020603050405020304" pitchFamily="18" charset="0"/>
                <a:ea typeface="仿宋_GB2312"/>
                <a:cs typeface="Times New Roman" panose="02020603050405020304" pitchFamily="18" charset="0"/>
              </a:rPr>
              <a:t>f</a:t>
            </a:r>
            <a:r>
              <a:rPr lang="zh-CN" altLang="en-US" dirty="0">
                <a:latin typeface="Times New Roman" panose="02020603050405020304" pitchFamily="18" charset="0"/>
                <a:ea typeface="仿宋_GB2312"/>
                <a:cs typeface="Times New Roman" panose="02020603050405020304" pitchFamily="18" charset="0"/>
              </a:rPr>
              <a:t>来表示它。然后对于每个曲线</a:t>
            </a:r>
            <a:r>
              <a:rPr lang="en" altLang="zh-CN" dirty="0">
                <a:latin typeface="Times New Roman" panose="02020603050405020304" pitchFamily="18" charset="0"/>
                <a:ea typeface="仿宋_GB2312"/>
                <a:cs typeface="Times New Roman" panose="02020603050405020304" pitchFamily="18" charset="0"/>
              </a:rPr>
              <a:t>fi</a:t>
            </a:r>
            <a:r>
              <a:rPr lang="zh-CN" altLang="en" dirty="0">
                <a:latin typeface="Times New Roman" panose="02020603050405020304" pitchFamily="18" charset="0"/>
                <a:ea typeface="仿宋_GB2312"/>
                <a:cs typeface="Times New Roman" panose="02020603050405020304" pitchFamily="18" charset="0"/>
              </a:rPr>
              <a:t>，</a:t>
            </a:r>
            <a:r>
              <a:rPr lang="zh-CN" altLang="en-US" dirty="0">
                <a:latin typeface="Times New Roman" panose="02020603050405020304" pitchFamily="18" charset="0"/>
                <a:ea typeface="仿宋_GB2312"/>
                <a:cs typeface="Times New Roman" panose="02020603050405020304" pitchFamily="18" charset="0"/>
              </a:rPr>
              <a:t>除了</a:t>
            </a:r>
            <a:r>
              <a:rPr lang="en" altLang="zh-CN" dirty="0">
                <a:latin typeface="Times New Roman" panose="02020603050405020304" pitchFamily="18" charset="0"/>
                <a:ea typeface="仿宋_GB2312"/>
                <a:cs typeface="Times New Roman" panose="02020603050405020304" pitchFamily="18" charset="0"/>
              </a:rPr>
              <a:t>f</a:t>
            </a:r>
            <a:r>
              <a:rPr lang="zh-CN" altLang="en-US" dirty="0">
                <a:latin typeface="Times New Roman" panose="02020603050405020304" pitchFamily="18" charset="0"/>
                <a:ea typeface="仿宋_GB2312"/>
                <a:cs typeface="Times New Roman" panose="02020603050405020304" pitchFamily="18" charset="0"/>
              </a:rPr>
              <a:t>之外，将其分叉点与</a:t>
            </a:r>
            <a:r>
              <a:rPr lang="en" altLang="zh-CN" dirty="0">
                <a:latin typeface="Times New Roman" panose="02020603050405020304" pitchFamily="18" charset="0"/>
                <a:ea typeface="仿宋_GB2312"/>
                <a:cs typeface="Times New Roman" panose="02020603050405020304" pitchFamily="18" charset="0"/>
              </a:rPr>
              <a:t>f</a:t>
            </a:r>
            <a:r>
              <a:rPr lang="zh-CN" altLang="en-US" dirty="0">
                <a:latin typeface="Times New Roman" panose="02020603050405020304" pitchFamily="18" charset="0"/>
                <a:ea typeface="仿宋_GB2312"/>
                <a:cs typeface="Times New Roman" panose="02020603050405020304" pitchFamily="18" charset="0"/>
              </a:rPr>
              <a:t>的分叉点匹配，并且如果必要的话，将人工分叉点添加到仅如上所述的</a:t>
            </a:r>
            <a:r>
              <a:rPr lang="en" altLang="zh-CN" dirty="0">
                <a:latin typeface="Times New Roman" panose="02020603050405020304" pitchFamily="18" charset="0"/>
                <a:ea typeface="仿宋_GB2312"/>
                <a:cs typeface="Times New Roman" panose="02020603050405020304" pitchFamily="18" charset="0"/>
              </a:rPr>
              <a:t>f</a:t>
            </a:r>
            <a:r>
              <a:rPr lang="zh-CN" altLang="en-US" dirty="0">
                <a:latin typeface="Times New Roman" panose="02020603050405020304" pitchFamily="18" charset="0"/>
                <a:ea typeface="仿宋_GB2312"/>
                <a:cs typeface="Times New Roman" panose="02020603050405020304" pitchFamily="18" charset="0"/>
              </a:rPr>
              <a:t>用于成对匹配。一旦所有曲线都被处理并且获得增强的参考曲线</a:t>
            </a:r>
            <a:r>
              <a:rPr lang="en" altLang="zh-CN" dirty="0">
                <a:latin typeface="Times New Roman" panose="02020603050405020304" pitchFamily="18" charset="0"/>
                <a:ea typeface="仿宋_GB2312"/>
                <a:cs typeface="Times New Roman" panose="02020603050405020304" pitchFamily="18" charset="0"/>
              </a:rPr>
              <a:t>f</a:t>
            </a:r>
            <a:r>
              <a:rPr lang="zh-CN" altLang="en" dirty="0">
                <a:latin typeface="Times New Roman" panose="02020603050405020304" pitchFamily="18" charset="0"/>
                <a:ea typeface="仿宋_GB2312"/>
                <a:cs typeface="Times New Roman" panose="02020603050405020304" pitchFamily="18" charset="0"/>
              </a:rPr>
              <a:t>，</a:t>
            </a:r>
            <a:r>
              <a:rPr lang="zh-CN" altLang="en-US" dirty="0">
                <a:latin typeface="Times New Roman" panose="02020603050405020304" pitchFamily="18" charset="0"/>
                <a:ea typeface="仿宋_GB2312"/>
                <a:cs typeface="Times New Roman" panose="02020603050405020304" pitchFamily="18" charset="0"/>
              </a:rPr>
              <a:t>然后再将</a:t>
            </a:r>
            <a:r>
              <a:rPr lang="en" altLang="zh-CN" dirty="0">
                <a:latin typeface="Times New Roman" panose="02020603050405020304" pitchFamily="18" charset="0"/>
                <a:ea typeface="仿宋_GB2312"/>
                <a:cs typeface="Times New Roman" panose="02020603050405020304" pitchFamily="18" charset="0"/>
              </a:rPr>
              <a:t>f</a:t>
            </a:r>
            <a:r>
              <a:rPr lang="zh-CN" altLang="en-US" dirty="0">
                <a:latin typeface="Times New Roman" panose="02020603050405020304" pitchFamily="18" charset="0"/>
                <a:ea typeface="仿宋_GB2312"/>
                <a:cs typeface="Times New Roman" panose="02020603050405020304" pitchFamily="18" charset="0"/>
              </a:rPr>
              <a:t>的分叉点与所有其他曲线</a:t>
            </a:r>
            <a:r>
              <a:rPr lang="en" altLang="zh-CN" dirty="0">
                <a:latin typeface="Times New Roman" panose="02020603050405020304" pitchFamily="18" charset="0"/>
                <a:ea typeface="仿宋_GB2312"/>
                <a:cs typeface="Times New Roman" panose="02020603050405020304" pitchFamily="18" charset="0"/>
              </a:rPr>
              <a:t>fi</a:t>
            </a:r>
            <a:r>
              <a:rPr lang="zh-CN" altLang="en-US" dirty="0">
                <a:latin typeface="Times New Roman" panose="02020603050405020304" pitchFamily="18" charset="0"/>
                <a:ea typeface="仿宋_GB2312"/>
                <a:cs typeface="Times New Roman" panose="02020603050405020304" pitchFamily="18" charset="0"/>
              </a:rPr>
              <a:t>匹配，这次将人工分叉点添加到</a:t>
            </a:r>
            <a:r>
              <a:rPr lang="en" altLang="zh-CN" dirty="0">
                <a:latin typeface="Times New Roman" panose="02020603050405020304" pitchFamily="18" charset="0"/>
                <a:ea typeface="仿宋_GB2312"/>
                <a:cs typeface="Times New Roman" panose="02020603050405020304" pitchFamily="18" charset="0"/>
              </a:rPr>
              <a:t>fi</a:t>
            </a:r>
            <a:r>
              <a:rPr lang="zh-CN" altLang="en" dirty="0">
                <a:latin typeface="Times New Roman" panose="02020603050405020304" pitchFamily="18" charset="0"/>
                <a:ea typeface="仿宋_GB2312"/>
                <a:cs typeface="Times New Roman" panose="02020603050405020304" pitchFamily="18" charset="0"/>
              </a:rPr>
              <a:t>。</a:t>
            </a:r>
            <a:endParaRPr lang="zh-CN" altLang="en-US" dirty="0"/>
          </a:p>
        </p:txBody>
      </p:sp>
      <p:sp>
        <p:nvSpPr>
          <p:cNvPr id="10" name="矩形 9">
            <a:extLst>
              <a:ext uri="{FF2B5EF4-FFF2-40B4-BE49-F238E27FC236}">
                <a16:creationId xmlns:a16="http://schemas.microsoft.com/office/drawing/2014/main" id="{3749C7B0-8ACF-D94C-9A4B-91E7F260E40D}"/>
              </a:ext>
            </a:extLst>
          </p:cNvPr>
          <p:cNvSpPr/>
          <p:nvPr/>
        </p:nvSpPr>
        <p:spPr>
          <a:xfrm>
            <a:off x="1549056" y="3816454"/>
            <a:ext cx="3339376"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关节几何和结构表示</a:t>
            </a:r>
          </a:p>
        </p:txBody>
      </p:sp>
      <p:sp>
        <p:nvSpPr>
          <p:cNvPr id="11" name="矩形 10">
            <a:extLst>
              <a:ext uri="{FF2B5EF4-FFF2-40B4-BE49-F238E27FC236}">
                <a16:creationId xmlns:a16="http://schemas.microsoft.com/office/drawing/2014/main" id="{FB65F011-458A-1D47-82C1-9A0647F6FC46}"/>
              </a:ext>
            </a:extLst>
          </p:cNvPr>
          <p:cNvSpPr/>
          <p:nvPr/>
        </p:nvSpPr>
        <p:spPr>
          <a:xfrm>
            <a:off x="1806313" y="4415519"/>
            <a:ext cx="8209613" cy="2031325"/>
          </a:xfrm>
          <a:prstGeom prst="rect">
            <a:avLst/>
          </a:prstGeom>
        </p:spPr>
        <p:txBody>
          <a:bodyPr wrap="square">
            <a:spAutoFit/>
          </a:bodyPr>
          <a:lstStyle/>
          <a:p>
            <a:r>
              <a:rPr lang="zh-CN" altLang="zh-CN" dirty="0"/>
              <a:t>最后，源植物树和目标植物树将分别用树形图</a:t>
            </a:r>
            <a:r>
              <a:rPr lang="en-US" altLang="zh-CN" dirty="0"/>
              <a:t>G =</a:t>
            </a:r>
            <a:r>
              <a:rPr lang="zh-CN" altLang="zh-CN" dirty="0"/>
              <a:t>（</a:t>
            </a:r>
            <a:r>
              <a:rPr lang="en-US" altLang="zh-CN" dirty="0"/>
              <a:t>V</a:t>
            </a:r>
            <a:r>
              <a:rPr lang="zh-CN" altLang="zh-CN" dirty="0"/>
              <a:t>，</a:t>
            </a:r>
            <a:r>
              <a:rPr lang="en-US" altLang="zh-CN" dirty="0"/>
              <a:t>E</a:t>
            </a:r>
            <a:r>
              <a:rPr lang="zh-CN" altLang="zh-CN" dirty="0"/>
              <a:t>，</a:t>
            </a:r>
            <a:r>
              <a:rPr lang="en-US" altLang="zh-CN" dirty="0"/>
              <a:t>A</a:t>
            </a:r>
            <a:r>
              <a:rPr lang="zh-CN" altLang="zh-CN" dirty="0"/>
              <a:t>）表示，它们对它们的几何形状和结构进行编码。 节点</a:t>
            </a:r>
            <a:r>
              <a:rPr lang="en-US" altLang="zh-CN" dirty="0"/>
              <a:t>V</a:t>
            </a:r>
            <a:r>
              <a:rPr lang="zh-CN" altLang="zh-CN" dirty="0"/>
              <a:t>对应于树的骨架曲线的分叉和端点。 边</a:t>
            </a:r>
            <a:r>
              <a:rPr lang="en-US" altLang="zh-CN" dirty="0"/>
              <a:t>e</a:t>
            </a:r>
            <a:r>
              <a:rPr lang="zh-CN" altLang="zh-CN" dirty="0"/>
              <a:t>∈</a:t>
            </a:r>
            <a:r>
              <a:rPr lang="en-US" altLang="zh-CN" dirty="0"/>
              <a:t>E</a:t>
            </a:r>
            <a:r>
              <a:rPr lang="zh-CN" altLang="zh-CN" dirty="0"/>
              <a:t>对应于增广树上的分支的分段。 因此，对（</a:t>
            </a:r>
            <a:r>
              <a:rPr lang="en-US" altLang="zh-CN" dirty="0"/>
              <a:t>V</a:t>
            </a:r>
            <a:r>
              <a:rPr lang="zh-CN" altLang="zh-CN" dirty="0"/>
              <a:t>，</a:t>
            </a:r>
            <a:r>
              <a:rPr lang="en-US" altLang="zh-CN" dirty="0"/>
              <a:t>E</a:t>
            </a:r>
            <a:r>
              <a:rPr lang="zh-CN" altLang="zh-CN" dirty="0"/>
              <a:t>）编码树</a:t>
            </a:r>
            <a:r>
              <a:rPr lang="en-US" altLang="zh-CN" dirty="0"/>
              <a:t>T</a:t>
            </a:r>
            <a:r>
              <a:rPr lang="zh-CN" altLang="zh-CN" dirty="0"/>
              <a:t>的结构。 每个边</a:t>
            </a:r>
            <a:r>
              <a:rPr lang="en-US" altLang="zh-CN" dirty="0"/>
              <a:t>e</a:t>
            </a:r>
            <a:r>
              <a:rPr lang="zh-CN" altLang="zh-CN" dirty="0"/>
              <a:t>∈</a:t>
            </a:r>
            <a:r>
              <a:rPr lang="en-US" altLang="zh-CN" dirty="0"/>
              <a:t>E</a:t>
            </a:r>
            <a:r>
              <a:rPr lang="zh-CN" altLang="zh-CN" dirty="0"/>
              <a:t>也用附加的几何信息表示，该几何信息描述了其相应分支段的几何形状。 在我们的实现中，我们使用一组对</a:t>
            </a:r>
            <a:r>
              <a:rPr lang="en-US" altLang="zh-CN" dirty="0"/>
              <a:t>{</a:t>
            </a:r>
            <a:r>
              <a:rPr lang="zh-CN" altLang="zh-CN" dirty="0"/>
              <a:t>（</a:t>
            </a:r>
            <a:r>
              <a:rPr lang="en-US" altLang="zh-CN" dirty="0"/>
              <a:t>pi</a:t>
            </a:r>
            <a:r>
              <a:rPr lang="zh-CN" altLang="zh-CN" dirty="0"/>
              <a:t>，</a:t>
            </a:r>
            <a:r>
              <a:rPr lang="en-US" altLang="zh-CN" dirty="0" err="1"/>
              <a:t>ri</a:t>
            </a:r>
            <a:r>
              <a:rPr lang="zh-CN" altLang="zh-CN" dirty="0"/>
              <a:t>），</a:t>
            </a:r>
            <a:r>
              <a:rPr lang="en-US" altLang="zh-CN" dirty="0" err="1"/>
              <a:t>i</a:t>
            </a:r>
            <a:r>
              <a:rPr lang="en-US" altLang="zh-CN" dirty="0"/>
              <a:t> = 1</a:t>
            </a:r>
            <a:r>
              <a:rPr lang="zh-CN" altLang="zh-CN" dirty="0"/>
              <a:t>来表示段的形，</a:t>
            </a:r>
            <a:r>
              <a:rPr lang="en-US" altLang="zh-CN" dirty="0"/>
              <a:t>5}</a:t>
            </a:r>
            <a:r>
              <a:rPr lang="zh-CN" altLang="zh-CN" dirty="0"/>
              <a:t>，其中</a:t>
            </a:r>
            <a:r>
              <a:rPr lang="en-US" altLang="zh-CN" dirty="0"/>
              <a:t>pi</a:t>
            </a:r>
            <a:r>
              <a:rPr lang="zh-CN" altLang="zh-CN" dirty="0"/>
              <a:t>是用立方</a:t>
            </a:r>
            <a:r>
              <a:rPr lang="en-US" altLang="zh-CN" dirty="0"/>
              <a:t>B</a:t>
            </a:r>
            <a:r>
              <a:rPr lang="zh-CN" altLang="zh-CN" dirty="0"/>
              <a:t>样条插值的骨架点，</a:t>
            </a:r>
            <a:r>
              <a:rPr lang="en-US" altLang="zh-CN" dirty="0" err="1"/>
              <a:t>ri</a:t>
            </a:r>
            <a:r>
              <a:rPr lang="zh-CN" altLang="zh-CN" dirty="0"/>
              <a:t>是</a:t>
            </a:r>
            <a:r>
              <a:rPr lang="en-US" altLang="zh-CN" dirty="0"/>
              <a:t>pi</a:t>
            </a:r>
            <a:r>
              <a:rPr lang="zh-CN" altLang="zh-CN" dirty="0"/>
              <a:t>处的分支厚度。 因此，每个边</a:t>
            </a:r>
            <a:r>
              <a:rPr lang="en-US" altLang="zh-CN" dirty="0"/>
              <a:t>e</a:t>
            </a:r>
            <a:r>
              <a:rPr lang="zh-CN" altLang="zh-CN" dirty="0"/>
              <a:t>是欧几里得空间</a:t>
            </a:r>
            <a:r>
              <a:rPr lang="en-US" altLang="zh-CN" dirty="0" err="1"/>
              <a:t>Xe</a:t>
            </a:r>
            <a:r>
              <a:rPr lang="en-US" altLang="zh-CN" dirty="0"/>
              <a:t> = R^20</a:t>
            </a:r>
            <a:r>
              <a:rPr lang="zh-CN" altLang="zh-CN" dirty="0"/>
              <a:t>中的点。 </a:t>
            </a:r>
            <a:endParaRPr lang="zh-CN" altLang="en-US" dirty="0"/>
          </a:p>
        </p:txBody>
      </p:sp>
    </p:spTree>
    <p:extLst>
      <p:ext uri="{BB962C8B-B14F-4D97-AF65-F5344CB8AC3E}">
        <p14:creationId xmlns:p14="http://schemas.microsoft.com/office/powerpoint/2010/main" val="425767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地球物理学和平均树计算</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13</a:t>
            </a:fld>
            <a:endParaRPr lang="zh-CN" altLang="en-US"/>
          </a:p>
        </p:txBody>
      </p:sp>
      <p:sp>
        <p:nvSpPr>
          <p:cNvPr id="6" name="矩形 5">
            <a:extLst>
              <a:ext uri="{FF2B5EF4-FFF2-40B4-BE49-F238E27FC236}">
                <a16:creationId xmlns:a16="http://schemas.microsoft.com/office/drawing/2014/main" id="{1AA9CF8E-8892-3640-B158-2CC53C2B9934}"/>
              </a:ext>
            </a:extLst>
          </p:cNvPr>
          <p:cNvSpPr/>
          <p:nvPr/>
        </p:nvSpPr>
        <p:spPr>
          <a:xfrm>
            <a:off x="1645226" y="2147741"/>
            <a:ext cx="8308243" cy="3170099"/>
          </a:xfrm>
          <a:prstGeom prst="rect">
            <a:avLst/>
          </a:prstGeom>
        </p:spPr>
        <p:txBody>
          <a:bodyPr wrap="square">
            <a:spAutoFit/>
          </a:bodyPr>
          <a:lstStyle/>
          <a:p>
            <a:r>
              <a:rPr lang="zh-CN" altLang="en-US" sz="2000" dirty="0"/>
              <a:t>        一旦在源树和目标树之间建立了对应关系，下一步就是计算两棵树之间的平滑混合路径。</a:t>
            </a:r>
            <a:endParaRPr lang="en-US" altLang="zh-CN" sz="2000" dirty="0"/>
          </a:p>
          <a:p>
            <a:r>
              <a:rPr lang="zh-CN" altLang="en-US" sz="2000" dirty="0"/>
              <a:t>        我们将重点放在最佳混合上(称为测地线)，通过最佳地将一棵树的几何和结构变形到另一棵树上而获得，并将Billera等人提出的树木统计方法适用于植物树模型。</a:t>
            </a:r>
            <a:endParaRPr lang="en-US" altLang="zh-CN" sz="2000" dirty="0"/>
          </a:p>
          <a:p>
            <a:r>
              <a:rPr lang="zh-CN" altLang="en-US" sz="2000" dirty="0"/>
              <a:t>        第一步是联合几何和结构参数化，统一树木T和S的表征，这些树木通常具有不同的大小和结构，以便进行比较。接下来我们将参数化树视为具有适当度量的树形空间中的点。树形空间中的路径对应于几何和结构变形，而最短路径或度量下的测地线对应于将一棵树对齐到另一棵树的最佳变形。</a:t>
            </a:r>
          </a:p>
        </p:txBody>
      </p:sp>
    </p:spTree>
    <p:extLst>
      <p:ext uri="{BB962C8B-B14F-4D97-AF65-F5344CB8AC3E}">
        <p14:creationId xmlns:p14="http://schemas.microsoft.com/office/powerpoint/2010/main" val="254762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计算的具体过程</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14</a:t>
            </a:fld>
            <a:endParaRPr lang="zh-CN" altLang="en-US"/>
          </a:p>
        </p:txBody>
      </p:sp>
      <p:sp>
        <p:nvSpPr>
          <p:cNvPr id="6" name="矩形 5">
            <a:extLst>
              <a:ext uri="{FF2B5EF4-FFF2-40B4-BE49-F238E27FC236}">
                <a16:creationId xmlns:a16="http://schemas.microsoft.com/office/drawing/2014/main" id="{B8EBECFD-E80E-E041-9A59-6D0ADD217C1D}"/>
              </a:ext>
            </a:extLst>
          </p:cNvPr>
          <p:cNvSpPr/>
          <p:nvPr/>
        </p:nvSpPr>
        <p:spPr>
          <a:xfrm>
            <a:off x="1396656" y="1400544"/>
            <a:ext cx="2646878"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 统一二叉树表示</a:t>
            </a:r>
          </a:p>
        </p:txBody>
      </p:sp>
      <p:sp>
        <p:nvSpPr>
          <p:cNvPr id="7" name="矩形 6">
            <a:extLst>
              <a:ext uri="{FF2B5EF4-FFF2-40B4-BE49-F238E27FC236}">
                <a16:creationId xmlns:a16="http://schemas.microsoft.com/office/drawing/2014/main" id="{305B6292-615B-F149-B482-D3BEF8186D3A}"/>
              </a:ext>
            </a:extLst>
          </p:cNvPr>
          <p:cNvSpPr/>
          <p:nvPr/>
        </p:nvSpPr>
        <p:spPr>
          <a:xfrm>
            <a:off x="1806313" y="1975381"/>
            <a:ext cx="3889949" cy="3139321"/>
          </a:xfrm>
          <a:prstGeom prst="rect">
            <a:avLst/>
          </a:prstGeom>
        </p:spPr>
        <p:txBody>
          <a:bodyPr wrap="square">
            <a:spAutoFit/>
          </a:bodyPr>
          <a:lstStyle/>
          <a:p>
            <a:r>
              <a:rPr lang="zh-CN" altLang="zh-CN" dirty="0"/>
              <a:t>首先通过引入长度为零且零几何属性的常量边缘将</a:t>
            </a:r>
            <a:r>
              <a:rPr lang="en-US" altLang="zh-CN" dirty="0"/>
              <a:t>T</a:t>
            </a:r>
            <a:r>
              <a:rPr lang="zh-CN" altLang="zh-CN" dirty="0"/>
              <a:t>和</a:t>
            </a:r>
            <a:r>
              <a:rPr lang="en-US" altLang="zh-CN" dirty="0"/>
              <a:t>S</a:t>
            </a:r>
            <a:r>
              <a:rPr lang="zh-CN" altLang="zh-CN" dirty="0"/>
              <a:t>转换为二叉树。 然后通过使用相同的二叉树</a:t>
            </a:r>
            <a:r>
              <a:rPr lang="en-US" altLang="zh-CN" dirty="0"/>
              <a:t>T =</a:t>
            </a:r>
            <a:r>
              <a:rPr lang="en-US" altLang="zh-CN" dirty="0" err="1"/>
              <a:t>Π</a:t>
            </a:r>
            <a:r>
              <a:rPr lang="zh-CN" altLang="zh-CN" dirty="0"/>
              <a:t>（</a:t>
            </a:r>
            <a:r>
              <a:rPr lang="en-US" altLang="zh-CN" dirty="0"/>
              <a:t>V</a:t>
            </a:r>
            <a:r>
              <a:rPr lang="zh-CN" altLang="zh-CN" dirty="0"/>
              <a:t>，</a:t>
            </a:r>
            <a:r>
              <a:rPr lang="en-US" altLang="zh-CN" dirty="0"/>
              <a:t>E</a:t>
            </a:r>
            <a:r>
              <a:rPr lang="zh-CN" altLang="zh-CN" dirty="0"/>
              <a:t>）对每个树形状进行编码来统一表示，称为最大二叉树</a:t>
            </a:r>
            <a:r>
              <a:rPr lang="en-US" altLang="zh-CN" dirty="0"/>
              <a:t>T</a:t>
            </a:r>
            <a:r>
              <a:rPr lang="zh-CN" altLang="zh-CN" dirty="0"/>
              <a:t>。然后将树形空间定义为</a:t>
            </a:r>
            <a:r>
              <a:rPr lang="en-US" altLang="zh-CN" dirty="0"/>
              <a:t>X =</a:t>
            </a:r>
            <a:r>
              <a:rPr lang="zh-CN" altLang="zh-CN" dirty="0"/>
              <a:t>（</a:t>
            </a:r>
            <a:r>
              <a:rPr lang="en-US" altLang="zh-CN" dirty="0"/>
              <a:t>Rd</a:t>
            </a:r>
            <a:r>
              <a:rPr lang="zh-CN" altLang="zh-CN" dirty="0"/>
              <a:t>）</a:t>
            </a:r>
            <a:r>
              <a:rPr lang="en-US" altLang="zh-CN" dirty="0"/>
              <a:t>n</a:t>
            </a:r>
            <a:r>
              <a:rPr lang="zh-CN" altLang="zh-CN" dirty="0"/>
              <a:t>，其中</a:t>
            </a:r>
            <a:r>
              <a:rPr lang="en-US" altLang="zh-CN" dirty="0"/>
              <a:t>n = 5</a:t>
            </a:r>
            <a:r>
              <a:rPr lang="zh-CN" altLang="zh-CN" dirty="0"/>
              <a:t>是在每条边的骨架曲线上采样的点数（以下称为地标），</a:t>
            </a:r>
            <a:r>
              <a:rPr lang="en-US" altLang="zh-CN" dirty="0"/>
              <a:t>d = 4</a:t>
            </a:r>
            <a:r>
              <a:rPr lang="zh-CN" altLang="zh-CN" dirty="0"/>
              <a:t>是维数 用于表征每个地标的几何属性。在我们的实现中，我们编码每个地标，其</a:t>
            </a:r>
            <a:r>
              <a:rPr lang="en-US" altLang="zh-CN" dirty="0"/>
              <a:t>3D</a:t>
            </a:r>
            <a:r>
              <a:rPr lang="zh-CN" altLang="zh-CN" dirty="0"/>
              <a:t>坐标增加了地标处分支的厚度。</a:t>
            </a:r>
          </a:p>
        </p:txBody>
      </p:sp>
      <p:pic>
        <p:nvPicPr>
          <p:cNvPr id="3" name="图片 2">
            <a:extLst>
              <a:ext uri="{FF2B5EF4-FFF2-40B4-BE49-F238E27FC236}">
                <a16:creationId xmlns:a16="http://schemas.microsoft.com/office/drawing/2014/main" id="{D6696593-0360-244F-BE11-3B6AEE65DA3F}"/>
              </a:ext>
            </a:extLst>
          </p:cNvPr>
          <p:cNvPicPr>
            <a:picLocks noChangeAspect="1"/>
          </p:cNvPicPr>
          <p:nvPr/>
        </p:nvPicPr>
        <p:blipFill>
          <a:blip r:embed="rId2"/>
          <a:stretch>
            <a:fillRect/>
          </a:stretch>
        </p:blipFill>
        <p:spPr>
          <a:xfrm>
            <a:off x="6295869" y="2239361"/>
            <a:ext cx="4638100" cy="2792386"/>
          </a:xfrm>
          <a:prstGeom prst="rect">
            <a:avLst/>
          </a:prstGeom>
        </p:spPr>
      </p:pic>
    </p:spTree>
    <p:extLst>
      <p:ext uri="{BB962C8B-B14F-4D97-AF65-F5344CB8AC3E}">
        <p14:creationId xmlns:p14="http://schemas.microsoft.com/office/powerpoint/2010/main" val="43831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计算的具体过程</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15</a:t>
            </a:fld>
            <a:endParaRPr lang="zh-CN" altLang="en-US"/>
          </a:p>
        </p:txBody>
      </p:sp>
      <p:sp>
        <p:nvSpPr>
          <p:cNvPr id="6" name="矩形 5">
            <a:extLst>
              <a:ext uri="{FF2B5EF4-FFF2-40B4-BE49-F238E27FC236}">
                <a16:creationId xmlns:a16="http://schemas.microsoft.com/office/drawing/2014/main" id="{B8EBECFD-E80E-E041-9A59-6D0ADD217C1D}"/>
              </a:ext>
            </a:extLst>
          </p:cNvPr>
          <p:cNvSpPr/>
          <p:nvPr/>
        </p:nvSpPr>
        <p:spPr>
          <a:xfrm>
            <a:off x="1396656" y="1400544"/>
            <a:ext cx="4416594"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树形空间上的求测地线的方法</a:t>
            </a:r>
          </a:p>
        </p:txBody>
      </p:sp>
      <p:sp>
        <p:nvSpPr>
          <p:cNvPr id="7" name="矩形 6">
            <a:extLst>
              <a:ext uri="{FF2B5EF4-FFF2-40B4-BE49-F238E27FC236}">
                <a16:creationId xmlns:a16="http://schemas.microsoft.com/office/drawing/2014/main" id="{305B6292-615B-F149-B482-D3BEF8186D3A}"/>
              </a:ext>
            </a:extLst>
          </p:cNvPr>
          <p:cNvSpPr/>
          <p:nvPr/>
        </p:nvSpPr>
        <p:spPr>
          <a:xfrm>
            <a:off x="1806313" y="1975381"/>
            <a:ext cx="3889949" cy="923330"/>
          </a:xfrm>
          <a:prstGeom prst="rect">
            <a:avLst/>
          </a:prstGeom>
        </p:spPr>
        <p:txBody>
          <a:bodyPr wrap="square">
            <a:spAutoFit/>
          </a:bodyPr>
          <a:lstStyle/>
          <a:p>
            <a:r>
              <a:rPr lang="zh-CN" altLang="en-US" dirty="0"/>
              <a:t>第一步：源和目标的对应和参数化。 这是使用之前的内容中描述的程序完成的。</a:t>
            </a:r>
            <a:endParaRPr lang="zh-CN" altLang="zh-CN" dirty="0"/>
          </a:p>
        </p:txBody>
      </p:sp>
      <p:sp>
        <p:nvSpPr>
          <p:cNvPr id="5" name="矩形 4">
            <a:extLst>
              <a:ext uri="{FF2B5EF4-FFF2-40B4-BE49-F238E27FC236}">
                <a16:creationId xmlns:a16="http://schemas.microsoft.com/office/drawing/2014/main" id="{536B6B3A-D5FD-0149-A00F-240EBE37F341}"/>
              </a:ext>
            </a:extLst>
          </p:cNvPr>
          <p:cNvSpPr/>
          <p:nvPr/>
        </p:nvSpPr>
        <p:spPr>
          <a:xfrm>
            <a:off x="1806313" y="3311416"/>
            <a:ext cx="3889949" cy="646331"/>
          </a:xfrm>
          <a:prstGeom prst="rect">
            <a:avLst/>
          </a:prstGeom>
        </p:spPr>
        <p:txBody>
          <a:bodyPr wrap="square">
            <a:spAutoFit/>
          </a:bodyPr>
          <a:lstStyle/>
          <a:p>
            <a:r>
              <a:rPr lang="zh-CN" altLang="en-US" dirty="0"/>
              <a:t>第二步：初始路径计算。此步骤的目标是找到测地线过渡的子空间序列。</a:t>
            </a:r>
          </a:p>
        </p:txBody>
      </p:sp>
      <p:pic>
        <p:nvPicPr>
          <p:cNvPr id="8" name="图片 7">
            <a:extLst>
              <a:ext uri="{FF2B5EF4-FFF2-40B4-BE49-F238E27FC236}">
                <a16:creationId xmlns:a16="http://schemas.microsoft.com/office/drawing/2014/main" id="{222A77C4-6656-674D-BAC7-9CCAA0BD4956}"/>
              </a:ext>
            </a:extLst>
          </p:cNvPr>
          <p:cNvPicPr>
            <a:picLocks noChangeAspect="1"/>
          </p:cNvPicPr>
          <p:nvPr/>
        </p:nvPicPr>
        <p:blipFill>
          <a:blip r:embed="rId2"/>
          <a:stretch>
            <a:fillRect/>
          </a:stretch>
        </p:blipFill>
        <p:spPr>
          <a:xfrm>
            <a:off x="7057037" y="602950"/>
            <a:ext cx="3107124" cy="4591521"/>
          </a:xfrm>
          <a:prstGeom prst="rect">
            <a:avLst/>
          </a:prstGeom>
        </p:spPr>
      </p:pic>
      <p:sp>
        <p:nvSpPr>
          <p:cNvPr id="9" name="矩形 8">
            <a:extLst>
              <a:ext uri="{FF2B5EF4-FFF2-40B4-BE49-F238E27FC236}">
                <a16:creationId xmlns:a16="http://schemas.microsoft.com/office/drawing/2014/main" id="{5B06C1D6-FEC2-B044-A756-A46E63E8F481}"/>
              </a:ext>
            </a:extLst>
          </p:cNvPr>
          <p:cNvSpPr/>
          <p:nvPr/>
        </p:nvSpPr>
        <p:spPr>
          <a:xfrm>
            <a:off x="1806313" y="4339183"/>
            <a:ext cx="4006937" cy="2308324"/>
          </a:xfrm>
          <a:prstGeom prst="rect">
            <a:avLst/>
          </a:prstGeom>
        </p:spPr>
        <p:txBody>
          <a:bodyPr wrap="square">
            <a:spAutoFit/>
          </a:bodyPr>
          <a:lstStyle/>
          <a:p>
            <a:r>
              <a:rPr lang="zh-CN" altLang="en-US" dirty="0"/>
              <a:t>路径拉直。 初始路径提供了测地线过渡的子空间序列。当给定一组N个植物树在X中表示为点{xi，i = 1，...，N}时，它们的平均树被定义为与该组中所有点的最小总距离的点。最后一步是理顺这条路径，即相对于度量最小化其长度，同时保持路径在同一子空间序列内。</a:t>
            </a:r>
          </a:p>
        </p:txBody>
      </p:sp>
      <p:pic>
        <p:nvPicPr>
          <p:cNvPr id="10" name="图片 9">
            <a:extLst>
              <a:ext uri="{FF2B5EF4-FFF2-40B4-BE49-F238E27FC236}">
                <a16:creationId xmlns:a16="http://schemas.microsoft.com/office/drawing/2014/main" id="{9CFD653B-1708-1E4A-AF75-6F5FF6674DAD}"/>
              </a:ext>
            </a:extLst>
          </p:cNvPr>
          <p:cNvPicPr>
            <a:picLocks noChangeAspect="1"/>
          </p:cNvPicPr>
          <p:nvPr/>
        </p:nvPicPr>
        <p:blipFill>
          <a:blip r:embed="rId3"/>
          <a:stretch>
            <a:fillRect/>
          </a:stretch>
        </p:blipFill>
        <p:spPr>
          <a:xfrm>
            <a:off x="6926391" y="5457952"/>
            <a:ext cx="3368415" cy="988892"/>
          </a:xfrm>
          <a:prstGeom prst="rect">
            <a:avLst/>
          </a:prstGeom>
        </p:spPr>
      </p:pic>
    </p:spTree>
    <p:extLst>
      <p:ext uri="{BB962C8B-B14F-4D97-AF65-F5344CB8AC3E}">
        <p14:creationId xmlns:p14="http://schemas.microsoft.com/office/powerpoint/2010/main" val="276145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结果与总结</a:t>
            </a:r>
          </a:p>
        </p:txBody>
      </p:sp>
      <p:pic>
        <p:nvPicPr>
          <p:cNvPr id="10" name="图片占位符 9">
            <a:extLst>
              <a:ext uri="{FF2B5EF4-FFF2-40B4-BE49-F238E27FC236}">
                <a16:creationId xmlns:a16="http://schemas.microsoft.com/office/drawing/2014/main" id="{963B2B6D-4544-4357-9DFE-146E97F85C0C}"/>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5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结果</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55" name="矩形 54">
            <a:extLst>
              <a:ext uri="{FF2B5EF4-FFF2-40B4-BE49-F238E27FC236}">
                <a16:creationId xmlns:a16="http://schemas.microsoft.com/office/drawing/2014/main" id="{934F3B84-96E2-F94E-8C85-F549FF537835}"/>
              </a:ext>
            </a:extLst>
          </p:cNvPr>
          <p:cNvSpPr/>
          <p:nvPr/>
        </p:nvSpPr>
        <p:spPr>
          <a:xfrm>
            <a:off x="1653915" y="1449345"/>
            <a:ext cx="7969770" cy="646331"/>
          </a:xfrm>
          <a:prstGeom prst="rect">
            <a:avLst/>
          </a:prstGeom>
        </p:spPr>
        <p:txBody>
          <a:bodyPr wrap="square">
            <a:spAutoFit/>
          </a:bodyPr>
          <a:lstStyle/>
          <a:p>
            <a:r>
              <a:rPr lang="zh-CN" altLang="en-US" dirty="0"/>
              <a:t>自动生成的实例，分别是属于两个不同物种的生物，生物和物质作为来源和目标。观察生成的中间树中的平滑结构变化。</a:t>
            </a:r>
          </a:p>
        </p:txBody>
      </p:sp>
      <p:pic>
        <p:nvPicPr>
          <p:cNvPr id="56" name="图片 55">
            <a:extLst>
              <a:ext uri="{FF2B5EF4-FFF2-40B4-BE49-F238E27FC236}">
                <a16:creationId xmlns:a16="http://schemas.microsoft.com/office/drawing/2014/main" id="{B9975DCF-6341-114F-80C5-22240F376E8D}"/>
              </a:ext>
            </a:extLst>
          </p:cNvPr>
          <p:cNvPicPr>
            <a:picLocks noChangeAspect="1"/>
          </p:cNvPicPr>
          <p:nvPr/>
        </p:nvPicPr>
        <p:blipFill>
          <a:blip r:embed="rId3"/>
          <a:stretch>
            <a:fillRect/>
          </a:stretch>
        </p:blipFill>
        <p:spPr>
          <a:xfrm>
            <a:off x="2128603" y="2259794"/>
            <a:ext cx="7238866" cy="4302045"/>
          </a:xfrm>
          <a:prstGeom prst="rect">
            <a:avLst/>
          </a:prstGeom>
        </p:spPr>
      </p:pic>
    </p:spTree>
    <p:extLst>
      <p:ext uri="{BB962C8B-B14F-4D97-AF65-F5344CB8AC3E}">
        <p14:creationId xmlns:p14="http://schemas.microsoft.com/office/powerpoint/2010/main" val="244102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结果</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5" name="矩形 54">
            <a:extLst>
              <a:ext uri="{FF2B5EF4-FFF2-40B4-BE49-F238E27FC236}">
                <a16:creationId xmlns:a16="http://schemas.microsoft.com/office/drawing/2014/main" id="{934F3B84-96E2-F94E-8C85-F549FF537835}"/>
              </a:ext>
            </a:extLst>
          </p:cNvPr>
          <p:cNvSpPr/>
          <p:nvPr/>
        </p:nvSpPr>
        <p:spPr>
          <a:xfrm>
            <a:off x="1653915" y="1449345"/>
            <a:ext cx="7969770" cy="646331"/>
          </a:xfrm>
          <a:prstGeom prst="rect">
            <a:avLst/>
          </a:prstGeom>
        </p:spPr>
        <p:txBody>
          <a:bodyPr wrap="square">
            <a:spAutoFit/>
          </a:bodyPr>
          <a:lstStyle/>
          <a:p>
            <a:r>
              <a:rPr lang="zh-CN" altLang="en-US" dirty="0"/>
              <a:t>同一个来源和同一个目标的水平偏转作为输入生成的模型，可以看到在这两种情况下，计算的测地线都是平滑的。</a:t>
            </a:r>
          </a:p>
        </p:txBody>
      </p:sp>
      <p:pic>
        <p:nvPicPr>
          <p:cNvPr id="57" name="图片 56">
            <a:extLst>
              <a:ext uri="{FF2B5EF4-FFF2-40B4-BE49-F238E27FC236}">
                <a16:creationId xmlns:a16="http://schemas.microsoft.com/office/drawing/2014/main" id="{72CF9C65-0634-8149-A83F-5DF55934800F}"/>
              </a:ext>
            </a:extLst>
          </p:cNvPr>
          <p:cNvPicPr>
            <a:picLocks noChangeAspect="1"/>
          </p:cNvPicPr>
          <p:nvPr/>
        </p:nvPicPr>
        <p:blipFill>
          <a:blip r:embed="rId2"/>
          <a:stretch>
            <a:fillRect/>
          </a:stretch>
        </p:blipFill>
        <p:spPr>
          <a:xfrm>
            <a:off x="1090080" y="2293495"/>
            <a:ext cx="10057444" cy="4045395"/>
          </a:xfrm>
          <a:prstGeom prst="rect">
            <a:avLst/>
          </a:prstGeom>
        </p:spPr>
      </p:pic>
    </p:spTree>
    <p:extLst>
      <p:ext uri="{BB962C8B-B14F-4D97-AF65-F5344CB8AC3E}">
        <p14:creationId xmlns:p14="http://schemas.microsoft.com/office/powerpoint/2010/main" val="70624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总结</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55" name="矩形 54">
            <a:extLst>
              <a:ext uri="{FF2B5EF4-FFF2-40B4-BE49-F238E27FC236}">
                <a16:creationId xmlns:a16="http://schemas.microsoft.com/office/drawing/2014/main" id="{934F3B84-96E2-F94E-8C85-F549FF537835}"/>
              </a:ext>
            </a:extLst>
          </p:cNvPr>
          <p:cNvSpPr/>
          <p:nvPr/>
        </p:nvSpPr>
        <p:spPr>
          <a:xfrm>
            <a:off x="1683895" y="1359404"/>
            <a:ext cx="7969770" cy="1200329"/>
          </a:xfrm>
          <a:prstGeom prst="rect">
            <a:avLst/>
          </a:prstGeom>
        </p:spPr>
        <p:txBody>
          <a:bodyPr wrap="square">
            <a:spAutoFit/>
          </a:bodyPr>
          <a:lstStyle/>
          <a:p>
            <a:r>
              <a:rPr lang="zh-CN" altLang="en-US" dirty="0"/>
              <a:t>本文介绍了一种新的框架，用于通过树形状空间中的测地分析在三维植物树模型之间生成平滑混合。只要少量的基础性模型就能成的足够多植物树模型，比较适合需要绘制真实环境并需要大量树木的场景。除了定义树的直立方向外，该方法是完全自动的，这进一步证明了框架的实用性。</a:t>
            </a:r>
          </a:p>
        </p:txBody>
      </p:sp>
      <p:sp>
        <p:nvSpPr>
          <p:cNvPr id="5" name="矩形 4">
            <a:extLst>
              <a:ext uri="{FF2B5EF4-FFF2-40B4-BE49-F238E27FC236}">
                <a16:creationId xmlns:a16="http://schemas.microsoft.com/office/drawing/2014/main" id="{05CD70D7-4800-CD44-A1B7-E11044EE5AD6}"/>
              </a:ext>
            </a:extLst>
          </p:cNvPr>
          <p:cNvSpPr/>
          <p:nvPr/>
        </p:nvSpPr>
        <p:spPr>
          <a:xfrm>
            <a:off x="1683895" y="3167072"/>
            <a:ext cx="7969770" cy="2031325"/>
          </a:xfrm>
          <a:prstGeom prst="rect">
            <a:avLst/>
          </a:prstGeom>
        </p:spPr>
        <p:txBody>
          <a:bodyPr wrap="square">
            <a:spAutoFit/>
          </a:bodyPr>
          <a:lstStyle/>
          <a:p>
            <a:r>
              <a:rPr lang="zh-CN" altLang="en-US" dirty="0"/>
              <a:t>这种方法也存在一些不足和需要改进的地方。其侧重了树枝而忽略了树叶。 叶片可以很容易地在生成的树上合成，但是，我们需要确保树叶结构沿混合路径平滑变化。如果叶子和分枝结构在共同的形状空间中表现并不一致则不推荐使用该方法。其次，计算的测地线的质量表明所提出的用于找到对应关系的方法是有效的。在本文中，由于缺乏适当的基准，没有对通信质量进行定量评估。 这留待将来的工作。而且，虽然计算时间明显小于手动以及3D树的逆程序建模所需的时间，但这方面还是有很多改善的空间。</a:t>
            </a:r>
          </a:p>
        </p:txBody>
      </p:sp>
    </p:spTree>
    <p:extLst>
      <p:ext uri="{BB962C8B-B14F-4D97-AF65-F5344CB8AC3E}">
        <p14:creationId xmlns:p14="http://schemas.microsoft.com/office/powerpoint/2010/main" val="46734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e99c3c6-276f-476b-bce0-0a4fb3ef2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D93441D-4437-4C63-93AB-932A8E7C8944}"/>
              </a:ext>
            </a:extLst>
          </p:cNvPr>
          <p:cNvGrpSpPr>
            <a:grpSpLocks noChangeAspect="1"/>
          </p:cNvGrpSpPr>
          <p:nvPr>
            <p:custDataLst>
              <p:tags r:id="rId2"/>
            </p:custDataLst>
          </p:nvPr>
        </p:nvGrpSpPr>
        <p:grpSpPr>
          <a:xfrm>
            <a:off x="0" y="2006400"/>
            <a:ext cx="12191999" cy="2529441"/>
            <a:chOff x="0" y="2006400"/>
            <a:chExt cx="12191999" cy="2529441"/>
          </a:xfrm>
        </p:grpSpPr>
        <p:sp>
          <p:nvSpPr>
            <p:cNvPr id="6" name="ïṥlïďè">
              <a:extLst>
                <a:ext uri="{FF2B5EF4-FFF2-40B4-BE49-F238E27FC236}">
                  <a16:creationId xmlns:a16="http://schemas.microsoft.com/office/drawing/2014/main" id="{E7736969-9571-42C7-9BFF-36D1AF842A6C}"/>
                </a:ext>
              </a:extLst>
            </p:cNvPr>
            <p:cNvSpPr/>
            <p:nvPr/>
          </p:nvSpPr>
          <p:spPr>
            <a:xfrm>
              <a:off x="7457759" y="2487116"/>
              <a:ext cx="4734240" cy="1885442"/>
            </a:xfrm>
            <a:custGeom>
              <a:avLst/>
              <a:gdLst>
                <a:gd name="connsiteX0" fmla="*/ 4061955 w 4734240"/>
                <a:gd name="connsiteY0" fmla="*/ 0 h 1885442"/>
                <a:gd name="connsiteX1" fmla="*/ 4734240 w 4734240"/>
                <a:gd name="connsiteY1" fmla="*/ 0 h 1885442"/>
                <a:gd name="connsiteX2" fmla="*/ 4734240 w 4734240"/>
                <a:gd name="connsiteY2" fmla="*/ 1875162 h 1885442"/>
                <a:gd name="connsiteX3" fmla="*/ 4061955 w 4734240"/>
                <a:gd name="connsiteY3" fmla="*/ 1875162 h 1885442"/>
                <a:gd name="connsiteX4" fmla="*/ 4061955 w 4734240"/>
                <a:gd name="connsiteY4" fmla="*/ 1885442 h 1885442"/>
                <a:gd name="connsiteX5" fmla="*/ 0 w 4734240"/>
                <a:gd name="connsiteY5" fmla="*/ 1885442 h 1885442"/>
                <a:gd name="connsiteX6" fmla="*/ 999671 w 4734240"/>
                <a:gd name="connsiteY6" fmla="*/ 14124 h 188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4240" h="1885442">
                  <a:moveTo>
                    <a:pt x="4061955" y="0"/>
                  </a:moveTo>
                  <a:lnTo>
                    <a:pt x="4734240" y="0"/>
                  </a:lnTo>
                  <a:lnTo>
                    <a:pt x="4734240" y="1875162"/>
                  </a:lnTo>
                  <a:lnTo>
                    <a:pt x="4061955" y="1875162"/>
                  </a:lnTo>
                  <a:lnTo>
                    <a:pt x="4061955" y="1885442"/>
                  </a:lnTo>
                  <a:lnTo>
                    <a:pt x="0" y="1885442"/>
                  </a:lnTo>
                  <a:lnTo>
                    <a:pt x="999671" y="14124"/>
                  </a:lnTo>
                  <a:close/>
                </a:path>
              </a:pathLst>
            </a:custGeom>
            <a:blipFill>
              <a:blip r:embed="rId4"/>
              <a:stretch>
                <a:fillRect t="-44458" b="-43863"/>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prstTxWarp prst="textNoShape">
                <a:avLst/>
              </a:prstTxWarp>
              <a:noAutofit/>
            </a:bodyPr>
            <a:lstStyle/>
            <a:p>
              <a:pPr algn="ctr"/>
              <a:endParaRPr lang="zh-CN" altLang="en-US" dirty="0"/>
            </a:p>
          </p:txBody>
        </p:sp>
        <p:sp>
          <p:nvSpPr>
            <p:cNvPr id="7" name="îšlîḓè">
              <a:extLst>
                <a:ext uri="{FF2B5EF4-FFF2-40B4-BE49-F238E27FC236}">
                  <a16:creationId xmlns:a16="http://schemas.microsoft.com/office/drawing/2014/main" id="{FE845F7D-FC6D-4994-ABA8-C441C1DB7A26}"/>
                </a:ext>
              </a:extLst>
            </p:cNvPr>
            <p:cNvSpPr/>
            <p:nvPr/>
          </p:nvSpPr>
          <p:spPr>
            <a:xfrm>
              <a:off x="9273083" y="2463756"/>
              <a:ext cx="1063624" cy="2072085"/>
            </a:xfrm>
            <a:prstGeom prst="parallelogram">
              <a:avLst>
                <a:gd name="adj" fmla="val 70210"/>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iŝľíďê">
              <a:extLst>
                <a:ext uri="{FF2B5EF4-FFF2-40B4-BE49-F238E27FC236}">
                  <a16:creationId xmlns:a16="http://schemas.microsoft.com/office/drawing/2014/main" id="{D2E156DD-570F-4712-93C0-D5F0FEABB721}"/>
                </a:ext>
              </a:extLst>
            </p:cNvPr>
            <p:cNvSpPr/>
            <p:nvPr/>
          </p:nvSpPr>
          <p:spPr>
            <a:xfrm flipH="1" flipV="1">
              <a:off x="0" y="2487117"/>
              <a:ext cx="1832955" cy="1875161"/>
            </a:xfrm>
            <a:custGeom>
              <a:avLst/>
              <a:gdLst>
                <a:gd name="connsiteX0" fmla="*/ 1832955 w 1832955"/>
                <a:gd name="connsiteY0" fmla="*/ 1875161 h 1875161"/>
                <a:gd name="connsiteX1" fmla="*/ 0 w 1832955"/>
                <a:gd name="connsiteY1" fmla="*/ 1875161 h 1875161"/>
                <a:gd name="connsiteX2" fmla="*/ 999671 w 1832955"/>
                <a:gd name="connsiteY2" fmla="*/ 3843 h 1875161"/>
                <a:gd name="connsiteX3" fmla="*/ 1832955 w 1832955"/>
                <a:gd name="connsiteY3" fmla="*/ 0 h 1875161"/>
              </a:gdLst>
              <a:ahLst/>
              <a:cxnLst>
                <a:cxn ang="0">
                  <a:pos x="connsiteX0" y="connsiteY0"/>
                </a:cxn>
                <a:cxn ang="0">
                  <a:pos x="connsiteX1" y="connsiteY1"/>
                </a:cxn>
                <a:cxn ang="0">
                  <a:pos x="connsiteX2" y="connsiteY2"/>
                </a:cxn>
                <a:cxn ang="0">
                  <a:pos x="connsiteX3" y="connsiteY3"/>
                </a:cxn>
              </a:cxnLst>
              <a:rect l="l" t="t" r="r" b="b"/>
              <a:pathLst>
                <a:path w="1832955" h="1875161">
                  <a:moveTo>
                    <a:pt x="1832955" y="1875161"/>
                  </a:moveTo>
                  <a:lnTo>
                    <a:pt x="0" y="1875161"/>
                  </a:lnTo>
                  <a:lnTo>
                    <a:pt x="999671" y="3843"/>
                  </a:lnTo>
                  <a:lnTo>
                    <a:pt x="1832955" y="0"/>
                  </a:lnTo>
                  <a:close/>
                </a:path>
              </a:pathLst>
            </a:custGeom>
            <a:solidFill>
              <a:schemeClr val="tx2">
                <a:lumMod val="20000"/>
                <a:lumOff val="80000"/>
              </a:schemeClr>
            </a:solid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prstTxWarp prst="textNoShape">
                <a:avLst/>
              </a:prstTxWarp>
              <a:noAutofit/>
            </a:bodyPr>
            <a:lstStyle/>
            <a:p>
              <a:pPr algn="ctr"/>
              <a:endParaRPr lang="zh-CN" altLang="en-US" dirty="0"/>
            </a:p>
          </p:txBody>
        </p:sp>
        <p:sp>
          <p:nvSpPr>
            <p:cNvPr id="9" name="îṧľíḓè">
              <a:extLst>
                <a:ext uri="{FF2B5EF4-FFF2-40B4-BE49-F238E27FC236}">
                  <a16:creationId xmlns:a16="http://schemas.microsoft.com/office/drawing/2014/main" id="{7D107EAB-8ADC-4347-89FF-5B568C40D332}"/>
                </a:ext>
              </a:extLst>
            </p:cNvPr>
            <p:cNvSpPr/>
            <p:nvPr/>
          </p:nvSpPr>
          <p:spPr>
            <a:xfrm>
              <a:off x="10044183" y="2463756"/>
              <a:ext cx="1063624" cy="2072085"/>
            </a:xfrm>
            <a:prstGeom prst="parallelogram">
              <a:avLst>
                <a:gd name="adj" fmla="val 70210"/>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i$1ïdé">
              <a:extLst>
                <a:ext uri="{FF2B5EF4-FFF2-40B4-BE49-F238E27FC236}">
                  <a16:creationId xmlns:a16="http://schemas.microsoft.com/office/drawing/2014/main" id="{F0BE8959-1F82-4A34-A1D6-7A9C8E707637}"/>
                </a:ext>
              </a:extLst>
            </p:cNvPr>
            <p:cNvSpPr/>
            <p:nvPr/>
          </p:nvSpPr>
          <p:spPr>
            <a:xfrm>
              <a:off x="10815283" y="2463756"/>
              <a:ext cx="1063624" cy="2072085"/>
            </a:xfrm>
            <a:prstGeom prst="parallelogram">
              <a:avLst>
                <a:gd name="adj" fmla="val 70210"/>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iṣ1ïde">
              <a:extLst>
                <a:ext uri="{FF2B5EF4-FFF2-40B4-BE49-F238E27FC236}">
                  <a16:creationId xmlns:a16="http://schemas.microsoft.com/office/drawing/2014/main" id="{030DCBA1-3140-4525-A254-7C1EB3295391}"/>
                </a:ext>
              </a:extLst>
            </p:cNvPr>
            <p:cNvSpPr/>
            <p:nvPr/>
          </p:nvSpPr>
          <p:spPr>
            <a:xfrm>
              <a:off x="662612" y="2006400"/>
              <a:ext cx="2036135" cy="621816"/>
            </a:xfrm>
            <a:prstGeom prst="rect">
              <a:avLst/>
            </a:prstGeom>
          </p:spPr>
          <p:txBody>
            <a:bodyPr wrap="none" anchor="ctr">
              <a:normAutofit/>
            </a:bodyPr>
            <a:lstStyle/>
            <a:p>
              <a:pPr lvl="0">
                <a:spcBef>
                  <a:spcPct val="0"/>
                </a:spcBef>
              </a:pPr>
              <a:r>
                <a:rPr lang="en-US" altLang="zh-CN" sz="2000" b="1" dirty="0">
                  <a:solidFill>
                    <a:schemeClr val="tx2"/>
                  </a:solidFill>
                </a:rPr>
                <a:t>Content</a:t>
              </a:r>
            </a:p>
          </p:txBody>
        </p:sp>
        <p:sp>
          <p:nvSpPr>
            <p:cNvPr id="12" name="íşḻiďê">
              <a:extLst>
                <a:ext uri="{FF2B5EF4-FFF2-40B4-BE49-F238E27FC236}">
                  <a16:creationId xmlns:a16="http://schemas.microsoft.com/office/drawing/2014/main" id="{4FD65D8B-61B1-48BA-BEF8-AE1EE02C0507}"/>
                </a:ext>
              </a:extLst>
            </p:cNvPr>
            <p:cNvSpPr txBox="1"/>
            <p:nvPr/>
          </p:nvSpPr>
          <p:spPr bwMode="auto">
            <a:xfrm>
              <a:off x="3112580" y="2461213"/>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t>背景介绍</a:t>
              </a:r>
              <a:r>
                <a:rPr lang="en-US" altLang="zh-CN" sz="1600" b="1" dirty="0"/>
                <a:t> </a:t>
              </a:r>
            </a:p>
          </p:txBody>
        </p:sp>
        <p:sp>
          <p:nvSpPr>
            <p:cNvPr id="13" name="ïṥḻïḋe">
              <a:extLst>
                <a:ext uri="{FF2B5EF4-FFF2-40B4-BE49-F238E27FC236}">
                  <a16:creationId xmlns:a16="http://schemas.microsoft.com/office/drawing/2014/main" id="{2EEC6950-A8CA-4ACD-8C2D-6BC93C7247A6}"/>
                </a:ext>
              </a:extLst>
            </p:cNvPr>
            <p:cNvSpPr/>
            <p:nvPr/>
          </p:nvSpPr>
          <p:spPr bwMode="auto">
            <a:xfrm>
              <a:off x="2560437" y="2480650"/>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01</a:t>
              </a:r>
              <a:endParaRPr lang="zh-CN" altLang="en-US" sz="1400" b="1" dirty="0">
                <a:solidFill>
                  <a:schemeClr val="bg1"/>
                </a:solidFill>
              </a:endParaRPr>
            </a:p>
          </p:txBody>
        </p:sp>
        <p:sp>
          <p:nvSpPr>
            <p:cNvPr id="14" name="îşļide">
              <a:extLst>
                <a:ext uri="{FF2B5EF4-FFF2-40B4-BE49-F238E27FC236}">
                  <a16:creationId xmlns:a16="http://schemas.microsoft.com/office/drawing/2014/main" id="{1AA3CB15-C38C-43FD-B444-227E39C88E35}"/>
                </a:ext>
              </a:extLst>
            </p:cNvPr>
            <p:cNvSpPr txBox="1"/>
            <p:nvPr/>
          </p:nvSpPr>
          <p:spPr bwMode="auto">
            <a:xfrm>
              <a:off x="2831922" y="2960701"/>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t>预处理工作</a:t>
              </a:r>
              <a:endParaRPr lang="en-US" altLang="zh-CN" sz="1600" b="1" dirty="0"/>
            </a:p>
          </p:txBody>
        </p:sp>
        <p:sp>
          <p:nvSpPr>
            <p:cNvPr id="15" name="îṡḻïḑé">
              <a:extLst>
                <a:ext uri="{FF2B5EF4-FFF2-40B4-BE49-F238E27FC236}">
                  <a16:creationId xmlns:a16="http://schemas.microsoft.com/office/drawing/2014/main" id="{BFB6385F-E025-48DB-9BAC-7148236DC4CB}"/>
                </a:ext>
              </a:extLst>
            </p:cNvPr>
            <p:cNvSpPr/>
            <p:nvPr/>
          </p:nvSpPr>
          <p:spPr bwMode="auto">
            <a:xfrm>
              <a:off x="2279779" y="2980138"/>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02</a:t>
              </a:r>
              <a:endParaRPr lang="zh-CN" altLang="en-US" sz="1400" b="1" dirty="0">
                <a:solidFill>
                  <a:schemeClr val="bg1"/>
                </a:solidFill>
              </a:endParaRPr>
            </a:p>
          </p:txBody>
        </p:sp>
        <p:sp>
          <p:nvSpPr>
            <p:cNvPr id="16" name="íŝḷîḓe">
              <a:extLst>
                <a:ext uri="{FF2B5EF4-FFF2-40B4-BE49-F238E27FC236}">
                  <a16:creationId xmlns:a16="http://schemas.microsoft.com/office/drawing/2014/main" id="{B0E8A3AC-322E-422A-A31C-AEC7EFF166BD}"/>
                </a:ext>
              </a:extLst>
            </p:cNvPr>
            <p:cNvSpPr txBox="1"/>
            <p:nvPr/>
          </p:nvSpPr>
          <p:spPr bwMode="auto">
            <a:xfrm>
              <a:off x="2569372" y="3460189"/>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t>匹配与计算</a:t>
              </a:r>
              <a:endParaRPr lang="en-US" altLang="zh-CN" sz="1600" b="1" dirty="0"/>
            </a:p>
          </p:txBody>
        </p:sp>
        <p:sp>
          <p:nvSpPr>
            <p:cNvPr id="17" name="íSļíďe">
              <a:extLst>
                <a:ext uri="{FF2B5EF4-FFF2-40B4-BE49-F238E27FC236}">
                  <a16:creationId xmlns:a16="http://schemas.microsoft.com/office/drawing/2014/main" id="{1984F080-4024-4E6E-897A-658721EB1E24}"/>
                </a:ext>
              </a:extLst>
            </p:cNvPr>
            <p:cNvSpPr/>
            <p:nvPr/>
          </p:nvSpPr>
          <p:spPr bwMode="auto">
            <a:xfrm>
              <a:off x="2017229" y="3479626"/>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03</a:t>
              </a:r>
              <a:endParaRPr lang="zh-CN" altLang="en-US" sz="1400" b="1" dirty="0">
                <a:solidFill>
                  <a:schemeClr val="bg1"/>
                </a:solidFill>
              </a:endParaRPr>
            </a:p>
          </p:txBody>
        </p:sp>
        <p:sp>
          <p:nvSpPr>
            <p:cNvPr id="18" name="ïṩḷíḑe">
              <a:extLst>
                <a:ext uri="{FF2B5EF4-FFF2-40B4-BE49-F238E27FC236}">
                  <a16:creationId xmlns:a16="http://schemas.microsoft.com/office/drawing/2014/main" id="{180DF01F-929E-4F4A-8636-6300676DA636}"/>
                </a:ext>
              </a:extLst>
            </p:cNvPr>
            <p:cNvSpPr txBox="1"/>
            <p:nvPr/>
          </p:nvSpPr>
          <p:spPr bwMode="auto">
            <a:xfrm>
              <a:off x="2306821" y="3959678"/>
              <a:ext cx="28029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600" b="1" dirty="0"/>
                <a:t>结果与总结</a:t>
              </a:r>
              <a:endParaRPr lang="en-US" altLang="zh-CN" sz="1600" b="1" dirty="0"/>
            </a:p>
          </p:txBody>
        </p:sp>
        <p:sp>
          <p:nvSpPr>
            <p:cNvPr id="19" name="íṩḻide">
              <a:extLst>
                <a:ext uri="{FF2B5EF4-FFF2-40B4-BE49-F238E27FC236}">
                  <a16:creationId xmlns:a16="http://schemas.microsoft.com/office/drawing/2014/main" id="{30ED461A-1611-4BEA-A7FA-77F5655D4B2A}"/>
                </a:ext>
              </a:extLst>
            </p:cNvPr>
            <p:cNvSpPr/>
            <p:nvPr/>
          </p:nvSpPr>
          <p:spPr bwMode="auto">
            <a:xfrm>
              <a:off x="1754678" y="3979115"/>
              <a:ext cx="371558" cy="371558"/>
            </a:xfrm>
            <a:prstGeom prst="roundRect">
              <a:avLst/>
            </a:prstGeom>
            <a:solidFill>
              <a:schemeClr val="accent1"/>
            </a:solidFill>
            <a:ln w="38100">
              <a:noFill/>
            </a:ln>
            <a:extLst/>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400" b="1" dirty="0">
                  <a:solidFill>
                    <a:schemeClr val="bg1"/>
                  </a:solidFill>
                </a:rPr>
                <a:t>04</a:t>
              </a:r>
              <a:endParaRPr lang="zh-CN" altLang="en-US" sz="1400" b="1" dirty="0">
                <a:solidFill>
                  <a:schemeClr val="bg1"/>
                </a:solidFill>
              </a:endParaRPr>
            </a:p>
          </p:txBody>
        </p:sp>
        <p:cxnSp>
          <p:nvCxnSpPr>
            <p:cNvPr id="20" name="直接连接符 19">
              <a:extLst>
                <a:ext uri="{FF2B5EF4-FFF2-40B4-BE49-F238E27FC236}">
                  <a16:creationId xmlns:a16="http://schemas.microsoft.com/office/drawing/2014/main" id="{379D8D88-77BD-4DC0-9E62-1FA6B6F16A62}"/>
                </a:ext>
              </a:extLst>
            </p:cNvPr>
            <p:cNvCxnSpPr/>
            <p:nvPr/>
          </p:nvCxnSpPr>
          <p:spPr>
            <a:xfrm>
              <a:off x="3036000" y="2937467"/>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B55965-D2B3-43BE-A10E-BB9D29D01D35}"/>
                </a:ext>
              </a:extLst>
            </p:cNvPr>
            <p:cNvCxnSpPr/>
            <p:nvPr/>
          </p:nvCxnSpPr>
          <p:spPr>
            <a:xfrm>
              <a:off x="2804761" y="3437321"/>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9A1E8B0-B28A-4D38-840D-BED1086DF1D6}"/>
                </a:ext>
              </a:extLst>
            </p:cNvPr>
            <p:cNvCxnSpPr/>
            <p:nvPr/>
          </p:nvCxnSpPr>
          <p:spPr>
            <a:xfrm>
              <a:off x="2507759" y="3962423"/>
              <a:ext cx="495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843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br>
              <a:rPr lang="en-US" altLang="zh-CN" dirty="0"/>
            </a:br>
            <a:endParaRPr lang="zh-CN" altLang="en-US" dirty="0"/>
          </a:p>
        </p:txBody>
      </p:sp>
      <p:pic>
        <p:nvPicPr>
          <p:cNvPr id="14" name="图片占位符 13">
            <a:extLst>
              <a:ext uri="{FF2B5EF4-FFF2-40B4-BE49-F238E27FC236}">
                <a16:creationId xmlns:a16="http://schemas.microsoft.com/office/drawing/2014/main" id="{E6491C1C-2D21-4B30-B6C4-DA85BBB12408}"/>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pic>
        <p:nvPicPr>
          <p:cNvPr id="18" name="图片占位符 17">
            <a:extLst>
              <a:ext uri="{FF2B5EF4-FFF2-40B4-BE49-F238E27FC236}">
                <a16:creationId xmlns:a16="http://schemas.microsoft.com/office/drawing/2014/main" id="{2652B2DC-37AD-4745-8F51-C59F9382BEAC}"/>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075" r="16075"/>
          <a:stretch>
            <a:fillRect/>
          </a:stretch>
        </p:blipFill>
        <p:spPr/>
      </p:pic>
      <p:pic>
        <p:nvPicPr>
          <p:cNvPr id="16" name="图片占位符 15">
            <a:extLst>
              <a:ext uri="{FF2B5EF4-FFF2-40B4-BE49-F238E27FC236}">
                <a16:creationId xmlns:a16="http://schemas.microsoft.com/office/drawing/2014/main" id="{6E3285C9-6FAA-47ED-902F-6ECE0C834633}"/>
              </a:ext>
            </a:extLst>
          </p:cNvPr>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475" r="12475"/>
          <a:stretch>
            <a:fillRect/>
          </a:stretch>
        </p:blipFill>
        <p:spPr/>
      </p:pic>
      <p:pic>
        <p:nvPicPr>
          <p:cNvPr id="20" name="图片占位符 19">
            <a:extLst>
              <a:ext uri="{FF2B5EF4-FFF2-40B4-BE49-F238E27FC236}">
                <a16:creationId xmlns:a16="http://schemas.microsoft.com/office/drawing/2014/main" id="{4E2B69F5-2488-4824-A2DB-04D0EF88D6FE}"/>
              </a:ext>
            </a:extLst>
          </p:cNvPr>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7654" r="17654"/>
          <a:stretch>
            <a:fillRect/>
          </a:stretch>
        </p:blipFill>
        <p:spPr/>
      </p:pic>
      <p:sp>
        <p:nvSpPr>
          <p:cNvPr id="12" name="文本框 11">
            <a:extLst>
              <a:ext uri="{FF2B5EF4-FFF2-40B4-BE49-F238E27FC236}">
                <a16:creationId xmlns:a16="http://schemas.microsoft.com/office/drawing/2014/main" id="{7140738B-F48E-4914-B96B-1C21D802695D}"/>
              </a:ext>
            </a:extLst>
          </p:cNvPr>
          <p:cNvSpPr txBox="1"/>
          <p:nvPr/>
        </p:nvSpPr>
        <p:spPr>
          <a:xfrm>
            <a:off x="2659363" y="1385528"/>
            <a:ext cx="2488049" cy="1067385"/>
          </a:xfrm>
          <a:prstGeom prst="rect">
            <a:avLst/>
          </a:prstGeom>
          <a:noFill/>
        </p:spPr>
        <p:txBody>
          <a:bodyPr wrap="none" rtlCol="0">
            <a:prstTxWarp prst="textPlain">
              <a:avLst>
                <a:gd name="adj" fmla="val 50001"/>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THANKS</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背景介绍</a:t>
            </a:r>
            <a:r>
              <a:rPr lang="en-US" altLang="zh-CN" dirty="0"/>
              <a:t> </a:t>
            </a:r>
          </a:p>
        </p:txBody>
      </p:sp>
      <p:pic>
        <p:nvPicPr>
          <p:cNvPr id="10" name="图片占位符 9">
            <a:extLst>
              <a:ext uri="{FF2B5EF4-FFF2-40B4-BE49-F238E27FC236}">
                <a16:creationId xmlns:a16="http://schemas.microsoft.com/office/drawing/2014/main" id="{963B2B6D-4544-4357-9DFE-146E97F85C0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r>
              <a:rPr lang="en-US" altLang="zh-CN"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34" name="文本框 33">
            <a:extLst>
              <a:ext uri="{FF2B5EF4-FFF2-40B4-BE49-F238E27FC236}">
                <a16:creationId xmlns:a16="http://schemas.microsoft.com/office/drawing/2014/main" id="{7618E59A-29E2-5546-9E66-EA1ED22BEA14}"/>
              </a:ext>
            </a:extLst>
          </p:cNvPr>
          <p:cNvSpPr txBox="1"/>
          <p:nvPr/>
        </p:nvSpPr>
        <p:spPr>
          <a:xfrm>
            <a:off x="1229192" y="1439056"/>
            <a:ext cx="9368853" cy="3170099"/>
          </a:xfrm>
          <a:prstGeom prst="rect">
            <a:avLst/>
          </a:prstGeom>
          <a:noFill/>
        </p:spPr>
        <p:txBody>
          <a:bodyPr wrap="square" rtlCol="0">
            <a:spAutoFit/>
          </a:bodyPr>
          <a:lstStyle/>
          <a:p>
            <a:r>
              <a:rPr lang="zh-CN" altLang="en-US" sz="2000" dirty="0"/>
              <a:t>        </a:t>
            </a:r>
            <a:r>
              <a:rPr lang="zh-CN" altLang="zh-CN" sz="2000" dirty="0"/>
              <a:t>如何在计算机世界中构建与现实世界相似的环境和物体模型一直是可视化技术的一大目标。 </a:t>
            </a:r>
            <a:r>
              <a:rPr lang="zh-CN" altLang="en-US" sz="2000" dirty="0"/>
              <a:t>如何快速的构建大量树的</a:t>
            </a:r>
            <a:r>
              <a:rPr lang="en-US" altLang="zh-CN" sz="2000" dirty="0"/>
              <a:t>3D</a:t>
            </a:r>
            <a:r>
              <a:rPr lang="zh-CN" altLang="en-US" sz="2000" dirty="0"/>
              <a:t>模型成为目前计算机虚拟环境渲染的一大问题。</a:t>
            </a:r>
            <a:endParaRPr lang="en-US" altLang="zh-CN" sz="2000" dirty="0"/>
          </a:p>
          <a:p>
            <a:r>
              <a:rPr lang="zh-CN" altLang="en-US" sz="2000" dirty="0"/>
              <a:t>        </a:t>
            </a:r>
            <a:r>
              <a:rPr lang="zh-CN" altLang="zh-CN" sz="2000" dirty="0"/>
              <a:t>目前针对该问题提出了两个方向的方法，第一种方法是直接从现实世界通过扫描的方式捕获植物原型，第二种方法则是侧重交互式的模型开发，通过建模工具主动创造植物模型。然而前一种方法受制于硬件条件以及环境因素，后一种方法枯燥乏味且需要大量且昂贵的工作。</a:t>
            </a:r>
            <a:endParaRPr lang="en-US" altLang="zh-CN" sz="2000" dirty="0"/>
          </a:p>
          <a:p>
            <a:r>
              <a:rPr lang="zh-CN" altLang="en-US" sz="2000" dirty="0"/>
              <a:t>        本次介绍的方法</a:t>
            </a:r>
            <a:r>
              <a:rPr lang="zh-CN" altLang="zh-CN" sz="2000" dirty="0"/>
              <a:t>将重点放在构建植物树上</a:t>
            </a:r>
            <a:r>
              <a:rPr lang="zh-CN" altLang="en-US" sz="2000" dirty="0"/>
              <a:t>（也就是后一种方法）</a:t>
            </a:r>
            <a:r>
              <a:rPr lang="zh-CN" altLang="zh-CN" sz="2000" dirty="0"/>
              <a:t>，并提出一种数据驱动机制，通过联合几何和结构混合创建新的</a:t>
            </a:r>
            <a:r>
              <a:rPr lang="en-US" altLang="zh-CN" sz="2000" dirty="0"/>
              <a:t>3D</a:t>
            </a:r>
            <a:r>
              <a:rPr lang="zh-CN" altLang="zh-CN" sz="2000" dirty="0"/>
              <a:t>树变体，目的是可以从现有模型自动合成各种新的模型，而不是单独对场景中的每个</a:t>
            </a:r>
            <a:r>
              <a:rPr lang="en-US" altLang="zh-CN" sz="2000" dirty="0"/>
              <a:t>3D</a:t>
            </a:r>
            <a:r>
              <a:rPr lang="zh-CN" altLang="zh-CN" sz="2000" dirty="0"/>
              <a:t>树进行建模 </a:t>
            </a:r>
            <a:r>
              <a:rPr lang="zh-CN" altLang="en-US" sz="2000" dirty="0"/>
              <a:t>。</a:t>
            </a:r>
            <a:endParaRPr kumimoji="1" lang="zh-CN" altLang="en-US" sz="2000" dirty="0"/>
          </a:p>
        </p:txBody>
      </p:sp>
      <p:sp>
        <p:nvSpPr>
          <p:cNvPr id="35" name="矩形 34">
            <a:extLst>
              <a:ext uri="{FF2B5EF4-FFF2-40B4-BE49-F238E27FC236}">
                <a16:creationId xmlns:a16="http://schemas.microsoft.com/office/drawing/2014/main" id="{790575E2-65B6-A44F-A74D-F171AEDFD03E}"/>
              </a:ext>
            </a:extLst>
          </p:cNvPr>
          <p:cNvSpPr/>
          <p:nvPr/>
        </p:nvSpPr>
        <p:spPr>
          <a:xfrm>
            <a:off x="1229192" y="5200605"/>
            <a:ext cx="9084041" cy="646331"/>
          </a:xfrm>
          <a:prstGeom prst="rect">
            <a:avLst/>
          </a:prstGeom>
        </p:spPr>
        <p:txBody>
          <a:bodyPr wrap="square">
            <a:spAutoFit/>
          </a:bodyPr>
          <a:lstStyle/>
          <a:p>
            <a:r>
              <a:rPr lang="zh-CN" altLang="en-US" dirty="0"/>
              <a:t>简要概述其原理是制作从源树到目标树之间的几何和结构上面节点和相应曲线之间的平滑过渡，并从这些过渡模型中提取新的模型。</a:t>
            </a:r>
          </a:p>
        </p:txBody>
      </p:sp>
    </p:spTree>
    <p:extLst>
      <p:ext uri="{BB962C8B-B14F-4D97-AF65-F5344CB8AC3E}">
        <p14:creationId xmlns:p14="http://schemas.microsoft.com/office/powerpoint/2010/main" val="297247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a:t>
            </a:r>
            <a:r>
              <a:rPr lang="zh-CN" altLang="zh-CN" dirty="0"/>
              <a:t>预处理</a:t>
            </a:r>
            <a:endParaRPr lang="zh-CN" altLang="en-US" dirty="0"/>
          </a:p>
        </p:txBody>
      </p:sp>
      <p:pic>
        <p:nvPicPr>
          <p:cNvPr id="10" name="图片占位符 9">
            <a:extLst>
              <a:ext uri="{FF2B5EF4-FFF2-40B4-BE49-F238E27FC236}">
                <a16:creationId xmlns:a16="http://schemas.microsoft.com/office/drawing/2014/main" id="{963B2B6D-4544-4357-9DFE-146E97F85C0C}"/>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7576F03-2CB3-C846-B353-BEB1233283B2}"/>
              </a:ext>
            </a:extLst>
          </p:cNvPr>
          <p:cNvSpPr txBox="1"/>
          <p:nvPr/>
        </p:nvSpPr>
        <p:spPr>
          <a:xfrm>
            <a:off x="5531370" y="3747541"/>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18041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数据</a:t>
            </a:r>
            <a:r>
              <a:rPr lang="zh-CN" altLang="zh-CN" dirty="0"/>
              <a:t>预处理</a:t>
            </a:r>
            <a:endParaRPr lang="zh-CN" altLang="en-US"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6</a:t>
            </a:fld>
            <a:endParaRPr lang="zh-CN" altLang="en-US"/>
          </a:p>
        </p:txBody>
      </p:sp>
      <p:sp>
        <p:nvSpPr>
          <p:cNvPr id="40" name="矩形 39">
            <a:extLst>
              <a:ext uri="{FF2B5EF4-FFF2-40B4-BE49-F238E27FC236}">
                <a16:creationId xmlns:a16="http://schemas.microsoft.com/office/drawing/2014/main" id="{E0CF784D-CDAB-7C47-8894-DA4E70B2668D}"/>
              </a:ext>
            </a:extLst>
          </p:cNvPr>
          <p:cNvSpPr/>
          <p:nvPr/>
        </p:nvSpPr>
        <p:spPr>
          <a:xfrm>
            <a:off x="1638925" y="1790926"/>
            <a:ext cx="8284564" cy="1477328"/>
          </a:xfrm>
          <a:prstGeom prst="rect">
            <a:avLst/>
          </a:prstGeom>
        </p:spPr>
        <p:txBody>
          <a:bodyPr wrap="square">
            <a:spAutoFit/>
          </a:bodyPr>
          <a:lstStyle/>
          <a:p>
            <a:r>
              <a:rPr lang="zh-CN" altLang="en-US" dirty="0"/>
              <a:t>        将植物树的3D多边形模型作为输入，将树枝以及它们相应的曲线骨架进行分级，其中树干设置成零级，以此为标准以便找到树与树，节点与节点之间的对应关系。如果存在一棵树有多于一个树干的话就选择最长的树干作为主树干，其他树干作为侧面树枝处理。</a:t>
            </a:r>
            <a:endParaRPr lang="en-US" altLang="zh-CN" dirty="0"/>
          </a:p>
          <a:p>
            <a:r>
              <a:rPr lang="zh-CN" altLang="en-US" dirty="0"/>
              <a:t>       </a:t>
            </a:r>
          </a:p>
        </p:txBody>
      </p:sp>
      <p:sp>
        <p:nvSpPr>
          <p:cNvPr id="41" name="矩形 40">
            <a:extLst>
              <a:ext uri="{FF2B5EF4-FFF2-40B4-BE49-F238E27FC236}">
                <a16:creationId xmlns:a16="http://schemas.microsoft.com/office/drawing/2014/main" id="{8F1E9777-192E-904C-B3A2-34777F8E2360}"/>
              </a:ext>
            </a:extLst>
          </p:cNvPr>
          <p:cNvSpPr/>
          <p:nvPr/>
        </p:nvSpPr>
        <p:spPr>
          <a:xfrm>
            <a:off x="1638925" y="3384149"/>
            <a:ext cx="8284564" cy="646331"/>
          </a:xfrm>
          <a:prstGeom prst="rect">
            <a:avLst/>
          </a:prstGeom>
        </p:spPr>
        <p:txBody>
          <a:bodyPr wrap="square">
            <a:spAutoFit/>
          </a:bodyPr>
          <a:lstStyle/>
          <a:p>
            <a:r>
              <a:rPr lang="zh-CN" altLang="en-US" dirty="0"/>
              <a:t>        接下来进行取样并拟合一条</a:t>
            </a:r>
            <a:r>
              <a:rPr lang="en" altLang="zh-CN" dirty="0"/>
              <a:t>cubic B-spline </a:t>
            </a:r>
            <a:r>
              <a:rPr lang="zh-CN" altLang="en-US" dirty="0"/>
              <a:t>曲线以获得嵌入在</a:t>
            </a:r>
            <a:r>
              <a:rPr lang="en" altLang="zh-CN" dirty="0"/>
              <a:t>R^3</a:t>
            </a:r>
            <a:r>
              <a:rPr lang="zh-CN" altLang="en-US" dirty="0"/>
              <a:t>中的最匹配采样点的一维参数化曲线。</a:t>
            </a:r>
          </a:p>
        </p:txBody>
      </p:sp>
      <p:sp>
        <p:nvSpPr>
          <p:cNvPr id="42" name="矩形 41">
            <a:extLst>
              <a:ext uri="{FF2B5EF4-FFF2-40B4-BE49-F238E27FC236}">
                <a16:creationId xmlns:a16="http://schemas.microsoft.com/office/drawing/2014/main" id="{97696FD0-F9EA-C048-838F-9C3B95CAE67E}"/>
              </a:ext>
            </a:extLst>
          </p:cNvPr>
          <p:cNvSpPr/>
          <p:nvPr/>
        </p:nvSpPr>
        <p:spPr>
          <a:xfrm>
            <a:off x="1638925" y="4569693"/>
            <a:ext cx="6237605" cy="369332"/>
          </a:xfrm>
          <a:prstGeom prst="rect">
            <a:avLst/>
          </a:prstGeom>
        </p:spPr>
        <p:txBody>
          <a:bodyPr wrap="none">
            <a:spAutoFit/>
          </a:bodyPr>
          <a:lstStyle/>
          <a:p>
            <a:r>
              <a:rPr lang="zh-CN" altLang="en-US" dirty="0"/>
              <a:t>        最后使用它们所代表的分支几何的信息来扩充曲线骨架</a:t>
            </a:r>
          </a:p>
        </p:txBody>
      </p:sp>
    </p:spTree>
    <p:extLst>
      <p:ext uri="{BB962C8B-B14F-4D97-AF65-F5344CB8AC3E}">
        <p14:creationId xmlns:p14="http://schemas.microsoft.com/office/powerpoint/2010/main" val="267743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数据</a:t>
            </a:r>
            <a:r>
              <a:rPr lang="zh-CN" altLang="zh-CN" dirty="0"/>
              <a:t>预处理</a:t>
            </a:r>
            <a:endParaRPr lang="zh-CN" altLang="en-US"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7</a:t>
            </a:fld>
            <a:endParaRPr lang="zh-CN" altLang="en-US"/>
          </a:p>
        </p:txBody>
      </p:sp>
      <p:sp>
        <p:nvSpPr>
          <p:cNvPr id="3" name="矩形 2">
            <a:extLst>
              <a:ext uri="{FF2B5EF4-FFF2-40B4-BE49-F238E27FC236}">
                <a16:creationId xmlns:a16="http://schemas.microsoft.com/office/drawing/2014/main" id="{A43D9626-D49E-494F-A9E5-7A359C337081}"/>
              </a:ext>
            </a:extLst>
          </p:cNvPr>
          <p:cNvSpPr/>
          <p:nvPr/>
        </p:nvSpPr>
        <p:spPr>
          <a:xfrm>
            <a:off x="1366238" y="1438424"/>
            <a:ext cx="3262432" cy="369332"/>
          </a:xfrm>
          <a:prstGeom prst="rect">
            <a:avLst/>
          </a:prstGeom>
        </p:spPr>
        <p:txBody>
          <a:bodyPr wrap="none">
            <a:spAutoFit/>
          </a:bodyPr>
          <a:lstStyle/>
          <a:p>
            <a:r>
              <a:rPr lang="zh-CN" altLang="en-US" dirty="0"/>
              <a:t>表示植物树S的递归数据结构.</a:t>
            </a:r>
          </a:p>
        </p:txBody>
      </p:sp>
      <p:sp>
        <p:nvSpPr>
          <p:cNvPr id="5" name="矩形 4">
            <a:extLst>
              <a:ext uri="{FF2B5EF4-FFF2-40B4-BE49-F238E27FC236}">
                <a16:creationId xmlns:a16="http://schemas.microsoft.com/office/drawing/2014/main" id="{4AA7409C-BAD9-FD44-A7FB-B8B6DB53010B}"/>
              </a:ext>
            </a:extLst>
          </p:cNvPr>
          <p:cNvSpPr/>
          <p:nvPr/>
        </p:nvSpPr>
        <p:spPr>
          <a:xfrm>
            <a:off x="1366238" y="2217480"/>
            <a:ext cx="4330024" cy="3416320"/>
          </a:xfrm>
          <a:prstGeom prst="rect">
            <a:avLst/>
          </a:prstGeom>
        </p:spPr>
        <p:txBody>
          <a:bodyPr wrap="square">
            <a:spAutoFit/>
          </a:bodyPr>
          <a:lstStyle/>
          <a:p>
            <a:r>
              <a:rPr lang="zh-CN" altLang="en-US" dirty="0"/>
              <a:t>S = {fS,S1,...,Smf ,s1,...smf }</a:t>
            </a:r>
            <a:endParaRPr lang="en-US" altLang="zh-CN" dirty="0"/>
          </a:p>
          <a:p>
            <a:endParaRPr lang="zh-CN" altLang="en-US" dirty="0"/>
          </a:p>
          <a:p>
            <a:r>
              <a:rPr lang="zh-CN" altLang="en-US" dirty="0"/>
              <a:t>fS : [0, 1] → R^3:代表对应主干线的曲线骨架。</a:t>
            </a:r>
            <a:endParaRPr lang="en-US" altLang="zh-CN" dirty="0"/>
          </a:p>
          <a:p>
            <a:endParaRPr lang="zh-CN" altLang="en-US" dirty="0"/>
          </a:p>
          <a:p>
            <a:r>
              <a:rPr lang="zh-CN" altLang="en-US" dirty="0"/>
              <a:t>Si,i = 1...mf :代表连接到主干线的子树。</a:t>
            </a:r>
            <a:endParaRPr lang="en-US" altLang="zh-CN" dirty="0"/>
          </a:p>
          <a:p>
            <a:endParaRPr lang="zh-CN" altLang="en-US" dirty="0"/>
          </a:p>
          <a:p>
            <a:r>
              <a:rPr lang="zh-CN" altLang="en-US" dirty="0"/>
              <a:t>si ∈ [0,1],i = 1...mf : 代表分叉点的位置，即子树连接到其父分支的点。</a:t>
            </a:r>
            <a:endParaRPr lang="en-US" altLang="zh-CN" dirty="0"/>
          </a:p>
          <a:p>
            <a:endParaRPr lang="zh-CN" altLang="en-US" dirty="0"/>
          </a:p>
          <a:p>
            <a:r>
              <a:rPr lang="zh-CN" altLang="en-US" dirty="0"/>
              <a:t>在分叉点处连接到主干的每个子树以相同的方式递归地定义。</a:t>
            </a:r>
          </a:p>
        </p:txBody>
      </p:sp>
      <p:pic>
        <p:nvPicPr>
          <p:cNvPr id="9" name="图片 8">
            <a:extLst>
              <a:ext uri="{FF2B5EF4-FFF2-40B4-BE49-F238E27FC236}">
                <a16:creationId xmlns:a16="http://schemas.microsoft.com/office/drawing/2014/main" id="{C390D472-6F31-9342-B43B-AA368C854042}"/>
              </a:ext>
            </a:extLst>
          </p:cNvPr>
          <p:cNvPicPr/>
          <p:nvPr/>
        </p:nvPicPr>
        <p:blipFill>
          <a:blip r:embed="rId2"/>
          <a:stretch>
            <a:fillRect/>
          </a:stretch>
        </p:blipFill>
        <p:spPr>
          <a:xfrm>
            <a:off x="6102803" y="1558977"/>
            <a:ext cx="5417684" cy="3877921"/>
          </a:xfrm>
          <a:prstGeom prst="rect">
            <a:avLst/>
          </a:prstGeom>
        </p:spPr>
      </p:pic>
    </p:spTree>
    <p:extLst>
      <p:ext uri="{BB962C8B-B14F-4D97-AF65-F5344CB8AC3E}">
        <p14:creationId xmlns:p14="http://schemas.microsoft.com/office/powerpoint/2010/main" val="116537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匹配与计算</a:t>
            </a:r>
          </a:p>
        </p:txBody>
      </p:sp>
      <p:pic>
        <p:nvPicPr>
          <p:cNvPr id="10" name="图片占位符 9">
            <a:extLst>
              <a:ext uri="{FF2B5EF4-FFF2-40B4-BE49-F238E27FC236}">
                <a16:creationId xmlns:a16="http://schemas.microsoft.com/office/drawing/2014/main" id="{963B2B6D-4544-4357-9DFE-146E97F85C0C}"/>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75" r="16675"/>
          <a:stretch>
            <a:fillRect/>
          </a:stretch>
        </p:blipFill>
        <p:spPr/>
      </p:pic>
      <p:sp>
        <p:nvSpPr>
          <p:cNvPr id="9" name="文本框 8">
            <a:extLst>
              <a:ext uri="{FF2B5EF4-FFF2-40B4-BE49-F238E27FC236}">
                <a16:creationId xmlns:a16="http://schemas.microsoft.com/office/drawing/2014/main" id="{04F69230-F3A6-4586-9371-A858F4763E9F}"/>
              </a:ext>
            </a:extLst>
          </p:cNvPr>
          <p:cNvSpPr txBox="1"/>
          <p:nvPr/>
        </p:nvSpPr>
        <p:spPr>
          <a:xfrm>
            <a:off x="5072484" y="266160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6F138B57-BED9-4093-8A72-1DC824FBB8CC}"/>
              </a:ext>
            </a:extLst>
          </p:cNvPr>
          <p:cNvCxnSpPr/>
          <p:nvPr/>
        </p:nvCxnSpPr>
        <p:spPr>
          <a:xfrm>
            <a:off x="5016414" y="3608778"/>
            <a:ext cx="475138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3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源树和目标树的匹配</a:t>
            </a:r>
            <a:endParaRPr lang="zh-CN" altLang="en-US" b="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9</a:t>
            </a:fld>
            <a:endParaRPr lang="zh-CN" altLang="en-US"/>
          </a:p>
        </p:txBody>
      </p:sp>
      <p:sp>
        <p:nvSpPr>
          <p:cNvPr id="3" name="矩形 2">
            <a:extLst>
              <a:ext uri="{FF2B5EF4-FFF2-40B4-BE49-F238E27FC236}">
                <a16:creationId xmlns:a16="http://schemas.microsoft.com/office/drawing/2014/main" id="{8700BB9C-9144-D64D-88E0-99C23DA836A3}"/>
              </a:ext>
            </a:extLst>
          </p:cNvPr>
          <p:cNvSpPr/>
          <p:nvPr/>
        </p:nvSpPr>
        <p:spPr>
          <a:xfrm>
            <a:off x="1937932" y="1834088"/>
            <a:ext cx="8314545" cy="923330"/>
          </a:xfrm>
          <a:prstGeom prst="rect">
            <a:avLst/>
          </a:prstGeom>
        </p:spPr>
        <p:txBody>
          <a:bodyPr wrap="square">
            <a:spAutoFit/>
          </a:bodyPr>
          <a:lstStyle/>
          <a:p>
            <a:r>
              <a:rPr lang="zh-CN" altLang="en-US" dirty="0"/>
              <a:t>        将树的主干的级别设置为0，它们的分支被组织成级别1～n。假设给出了级别对应关系，位于源树上的级别l的分支可以仅在目标树上的级别l处具有它们的对应关系。通过这些限制条件，相同级别的树枝对应被限制在一定范围内进行匹配。</a:t>
            </a:r>
          </a:p>
        </p:txBody>
      </p:sp>
      <p:sp>
        <p:nvSpPr>
          <p:cNvPr id="5" name="矩形 4">
            <a:extLst>
              <a:ext uri="{FF2B5EF4-FFF2-40B4-BE49-F238E27FC236}">
                <a16:creationId xmlns:a16="http://schemas.microsoft.com/office/drawing/2014/main" id="{DC8DF720-E6E9-614F-B883-A432CA011209}"/>
              </a:ext>
            </a:extLst>
          </p:cNvPr>
          <p:cNvSpPr/>
          <p:nvPr/>
        </p:nvSpPr>
        <p:spPr>
          <a:xfrm>
            <a:off x="1937931" y="3196414"/>
            <a:ext cx="8314545" cy="1477328"/>
          </a:xfrm>
          <a:prstGeom prst="rect">
            <a:avLst/>
          </a:prstGeom>
        </p:spPr>
        <p:txBody>
          <a:bodyPr wrap="square">
            <a:spAutoFit/>
          </a:bodyPr>
          <a:lstStyle/>
          <a:p>
            <a:r>
              <a:rPr lang="zh-CN" altLang="en-US" dirty="0"/>
              <a:t>        接着我们定义S = {fS，S1，...，Sm，s1，... sm}和T = {fT，T1，...，Tk，t1，...，tk};为了找到S和T之间的对应关系，我们首先对曲线fS和fT进行近似弹性配准，然后通过找到分叉点之间的相应性来改进配准。第一步的目的是将每一个分叉点对应的搜索空间减少到每个分叉点周围的小邻域。最后，我们对S和T中的每对相应子树重复此过程。</a:t>
            </a:r>
          </a:p>
        </p:txBody>
      </p:sp>
    </p:spTree>
    <p:extLst>
      <p:ext uri="{BB962C8B-B14F-4D97-AF65-F5344CB8AC3E}">
        <p14:creationId xmlns:p14="http://schemas.microsoft.com/office/powerpoint/2010/main" val="693516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bbf64372-3296-4c25-b4d2-2cdb7dec74de"/>
</p:tagLst>
</file>

<file path=ppt/tags/tag2.xml><?xml version="1.0" encoding="utf-8"?>
<p:tagLst xmlns:a="http://schemas.openxmlformats.org/drawingml/2006/main" xmlns:r="http://schemas.openxmlformats.org/officeDocument/2006/relationships" xmlns:p="http://schemas.openxmlformats.org/presentationml/2006/main">
  <p:tag name="ISLIDE.DIAGRAM" val="ae99c3c6-276f-476b-bce0-0a4fb3ef299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26588B"/>
    </a:accent2>
    <a:accent3>
      <a:srgbClr val="023C63"/>
    </a:accent3>
    <a:accent4>
      <a:srgbClr val="2D9B62"/>
    </a:accent4>
    <a:accent5>
      <a:srgbClr val="8C8C8C"/>
    </a:accent5>
    <a:accent6>
      <a:srgbClr val="6B6B6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141</TotalTime>
  <Words>1966</Words>
  <Application>Microsoft Macintosh PowerPoint</Application>
  <PresentationFormat>宽屏</PresentationFormat>
  <Paragraphs>91</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仿宋_GB2312</vt:lpstr>
      <vt:lpstr>宋体</vt:lpstr>
      <vt:lpstr>微软雅黑</vt:lpstr>
      <vt:lpstr>Segoe UI Light</vt:lpstr>
      <vt:lpstr>Arial</vt:lpstr>
      <vt:lpstr>Calibri</vt:lpstr>
      <vt:lpstr>Impact</vt:lpstr>
      <vt:lpstr>Times New Roman</vt:lpstr>
      <vt:lpstr>主题5</vt:lpstr>
      <vt:lpstr>OfficePLUS</vt:lpstr>
      <vt:lpstr>基于已有的3D树木模型创建新的树木模型方案</vt:lpstr>
      <vt:lpstr>PowerPoint 演示文稿</vt:lpstr>
      <vt:lpstr>背景介绍 </vt:lpstr>
      <vt:lpstr>背景介绍 </vt:lpstr>
      <vt:lpstr>数据预处理</vt:lpstr>
      <vt:lpstr>数据预处理</vt:lpstr>
      <vt:lpstr>数据预处理</vt:lpstr>
      <vt:lpstr>匹配与计算</vt:lpstr>
      <vt:lpstr>源树和目标树的匹配</vt:lpstr>
      <vt:lpstr>匹配的具体过程</vt:lpstr>
      <vt:lpstr>匹配的具体过程</vt:lpstr>
      <vt:lpstr>匹配的具体过程</vt:lpstr>
      <vt:lpstr>地球物理学和平均树计算</vt:lpstr>
      <vt:lpstr>计算的具体过程</vt:lpstr>
      <vt:lpstr>计算的具体过程</vt:lpstr>
      <vt:lpstr>结果与总结</vt:lpstr>
      <vt:lpstr>结果</vt:lpstr>
      <vt:lpstr>结果</vt:lpstr>
      <vt:lpstr>总结</vt:lpstr>
      <vt:lpstr>Thanks. </vt:lpstr>
    </vt:vector>
  </TitlesOfParts>
  <Manager>iSlide</Manager>
  <Company>iSlide</Company>
  <LinksUpToDate>false</LinksUpToDate>
  <SharedDoc>false</SharedDoc>
  <HyperlinkBase>https://www.islide.cc</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Microsoft Office User</cp:lastModifiedBy>
  <cp:revision>30</cp:revision>
  <cp:lastPrinted>2018-02-05T16:00:00Z</cp:lastPrinted>
  <dcterms:created xsi:type="dcterms:W3CDTF">2018-02-05T16:00:00Z</dcterms:created>
  <dcterms:modified xsi:type="dcterms:W3CDTF">2018-12-25T11:40:57Z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2018-11-06T07:54:46.0303480Z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