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89" r:id="rId3"/>
    <p:sldId id="272" r:id="rId4"/>
    <p:sldId id="277" r:id="rId5"/>
    <p:sldId id="279" r:id="rId6"/>
    <p:sldId id="283" r:id="rId7"/>
    <p:sldId id="280" r:id="rId8"/>
    <p:sldId id="284" r:id="rId9"/>
    <p:sldId id="281" r:id="rId10"/>
    <p:sldId id="282" r:id="rId11"/>
    <p:sldId id="285" r:id="rId12"/>
    <p:sldId id="286" r:id="rId13"/>
    <p:sldId id="287" r:id="rId14"/>
    <p:sldId id="288" r:id="rId15"/>
    <p:sldId id="29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3"/>
    <a:srgbClr val="B9BABF"/>
    <a:srgbClr val="C8C9CD"/>
    <a:srgbClr val="D8D9DB"/>
    <a:srgbClr val="454854"/>
    <a:srgbClr val="484B54"/>
    <a:srgbClr val="787B86"/>
    <a:srgbClr val="E6E6E6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4" autoAdjust="0"/>
    <p:restoredTop sz="93675" autoAdjust="0"/>
  </p:normalViewPr>
  <p:slideViewPr>
    <p:cSldViewPr snapToGrid="0">
      <p:cViewPr varScale="1">
        <p:scale>
          <a:sx n="98" d="100"/>
          <a:sy n="98" d="100"/>
        </p:scale>
        <p:origin x="200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9F79-1FE6-4E67-9118-BB6AF46C191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F3F2C-8FD5-4924-BD00-8F7D663CA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0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t>12/26/18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弦形 9">
            <a:extLst>
              <a:ext uri="{FF2B5EF4-FFF2-40B4-BE49-F238E27FC236}">
                <a16:creationId xmlns:a16="http://schemas.microsoft.com/office/drawing/2014/main" xmlns="" id="{456DF840-767B-4C39-A2F5-7A04C6E8B0F7}"/>
              </a:ext>
            </a:extLst>
          </p:cNvPr>
          <p:cNvSpPr/>
          <p:nvPr/>
        </p:nvSpPr>
        <p:spPr>
          <a:xfrm flipH="1">
            <a:off x="2699303" y="1392457"/>
            <a:ext cx="3893820" cy="3660140"/>
          </a:xfrm>
          <a:prstGeom prst="chord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45485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303" y="1763483"/>
            <a:ext cx="7455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spc="1500" dirty="0" smtClean="0">
                <a:solidFill>
                  <a:srgbClr val="4548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人类模型构造与控制</a:t>
            </a:r>
            <a:endParaRPr lang="en-US" altLang="zh-CN" sz="4800" spc="1500" dirty="0" smtClean="0">
              <a:solidFill>
                <a:srgbClr val="4548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2853367" y="2965506"/>
            <a:ext cx="7147758" cy="19593"/>
          </a:xfrm>
          <a:prstGeom prst="line">
            <a:avLst/>
          </a:prstGeom>
          <a:ln w="13970" cmpd="sng">
            <a:solidFill>
              <a:srgbClr val="484B54"/>
            </a:solidFill>
            <a:prstDash val="solid"/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弦形 8"/>
          <p:cNvSpPr/>
          <p:nvPr/>
        </p:nvSpPr>
        <p:spPr>
          <a:xfrm flipH="1">
            <a:off x="8480288" y="3113430"/>
            <a:ext cx="876776" cy="924086"/>
          </a:xfrm>
          <a:prstGeom prst="chord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56791" y="3620149"/>
            <a:ext cx="18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454854"/>
                </a:solidFill>
              </a:rPr>
              <a:t>  </a:t>
            </a:r>
            <a:r>
              <a:rPr lang="zh-CN" altLang="en-US" sz="2400" dirty="0" smtClean="0">
                <a:solidFill>
                  <a:srgbClr val="4548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张召凯 </a:t>
            </a:r>
            <a:r>
              <a:rPr lang="en-US" altLang="zh-CN" sz="2400" dirty="0" smtClean="0">
                <a:solidFill>
                  <a:srgbClr val="4548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2018.12.25</a:t>
            </a:r>
            <a:endParaRPr lang="zh-CN" altLang="en-US" sz="2400" dirty="0">
              <a:solidFill>
                <a:srgbClr val="454854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056" y="914400"/>
            <a:ext cx="986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前向传播算法</a:t>
            </a:r>
            <a:endParaRPr lang="en-US" altLang="zh-CN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28056" y="2090057"/>
            <a:ext cx="762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数据：</a:t>
            </a:r>
            <a:r>
              <a:rPr lang="en-US" altLang="zh-CN" sz="2400" dirty="0"/>
              <a:t>a(t)</a:t>
            </a:r>
            <a:r>
              <a:rPr lang="zh-CN" altLang="zh-CN" sz="2400" dirty="0"/>
              <a:t>： 肌肉活化水平。</a:t>
            </a:r>
          </a:p>
          <a:p>
            <a:r>
              <a:rPr lang="zh-CN" altLang="zh-CN" sz="2400" dirty="0"/>
              <a:t>开始</a:t>
            </a:r>
          </a:p>
          <a:p>
            <a:r>
              <a:rPr lang="en-US" altLang="zh-CN" sz="2400" dirty="0"/>
              <a:t>x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： 软质体的初始位置。</a:t>
            </a:r>
          </a:p>
          <a:p>
            <a:r>
              <a:rPr lang="en-US" altLang="zh-CN" sz="2400" dirty="0" smtClean="0"/>
              <a:t>q</a:t>
            </a:r>
            <a:r>
              <a:rPr lang="en-US" altLang="zh-CN" sz="2400" baseline="-25000" dirty="0" smtClean="0"/>
              <a:t> 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， </a:t>
            </a:r>
            <a:r>
              <a:rPr lang="en-US" altLang="zh-CN" sz="2400" dirty="0"/>
              <a:t>q’ 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： 初始位置和刚性体的速度。</a:t>
            </a:r>
          </a:p>
          <a:p>
            <a:r>
              <a:rPr lang="en-US" altLang="zh-CN" sz="2400" dirty="0"/>
              <a:t>	</a:t>
            </a:r>
            <a:r>
              <a:rPr lang="zh-CN" altLang="zh-CN" sz="2400" dirty="0" smtClean="0"/>
              <a:t>对于 </a:t>
            </a:r>
            <a:r>
              <a:rPr lang="en-US" altLang="zh-CN" sz="2400" dirty="0"/>
              <a:t>t = t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，</a:t>
            </a:r>
            <a:r>
              <a:rPr lang="en-US" altLang="zh-CN" sz="2400" dirty="0"/>
              <a:t>t1</a:t>
            </a:r>
            <a:r>
              <a:rPr lang="zh-CN" altLang="zh-CN" sz="2400" dirty="0"/>
              <a:t>，</a:t>
            </a:r>
            <a:r>
              <a:rPr lang="en-US" altLang="zh-CN" sz="2400" dirty="0"/>
              <a:t> ···</a:t>
            </a:r>
            <a:r>
              <a:rPr lang="zh-CN" altLang="zh-CN" sz="2400" dirty="0"/>
              <a:t>， 循环做下列步骤</a:t>
            </a:r>
          </a:p>
          <a:p>
            <a:pPr lvl="1"/>
            <a:r>
              <a:rPr lang="en-US" altLang="zh-CN" sz="2400" dirty="0" smtClean="0"/>
              <a:t>	B </a:t>
            </a:r>
            <a:r>
              <a:rPr lang="zh-CN" altLang="zh-CN" sz="2400" dirty="0"/>
              <a:t>←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SetBoundaryConditions</a:t>
            </a:r>
            <a:r>
              <a:rPr lang="en-US" altLang="zh-CN" sz="2400" dirty="0"/>
              <a:t>(q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	f </a:t>
            </a:r>
            <a:r>
              <a:rPr lang="zh-CN" altLang="zh-CN" sz="2400" dirty="0"/>
              <a:t>←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SolveQuasiStatics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B,x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))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</a:t>
            </a:r>
            <a:r>
              <a:rPr lang="en-US" altLang="zh-CN" sz="2400" baseline="-25000" dirty="0" err="1" smtClean="0"/>
              <a:t>m</a:t>
            </a:r>
            <a:r>
              <a:rPr lang="zh-CN" altLang="zh-CN" sz="2400" dirty="0"/>
              <a:t>←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TransferForces</a:t>
            </a:r>
            <a:r>
              <a:rPr lang="zh-CN" altLang="zh-CN" sz="2400" dirty="0"/>
              <a:t>（</a:t>
            </a:r>
            <a:r>
              <a:rPr lang="en-US" altLang="zh-CN" sz="2400" dirty="0"/>
              <a:t>f</a:t>
            </a:r>
            <a:r>
              <a:rPr lang="zh-CN" altLang="zh-CN" sz="2400" dirty="0"/>
              <a:t>）</a:t>
            </a:r>
          </a:p>
          <a:p>
            <a:r>
              <a:rPr lang="en-US" altLang="zh-CN" sz="2400" dirty="0" smtClean="0"/>
              <a:t>		q</a:t>
            </a:r>
            <a:r>
              <a:rPr lang="en-US" altLang="zh-CN" sz="2400" baseline="-25000" dirty="0" smtClean="0"/>
              <a:t> 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 + 1</a:t>
            </a:r>
            <a:r>
              <a:rPr lang="zh-CN" altLang="zh-CN" sz="2400" dirty="0"/>
              <a:t>，</a:t>
            </a:r>
            <a:r>
              <a:rPr lang="en-US" altLang="zh-CN" sz="2400" dirty="0"/>
              <a:t>q</a:t>
            </a:r>
            <a:r>
              <a:rPr lang="zh-CN" altLang="zh-CN" sz="2400" dirty="0"/>
              <a:t>‘ 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 + 1</a:t>
            </a:r>
            <a:r>
              <a:rPr lang="en-US" altLang="zh-CN" sz="2400" dirty="0"/>
              <a:t> </a:t>
            </a:r>
            <a:r>
              <a:rPr lang="zh-CN" altLang="zh-CN" sz="2400" dirty="0"/>
              <a:t>← </a:t>
            </a:r>
            <a:r>
              <a:rPr lang="en-US" altLang="zh-CN" sz="2400" dirty="0" err="1"/>
              <a:t>ForwardDynamics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,q’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,f</a:t>
            </a:r>
            <a:r>
              <a:rPr lang="en-US" altLang="zh-CN" sz="2400" baseline="-25000" dirty="0" err="1"/>
              <a:t>m</a:t>
            </a:r>
            <a:r>
              <a:rPr lang="en-US" altLang="zh-CN" sz="2400" dirty="0" err="1"/>
              <a:t>,f</a:t>
            </a:r>
            <a:r>
              <a:rPr lang="en-US" altLang="zh-CN" sz="2400" baseline="-25000" dirty="0" err="1"/>
              <a:t>ext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r>
              <a:rPr lang="zh-CN" altLang="zh-CN" sz="2400" dirty="0" smtClean="0"/>
              <a:t>结束</a:t>
            </a:r>
            <a:endParaRPr lang="en-US" altLang="zh-CN" sz="2400" dirty="0"/>
          </a:p>
          <a:p>
            <a:r>
              <a:rPr lang="zh-CN" altLang="zh-CN" sz="2400" dirty="0" smtClean="0"/>
              <a:t>结束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9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800" dirty="0"/>
              <a:t>人类</a:t>
            </a:r>
            <a:r>
              <a:rPr kumimoji="1" lang="zh-CN" altLang="en-US" sz="4800" dirty="0" smtClean="0"/>
              <a:t>模型控制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 smtClean="0"/>
              <a:t>论文中由两级分层控制器来实现模型的控制：</a:t>
            </a:r>
            <a:endParaRPr kumimoji="1" lang="en-US" altLang="zh-CN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CN" altLang="en-US" sz="3600" dirty="0" smtClean="0"/>
              <a:t>低级控制器</a:t>
            </a:r>
            <a:endParaRPr kumimoji="1" lang="en-US" altLang="zh-CN" sz="36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CN" altLang="en-US" sz="3600" dirty="0" smtClean="0"/>
              <a:t>高级控制器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507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低层次控制器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dirty="0" smtClean="0"/>
              <a:t>主要作用：</a:t>
            </a:r>
            <a:endParaRPr kumimoji="1"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在每帧的基础上追踪运动，找到所有肌肉的最好的激活水平</a:t>
            </a:r>
            <a:endParaRPr kumimoji="1" lang="en-US" altLang="zh-CN" sz="2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sz="2800" dirty="0"/>
              <a:t>优点：</a:t>
            </a:r>
            <a:endParaRPr kumimoji="1" lang="en-US" altLang="zh-CN" sz="28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sz="2800" dirty="0"/>
              <a:t>	</a:t>
            </a:r>
            <a:r>
              <a:rPr kumimoji="1" lang="zh-CN" altLang="en-US" sz="2800" dirty="0"/>
              <a:t>稳健性高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159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高层次控制器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sz="2800" dirty="0" smtClean="0"/>
              <a:t>主要作用：</a:t>
            </a:r>
            <a:endParaRPr lang="en-US" altLang="zh-CN" sz="2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800" dirty="0" smtClean="0"/>
              <a:t>	</a:t>
            </a:r>
            <a:r>
              <a:rPr lang="zh-CN" altLang="zh-CN" sz="2800" dirty="0" smtClean="0"/>
              <a:t>调整</a:t>
            </a:r>
            <a:r>
              <a:rPr lang="zh-CN" altLang="zh-CN" sz="2800" dirty="0"/>
              <a:t>上半身的参考运动身体模型，实现精致地</a:t>
            </a:r>
            <a:r>
              <a:rPr lang="zh-CN" altLang="zh-CN" sz="2800" dirty="0" smtClean="0"/>
              <a:t>控制</a:t>
            </a:r>
            <a:endParaRPr lang="en-US" altLang="zh-CN" sz="2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sz="2800" dirty="0" smtClean="0"/>
              <a:t>优点：</a:t>
            </a:r>
            <a:endParaRPr kumimoji="1" lang="en-US" altLang="zh-CN" sz="2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通用性高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7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zh-CN" sz="2800" dirty="0"/>
              <a:t>结合低水平控制器的稳健性和高级控制器的通用性，论文中的模型可以产生多样化的期望动态情境下的运动模式。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620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实验结果展示</a:t>
            </a:r>
            <a:endParaRPr kumimoji="1"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09745"/>
            <a:ext cx="10058400" cy="37991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800" y="5760721"/>
            <a:ext cx="8271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在由体积肌肉驱动的杂耍任务的解剖模拟中演示运动控制。 </a:t>
            </a:r>
            <a:endParaRPr lang="en-US" altLang="zh-CN" sz="2400" dirty="0" smtClean="0"/>
          </a:p>
          <a:p>
            <a:r>
              <a:rPr lang="zh-CN" altLang="zh-CN" sz="2400" dirty="0" smtClean="0"/>
              <a:t>活跃</a:t>
            </a:r>
            <a:r>
              <a:rPr lang="zh-CN" altLang="zh-CN" sz="2400" dirty="0"/>
              <a:t>的肌肉</a:t>
            </a:r>
            <a:r>
              <a:rPr lang="zh-CN" altLang="zh-CN" sz="2400" dirty="0" smtClean="0"/>
              <a:t>以粉红色</a:t>
            </a:r>
            <a:r>
              <a:rPr lang="zh-CN" altLang="zh-CN" sz="2400" dirty="0"/>
              <a:t>显示</a:t>
            </a:r>
            <a:r>
              <a:rPr lang="zh-CN" altLang="zh-CN" sz="2400" dirty="0"/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058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弦形 1"/>
          <p:cNvSpPr/>
          <p:nvPr/>
        </p:nvSpPr>
        <p:spPr>
          <a:xfrm>
            <a:off x="2699303" y="1392457"/>
            <a:ext cx="3893820" cy="3660140"/>
          </a:xfrm>
          <a:prstGeom prst="chord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45485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8981" y="2593876"/>
            <a:ext cx="581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spc="1500" dirty="0" smtClean="0">
                <a:solidFill>
                  <a:srgbClr val="45485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Thank you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858813" y="3740687"/>
            <a:ext cx="4387850" cy="0"/>
          </a:xfrm>
          <a:prstGeom prst="line">
            <a:avLst/>
          </a:prstGeom>
          <a:ln w="13970" cmpd="sng">
            <a:solidFill>
              <a:srgbClr val="484B54"/>
            </a:solidFill>
            <a:prstDash val="solid"/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弦形 8"/>
          <p:cNvSpPr/>
          <p:nvPr/>
        </p:nvSpPr>
        <p:spPr>
          <a:xfrm flipH="1">
            <a:off x="8025521" y="3278724"/>
            <a:ext cx="876935" cy="923925"/>
          </a:xfrm>
          <a:prstGeom prst="chord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45485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内容概括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Wingdings" charset="2"/>
              <a:buChar char="Ø"/>
            </a:pPr>
            <a:r>
              <a:rPr kumimoji="1" lang="zh-CN" altLang="en-US" sz="3600" dirty="0"/>
              <a:t>人类</a:t>
            </a:r>
            <a:r>
              <a:rPr kumimoji="1" lang="zh-CN" altLang="en-US" sz="3600" dirty="0" smtClean="0"/>
              <a:t>模型构造</a:t>
            </a:r>
            <a:endParaRPr kumimoji="1" lang="en-US" altLang="zh-CN" sz="36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Wingdings" charset="2"/>
              <a:buChar char="Ø"/>
            </a:pPr>
            <a:r>
              <a:rPr kumimoji="1" lang="zh-CN" altLang="en-US" sz="3600" dirty="0" smtClean="0"/>
              <a:t>人类</a:t>
            </a:r>
            <a:r>
              <a:rPr kumimoji="1" lang="zh-CN" altLang="en-US" sz="3600" dirty="0"/>
              <a:t>模型</a:t>
            </a:r>
            <a:r>
              <a:rPr kumimoji="1" lang="zh-CN" altLang="en-US" sz="3600" dirty="0" smtClean="0"/>
              <a:t>控制</a:t>
            </a:r>
            <a:endParaRPr kumimoji="1" lang="en-US" altLang="zh-CN" sz="36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Wingdings" charset="2"/>
              <a:buChar char="Ø"/>
            </a:pPr>
            <a:r>
              <a:rPr kumimoji="1" lang="zh-CN" altLang="en-US" sz="3600" dirty="0" smtClean="0"/>
              <a:t>实验结果展示</a:t>
            </a:r>
            <a:endParaRPr kumimoji="1" lang="zh-CN" altLang="en-US" sz="3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53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056" y="914400"/>
            <a:ext cx="986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/>
              <a:t>人类模型构造</a:t>
            </a:r>
            <a:endParaRPr kumimoji="1"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1328057" y="1981592"/>
            <a:ext cx="307007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charset="2"/>
              <a:buChar char="u"/>
            </a:pPr>
            <a:r>
              <a:rPr lang="zh-CN" altLang="en-US" sz="3600" dirty="0"/>
              <a:t>有限元模拟</a:t>
            </a:r>
            <a:endParaRPr lang="en-US" altLang="zh-CN" sz="3600" dirty="0"/>
          </a:p>
          <a:p>
            <a:pPr marL="571500" indent="-571500">
              <a:buFont typeface="Wingdings" charset="2"/>
              <a:buChar char="u"/>
            </a:pPr>
            <a:r>
              <a:rPr lang="zh-CN" altLang="en-US" sz="3600" dirty="0" smtClean="0"/>
              <a:t>肌肉模型</a:t>
            </a:r>
            <a:endParaRPr lang="en-US" altLang="zh-CN" sz="3600" dirty="0" smtClean="0"/>
          </a:p>
          <a:p>
            <a:pPr marL="571500" indent="-571500">
              <a:buFont typeface="Wingdings" charset="2"/>
              <a:buChar char="u"/>
            </a:pPr>
            <a:r>
              <a:rPr lang="zh-CN" altLang="en-US" sz="3600" dirty="0"/>
              <a:t>骨骼</a:t>
            </a:r>
            <a:r>
              <a:rPr lang="zh-CN" altLang="en-US" sz="3600" dirty="0" smtClean="0"/>
              <a:t>模型</a:t>
            </a:r>
            <a:endParaRPr lang="en-US" altLang="zh-CN" sz="3600" dirty="0" smtClean="0"/>
          </a:p>
          <a:p>
            <a:pPr marL="571500" indent="-571500">
              <a:buFont typeface="Wingdings" charset="2"/>
              <a:buChar char="u"/>
            </a:pPr>
            <a:r>
              <a:rPr lang="zh-CN" altLang="en-US" sz="3600" dirty="0" smtClean="0"/>
              <a:t>整合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056" y="914400"/>
            <a:ext cx="986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有限元模拟</a:t>
            </a:r>
            <a:endParaRPr lang="en-US" altLang="zh-CN" sz="4800" dirty="0"/>
          </a:p>
        </p:txBody>
      </p:sp>
      <p:sp>
        <p:nvSpPr>
          <p:cNvPr id="4" name="矩形 3"/>
          <p:cNvSpPr/>
          <p:nvPr/>
        </p:nvSpPr>
        <p:spPr>
          <a:xfrm>
            <a:off x="1328056" y="2025135"/>
            <a:ext cx="10276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914400"/>
            <a:r>
              <a:rPr lang="zh-CN" altLang="en-US" sz="3600" dirty="0" smtClean="0"/>
              <a:t>有限元模型是一种可以</a:t>
            </a:r>
            <a:r>
              <a:rPr lang="zh-CN" altLang="zh-CN" sz="3600" dirty="0" smtClean="0"/>
              <a:t>传递</a:t>
            </a:r>
            <a:r>
              <a:rPr lang="zh-CN" altLang="zh-CN" sz="3600" dirty="0"/>
              <a:t>生物材料力学的</a:t>
            </a:r>
            <a:r>
              <a:rPr lang="zh-CN" altLang="zh-CN" sz="3600" dirty="0" smtClean="0"/>
              <a:t>模型</a:t>
            </a:r>
            <a:r>
              <a:rPr lang="zh-CN" altLang="en-US" sz="3600" dirty="0" smtClean="0"/>
              <a:t>，</a:t>
            </a:r>
            <a:endParaRPr lang="en-US" altLang="zh-CN" sz="3600" dirty="0" smtClean="0"/>
          </a:p>
          <a:p>
            <a:pPr marL="571500" lvl="0" indent="-571500" defTabSz="914400"/>
            <a:r>
              <a:rPr lang="zh-CN" altLang="en-US" sz="3600" dirty="0" smtClean="0"/>
              <a:t>在论文中基于当前时刻某模型单位的状态，用有</a:t>
            </a:r>
            <a:endParaRPr lang="en-US" altLang="zh-CN" sz="3600" dirty="0" smtClean="0"/>
          </a:p>
          <a:p>
            <a:pPr marL="571500" lvl="0" indent="-571500" defTabSz="914400"/>
            <a:r>
              <a:rPr lang="zh-CN" altLang="en-US" sz="3600" dirty="0" smtClean="0"/>
              <a:t>限元模型计算下一时刻该模型单位的位置和速度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67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056" y="9144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肌肉模型</a:t>
            </a:r>
            <a:endParaRPr lang="en-US" altLang="zh-CN" sz="4800" dirty="0"/>
          </a:p>
        </p:txBody>
      </p:sp>
      <p:sp>
        <p:nvSpPr>
          <p:cNvPr id="4" name="矩形 3"/>
          <p:cNvSpPr/>
          <p:nvPr/>
        </p:nvSpPr>
        <p:spPr>
          <a:xfrm>
            <a:off x="1328057" y="2025135"/>
            <a:ext cx="100168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914400"/>
            <a:r>
              <a:rPr lang="zh-CN" altLang="en-US" sz="3600" dirty="0" smtClean="0"/>
              <a:t>采用</a:t>
            </a:r>
            <a:r>
              <a:rPr lang="en-US" altLang="zh-CN" sz="3600" dirty="0"/>
              <a:t>Hill-type </a:t>
            </a:r>
            <a:r>
              <a:rPr lang="zh-CN" altLang="en-US" sz="3600" dirty="0" smtClean="0"/>
              <a:t>肌肉模型，该模型由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个部分组成：</a:t>
            </a:r>
            <a:endParaRPr lang="en-US" altLang="zh-CN" sz="3600" dirty="0" smtClean="0"/>
          </a:p>
          <a:p>
            <a:pPr marL="571500" lvl="0" indent="-571500" defTabSz="914400">
              <a:buFont typeface="Arial" charset="0"/>
              <a:buChar char="•"/>
            </a:pPr>
            <a:r>
              <a:rPr lang="zh-CN" altLang="en-US" sz="3600" dirty="0" smtClean="0"/>
              <a:t>被动元件</a:t>
            </a:r>
            <a:endParaRPr lang="en-US" altLang="zh-CN" sz="3600" dirty="0" smtClean="0"/>
          </a:p>
          <a:p>
            <a:pPr marL="571500" lvl="0" indent="-571500" defTabSz="914400">
              <a:buFont typeface="Arial" charset="0"/>
              <a:buChar char="•"/>
            </a:pPr>
            <a:r>
              <a:rPr lang="zh-CN" altLang="en-US" sz="3600" dirty="0" smtClean="0"/>
              <a:t>收缩元件：产生作用力</a:t>
            </a:r>
            <a:endParaRPr lang="en-US" altLang="zh-CN" sz="3600" dirty="0" smtClean="0"/>
          </a:p>
          <a:p>
            <a:pPr marL="571500" lvl="0" indent="-571500" defTabSz="914400">
              <a:buFont typeface="Arial" charset="0"/>
              <a:buChar char="•"/>
            </a:pPr>
            <a:r>
              <a:rPr lang="zh-CN" altLang="en-US" sz="3600" dirty="0" smtClean="0"/>
              <a:t>串行元件：不易变型，用于将作用力从肌肉传</a:t>
            </a:r>
            <a:r>
              <a:rPr lang="en-US" altLang="zh-CN" sz="3600" dirty="0" smtClean="0"/>
              <a:t>			</a:t>
            </a:r>
            <a:r>
              <a:rPr lang="zh-CN" altLang="en-US" sz="3600" dirty="0" smtClean="0"/>
              <a:t>递给骨骼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5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Hill-type </a:t>
            </a:r>
            <a:r>
              <a:rPr lang="zh-CN" altLang="en-US" dirty="0"/>
              <a:t>肌肉模型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60" y="1901455"/>
            <a:ext cx="3487479" cy="40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056" y="914400"/>
            <a:ext cx="986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骨骼模型</a:t>
            </a:r>
            <a:endParaRPr lang="en-US" altLang="zh-CN" sz="4800" dirty="0"/>
          </a:p>
        </p:txBody>
      </p:sp>
      <p:sp>
        <p:nvSpPr>
          <p:cNvPr id="4" name="矩形 3"/>
          <p:cNvSpPr/>
          <p:nvPr/>
        </p:nvSpPr>
        <p:spPr>
          <a:xfrm>
            <a:off x="1328057" y="2025135"/>
            <a:ext cx="99424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欧拉</a:t>
            </a:r>
            <a:r>
              <a:rPr lang="en-US" altLang="zh-CN" sz="3600" dirty="0"/>
              <a:t>-</a:t>
            </a:r>
            <a:r>
              <a:rPr lang="zh-CN" altLang="zh-CN" sz="3600" dirty="0"/>
              <a:t>拉格朗日方程用于使用广义坐标的</a:t>
            </a:r>
            <a:r>
              <a:rPr lang="zh-CN" altLang="zh-CN" sz="3600" dirty="0" smtClean="0"/>
              <a:t>动力学</a:t>
            </a:r>
            <a:endParaRPr lang="en-US" altLang="zh-CN" sz="3600" dirty="0" smtClean="0"/>
          </a:p>
          <a:p>
            <a:r>
              <a:rPr lang="zh-CN" altLang="zh-CN" sz="3600" dirty="0" smtClean="0"/>
              <a:t>可</a:t>
            </a:r>
            <a:r>
              <a:rPr lang="zh-CN" altLang="zh-CN" sz="3600" dirty="0"/>
              <a:t>被表示为如下：</a:t>
            </a:r>
          </a:p>
          <a:p>
            <a:pPr algn="ctr"/>
            <a:r>
              <a:rPr lang="en-US" altLang="zh-CN" sz="3600" dirty="0"/>
              <a:t>M</a:t>
            </a:r>
            <a:r>
              <a:rPr lang="zh-CN" altLang="zh-CN" sz="3600" dirty="0"/>
              <a:t>（</a:t>
            </a:r>
            <a:r>
              <a:rPr lang="en-US" altLang="zh-CN" sz="3600" dirty="0"/>
              <a:t>q</a:t>
            </a:r>
            <a:r>
              <a:rPr lang="zh-CN" altLang="zh-CN" sz="3600" dirty="0"/>
              <a:t>）</a:t>
            </a:r>
            <a:r>
              <a:rPr lang="en-US" altLang="zh-CN" sz="3600" dirty="0"/>
              <a:t>q + c</a:t>
            </a:r>
            <a:r>
              <a:rPr lang="zh-CN" altLang="zh-CN" sz="3600" dirty="0"/>
              <a:t>（</a:t>
            </a:r>
            <a:r>
              <a:rPr lang="en-US" altLang="zh-CN" sz="3600" dirty="0"/>
              <a:t>q</a:t>
            </a:r>
            <a:r>
              <a:rPr lang="zh-CN" altLang="zh-CN" sz="3600" dirty="0"/>
              <a:t>，</a:t>
            </a:r>
            <a:r>
              <a:rPr lang="en-US" altLang="zh-CN" sz="3600" dirty="0"/>
              <a:t>q</a:t>
            </a:r>
            <a:r>
              <a:rPr lang="zh-CN" altLang="zh-CN" sz="3600" dirty="0"/>
              <a:t>）</a:t>
            </a:r>
            <a:r>
              <a:rPr lang="en-US" altLang="zh-CN" sz="3600" dirty="0"/>
              <a:t>=</a:t>
            </a:r>
            <a:r>
              <a:rPr lang="en-US" altLang="zh-CN" sz="3600" dirty="0" err="1"/>
              <a:t>J</a:t>
            </a:r>
            <a:r>
              <a:rPr lang="en-US" altLang="zh-CN" sz="3600" baseline="30000" dirty="0" err="1"/>
              <a:t>T</a:t>
            </a:r>
            <a:r>
              <a:rPr lang="en-US" altLang="zh-CN" sz="3600" baseline="-25000" dirty="0" err="1"/>
              <a:t>m</a:t>
            </a:r>
            <a:r>
              <a:rPr lang="en-US" altLang="zh-CN" sz="3600" dirty="0" err="1"/>
              <a:t>f</a:t>
            </a:r>
            <a:r>
              <a:rPr lang="en-US" altLang="zh-CN" sz="3600" baseline="-25000" dirty="0" err="1"/>
              <a:t>m</a:t>
            </a:r>
            <a:r>
              <a:rPr lang="en-US" altLang="zh-CN" sz="3600" dirty="0"/>
              <a:t>(a) + </a:t>
            </a:r>
            <a:r>
              <a:rPr lang="en-US" altLang="zh-CN" sz="3600" dirty="0" err="1"/>
              <a:t>J</a:t>
            </a:r>
            <a:r>
              <a:rPr lang="en-US" altLang="zh-CN" sz="3600" baseline="30000" dirty="0" err="1"/>
              <a:t>T</a:t>
            </a:r>
            <a:r>
              <a:rPr lang="en-US" altLang="zh-CN" sz="3600" baseline="-25000" dirty="0" err="1"/>
              <a:t>ext</a:t>
            </a:r>
            <a:r>
              <a:rPr lang="en-US" altLang="zh-CN" sz="3600" dirty="0" err="1"/>
              <a:t>f</a:t>
            </a:r>
            <a:r>
              <a:rPr lang="en-US" altLang="zh-CN" sz="3600" baseline="-25000" dirty="0" err="1"/>
              <a:t>ext</a:t>
            </a:r>
            <a:r>
              <a:rPr lang="en-US" altLang="zh-CN" sz="3600" dirty="0"/>
              <a:t> </a:t>
            </a:r>
            <a:endParaRPr lang="en-US" altLang="zh-CN" sz="3600" dirty="0" smtClean="0"/>
          </a:p>
          <a:p>
            <a:r>
              <a:rPr lang="zh-CN" altLang="zh-CN" sz="2800" dirty="0" smtClean="0"/>
              <a:t>其中</a:t>
            </a:r>
            <a:endParaRPr lang="en-US" altLang="zh-CN" sz="2800" dirty="0" smtClean="0"/>
          </a:p>
          <a:p>
            <a:r>
              <a:rPr lang="en-US" altLang="zh-CN" sz="2800" dirty="0" smtClean="0"/>
              <a:t>q </a:t>
            </a:r>
            <a:r>
              <a:rPr lang="zh-CN" altLang="zh-CN" sz="2800" dirty="0"/>
              <a:t>是关节角度的矢量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r>
              <a:rPr lang="en-US" altLang="zh-CN" sz="2800" dirty="0" smtClean="0"/>
              <a:t>M(q</a:t>
            </a:r>
            <a:r>
              <a:rPr lang="en-US" altLang="zh-CN" sz="2800" dirty="0"/>
              <a:t>)</a:t>
            </a:r>
            <a:r>
              <a:rPr lang="zh-CN" altLang="zh-CN" sz="2800" dirty="0"/>
              <a:t>是广义质量矩阵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r>
              <a:rPr lang="en-US" altLang="zh-CN" sz="2800" dirty="0" smtClean="0"/>
              <a:t>C(</a:t>
            </a:r>
            <a:r>
              <a:rPr lang="en-US" altLang="zh-CN" sz="2800" dirty="0" err="1" smtClean="0"/>
              <a:t>q,q</a:t>
            </a:r>
            <a:r>
              <a:rPr lang="en-US" altLang="zh-CN" sz="2800" dirty="0"/>
              <a:t>)</a:t>
            </a:r>
            <a:r>
              <a:rPr lang="zh-CN" altLang="zh-CN" sz="2800" dirty="0"/>
              <a:t>代表科里奥利力与重力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7244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056" y="935665"/>
            <a:ext cx="986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骨骼模型</a:t>
            </a:r>
            <a:endParaRPr lang="en-US" altLang="zh-CN" sz="4800" dirty="0"/>
          </a:p>
        </p:txBody>
      </p:sp>
      <p:sp>
        <p:nvSpPr>
          <p:cNvPr id="4" name="矩形 3"/>
          <p:cNvSpPr/>
          <p:nvPr/>
        </p:nvSpPr>
        <p:spPr>
          <a:xfrm>
            <a:off x="1328056" y="2025135"/>
            <a:ext cx="1000735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m</a:t>
            </a:r>
            <a:r>
              <a:rPr lang="en-US" altLang="zh-CN" sz="2800" dirty="0"/>
              <a:t> =(F</a:t>
            </a:r>
            <a:r>
              <a:rPr lang="en-US" altLang="zh-CN" sz="2800" baseline="30000" dirty="0"/>
              <a:t>T</a:t>
            </a:r>
            <a:r>
              <a:rPr lang="en-US" altLang="zh-CN" sz="2800" baseline="-25000" dirty="0"/>
              <a:t>(0)</a:t>
            </a:r>
            <a:r>
              <a:rPr lang="zh-CN" altLang="zh-CN" sz="2800" dirty="0"/>
              <a:t>，</a:t>
            </a:r>
            <a:r>
              <a:rPr lang="en-US" altLang="zh-CN" sz="2800" dirty="0"/>
              <a:t>F</a:t>
            </a:r>
            <a:r>
              <a:rPr lang="en-US" altLang="zh-CN" sz="2800" baseline="30000" dirty="0"/>
              <a:t>T</a:t>
            </a:r>
            <a:r>
              <a:rPr lang="en-US" altLang="zh-CN" sz="2800" baseline="-25000" dirty="0"/>
              <a:t>(1)</a:t>
            </a:r>
            <a:r>
              <a:rPr lang="zh-CN" altLang="zh-CN" sz="2800" dirty="0"/>
              <a:t>， </a:t>
            </a:r>
            <a:r>
              <a:rPr lang="en-US" altLang="zh-CN" sz="2800" dirty="0"/>
              <a:t>···</a:t>
            </a:r>
            <a:r>
              <a:rPr lang="zh-CN" altLang="zh-CN" sz="2800" dirty="0"/>
              <a:t>，</a:t>
            </a:r>
            <a:r>
              <a:rPr lang="en-US" altLang="zh-CN" sz="2800" dirty="0"/>
              <a:t>F</a:t>
            </a:r>
            <a:r>
              <a:rPr lang="en-US" altLang="zh-CN" sz="2800" baseline="30000" dirty="0"/>
              <a:t>T</a:t>
            </a:r>
            <a:r>
              <a:rPr lang="en-US" altLang="zh-CN" sz="2800" baseline="-25000" dirty="0"/>
              <a:t>(r-1)</a:t>
            </a:r>
            <a:r>
              <a:rPr lang="en-US" altLang="zh-CN" sz="2800" dirty="0"/>
              <a:t>)</a:t>
            </a:r>
            <a:r>
              <a:rPr lang="en-US" altLang="zh-CN" sz="2800" baseline="30000" dirty="0"/>
              <a:t>T</a:t>
            </a:r>
            <a:r>
              <a:rPr lang="zh-CN" altLang="zh-CN" sz="2800" dirty="0"/>
              <a:t>是有</a:t>
            </a:r>
            <a:r>
              <a:rPr lang="en-US" altLang="zh-CN" sz="2800" dirty="0"/>
              <a:t>r</a:t>
            </a:r>
            <a:r>
              <a:rPr lang="zh-CN" altLang="zh-CN" sz="2800" dirty="0"/>
              <a:t>个肌肉的肌群的力量</a:t>
            </a:r>
            <a:endParaRPr lang="en-US" altLang="zh-CN" sz="2800" dirty="0"/>
          </a:p>
          <a:p>
            <a:r>
              <a:rPr lang="en-US" altLang="zh-CN" sz="2800" dirty="0"/>
              <a:t>f</a:t>
            </a:r>
            <a:r>
              <a:rPr lang="en-US" altLang="zh-CN" sz="2800" baseline="-25000" dirty="0"/>
              <a:t>(</a:t>
            </a:r>
            <a:r>
              <a:rPr lang="en-US" altLang="zh-CN" sz="2800" baseline="-25000" dirty="0" err="1"/>
              <a:t>i</a:t>
            </a:r>
            <a:r>
              <a:rPr lang="en-US" altLang="zh-CN" sz="2800" baseline="-25000" dirty="0"/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zh-CN" altLang="zh-CN" sz="2800" dirty="0"/>
              <a:t>作用在第</a:t>
            </a:r>
            <a:r>
              <a:rPr lang="en-US" altLang="zh-CN" sz="2800" dirty="0" err="1"/>
              <a:t>i</a:t>
            </a:r>
            <a:r>
              <a:rPr lang="zh-CN" altLang="zh-CN" sz="2800" dirty="0"/>
              <a:t>个肌肉及其中间点的力，</a:t>
            </a:r>
            <a:endParaRPr lang="en-US" altLang="zh-CN" sz="2800" dirty="0"/>
          </a:p>
          <a:p>
            <a:r>
              <a:rPr lang="en-US" altLang="zh-CN" sz="2800" dirty="0" err="1"/>
              <a:t>F</a:t>
            </a:r>
            <a:r>
              <a:rPr lang="en-US" altLang="zh-CN" sz="2800" baseline="-25000" dirty="0" err="1"/>
              <a:t>ext</a:t>
            </a:r>
            <a:r>
              <a:rPr lang="zh-CN" altLang="zh-CN" sz="2800" dirty="0"/>
              <a:t>是外力，</a:t>
            </a:r>
            <a:endParaRPr lang="en-US" altLang="zh-CN" sz="2800" dirty="0"/>
          </a:p>
          <a:p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m</a:t>
            </a:r>
            <a:r>
              <a:rPr lang="en-US" altLang="zh-CN" sz="2800" dirty="0"/>
              <a:t> </a:t>
            </a:r>
            <a:r>
              <a:rPr lang="zh-CN" altLang="zh-CN" sz="2800" dirty="0"/>
              <a:t>和 </a:t>
            </a:r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ext</a:t>
            </a:r>
            <a:r>
              <a:rPr lang="en-US" altLang="zh-CN" sz="2800" baseline="-25000" dirty="0"/>
              <a:t> </a:t>
            </a:r>
            <a:r>
              <a:rPr lang="zh-CN" altLang="zh-CN" sz="2800" dirty="0"/>
              <a:t>是雅克比用于将普通化的坐标映射到笛卡尔坐标，</a:t>
            </a:r>
            <a:endParaRPr lang="en-US" altLang="zh-CN" sz="2800" dirty="0"/>
          </a:p>
          <a:p>
            <a:r>
              <a:rPr lang="en-US" altLang="zh-CN" sz="2800" dirty="0"/>
              <a:t>a = (a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r-1</a:t>
            </a:r>
            <a:r>
              <a:rPr lang="en-US" altLang="zh-CN" sz="2800" dirty="0"/>
              <a:t>)</a:t>
            </a:r>
            <a:r>
              <a:rPr lang="zh-CN" altLang="zh-CN" sz="2800" dirty="0"/>
              <a:t>是肌肉的活化水平，其中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zh-CN" altLang="zh-CN" sz="2800" dirty="0"/>
              <a:t>对应第</a:t>
            </a:r>
            <a:r>
              <a:rPr lang="en-US" altLang="zh-CN" sz="2800" dirty="0" err="1"/>
              <a:t>i</a:t>
            </a:r>
            <a:r>
              <a:rPr lang="zh-CN" altLang="zh-CN" sz="2800" dirty="0"/>
              <a:t>个电机</a:t>
            </a:r>
            <a:r>
              <a:rPr lang="zh-CN" altLang="zh-CN" sz="2800" dirty="0" smtClean="0"/>
              <a:t>单元</a:t>
            </a:r>
            <a:endParaRPr lang="en-US" altLang="zh-CN" sz="2800" dirty="0" smtClean="0"/>
          </a:p>
          <a:p>
            <a:r>
              <a:rPr lang="zh-CN" altLang="zh-CN" sz="2800" dirty="0" smtClean="0"/>
              <a:t>。</a:t>
            </a:r>
            <a:r>
              <a:rPr lang="en-US" altLang="zh-CN" sz="2800" dirty="0" err="1"/>
              <a:t>J</a:t>
            </a:r>
            <a:r>
              <a:rPr lang="en-US" altLang="zh-CN" sz="2800" baseline="-25000" dirty="0" err="1"/>
              <a:t>m</a:t>
            </a:r>
            <a:r>
              <a:rPr lang="zh-CN" altLang="zh-CN" sz="2800" dirty="0"/>
              <a:t>包括肌肉附着点的所有信息。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027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8056" y="914400"/>
            <a:ext cx="986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整合</a:t>
            </a:r>
            <a:endParaRPr lang="en-US" altLang="zh-CN" sz="4800" dirty="0"/>
          </a:p>
        </p:txBody>
      </p:sp>
      <p:sp>
        <p:nvSpPr>
          <p:cNvPr id="4" name="矩形 3"/>
          <p:cNvSpPr/>
          <p:nvPr/>
        </p:nvSpPr>
        <p:spPr>
          <a:xfrm>
            <a:off x="1328056" y="1855318"/>
            <a:ext cx="9736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914400"/>
            <a:r>
              <a:rPr lang="zh-CN" altLang="zh-CN" sz="3600" dirty="0"/>
              <a:t>肌肉骨骼模型通过</a:t>
            </a:r>
            <a:r>
              <a:rPr lang="en-US" altLang="zh-CN" sz="3600" dirty="0"/>
              <a:t>FEM</a:t>
            </a:r>
            <a:r>
              <a:rPr lang="zh-CN" altLang="zh-CN" sz="3600" dirty="0"/>
              <a:t>仿真的同步进化和刚</a:t>
            </a:r>
            <a:r>
              <a:rPr lang="zh-CN" altLang="zh-CN" sz="3600" dirty="0" smtClean="0"/>
              <a:t>体</a:t>
            </a:r>
            <a:endParaRPr lang="en-US" altLang="zh-CN" sz="3600" dirty="0" smtClean="0"/>
          </a:p>
          <a:p>
            <a:pPr marL="571500" lvl="0" indent="-571500" defTabSz="914400"/>
            <a:r>
              <a:rPr lang="zh-CN" altLang="zh-CN" sz="3600" dirty="0" smtClean="0"/>
              <a:t>模拟器</a:t>
            </a:r>
            <a:r>
              <a:rPr lang="zh-CN" altLang="zh-CN" sz="3600" dirty="0"/>
              <a:t>进行前向仿真。</a:t>
            </a:r>
            <a:r>
              <a:rPr lang="zh-CN" altLang="zh-CN" sz="3600" dirty="0" smtClean="0"/>
              <a:t>在</a:t>
            </a:r>
            <a:r>
              <a:rPr lang="en-US" altLang="zh-CN" sz="3600" dirty="0" err="1" smtClean="0"/>
              <a:t>tn</a:t>
            </a:r>
            <a:r>
              <a:rPr lang="zh-CN" altLang="zh-CN" sz="3600" dirty="0" smtClean="0"/>
              <a:t>时刻</a:t>
            </a:r>
            <a:r>
              <a:rPr lang="zh-CN" altLang="zh-CN" sz="3600" dirty="0"/>
              <a:t>， 对于给定</a:t>
            </a:r>
            <a:r>
              <a:rPr lang="zh-CN" altLang="zh-CN" sz="3600" dirty="0" smtClean="0"/>
              <a:t>的</a:t>
            </a:r>
            <a:endParaRPr lang="en-US" altLang="zh-CN" sz="3600" dirty="0" smtClean="0"/>
          </a:p>
          <a:p>
            <a:pPr marL="571500" lvl="0" indent="-571500" defTabSz="914400"/>
            <a:r>
              <a:rPr lang="zh-CN" altLang="zh-CN" sz="3600" dirty="0" smtClean="0"/>
              <a:t>骨骼</a:t>
            </a:r>
            <a:r>
              <a:rPr lang="zh-CN" altLang="zh-CN" sz="3600" dirty="0"/>
              <a:t>姿势，体积肌肉模拟边界条件由串行</a:t>
            </a:r>
            <a:r>
              <a:rPr lang="zh-CN" altLang="zh-CN" sz="3600" dirty="0" smtClean="0"/>
              <a:t>元素</a:t>
            </a:r>
            <a:endParaRPr lang="en-US" altLang="zh-CN" sz="3600" dirty="0" smtClean="0"/>
          </a:p>
          <a:p>
            <a:pPr marL="571500" lvl="0" indent="-571500" defTabSz="914400"/>
            <a:r>
              <a:rPr lang="zh-CN" altLang="zh-CN" sz="3600" dirty="0" smtClean="0"/>
              <a:t>计算</a:t>
            </a:r>
            <a:r>
              <a:rPr lang="zh-CN" altLang="zh-CN" sz="3600" dirty="0"/>
              <a:t>。</a:t>
            </a:r>
            <a:r>
              <a:rPr lang="en-US" altLang="zh-CN" sz="3600" dirty="0"/>
              <a:t>FEM</a:t>
            </a:r>
            <a:r>
              <a:rPr lang="zh-CN" altLang="zh-CN" sz="3600" dirty="0"/>
              <a:t>模拟器解决了肌肉体积的平衡的</a:t>
            </a:r>
            <a:r>
              <a:rPr lang="zh-CN" altLang="zh-CN" sz="3600" dirty="0" smtClean="0"/>
              <a:t>形状。</a:t>
            </a:r>
            <a:endParaRPr lang="en-US" altLang="zh-CN" sz="3600" dirty="0" smtClean="0"/>
          </a:p>
          <a:p>
            <a:pPr marL="571500" lvl="0" indent="-571500" defTabSz="914400"/>
            <a:r>
              <a:rPr lang="zh-CN" altLang="zh-CN" sz="3600" dirty="0" smtClean="0"/>
              <a:t>肌肉</a:t>
            </a:r>
            <a:r>
              <a:rPr lang="zh-CN" altLang="zh-CN" sz="3600" dirty="0"/>
              <a:t>力从模拟网格的狄利克雷</a:t>
            </a:r>
            <a:r>
              <a:rPr lang="zh-CN" altLang="zh-CN" sz="3600" dirty="0" smtClean="0"/>
              <a:t>节点</a:t>
            </a:r>
            <a:r>
              <a:rPr lang="zh-CN" altLang="zh-CN" sz="3600" dirty="0"/>
              <a:t>通过</a:t>
            </a:r>
            <a:r>
              <a:rPr lang="zh-CN" altLang="zh-CN" sz="3600" dirty="0" smtClean="0"/>
              <a:t>串行件</a:t>
            </a:r>
            <a:endParaRPr lang="en-US" altLang="zh-CN" sz="3600" dirty="0" smtClean="0"/>
          </a:p>
          <a:p>
            <a:pPr marL="571500" lvl="0" indent="-571500" defTabSz="914400"/>
            <a:r>
              <a:rPr lang="zh-CN" altLang="zh-CN" sz="3600" dirty="0" smtClean="0"/>
              <a:t>传输</a:t>
            </a:r>
            <a:r>
              <a:rPr lang="zh-CN" altLang="zh-CN" sz="3600" dirty="0"/>
              <a:t>到骨头，最后骨架的动态</a:t>
            </a:r>
            <a:r>
              <a:rPr lang="zh-CN" altLang="zh-CN" sz="3600" dirty="0" smtClean="0"/>
              <a:t>状态</a:t>
            </a:r>
            <a:r>
              <a:rPr lang="zh-CN" altLang="zh-CN" sz="3600" dirty="0"/>
              <a:t>是使用</a:t>
            </a:r>
            <a:r>
              <a:rPr lang="zh-CN" altLang="zh-CN" sz="3600" dirty="0" smtClean="0"/>
              <a:t>运</a:t>
            </a:r>
            <a:r>
              <a:rPr lang="zh-CN" altLang="en-US" sz="3600" dirty="0" smtClean="0"/>
              <a:t>动</a:t>
            </a:r>
            <a:r>
              <a:rPr lang="zh-CN" altLang="zh-CN" sz="3600" dirty="0" smtClean="0"/>
              <a:t>方程</a:t>
            </a:r>
            <a:r>
              <a:rPr lang="zh-CN" altLang="en-US" sz="3600" dirty="0" smtClean="0"/>
              <a:t>来计算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 cmpd="sng">
          <a:solidFill>
            <a:schemeClr val="tx1"/>
          </a:solidFill>
          <a:prstDash val="sysDot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2570</TotalTime>
  <Words>468</Words>
  <Application>Microsoft Macintosh PowerPoint</Application>
  <PresentationFormat>宽屏</PresentationFormat>
  <Paragraphs>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Tw Cen MT</vt:lpstr>
      <vt:lpstr>Wingdings</vt:lpstr>
      <vt:lpstr>等线</vt:lpstr>
      <vt:lpstr>宋体</vt:lpstr>
      <vt:lpstr>幼圆</vt:lpstr>
      <vt:lpstr>Arial</vt:lpstr>
      <vt:lpstr>水滴</vt:lpstr>
      <vt:lpstr>PowerPoint 演示文稿</vt:lpstr>
      <vt:lpstr>内容概括</vt:lpstr>
      <vt:lpstr>PowerPoint 演示文稿</vt:lpstr>
      <vt:lpstr>PowerPoint 演示文稿</vt:lpstr>
      <vt:lpstr>PowerPoint 演示文稿</vt:lpstr>
      <vt:lpstr>Hill-type 肌肉模型</vt:lpstr>
      <vt:lpstr>PowerPoint 演示文稿</vt:lpstr>
      <vt:lpstr>PowerPoint 演示文稿</vt:lpstr>
      <vt:lpstr>PowerPoint 演示文稿</vt:lpstr>
      <vt:lpstr>PowerPoint 演示文稿</vt:lpstr>
      <vt:lpstr>人类模型控制</vt:lpstr>
      <vt:lpstr>低层次控制器</vt:lpstr>
      <vt:lpstr>高层次控制器</vt:lpstr>
      <vt:lpstr>控制效果</vt:lpstr>
      <vt:lpstr>实验结果展示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Jason</cp:lastModifiedBy>
  <cp:revision>153</cp:revision>
  <dcterms:created xsi:type="dcterms:W3CDTF">2018-04-13T02:32:00Z</dcterms:created>
  <dcterms:modified xsi:type="dcterms:W3CDTF">2018-12-27T05:30:50Z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