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260" r:id="rId4"/>
    <p:sldId id="285" r:id="rId5"/>
    <p:sldId id="288" r:id="rId6"/>
    <p:sldId id="289" r:id="rId7"/>
    <p:sldId id="286" r:id="rId8"/>
    <p:sldId id="290" r:id="rId9"/>
    <p:sldId id="287" r:id="rId10"/>
    <p:sldId id="261" r:id="rId11"/>
    <p:sldId id="291" r:id="rId12"/>
    <p:sldId id="29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6C0EF-07B1-464E-ADFD-978171A059CE}">
  <a:tblStyle styleId="{DCC6C0EF-07B1-464E-ADFD-978171A059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/>
    <p:restoredTop sz="94631"/>
  </p:normalViewPr>
  <p:slideViewPr>
    <p:cSldViewPr snapToGrid="0">
      <p:cViewPr>
        <p:scale>
          <a:sx n="66" d="100"/>
          <a:sy n="66" d="100"/>
        </p:scale>
        <p:origin x="400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194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84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9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6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7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0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gen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174201" y="2655750"/>
            <a:ext cx="78435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200600" y="1830109"/>
            <a:ext cx="77908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00600" y="3505725"/>
            <a:ext cx="77908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979CB8"/>
              </a:buClr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979CB8"/>
              </a:buClr>
              <a:buSzPct val="100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872801" y="2882401"/>
            <a:ext cx="8446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 rtl="0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SzPct val="100000"/>
              <a:buFont typeface="Shadows Into Light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4791200" y="1651425"/>
            <a:ext cx="26096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5267476" y="1571221"/>
            <a:ext cx="1744547" cy="1159078"/>
          </a:xfrm>
          <a:custGeom>
            <a:avLst/>
            <a:gdLst/>
            <a:ahLst/>
            <a:cxnLst/>
            <a:rect l="0" t="0" r="0" b="0"/>
            <a:pathLst>
              <a:path w="59251" h="52447" extrusionOk="0">
                <a:moveTo>
                  <a:pt x="31417" y="954"/>
                </a:moveTo>
                <a:cubicBezTo>
                  <a:pt x="25372" y="536"/>
                  <a:pt x="17283" y="-1744"/>
                  <a:pt x="13340" y="2856"/>
                </a:cubicBezTo>
                <a:cubicBezTo>
                  <a:pt x="3770" y="14019"/>
                  <a:pt x="374" y="37628"/>
                  <a:pt x="11755" y="46938"/>
                </a:cubicBezTo>
                <a:cubicBezTo>
                  <a:pt x="19207" y="53034"/>
                  <a:pt x="30838" y="53180"/>
                  <a:pt x="40297" y="51378"/>
                </a:cubicBezTo>
                <a:cubicBezTo>
                  <a:pt x="46480" y="50199"/>
                  <a:pt x="49933" y="42778"/>
                  <a:pt x="52665" y="37107"/>
                </a:cubicBezTo>
                <a:cubicBezTo>
                  <a:pt x="55247" y="31744"/>
                  <a:pt x="60978" y="25793"/>
                  <a:pt x="58690" y="20299"/>
                </a:cubicBezTo>
                <a:cubicBezTo>
                  <a:pt x="57278" y="16911"/>
                  <a:pt x="53473" y="15077"/>
                  <a:pt x="50445" y="13005"/>
                </a:cubicBezTo>
                <a:cubicBezTo>
                  <a:pt x="41917" y="7170"/>
                  <a:pt x="31006" y="-916"/>
                  <a:pt x="21269" y="2539"/>
                </a:cubicBezTo>
                <a:cubicBezTo>
                  <a:pt x="13737" y="5211"/>
                  <a:pt x="5208" y="9706"/>
                  <a:pt x="2241" y="17127"/>
                </a:cubicBezTo>
                <a:cubicBezTo>
                  <a:pt x="-1024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3" name="Shape 23"/>
          <p:cNvSpPr/>
          <p:nvPr/>
        </p:nvSpPr>
        <p:spPr>
          <a:xfrm>
            <a:off x="5166223" y="1485126"/>
            <a:ext cx="1859552" cy="1302551"/>
          </a:xfrm>
          <a:custGeom>
            <a:avLst/>
            <a:gdLst/>
            <a:ahLst/>
            <a:cxnLst/>
            <a:rect l="0" t="0" r="0" b="0"/>
            <a:pathLst>
              <a:path w="63157" h="58939" extrusionOk="0">
                <a:moveTo>
                  <a:pt x="20826" y="0"/>
                </a:moveTo>
                <a:cubicBezTo>
                  <a:pt x="13565" y="0"/>
                  <a:pt x="6296" y="7516"/>
                  <a:pt x="4652" y="14588"/>
                </a:cubicBezTo>
                <a:cubicBezTo>
                  <a:pt x="2363" y="24428"/>
                  <a:pt x="5707" y="35896"/>
                  <a:pt x="11629" y="44082"/>
                </a:cubicBezTo>
                <a:cubicBezTo>
                  <a:pt x="17781" y="52586"/>
                  <a:pt x="29172" y="60332"/>
                  <a:pt x="39537" y="58670"/>
                </a:cubicBezTo>
                <a:cubicBezTo>
                  <a:pt x="49203" y="57119"/>
                  <a:pt x="49748" y="56659"/>
                  <a:pt x="57296" y="50424"/>
                </a:cubicBezTo>
                <a:cubicBezTo>
                  <a:pt x="62555" y="46079"/>
                  <a:pt x="64679" y="36599"/>
                  <a:pt x="61736" y="30445"/>
                </a:cubicBezTo>
                <a:cubicBezTo>
                  <a:pt x="58298" y="23257"/>
                  <a:pt x="56272" y="24643"/>
                  <a:pt x="50954" y="18711"/>
                </a:cubicBezTo>
                <a:cubicBezTo>
                  <a:pt x="47260" y="14590"/>
                  <a:pt x="44103" y="9184"/>
                  <a:pt x="38903" y="7294"/>
                </a:cubicBezTo>
                <a:cubicBezTo>
                  <a:pt x="33438" y="5307"/>
                  <a:pt x="26890" y="5217"/>
                  <a:pt x="21460" y="7294"/>
                </a:cubicBezTo>
                <a:cubicBezTo>
                  <a:pt x="9148" y="12000"/>
                  <a:pt x="-3826" y="29029"/>
                  <a:pt x="1164" y="41228"/>
                </a:cubicBezTo>
                <a:cubicBezTo>
                  <a:pt x="8128" y="58253"/>
                  <a:pt x="49341" y="57602"/>
                  <a:pt x="56345" y="40593"/>
                </a:cubicBezTo>
                <a:cubicBezTo>
                  <a:pt x="58881" y="34431"/>
                  <a:pt x="60566" y="26228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69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28" name="Shape 28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3101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3234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7793367" y="1902800"/>
            <a:ext cx="3063199" cy="409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70601" y="689776"/>
            <a:ext cx="9450799" cy="91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buClr>
                <a:srgbClr val="979CB8"/>
              </a:buClr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160901" y="1533251"/>
            <a:ext cx="4080433" cy="15325"/>
          </a:xfrm>
          <a:custGeom>
            <a:avLst/>
            <a:gdLst/>
            <a:ahLst/>
            <a:cxnLst/>
            <a:rect l="0" t="0" r="0" b="0"/>
            <a:pathLst>
              <a:path w="122413" h="613" extrusionOk="0">
                <a:moveTo>
                  <a:pt x="0" y="317"/>
                </a:moveTo>
                <a:cubicBezTo>
                  <a:pt x="40796" y="1116"/>
                  <a:pt x="81608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41" name="Shape 41"/>
          <p:cNvSpPr/>
          <p:nvPr/>
        </p:nvSpPr>
        <p:spPr>
          <a:xfrm>
            <a:off x="4091000" y="1577726"/>
            <a:ext cx="4302467" cy="15875"/>
          </a:xfrm>
          <a:custGeom>
            <a:avLst/>
            <a:gdLst/>
            <a:ahLst/>
            <a:cxnLst/>
            <a:rect l="0" t="0" r="0" b="0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8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99401" y="689776"/>
            <a:ext cx="10063599" cy="9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buClr>
                <a:srgbClr val="505670"/>
              </a:buClr>
              <a:buSzPct val="100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27101" y="1918651"/>
            <a:ext cx="9408399" cy="40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05670"/>
              </a:buClr>
              <a:buSzPct val="1000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505670"/>
              </a:buClr>
              <a:buSzPct val="100000"/>
              <a:buFont typeface="Varela Round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05670"/>
              </a:buClr>
              <a:buSzPct val="100000"/>
              <a:buFont typeface="Varela Round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154651" y="2655750"/>
            <a:ext cx="58826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dirty="0" smtClean="0"/>
              <a:t>转换式弹出书</a:t>
            </a:r>
            <a:br>
              <a:rPr lang="zh-CN" altLang="en-US" dirty="0" smtClean="0"/>
            </a:br>
            <a:r>
              <a:rPr lang="zh-CN" altLang="en-US" dirty="0" smtClean="0"/>
              <a:t>的计算设计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 rot="-4140551">
            <a:off x="4069344" y="1556492"/>
            <a:ext cx="402308" cy="1167266"/>
          </a:xfrm>
          <a:custGeom>
            <a:avLst/>
            <a:gdLst/>
            <a:ahLst/>
            <a:cxnLst/>
            <a:rect l="0" t="0" r="0" b="0"/>
            <a:pathLst>
              <a:path w="30959" h="89819" extrusionOk="0">
                <a:moveTo>
                  <a:pt x="0" y="0"/>
                </a:moveTo>
                <a:cubicBezTo>
                  <a:pt x="5134" y="6917"/>
                  <a:pt x="29561" y="26535"/>
                  <a:pt x="30804" y="41505"/>
                </a:cubicBezTo>
                <a:cubicBezTo>
                  <a:pt x="32047" y="56474"/>
                  <a:pt x="11349" y="81766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stealth" w="lg" len="lg"/>
          </a:ln>
        </p:spPr>
      </p:sp>
      <p:sp>
        <p:nvSpPr>
          <p:cNvPr id="107" name="Shape 107"/>
          <p:cNvSpPr/>
          <p:nvPr/>
        </p:nvSpPr>
        <p:spPr>
          <a:xfrm>
            <a:off x="4020776" y="4255850"/>
            <a:ext cx="3153375" cy="34500"/>
          </a:xfrm>
          <a:custGeom>
            <a:avLst/>
            <a:gdLst/>
            <a:ahLst/>
            <a:cxnLst/>
            <a:rect l="0" t="0" r="0" b="0"/>
            <a:pathLst>
              <a:path w="126135" h="1380" extrusionOk="0">
                <a:moveTo>
                  <a:pt x="0" y="973"/>
                </a:moveTo>
                <a:cubicBezTo>
                  <a:pt x="29074" y="973"/>
                  <a:pt x="58157" y="273"/>
                  <a:pt x="87224" y="973"/>
                </a:cubicBezTo>
                <a:cubicBezTo>
                  <a:pt x="100194" y="1285"/>
                  <a:pt x="113311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8" name="Shape 108"/>
          <p:cNvSpPr/>
          <p:nvPr/>
        </p:nvSpPr>
        <p:spPr>
          <a:xfrm>
            <a:off x="3947800" y="4303604"/>
            <a:ext cx="3177700" cy="41425"/>
          </a:xfrm>
          <a:custGeom>
            <a:avLst/>
            <a:gdLst/>
            <a:ahLst/>
            <a:cxnLst/>
            <a:rect l="0" t="0" r="0" b="0"/>
            <a:pathLst>
              <a:path w="127108" h="1657" extrusionOk="0">
                <a:moveTo>
                  <a:pt x="0" y="1657"/>
                </a:moveTo>
                <a:cubicBezTo>
                  <a:pt x="42249" y="-1531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9" name="Shape 109"/>
          <p:cNvCxnSpPr/>
          <p:nvPr/>
        </p:nvCxnSpPr>
        <p:spPr>
          <a:xfrm rot="10800000" flipH="1">
            <a:off x="5451512" y="2011401"/>
            <a:ext cx="291900" cy="5429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6588442" y="2448191"/>
            <a:ext cx="1345200" cy="1025100"/>
          </a:xfrm>
          <a:custGeom>
            <a:avLst/>
            <a:gdLst/>
            <a:ahLst/>
            <a:cxnLst/>
            <a:rect l="0" t="0" r="0" b="0"/>
            <a:pathLst>
              <a:path w="53808" h="41004" extrusionOk="0">
                <a:moveTo>
                  <a:pt x="33350" y="2267"/>
                </a:moveTo>
                <a:cubicBezTo>
                  <a:pt x="29864" y="1270"/>
                  <a:pt x="26130" y="-694"/>
                  <a:pt x="22650" y="321"/>
                </a:cubicBezTo>
                <a:cubicBezTo>
                  <a:pt x="10876" y="3755"/>
                  <a:pt x="-4822" y="20012"/>
                  <a:pt x="1573" y="30477"/>
                </a:cubicBezTo>
                <a:cubicBezTo>
                  <a:pt x="7821" y="40700"/>
                  <a:pt x="25332" y="42677"/>
                  <a:pt x="36593" y="38583"/>
                </a:cubicBezTo>
                <a:cubicBezTo>
                  <a:pt x="46488" y="34984"/>
                  <a:pt x="56459" y="21658"/>
                  <a:pt x="53130" y="11670"/>
                </a:cubicBezTo>
                <a:cubicBezTo>
                  <a:pt x="49951" y="2136"/>
                  <a:pt x="34186" y="-1055"/>
                  <a:pt x="24595" y="1943"/>
                </a:cubicBezTo>
                <a:cubicBezTo>
                  <a:pt x="14086" y="5228"/>
                  <a:pt x="2158" y="13741"/>
                  <a:pt x="600" y="24641"/>
                </a:cubicBezTo>
                <a:cubicBezTo>
                  <a:pt x="-77" y="29379"/>
                  <a:pt x="2605" y="35236"/>
                  <a:pt x="6761" y="37611"/>
                </a:cubicBezTo>
                <a:cubicBezTo>
                  <a:pt x="15326" y="42504"/>
                  <a:pt x="29292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成果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 smtClean="0"/>
              <a:t>一个自动生成转换式弹出的方法</a:t>
            </a:r>
            <a:endParaRPr lang="en" dirty="0" smtClean="0"/>
          </a:p>
          <a:p>
            <a:pPr marL="457200" indent="-228600"/>
            <a:r>
              <a:rPr lang="zh-CN" altLang="en-US" dirty="0" smtClean="0"/>
              <a:t>输入：两个二维图案</a:t>
            </a:r>
            <a:endParaRPr lang="en" dirty="0" smtClean="0"/>
          </a:p>
          <a:p>
            <a:pPr marL="457200" indent="-228600"/>
            <a:r>
              <a:rPr lang="zh-CN" altLang="en-US" dirty="0" smtClean="0"/>
              <a:t>输出：制作该弹出的蓝图</a:t>
            </a:r>
          </a:p>
          <a:p>
            <a:pPr marL="457200" indent="-228600"/>
            <a:r>
              <a:rPr lang="zh-CN" altLang="en-US" dirty="0" smtClean="0"/>
              <a:t>做出的转换式弹出视觉效果</a:t>
            </a:r>
            <a:r>
              <a:rPr lang="en-US" altLang="zh-CN" dirty="0" smtClean="0"/>
              <a:t>OK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689776"/>
            <a:ext cx="10185400" cy="568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不足</a:t>
            </a:r>
            <a:endParaRPr lang="en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594326" y="1918651"/>
            <a:ext cx="7056299" cy="408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zh-CN" altLang="en-US" dirty="0" smtClean="0"/>
              <a:t>多边形块处理图案弧形的问题</a:t>
            </a:r>
          </a:p>
          <a:p>
            <a:pPr marL="457200" indent="-228600"/>
            <a:r>
              <a:rPr lang="zh-CN" altLang="en-US" dirty="0" smtClean="0"/>
              <a:t>假设纸张厚度为零，可能会有过多折叠</a:t>
            </a:r>
          </a:p>
          <a:p>
            <a:pPr marL="457200" indent="-228600"/>
            <a:r>
              <a:rPr lang="zh-CN" altLang="en-US" dirty="0" smtClean="0"/>
              <a:t>蓝图上打印图案没考虑浪费纸的问题</a:t>
            </a:r>
          </a:p>
          <a:p>
            <a:pPr marL="457200" indent="-228600"/>
            <a:r>
              <a:rPr lang="zh-CN" altLang="en-US" dirty="0" smtClean="0"/>
              <a:t>没考虑图案的语义</a:t>
            </a:r>
          </a:p>
        </p:txBody>
      </p:sp>
    </p:spTree>
    <p:extLst>
      <p:ext uri="{BB962C8B-B14F-4D97-AF65-F5344CB8AC3E}">
        <p14:creationId xmlns:p14="http://schemas.microsoft.com/office/powerpoint/2010/main" val="1787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3193950" y="1332700"/>
            <a:ext cx="5804100" cy="73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4800" dirty="0">
                <a:solidFill>
                  <a:srgbClr val="EA3A68"/>
                </a:solidFill>
              </a:rPr>
              <a:t>Thanks!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2701801" y="2948587"/>
            <a:ext cx="67883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23" name="Shape 323"/>
          <p:cNvSpPr/>
          <p:nvPr/>
        </p:nvSpPr>
        <p:spPr>
          <a:xfrm>
            <a:off x="3600850" y="2456226"/>
            <a:ext cx="4748538" cy="1896499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3" y="411"/>
                  <a:pt x="74073" y="1064"/>
                  <a:pt x="65923" y="1544"/>
                </a:cubicBezTo>
                <a:cubicBezTo>
                  <a:pt x="51317" y="2403"/>
                  <a:pt x="36068" y="4456"/>
                  <a:pt x="23122" y="11271"/>
                </a:cubicBezTo>
                <a:cubicBezTo>
                  <a:pt x="13017" y="16589"/>
                  <a:pt x="6735" y="34519"/>
                  <a:pt x="13070" y="44021"/>
                </a:cubicBezTo>
                <a:cubicBezTo>
                  <a:pt x="21835" y="57167"/>
                  <a:pt x="41794" y="58763"/>
                  <a:pt x="57493" y="60558"/>
                </a:cubicBezTo>
                <a:cubicBezTo>
                  <a:pt x="73278" y="62362"/>
                  <a:pt x="89298" y="61843"/>
                  <a:pt x="105158" y="60882"/>
                </a:cubicBezTo>
                <a:cubicBezTo>
                  <a:pt x="125659" y="59638"/>
                  <a:pt x="157481" y="50275"/>
                  <a:pt x="158336" y="29754"/>
                </a:cubicBezTo>
                <a:cubicBezTo>
                  <a:pt x="158619" y="22933"/>
                  <a:pt x="156399" y="13869"/>
                  <a:pt x="150230" y="10947"/>
                </a:cubicBezTo>
                <a:cubicBezTo>
                  <a:pt x="140016" y="6108"/>
                  <a:pt x="128254" y="5622"/>
                  <a:pt x="117156" y="3489"/>
                </a:cubicBezTo>
                <a:cubicBezTo>
                  <a:pt x="107058" y="1547"/>
                  <a:pt x="96605" y="2637"/>
                  <a:pt x="86352" y="1868"/>
                </a:cubicBezTo>
                <a:cubicBezTo>
                  <a:pt x="69537" y="606"/>
                  <a:pt x="52188" y="-1639"/>
                  <a:pt x="35768" y="2192"/>
                </a:cubicBezTo>
                <a:cubicBezTo>
                  <a:pt x="28377" y="3916"/>
                  <a:pt x="20506" y="5025"/>
                  <a:pt x="14043" y="9002"/>
                </a:cubicBezTo>
                <a:cubicBezTo>
                  <a:pt x="5849" y="14043"/>
                  <a:pt x="-2454" y="25546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3"/>
                  <a:pt x="130197" y="71091"/>
                  <a:pt x="152500" y="50182"/>
                </a:cubicBezTo>
                <a:cubicBezTo>
                  <a:pt x="161822" y="41441"/>
                  <a:pt x="168060" y="20138"/>
                  <a:pt x="158012" y="12244"/>
                </a:cubicBezTo>
                <a:cubicBezTo>
                  <a:pt x="155373" y="10170"/>
                  <a:pt x="151539" y="10463"/>
                  <a:pt x="148284" y="9650"/>
                </a:cubicBezTo>
                <a:cubicBezTo>
                  <a:pt x="134410" y="6181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324" name="Shape 324"/>
          <p:cNvCxnSpPr/>
          <p:nvPr/>
        </p:nvCxnSpPr>
        <p:spPr>
          <a:xfrm flipH="1">
            <a:off x="7547074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4904351" y="2302226"/>
            <a:ext cx="218999" cy="5591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3874851" y="3858551"/>
            <a:ext cx="826799" cy="648599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6930799" y="3850499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328" name="Shape 328"/>
          <p:cNvCxnSpPr/>
          <p:nvPr/>
        </p:nvCxnSpPr>
        <p:spPr>
          <a:xfrm rot="10800000">
            <a:off x="7231049" y="3793624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32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 dirty="0">
                <a:solidFill>
                  <a:srgbClr val="AACF20"/>
                </a:solidFill>
              </a:rPr>
              <a:t>1.</a:t>
            </a:r>
          </a:p>
          <a:p>
            <a:r>
              <a:rPr lang="zh-CN" altLang="en-US" dirty="0" smtClean="0"/>
              <a:t>引言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首先是一些背景知识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928601" y="2882401"/>
            <a:ext cx="6334799" cy="17868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dirty="0" smtClean="0"/>
              <a:t>变形玩具</a:t>
            </a:r>
          </a:p>
          <a:p>
            <a:pPr>
              <a:buNone/>
            </a:pPr>
            <a:r>
              <a:rPr lang="zh-CN" altLang="en-US" dirty="0" smtClean="0"/>
              <a:t>弹出书</a:t>
            </a:r>
          </a:p>
          <a:p>
            <a:pPr>
              <a:buNone/>
            </a:pPr>
            <a:r>
              <a:rPr lang="zh-CN" altLang="en-US" dirty="0" smtClean="0"/>
              <a:t>转换式弹出书</a:t>
            </a:r>
          </a:p>
          <a:p>
            <a:pPr>
              <a:buNone/>
            </a:pPr>
            <a:r>
              <a:rPr lang="zh-CN" altLang="en-US" dirty="0" smtClean="0"/>
              <a:t>制作难度和现有的自动化方法</a:t>
            </a:r>
            <a:endParaRPr lang="e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2201039"/>
            <a:ext cx="5041900" cy="314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sz="6000" dirty="0">
                <a:solidFill>
                  <a:srgbClr val="AACF20"/>
                </a:solidFill>
              </a:rPr>
              <a:t>2</a:t>
            </a:r>
            <a:r>
              <a:rPr lang="en" sz="6000" dirty="0" smtClean="0">
                <a:solidFill>
                  <a:srgbClr val="AACF20"/>
                </a:solidFill>
              </a:rPr>
              <a:t>.</a:t>
            </a:r>
            <a:endParaRPr lang="en" sz="6000" dirty="0">
              <a:solidFill>
                <a:srgbClr val="AACF20"/>
              </a:solidFill>
            </a:endParaRPr>
          </a:p>
          <a:p>
            <a:r>
              <a:rPr lang="zh-CN" altLang="en-US" dirty="0" smtClean="0"/>
              <a:t>转换式弹出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具体分析一下它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三大要素</a:t>
            </a:r>
            <a:endParaRPr lang="en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5388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块</a:t>
            </a:r>
            <a:endParaRPr lang="en" b="1" dirty="0"/>
          </a:p>
          <a:p>
            <a:pPr>
              <a:buNone/>
            </a:pPr>
            <a:r>
              <a:rPr lang="zh-CN" altLang="en-US" dirty="0" smtClean="0"/>
              <a:t>平面多边形</a:t>
            </a:r>
          </a:p>
          <a:p>
            <a:pPr>
              <a:buNone/>
            </a:pPr>
            <a:r>
              <a:rPr lang="zh-CN" altLang="en-US" dirty="0" smtClean="0"/>
              <a:t>结合起来描绘图案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9539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折叶</a:t>
            </a:r>
            <a:endParaRPr lang="en" b="1" dirty="0"/>
          </a:p>
          <a:p>
            <a:pPr>
              <a:buNone/>
            </a:pPr>
            <a:r>
              <a:rPr lang="zh-CN" altLang="en-US" dirty="0" smtClean="0"/>
              <a:t>两个块联结</a:t>
            </a:r>
          </a:p>
          <a:p>
            <a:pPr>
              <a:buNone/>
            </a:pPr>
            <a:r>
              <a:rPr lang="zh-CN" altLang="en-US" dirty="0" smtClean="0"/>
              <a:t>并绕之旋转的共轴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7369026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裂缝</a:t>
            </a:r>
            <a:endParaRPr lang="en" b="1" dirty="0"/>
          </a:p>
          <a:p>
            <a:pPr>
              <a:buNone/>
            </a:pPr>
            <a:r>
              <a:rPr lang="zh-CN" altLang="en-US" dirty="0" smtClean="0"/>
              <a:t>块内部的直线切割</a:t>
            </a:r>
          </a:p>
          <a:p>
            <a:pPr>
              <a:buNone/>
            </a:pPr>
            <a:r>
              <a:rPr lang="zh-CN" altLang="en-US" dirty="0" smtClean="0"/>
              <a:t>允许另一个块通过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四大组成</a:t>
            </a:r>
            <a:endParaRPr lang="en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741158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基本机制</a:t>
            </a:r>
            <a:endParaRPr lang="en" b="1" dirty="0" smtClean="0"/>
          </a:p>
          <a:p>
            <a:pPr>
              <a:buNone/>
            </a:pPr>
            <a:r>
              <a:rPr lang="en-US" altLang="zh-CN" dirty="0" smtClean="0"/>
              <a:t>4R</a:t>
            </a:r>
            <a:r>
              <a:rPr lang="zh-CN" altLang="en-US" dirty="0" smtClean="0"/>
              <a:t>联结</a:t>
            </a:r>
          </a:p>
          <a:p>
            <a:pPr>
              <a:buNone/>
            </a:pPr>
            <a:r>
              <a:rPr lang="zh-CN" altLang="en-US" dirty="0" smtClean="0"/>
              <a:t>平行机制</a:t>
            </a:r>
          </a:p>
          <a:p>
            <a:pPr>
              <a:buNone/>
            </a:pPr>
            <a:r>
              <a:rPr lang="en-US" altLang="zh-CN" dirty="0" smtClean="0"/>
              <a:t>V</a:t>
            </a:r>
            <a:r>
              <a:rPr lang="zh-CN" altLang="en-US" dirty="0" smtClean="0"/>
              <a:t>折机制</a:t>
            </a:r>
          </a:p>
          <a:p>
            <a:pPr>
              <a:buNone/>
            </a:pPr>
            <a:r>
              <a:rPr lang="zh-CN" altLang="en-US" dirty="0" smtClean="0"/>
              <a:t>滑落机制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798601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功能性元素</a:t>
            </a:r>
          </a:p>
          <a:p>
            <a:pPr>
              <a:buNone/>
            </a:pPr>
            <a:r>
              <a:rPr lang="zh-CN" altLang="en-US" dirty="0" smtClean="0"/>
              <a:t>扩展块</a:t>
            </a:r>
          </a:p>
          <a:p>
            <a:pPr>
              <a:buNone/>
            </a:pPr>
            <a:r>
              <a:rPr lang="zh-CN" altLang="en-US" dirty="0" smtClean="0"/>
              <a:t>基础块</a:t>
            </a:r>
          </a:p>
          <a:p>
            <a:pPr>
              <a:buNone/>
            </a:pPr>
            <a:r>
              <a:rPr lang="zh-CN" altLang="en-US" dirty="0" smtClean="0"/>
              <a:t>拉环</a:t>
            </a:r>
            <a:endParaRPr lang="en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6179767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联结树</a:t>
            </a:r>
            <a:endParaRPr lang="en" b="1" dirty="0"/>
          </a:p>
          <a:p>
            <a:pPr>
              <a:buNone/>
            </a:pPr>
            <a:r>
              <a:rPr lang="zh-CN" altLang="en-US" dirty="0" smtClean="0"/>
              <a:t>滑落联结</a:t>
            </a:r>
          </a:p>
          <a:p>
            <a:pPr>
              <a:buNone/>
            </a:pPr>
            <a:r>
              <a:rPr lang="zh-CN" altLang="en-US" dirty="0" smtClean="0"/>
              <a:t>扩展块联结</a:t>
            </a:r>
          </a:p>
          <a:p>
            <a:pPr>
              <a:buNone/>
            </a:pPr>
            <a:r>
              <a:rPr lang="zh-CN" altLang="en-US" dirty="0" smtClean="0"/>
              <a:t>折叶联结</a:t>
            </a:r>
          </a:p>
          <a:p>
            <a:pPr>
              <a:buNone/>
            </a:pPr>
            <a:r>
              <a:rPr lang="zh-CN" altLang="en-US" dirty="0" smtClean="0"/>
              <a:t>联结树概念</a:t>
            </a:r>
            <a:endParaRPr dirty="0"/>
          </a:p>
        </p:txBody>
      </p:sp>
      <p:sp>
        <p:nvSpPr>
          <p:cNvPr id="6" name="Shape 167"/>
          <p:cNvSpPr txBox="1">
            <a:spLocks/>
          </p:cNvSpPr>
          <p:nvPr/>
        </p:nvSpPr>
        <p:spPr>
          <a:xfrm>
            <a:off x="8635426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Font typeface="Varela Round"/>
              <a:buNone/>
            </a:pPr>
            <a:r>
              <a:rPr lang="zh-CN" altLang="en-US" b="1" dirty="0" smtClean="0"/>
              <a:t>参数空间</a:t>
            </a:r>
            <a:endParaRPr lang="zh-CN" altLang="en-US" b="1" dirty="0" smtClean="0"/>
          </a:p>
          <a:p>
            <a:pPr>
              <a:buFont typeface="Varela Round"/>
              <a:buNone/>
            </a:pPr>
            <a:r>
              <a:rPr lang="zh-CN" altLang="en-US" dirty="0" smtClean="0"/>
              <a:t>平行机制</a:t>
            </a:r>
          </a:p>
          <a:p>
            <a:pPr>
              <a:buFont typeface="Varela Round"/>
              <a:buNone/>
            </a:pPr>
            <a:r>
              <a:rPr lang="en-US" altLang="zh-CN" dirty="0" smtClean="0"/>
              <a:t>V</a:t>
            </a:r>
            <a:r>
              <a:rPr lang="zh-CN" altLang="en-US" dirty="0" smtClean="0"/>
              <a:t>折机制</a:t>
            </a:r>
          </a:p>
          <a:p>
            <a:pPr>
              <a:buFont typeface="Varela Round"/>
              <a:buNone/>
            </a:pPr>
            <a:r>
              <a:rPr lang="zh-CN" altLang="en-US" dirty="0" smtClean="0"/>
              <a:t>滑落机制</a:t>
            </a:r>
          </a:p>
          <a:p>
            <a:pPr>
              <a:buFont typeface="Varela Round"/>
              <a:buNone/>
            </a:pPr>
            <a:r>
              <a:rPr lang="zh-CN" altLang="en-US" dirty="0" smtClean="0"/>
              <a:t>扩展块</a:t>
            </a:r>
          </a:p>
          <a:p>
            <a:pPr>
              <a:buFont typeface="Varela Round"/>
              <a:buNone/>
            </a:pPr>
            <a:r>
              <a:rPr lang="zh-CN" altLang="en-US" dirty="0" smtClean="0"/>
              <a:t>折叶联结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46" y="3339964"/>
            <a:ext cx="5016500" cy="3213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951" y="689776"/>
            <a:ext cx="4826000" cy="601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601" y="689776"/>
            <a:ext cx="4965700" cy="561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944" y="3037439"/>
            <a:ext cx="5181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sz="6000" dirty="0">
                <a:solidFill>
                  <a:srgbClr val="AACF20"/>
                </a:solidFill>
              </a:rPr>
              <a:t>3</a:t>
            </a:r>
            <a:r>
              <a:rPr lang="en" sz="6000" dirty="0" smtClean="0">
                <a:solidFill>
                  <a:srgbClr val="AACF20"/>
                </a:solidFill>
              </a:rPr>
              <a:t>.</a:t>
            </a:r>
            <a:endParaRPr lang="en" sz="6000" dirty="0">
              <a:solidFill>
                <a:srgbClr val="AACF20"/>
              </a:solidFill>
            </a:endParaRPr>
          </a:p>
          <a:p>
            <a:r>
              <a:rPr lang="zh-CN" altLang="en-US" dirty="0" smtClean="0"/>
              <a:t>算法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这是最难的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551951" y="689776"/>
            <a:ext cx="7088099" cy="91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CN" altLang="en-US" dirty="0" smtClean="0"/>
              <a:t>四大步骤</a:t>
            </a:r>
            <a:endParaRPr lang="en" dirty="0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741158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最优化</a:t>
            </a:r>
            <a:endParaRPr lang="en" b="1" dirty="0" smtClean="0"/>
          </a:p>
          <a:p>
            <a:pPr>
              <a:buNone/>
            </a:pPr>
            <a:r>
              <a:rPr lang="zh-CN" altLang="en-US" dirty="0" smtClean="0"/>
              <a:t>能量函数</a:t>
            </a:r>
          </a:p>
          <a:p>
            <a:pPr>
              <a:buNone/>
            </a:pPr>
            <a:r>
              <a:rPr lang="zh-CN" altLang="en-US" dirty="0" smtClean="0"/>
              <a:t>硬约束：碰撞</a:t>
            </a:r>
          </a:p>
          <a:p>
            <a:pPr>
              <a:buNone/>
            </a:pPr>
            <a:r>
              <a:rPr lang="zh-CN" altLang="en-US" dirty="0" smtClean="0"/>
              <a:t>软约束：形状，翻转</a:t>
            </a:r>
          </a:p>
          <a:p>
            <a:pPr>
              <a:buNone/>
            </a:pPr>
            <a:r>
              <a:rPr lang="zh-CN" altLang="en-US" dirty="0" smtClean="0"/>
              <a:t>能量最小化</a:t>
            </a:r>
          </a:p>
          <a:p>
            <a:pPr>
              <a:buNone/>
            </a:pPr>
            <a:r>
              <a:rPr lang="zh-CN" altLang="en-US" dirty="0" smtClean="0"/>
              <a:t>加速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798601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块提纯</a:t>
            </a:r>
          </a:p>
          <a:p>
            <a:pPr>
              <a:buNone/>
            </a:pPr>
            <a:r>
              <a:rPr lang="zh-CN" altLang="en-US" dirty="0" smtClean="0"/>
              <a:t>冗余区域</a:t>
            </a:r>
          </a:p>
          <a:p>
            <a:pPr>
              <a:buNone/>
            </a:pPr>
            <a:r>
              <a:rPr lang="zh-CN" altLang="en-US" dirty="0" smtClean="0"/>
              <a:t>未表示区域</a:t>
            </a:r>
          </a:p>
          <a:p>
            <a:pPr>
              <a:buNone/>
            </a:pPr>
            <a:r>
              <a:rPr lang="zh-CN" altLang="en-US" dirty="0" smtClean="0"/>
              <a:t>修剪方法</a:t>
            </a:r>
          </a:p>
          <a:p>
            <a:pPr>
              <a:buNone/>
            </a:pPr>
            <a:r>
              <a:rPr lang="zh-CN" altLang="en-US" dirty="0" smtClean="0"/>
              <a:t>理论潜在问题</a:t>
            </a:r>
            <a:endParaRPr lang="zh-CN" altLang="en-US" dirty="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6179767" y="1902800"/>
            <a:ext cx="2297399" cy="4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CN" altLang="en-US" b="1" dirty="0" smtClean="0"/>
              <a:t>质地涂画</a:t>
            </a:r>
            <a:endParaRPr lang="en" b="1" dirty="0"/>
          </a:p>
          <a:p>
            <a:pPr>
              <a:buNone/>
            </a:pPr>
            <a:r>
              <a:rPr lang="zh-CN" altLang="en-US" dirty="0" smtClean="0"/>
              <a:t>涂画原则</a:t>
            </a:r>
          </a:p>
          <a:p>
            <a:pPr>
              <a:buNone/>
            </a:pPr>
            <a:r>
              <a:rPr lang="zh-CN" altLang="en-US" dirty="0" smtClean="0"/>
              <a:t>冗余区域</a:t>
            </a:r>
          </a:p>
          <a:p>
            <a:pPr>
              <a:buNone/>
            </a:pPr>
            <a:r>
              <a:rPr lang="zh-CN" altLang="en-US" dirty="0" smtClean="0"/>
              <a:t>未表示区域</a:t>
            </a:r>
          </a:p>
        </p:txBody>
      </p:sp>
      <p:sp>
        <p:nvSpPr>
          <p:cNvPr id="6" name="Shape 167"/>
          <p:cNvSpPr txBox="1">
            <a:spLocks/>
          </p:cNvSpPr>
          <p:nvPr/>
        </p:nvSpPr>
        <p:spPr>
          <a:xfrm>
            <a:off x="8635426" y="1902800"/>
            <a:ext cx="2297399" cy="40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Char char="▧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ct val="100000"/>
              <a:buFont typeface="Varela Round"/>
              <a:buNone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Font typeface="Varela Round"/>
              <a:buNone/>
            </a:pPr>
            <a:r>
              <a:rPr lang="zh-CN" altLang="en-US" b="1" dirty="0" smtClean="0"/>
              <a:t>蓝图生成</a:t>
            </a:r>
            <a:endParaRPr lang="zh-CN" altLang="en-US" b="1" dirty="0" smtClean="0"/>
          </a:p>
          <a:p>
            <a:pPr>
              <a:buFont typeface="Varela Round"/>
              <a:buNone/>
            </a:pPr>
            <a:r>
              <a:rPr lang="zh-CN" altLang="en-US" dirty="0" smtClean="0"/>
              <a:t>打印方法</a:t>
            </a:r>
          </a:p>
          <a:p>
            <a:pPr>
              <a:buFont typeface="Varela Round"/>
              <a:buNone/>
            </a:pPr>
            <a:r>
              <a:rPr lang="zh-CN" altLang="en-US" dirty="0" smtClean="0"/>
              <a:t>用户使用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3174450" y="1830109"/>
            <a:ext cx="584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CN" sz="6000" dirty="0">
                <a:solidFill>
                  <a:srgbClr val="AACF20"/>
                </a:solidFill>
              </a:rPr>
              <a:t>4</a:t>
            </a:r>
            <a:r>
              <a:rPr lang="en" sz="6000" dirty="0" smtClean="0">
                <a:solidFill>
                  <a:srgbClr val="AACF20"/>
                </a:solidFill>
              </a:rPr>
              <a:t>.</a:t>
            </a:r>
            <a:endParaRPr lang="en" sz="6000" dirty="0">
              <a:solidFill>
                <a:srgbClr val="AACF20"/>
              </a:solidFill>
            </a:endParaRPr>
          </a:p>
          <a:p>
            <a:r>
              <a:rPr lang="zh-CN" altLang="en-US" dirty="0" smtClean="0"/>
              <a:t>小结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3174450" y="3505725"/>
            <a:ext cx="584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说了这么多看看结果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 www.1ppt.c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253</Words>
  <Application>Microsoft Macintosh PowerPoint</Application>
  <PresentationFormat>宽屏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Shadows Into Light</vt:lpstr>
      <vt:lpstr>Varela Round</vt:lpstr>
      <vt:lpstr>Arial</vt:lpstr>
      <vt:lpstr>第一PPT www.1ppt.com</vt:lpstr>
      <vt:lpstr>转换式弹出书 的计算设计</vt:lpstr>
      <vt:lpstr>1. 引言</vt:lpstr>
      <vt:lpstr>PowerPoint 演示文稿</vt:lpstr>
      <vt:lpstr>2. 转换式弹出</vt:lpstr>
      <vt:lpstr>三大要素</vt:lpstr>
      <vt:lpstr>四大组成</vt:lpstr>
      <vt:lpstr>3. 算法</vt:lpstr>
      <vt:lpstr>四大步骤</vt:lpstr>
      <vt:lpstr>4. 小结</vt:lpstr>
      <vt:lpstr>成果</vt:lpstr>
      <vt:lpstr>不足</vt:lpstr>
      <vt:lpstr>Thanks!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第一PPT</dc:creator>
  <cp:keywords>www.1ppt.com</cp:keywords>
  <dc:description>www.1ppt.com</dc:description>
  <cp:lastModifiedBy>Microsoft Office 用户</cp:lastModifiedBy>
  <cp:revision>15</cp:revision>
  <dcterms:modified xsi:type="dcterms:W3CDTF">2018-12-12T10:21:09Z</dcterms:modified>
</cp:coreProperties>
</file>