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59" r:id="rId6"/>
    <p:sldId id="260" r:id="rId7"/>
    <p:sldId id="261" r:id="rId8"/>
    <p:sldId id="262" r:id="rId9"/>
    <p:sldId id="263" r:id="rId10"/>
    <p:sldId id="264" r:id="rId11"/>
    <p:sldId id="266" r:id="rId12"/>
    <p:sldId id="265" r:id="rId13"/>
    <p:sldId id="267" r:id="rId14"/>
    <p:sldId id="273" r:id="rId15"/>
    <p:sldId id="268" r:id="rId16"/>
    <p:sldId id="269" r:id="rId17"/>
    <p:sldId id="270" r:id="rId18"/>
    <p:sldId id="272" r:id="rId1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824865" y="1122680"/>
            <a:ext cx="11191875" cy="2387600"/>
          </a:xfrm>
        </p:spPr>
        <p:txBody>
          <a:bodyPr/>
          <a:p>
            <a:r>
              <a:rPr lang="zh-CN" altLang="en-US"/>
              <a:t>基于补丁的3D形状深度表示</a:t>
            </a:r>
            <a:endParaRPr lang="zh-CN" altLang="en-US"/>
          </a:p>
        </p:txBody>
      </p:sp>
      <p:sp>
        <p:nvSpPr>
          <p:cNvPr id="3" name="副标题 2"/>
          <p:cNvSpPr>
            <a:spLocks noGrp="1"/>
          </p:cNvSpPr>
          <p:nvPr>
            <p:ph type="subTitle" idx="1"/>
          </p:nvPr>
        </p:nvSpPr>
        <p:spPr/>
        <p:txBody>
          <a:bodyPr/>
          <a:p>
            <a:r>
              <a:rPr lang="en-US" altLang="zh-CN"/>
              <a:t>21851416 </a:t>
            </a:r>
            <a:r>
              <a:rPr lang="zh-CN" altLang="en-US"/>
              <a:t>贺晨韬</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补丁引导的自适应八叉树表示法</a:t>
            </a:r>
            <a:endParaRPr lang="zh-CN" altLang="en-US"/>
          </a:p>
        </p:txBody>
      </p:sp>
      <p:pic>
        <p:nvPicPr>
          <p:cNvPr id="6" name="图片 3"/>
          <p:cNvPicPr>
            <a:picLocks noChangeAspect="1"/>
          </p:cNvPicPr>
          <p:nvPr/>
        </p:nvPicPr>
        <p:blipFill>
          <a:blip r:embed="rId1"/>
          <a:stretch>
            <a:fillRect/>
          </a:stretch>
        </p:blipFill>
        <p:spPr>
          <a:xfrm>
            <a:off x="1415415" y="1772920"/>
            <a:ext cx="9361170" cy="331216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补丁引导的自适应八叉树表示法</a:t>
            </a:r>
            <a:endParaRPr lang="zh-CN" altLang="en-US"/>
          </a:p>
        </p:txBody>
      </p:sp>
      <p:sp>
        <p:nvSpPr>
          <p:cNvPr id="3" name="内容占位符 2"/>
          <p:cNvSpPr>
            <a:spLocks noGrp="1"/>
          </p:cNvSpPr>
          <p:nvPr>
            <p:ph idx="1"/>
          </p:nvPr>
        </p:nvSpPr>
        <p:spPr/>
        <p:txBody>
          <a:bodyPr/>
          <a:p>
            <a:pPr marL="0" indent="0">
              <a:buNone/>
            </a:pPr>
            <a:r>
              <a:rPr lang="zh-CN" altLang="en-US"/>
              <a:t>解码方式：在八叉树的每一层，我们通过训练神经网络来预测每一个卦限的近似状态，分别为空，表面良好近似的和表面较差近似的，并且对补丁的参数回归。表面较差近似的卦限将会被细分，并且将它们的特征进行反卷积后传递给子节点。表面良好近似的说明符合误差δ的要求，因此可以停止分裂并将它们留在叶子节点处。这种方法可以通过递归来达到最大深度。</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补丁引导的自适应八叉树表示法</a:t>
            </a:r>
            <a:endParaRPr lang="zh-CN" altLang="en-US"/>
          </a:p>
        </p:txBody>
      </p:sp>
      <p:pic>
        <p:nvPicPr>
          <p:cNvPr id="9" name="图片 1"/>
          <p:cNvPicPr>
            <a:picLocks noChangeAspect="1"/>
          </p:cNvPicPr>
          <p:nvPr/>
        </p:nvPicPr>
        <p:blipFill>
          <a:blip r:embed="rId1"/>
          <a:stretch>
            <a:fillRect/>
          </a:stretch>
        </p:blipFill>
        <p:spPr>
          <a:xfrm>
            <a:off x="1201420" y="1843405"/>
            <a:ext cx="9789160" cy="285686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补丁引导的自适应八叉树表示法</a:t>
            </a:r>
            <a:endParaRPr lang="zh-CN" altLang="en-US"/>
          </a:p>
        </p:txBody>
      </p:sp>
      <p:sp>
        <p:nvSpPr>
          <p:cNvPr id="3" name="文本框 2"/>
          <p:cNvSpPr txBox="1"/>
          <p:nvPr/>
        </p:nvSpPr>
        <p:spPr>
          <a:xfrm>
            <a:off x="838200" y="1767205"/>
            <a:ext cx="8140700" cy="521970"/>
          </a:xfrm>
          <a:prstGeom prst="rect">
            <a:avLst/>
          </a:prstGeom>
          <a:noFill/>
        </p:spPr>
        <p:txBody>
          <a:bodyPr wrap="square" rtlCol="0">
            <a:spAutoFit/>
          </a:bodyPr>
          <a:p>
            <a:r>
              <a:rPr lang="zh-CN" altLang="en-US" sz="2800"/>
              <a:t>损失函数：</a:t>
            </a:r>
            <a:endParaRPr lang="zh-CN" altLang="en-US" sz="2800"/>
          </a:p>
        </p:txBody>
      </p:sp>
      <p:pic>
        <p:nvPicPr>
          <p:cNvPr id="21" name="图片 9"/>
          <p:cNvPicPr>
            <a:picLocks noChangeAspect="1"/>
          </p:cNvPicPr>
          <p:nvPr/>
        </p:nvPicPr>
        <p:blipFill>
          <a:blip r:embed="rId1"/>
          <a:stretch>
            <a:fillRect/>
          </a:stretch>
        </p:blipFill>
        <p:spPr>
          <a:xfrm>
            <a:off x="1770380" y="4392295"/>
            <a:ext cx="8651240" cy="1424940"/>
          </a:xfrm>
          <a:prstGeom prst="rect">
            <a:avLst/>
          </a:prstGeom>
          <a:noFill/>
          <a:ln w="9525">
            <a:noFill/>
          </a:ln>
        </p:spPr>
      </p:pic>
      <p:pic>
        <p:nvPicPr>
          <p:cNvPr id="25" name="图片 12"/>
          <p:cNvPicPr>
            <a:picLocks noChangeAspect="1"/>
          </p:cNvPicPr>
          <p:nvPr/>
        </p:nvPicPr>
        <p:blipFill>
          <a:blip r:embed="rId2"/>
          <a:stretch>
            <a:fillRect/>
          </a:stretch>
        </p:blipFill>
        <p:spPr>
          <a:xfrm>
            <a:off x="3918585" y="2753995"/>
            <a:ext cx="4354830" cy="1557655"/>
          </a:xfrm>
          <a:prstGeom prst="rect">
            <a:avLst/>
          </a:prstGeom>
          <a:noFill/>
          <a:ln w="9525">
            <a:noFill/>
          </a:ln>
        </p:spPr>
      </p:pic>
      <p:pic>
        <p:nvPicPr>
          <p:cNvPr id="31" name="图片 18"/>
          <p:cNvPicPr>
            <a:picLocks noChangeAspect="1"/>
          </p:cNvPicPr>
          <p:nvPr/>
        </p:nvPicPr>
        <p:blipFill>
          <a:blip r:embed="rId3"/>
          <a:stretch>
            <a:fillRect/>
          </a:stretch>
        </p:blipFill>
        <p:spPr>
          <a:xfrm>
            <a:off x="2896870" y="1575435"/>
            <a:ext cx="6082030" cy="90551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补丁引导的自适应八叉树表示法</a:t>
            </a:r>
            <a:endParaRPr lang="zh-CN" altLang="en-US"/>
          </a:p>
        </p:txBody>
      </p:sp>
      <p:sp>
        <p:nvSpPr>
          <p:cNvPr id="3" name="内容占位符 2"/>
          <p:cNvSpPr>
            <a:spLocks noGrp="1"/>
          </p:cNvSpPr>
          <p:nvPr>
            <p:ph idx="1"/>
          </p:nvPr>
        </p:nvSpPr>
        <p:spPr/>
        <p:txBody>
          <a:bodyPr/>
          <a:p>
            <a:pPr marL="0" indent="0">
              <a:buNone/>
            </a:pPr>
            <a:r>
              <a:rPr lang="en-US" altLang="zh-CN"/>
              <a:t>3D</a:t>
            </a:r>
            <a:r>
              <a:rPr lang="zh-CN" altLang="en-US"/>
              <a:t>形状分类对比实验</a:t>
            </a:r>
            <a:endParaRPr lang="zh-CN" altLang="en-US"/>
          </a:p>
        </p:txBody>
      </p:sp>
      <p:pic>
        <p:nvPicPr>
          <p:cNvPr id="15" name="图片 1"/>
          <p:cNvPicPr>
            <a:picLocks noChangeAspect="1"/>
          </p:cNvPicPr>
          <p:nvPr/>
        </p:nvPicPr>
        <p:blipFill>
          <a:blip r:embed="rId1"/>
          <a:stretch>
            <a:fillRect/>
          </a:stretch>
        </p:blipFill>
        <p:spPr>
          <a:xfrm>
            <a:off x="838200" y="2600960"/>
            <a:ext cx="4836795" cy="2112645"/>
          </a:xfrm>
          <a:prstGeom prst="rect">
            <a:avLst/>
          </a:prstGeom>
          <a:noFill/>
          <a:ln w="9525">
            <a:noFill/>
          </a:ln>
        </p:spPr>
      </p:pic>
      <p:pic>
        <p:nvPicPr>
          <p:cNvPr id="16" name="图片 2"/>
          <p:cNvPicPr>
            <a:picLocks noChangeAspect="1"/>
          </p:cNvPicPr>
          <p:nvPr/>
        </p:nvPicPr>
        <p:blipFill>
          <a:blip r:embed="rId2"/>
          <a:stretch>
            <a:fillRect/>
          </a:stretch>
        </p:blipFill>
        <p:spPr>
          <a:xfrm>
            <a:off x="838200" y="4713605"/>
            <a:ext cx="10269220" cy="1943735"/>
          </a:xfrm>
          <a:prstGeom prst="rect">
            <a:avLst/>
          </a:prstGeom>
          <a:noFill/>
          <a:ln w="9525">
            <a:noFill/>
          </a:ln>
        </p:spPr>
      </p:pic>
      <p:sp>
        <p:nvSpPr>
          <p:cNvPr id="4" name="文本框 3"/>
          <p:cNvSpPr txBox="1"/>
          <p:nvPr/>
        </p:nvSpPr>
        <p:spPr>
          <a:xfrm>
            <a:off x="5812155" y="3057525"/>
            <a:ext cx="5541645" cy="1198880"/>
          </a:xfrm>
          <a:prstGeom prst="rect">
            <a:avLst/>
          </a:prstGeom>
          <a:noFill/>
        </p:spPr>
        <p:txBody>
          <a:bodyPr wrap="square" rtlCol="0">
            <a:spAutoFit/>
          </a:bodyPr>
          <a:p>
            <a:r>
              <a:rPr lang="zh-CN" altLang="en-US"/>
              <a:t>AO-CNN的准确率与O-CNN相当，且时间和存储的需求显著降低，尤其是在高分辨率下，效率达到了4倍以上。同时与现有学习方法相比，AO-CNN仍然具有较高的准确性。</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补丁引导的自适应八叉树表示法</a:t>
            </a:r>
            <a:endParaRPr lang="zh-CN" altLang="en-US"/>
          </a:p>
        </p:txBody>
      </p:sp>
      <p:sp>
        <p:nvSpPr>
          <p:cNvPr id="3" name="内容占位符 2"/>
          <p:cNvSpPr>
            <a:spLocks noGrp="1"/>
          </p:cNvSpPr>
          <p:nvPr>
            <p:ph idx="1"/>
          </p:nvPr>
        </p:nvSpPr>
        <p:spPr/>
        <p:txBody>
          <a:bodyPr/>
          <a:p>
            <a:pPr marL="0" indent="0">
              <a:buNone/>
            </a:pPr>
            <a:r>
              <a:rPr lang="en-US" altLang="zh-CN"/>
              <a:t>3D</a:t>
            </a:r>
            <a:r>
              <a:rPr lang="zh-CN" altLang="en-US"/>
              <a:t>形状编码实验：</a:t>
            </a:r>
            <a:endParaRPr lang="en-US" altLang="zh-CN"/>
          </a:p>
        </p:txBody>
      </p:sp>
      <p:pic>
        <p:nvPicPr>
          <p:cNvPr id="66" name="图片 6"/>
          <p:cNvPicPr>
            <a:picLocks noChangeAspect="1"/>
          </p:cNvPicPr>
          <p:nvPr/>
        </p:nvPicPr>
        <p:blipFill>
          <a:blip r:embed="rId1"/>
          <a:stretch>
            <a:fillRect/>
          </a:stretch>
        </p:blipFill>
        <p:spPr>
          <a:xfrm>
            <a:off x="678180" y="2303780"/>
            <a:ext cx="10835640" cy="2557780"/>
          </a:xfrm>
          <a:prstGeom prst="rect">
            <a:avLst/>
          </a:prstGeom>
          <a:noFill/>
          <a:ln w="9525">
            <a:noFill/>
          </a:ln>
        </p:spPr>
      </p:pic>
      <p:sp>
        <p:nvSpPr>
          <p:cNvPr id="4" name="文本框 3"/>
          <p:cNvSpPr txBox="1"/>
          <p:nvPr/>
        </p:nvSpPr>
        <p:spPr>
          <a:xfrm>
            <a:off x="941705" y="5167630"/>
            <a:ext cx="10841355" cy="645160"/>
          </a:xfrm>
          <a:prstGeom prst="rect">
            <a:avLst/>
          </a:prstGeom>
          <a:noFill/>
        </p:spPr>
        <p:txBody>
          <a:bodyPr wrap="square" rtlCol="0">
            <a:spAutoFit/>
          </a:bodyPr>
          <a:p>
            <a:r>
              <a:rPr lang="zh-CN" altLang="en-US"/>
              <a:t>实验结果：与AtlasNets相比，自适应O-CNN自动编码器平均可以达到最佳质量。并且两者表现均好于PSG。</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补丁引导的自适应八叉树表示法</a:t>
            </a:r>
            <a:endParaRPr lang="zh-CN" altLang="en-US"/>
          </a:p>
        </p:txBody>
      </p:sp>
      <p:sp>
        <p:nvSpPr>
          <p:cNvPr id="3" name="内容占位符 2"/>
          <p:cNvSpPr>
            <a:spLocks noGrp="1"/>
          </p:cNvSpPr>
          <p:nvPr>
            <p:ph idx="1"/>
          </p:nvPr>
        </p:nvSpPr>
        <p:spPr/>
        <p:txBody>
          <a:bodyPr/>
          <a:p>
            <a:pPr marL="0" indent="0">
              <a:buNone/>
            </a:pPr>
            <a:r>
              <a:rPr lang="en-US" altLang="zh-CN"/>
              <a:t>3D</a:t>
            </a:r>
            <a:r>
              <a:rPr lang="zh-CN" altLang="en-US"/>
              <a:t>形状预测实验：</a:t>
            </a:r>
            <a:endParaRPr lang="zh-CN" altLang="en-US"/>
          </a:p>
        </p:txBody>
      </p:sp>
      <p:pic>
        <p:nvPicPr>
          <p:cNvPr id="67" name="图片 7"/>
          <p:cNvPicPr>
            <a:picLocks noChangeAspect="1"/>
          </p:cNvPicPr>
          <p:nvPr/>
        </p:nvPicPr>
        <p:blipFill>
          <a:blip r:embed="rId1"/>
          <a:stretch>
            <a:fillRect/>
          </a:stretch>
        </p:blipFill>
        <p:spPr>
          <a:xfrm>
            <a:off x="956945" y="2324735"/>
            <a:ext cx="10278110" cy="1300480"/>
          </a:xfrm>
          <a:prstGeom prst="rect">
            <a:avLst/>
          </a:prstGeom>
          <a:noFill/>
          <a:ln w="9525">
            <a:noFill/>
          </a:ln>
        </p:spPr>
      </p:pic>
      <p:sp>
        <p:nvSpPr>
          <p:cNvPr id="4" name="文本框 3"/>
          <p:cNvSpPr txBox="1"/>
          <p:nvPr/>
        </p:nvSpPr>
        <p:spPr>
          <a:xfrm>
            <a:off x="1197610" y="3957320"/>
            <a:ext cx="9796780" cy="368300"/>
          </a:xfrm>
          <a:prstGeom prst="rect">
            <a:avLst/>
          </a:prstGeom>
          <a:noFill/>
        </p:spPr>
        <p:txBody>
          <a:bodyPr wrap="square" rtlCol="0">
            <a:spAutoFit/>
          </a:bodyPr>
          <a:p>
            <a:r>
              <a:rPr lang="zh-CN" altLang="en-US"/>
              <a:t>实验结果：AO-CNN在13个类别的8个中实现了最佳性能。</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5090160" y="2829560"/>
            <a:ext cx="2011680" cy="1198880"/>
          </a:xfrm>
          <a:prstGeom prst="rect">
            <a:avLst/>
          </a:prstGeom>
          <a:noFill/>
          <a:ln>
            <a:noFill/>
          </a:ln>
        </p:spPr>
        <p:txBody>
          <a:bodyPr wrap="none" rtlCol="0" anchor="t">
            <a:spAutoFit/>
            <a:scene3d>
              <a:camera prst="orthographicFront"/>
              <a:lightRig rig="threePt" dir="t"/>
            </a:scene3d>
          </a:bodyPr>
          <a:p>
            <a:pPr algn="ctr"/>
            <a:r>
              <a:rPr lang="zh-CN" altLang="en-US" sz="7200" b="1">
                <a:solidFill>
                  <a:schemeClr val="accent1"/>
                </a:solidFill>
                <a:effectLst>
                  <a:outerShdw blurRad="38100" dist="25400" dir="5400000" algn="ctr" rotWithShape="0">
                    <a:srgbClr val="6E747A">
                      <a:alpha val="43000"/>
                    </a:srgbClr>
                  </a:outerShdw>
                </a:effectLst>
              </a:rPr>
              <a:t>谢谢</a:t>
            </a:r>
            <a:endParaRPr lang="zh-CN" altLang="en-US" sz="7200" b="1">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传统方法</a:t>
            </a:r>
            <a:endParaRPr lang="zh-CN" altLang="en-US"/>
          </a:p>
        </p:txBody>
      </p:sp>
      <p:sp>
        <p:nvSpPr>
          <p:cNvPr id="3" name="内容占位符 2"/>
          <p:cNvSpPr>
            <a:spLocks noGrp="1"/>
          </p:cNvSpPr>
          <p:nvPr>
            <p:ph idx="1"/>
          </p:nvPr>
        </p:nvSpPr>
        <p:spPr>
          <a:xfrm>
            <a:off x="838200" y="1825625"/>
            <a:ext cx="10515600" cy="1324610"/>
          </a:xfrm>
        </p:spPr>
        <p:txBody>
          <a:bodyPr/>
          <a:p>
            <a:r>
              <a:rPr lang="en-US" altLang="zh-CN"/>
              <a:t>1.</a:t>
            </a:r>
            <a:r>
              <a:rPr lang="zh-CN" altLang="en-US"/>
              <a:t>体素表示法</a:t>
            </a:r>
            <a:endParaRPr lang="zh-CN" altLang="en-US"/>
          </a:p>
          <a:p>
            <a:pPr lvl="1"/>
            <a:r>
              <a:rPr lang="zh-CN" altLang="en-US"/>
              <a:t>体素表示法2D图像的自然扩展，非常适合现有的学习框架。但是它对存储器和计算能力有很高的需求，并且在实践中难以产生高分辨率输出。</a:t>
            </a:r>
            <a:endParaRPr lang="zh-CN" altLang="en-US"/>
          </a:p>
          <a:p>
            <a:endParaRPr lang="zh-CN" altLang="en-US"/>
          </a:p>
          <a:p>
            <a:pPr lvl="1"/>
            <a:endParaRPr lang="zh-CN" altLang="en-US"/>
          </a:p>
          <a:p>
            <a:pPr marL="0" indent="0">
              <a:buNone/>
            </a:pPr>
            <a:endParaRPr lang="en-US" altLang="zh-CN"/>
          </a:p>
        </p:txBody>
      </p:sp>
      <p:pic>
        <p:nvPicPr>
          <p:cNvPr id="4" name="图片 3" descr="体素1"/>
          <p:cNvPicPr>
            <a:picLocks noChangeAspect="1"/>
          </p:cNvPicPr>
          <p:nvPr/>
        </p:nvPicPr>
        <p:blipFill>
          <a:blip r:embed="rId1"/>
          <a:stretch>
            <a:fillRect/>
          </a:stretch>
        </p:blipFill>
        <p:spPr>
          <a:xfrm>
            <a:off x="1022350" y="3150235"/>
            <a:ext cx="4367530" cy="3331210"/>
          </a:xfrm>
          <a:prstGeom prst="rect">
            <a:avLst/>
          </a:prstGeom>
        </p:spPr>
      </p:pic>
      <p:sp>
        <p:nvSpPr>
          <p:cNvPr id="5" name="文本框 4"/>
          <p:cNvSpPr txBox="1"/>
          <p:nvPr/>
        </p:nvSpPr>
        <p:spPr>
          <a:xfrm>
            <a:off x="5723890" y="4493260"/>
            <a:ext cx="5629910" cy="645160"/>
          </a:xfrm>
          <a:prstGeom prst="rect">
            <a:avLst/>
          </a:prstGeom>
          <a:noFill/>
        </p:spPr>
        <p:txBody>
          <a:bodyPr wrap="square" rtlCol="0">
            <a:spAutoFit/>
          </a:bodyPr>
          <a:p>
            <a:r>
              <a:rPr lang="zh-CN" altLang="en-US"/>
              <a:t>以左图为例，体素即为车上的一个个小方块，类比于</a:t>
            </a:r>
            <a:r>
              <a:rPr lang="en-US" altLang="zh-CN"/>
              <a:t>2D</a:t>
            </a:r>
            <a:r>
              <a:rPr lang="zh-CN" altLang="en-US"/>
              <a:t>图像中的像素。</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传统方法</a:t>
            </a:r>
            <a:endParaRPr lang="zh-CN" altLang="en-US"/>
          </a:p>
        </p:txBody>
      </p:sp>
      <p:sp>
        <p:nvSpPr>
          <p:cNvPr id="3" name="内容占位符 2"/>
          <p:cNvSpPr>
            <a:spLocks noGrp="1"/>
          </p:cNvSpPr>
          <p:nvPr>
            <p:ph idx="1"/>
          </p:nvPr>
        </p:nvSpPr>
        <p:spPr/>
        <p:txBody>
          <a:bodyPr/>
          <a:p>
            <a:r>
              <a:rPr lang="en-US"/>
              <a:t>2.</a:t>
            </a:r>
            <a:r>
              <a:rPr lang="zh-CN" altLang="en-US"/>
              <a:t>多视图图像表示法</a:t>
            </a:r>
            <a:endParaRPr lang="zh-CN" altLang="en-US"/>
          </a:p>
          <a:p>
            <a:pPr lvl="1"/>
            <a:r>
              <a:rPr lang="zh-CN" altLang="en-US"/>
              <a:t>多视图表示是从不同的模拟视点捕获的渲染多边形网格的2D图像的集合，以便以简单的方式传达3D几何。但是如何选取合适的视图，强制执行不同视图的一致性以及形状遮挡是此表示的主要挑战。</a:t>
            </a:r>
            <a:endParaRPr lang="zh-CN" altLang="en-US"/>
          </a:p>
        </p:txBody>
      </p:sp>
      <p:sp>
        <p:nvSpPr>
          <p:cNvPr id="6" name="文本框 5"/>
          <p:cNvSpPr txBox="1"/>
          <p:nvPr/>
        </p:nvSpPr>
        <p:spPr>
          <a:xfrm>
            <a:off x="5732780" y="4784090"/>
            <a:ext cx="4153535" cy="368300"/>
          </a:xfrm>
          <a:prstGeom prst="rect">
            <a:avLst/>
          </a:prstGeom>
          <a:noFill/>
        </p:spPr>
        <p:txBody>
          <a:bodyPr wrap="square" rtlCol="0">
            <a:spAutoFit/>
          </a:bodyPr>
          <a:p>
            <a:r>
              <a:rPr lang="zh-CN" altLang="en-US"/>
              <a:t>如左图即为一把椅子的多视图表示。</a:t>
            </a:r>
            <a:endParaRPr lang="zh-CN" altLang="en-US"/>
          </a:p>
        </p:txBody>
      </p:sp>
      <p:pic>
        <p:nvPicPr>
          <p:cNvPr id="7" name="图片 6"/>
          <p:cNvPicPr>
            <a:picLocks noChangeAspect="1"/>
          </p:cNvPicPr>
          <p:nvPr/>
        </p:nvPicPr>
        <p:blipFill>
          <a:blip r:embed="rId1"/>
          <a:srcRect r="54024"/>
          <a:stretch>
            <a:fillRect/>
          </a:stretch>
        </p:blipFill>
        <p:spPr>
          <a:xfrm>
            <a:off x="1736725" y="3524885"/>
            <a:ext cx="3442970" cy="28867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传统方法</a:t>
            </a:r>
            <a:endParaRPr lang="zh-CN" altLang="en-US"/>
          </a:p>
        </p:txBody>
      </p:sp>
      <p:sp>
        <p:nvSpPr>
          <p:cNvPr id="3" name="内容占位符 2"/>
          <p:cNvSpPr>
            <a:spLocks noGrp="1"/>
          </p:cNvSpPr>
          <p:nvPr>
            <p:ph idx="1"/>
          </p:nvPr>
        </p:nvSpPr>
        <p:spPr/>
        <p:txBody>
          <a:bodyPr/>
          <a:p>
            <a:r>
              <a:rPr lang="en-US"/>
              <a:t>3.</a:t>
            </a:r>
            <a:r>
              <a:rPr lang="zh-CN" altLang="en-US"/>
              <a:t>点云表示</a:t>
            </a:r>
            <a:endParaRPr lang="zh-CN" altLang="en-US"/>
          </a:p>
          <a:p>
            <a:pPr lvl="1"/>
            <a:r>
              <a:rPr lang="zh-CN" altLang="en-US"/>
              <a:t>点云只是3D空间中点的集合；每个点由（xyz）位置指定，可与一些其他属性（如rgb颜色）一起指定。随着PointNet的发展，点已经成为形状分析和生成的合适表示。但是，点的输出质量收到点数的限制，从点云中提取高质量的表面需要额外的处理。</a:t>
            </a:r>
            <a:endParaRPr lang="zh-CN" altLang="en-US"/>
          </a:p>
        </p:txBody>
      </p:sp>
      <p:pic>
        <p:nvPicPr>
          <p:cNvPr id="4" name="图片 3"/>
          <p:cNvPicPr>
            <a:picLocks noChangeAspect="1"/>
          </p:cNvPicPr>
          <p:nvPr/>
        </p:nvPicPr>
        <p:blipFill>
          <a:blip r:embed="rId1"/>
          <a:srcRect t="11488" r="75373"/>
          <a:stretch>
            <a:fillRect/>
          </a:stretch>
        </p:blipFill>
        <p:spPr>
          <a:xfrm>
            <a:off x="1755775" y="3921760"/>
            <a:ext cx="2085340" cy="2255520"/>
          </a:xfrm>
          <a:prstGeom prst="rect">
            <a:avLst/>
          </a:prstGeom>
        </p:spPr>
      </p:pic>
      <p:sp>
        <p:nvSpPr>
          <p:cNvPr id="5" name="文本框 4"/>
          <p:cNvSpPr txBox="1"/>
          <p:nvPr/>
        </p:nvSpPr>
        <p:spPr>
          <a:xfrm>
            <a:off x="4686935" y="4865370"/>
            <a:ext cx="3822065" cy="368300"/>
          </a:xfrm>
          <a:prstGeom prst="rect">
            <a:avLst/>
          </a:prstGeom>
          <a:noFill/>
        </p:spPr>
        <p:txBody>
          <a:bodyPr wrap="square" rtlCol="0">
            <a:spAutoFit/>
          </a:bodyPr>
          <a:p>
            <a:r>
              <a:rPr lang="zh-CN" altLang="en-US"/>
              <a:t>左图即为兔子的点云表示。</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传统方法</a:t>
            </a:r>
            <a:endParaRPr lang="zh-CN" altLang="en-US"/>
          </a:p>
        </p:txBody>
      </p:sp>
      <p:sp>
        <p:nvSpPr>
          <p:cNvPr id="3" name="内容占位符 2"/>
          <p:cNvSpPr>
            <a:spLocks noGrp="1"/>
          </p:cNvSpPr>
          <p:nvPr>
            <p:ph idx="1"/>
          </p:nvPr>
        </p:nvSpPr>
        <p:spPr/>
        <p:txBody>
          <a:bodyPr/>
          <a:p>
            <a:r>
              <a:rPr lang="en-US" altLang="zh-CN"/>
              <a:t>4.</a:t>
            </a:r>
            <a:r>
              <a:rPr lang="zh-CN" altLang="en-US"/>
              <a:t>多边形网格表示</a:t>
            </a:r>
            <a:endParaRPr lang="zh-CN" altLang="en-US"/>
          </a:p>
          <a:p>
            <a:pPr lvl="1"/>
            <a:r>
              <a:rPr lang="zh-CN" altLang="en-US"/>
              <a:t>多边形网格由一组多边形面组成，这些面具有接近几何表面的共享顶点。该网络使模板网格变形或发现2D到3D的映射。但是，预定义的网格拓扑和模板网格的常规曲面细分会阻止生成高质量的结果，尤其是对于不规则和复杂的形状。</a:t>
            </a:r>
            <a:endParaRPr lang="zh-CN" altLang="en-US"/>
          </a:p>
        </p:txBody>
      </p:sp>
      <p:pic>
        <p:nvPicPr>
          <p:cNvPr id="5" name="图片 4"/>
          <p:cNvPicPr>
            <a:picLocks noChangeAspect="1"/>
          </p:cNvPicPr>
          <p:nvPr/>
        </p:nvPicPr>
        <p:blipFill>
          <a:blip r:embed="rId1"/>
          <a:srcRect l="50033" t="9939" r="25269"/>
          <a:stretch>
            <a:fillRect/>
          </a:stretch>
        </p:blipFill>
        <p:spPr>
          <a:xfrm>
            <a:off x="1607185" y="4023995"/>
            <a:ext cx="1892935" cy="2077085"/>
          </a:xfrm>
          <a:prstGeom prst="rect">
            <a:avLst/>
          </a:prstGeom>
        </p:spPr>
      </p:pic>
      <p:sp>
        <p:nvSpPr>
          <p:cNvPr id="6" name="文本框 5"/>
          <p:cNvSpPr txBox="1"/>
          <p:nvPr/>
        </p:nvSpPr>
        <p:spPr>
          <a:xfrm>
            <a:off x="4368800" y="4878070"/>
            <a:ext cx="6446520" cy="368300"/>
          </a:xfrm>
          <a:prstGeom prst="rect">
            <a:avLst/>
          </a:prstGeom>
          <a:noFill/>
        </p:spPr>
        <p:txBody>
          <a:bodyPr wrap="square" rtlCol="0">
            <a:spAutoFit/>
          </a:bodyPr>
          <a:p>
            <a:r>
              <a:rPr lang="zh-CN" altLang="en-US"/>
              <a:t>左图通过三角形表示了一只兔子。</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pPr algn="ctr"/>
            <a:r>
              <a:rPr lang="zh-CN" altLang="en-US"/>
              <a:t>传统方法</a:t>
            </a:r>
            <a:endParaRPr lang="zh-CN" altLang="en-US"/>
          </a:p>
        </p:txBody>
      </p:sp>
      <p:sp>
        <p:nvSpPr>
          <p:cNvPr id="3" name="内容占位符 2"/>
          <p:cNvSpPr>
            <a:spLocks noGrp="1"/>
          </p:cNvSpPr>
          <p:nvPr>
            <p:ph idx="1"/>
          </p:nvPr>
        </p:nvSpPr>
        <p:spPr/>
        <p:txBody>
          <a:bodyPr/>
          <a:p>
            <a:r>
              <a:rPr lang="en-US"/>
              <a:t>5.</a:t>
            </a:r>
            <a:r>
              <a:rPr lang="zh-CN" altLang="en-US"/>
              <a:t>八叉树表示</a:t>
            </a:r>
            <a:endParaRPr lang="zh-CN" altLang="en-US"/>
          </a:p>
          <a:p>
            <a:pPr lvl="1"/>
            <a:r>
              <a:rPr lang="zh-CN" altLang="en-US"/>
              <a:t>八叉树是最具代表性的稀疏体素表示，最近已经与卷积神经网络结合用于形状分析及生成高分辨率的形状。</a:t>
            </a:r>
            <a:endParaRPr lang="zh-CN" altLang="en-US"/>
          </a:p>
        </p:txBody>
      </p:sp>
      <p:pic>
        <p:nvPicPr>
          <p:cNvPr id="4" name="图片 3"/>
          <p:cNvPicPr>
            <a:picLocks noChangeAspect="1"/>
          </p:cNvPicPr>
          <p:nvPr/>
        </p:nvPicPr>
        <p:blipFill>
          <a:blip r:embed="rId1"/>
          <a:stretch>
            <a:fillRect/>
          </a:stretch>
        </p:blipFill>
        <p:spPr>
          <a:xfrm>
            <a:off x="1631315" y="3218180"/>
            <a:ext cx="3387725" cy="2959100"/>
          </a:xfrm>
          <a:prstGeom prst="rect">
            <a:avLst/>
          </a:prstGeom>
        </p:spPr>
      </p:pic>
      <p:sp>
        <p:nvSpPr>
          <p:cNvPr id="5" name="文本框 4"/>
          <p:cNvSpPr txBox="1"/>
          <p:nvPr/>
        </p:nvSpPr>
        <p:spPr>
          <a:xfrm>
            <a:off x="5847080" y="4352290"/>
            <a:ext cx="4293235" cy="368300"/>
          </a:xfrm>
          <a:prstGeom prst="rect">
            <a:avLst/>
          </a:prstGeom>
          <a:noFill/>
        </p:spPr>
        <p:txBody>
          <a:bodyPr wrap="square" rtlCol="0">
            <a:spAutoFit/>
          </a:bodyPr>
          <a:p>
            <a:r>
              <a:rPr lang="zh-CN" altLang="en-US"/>
              <a:t>左图即为使用八叉树构造的正四面体。</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补丁引导的自适应八叉树表示法</a:t>
            </a:r>
            <a:endParaRPr lang="zh-CN" altLang="en-US"/>
          </a:p>
        </p:txBody>
      </p:sp>
      <p:sp>
        <p:nvSpPr>
          <p:cNvPr id="3" name="内容占位符 2"/>
          <p:cNvSpPr>
            <a:spLocks noGrp="1"/>
          </p:cNvSpPr>
          <p:nvPr>
            <p:ph idx="1"/>
          </p:nvPr>
        </p:nvSpPr>
        <p:spPr/>
        <p:txBody>
          <a:bodyPr/>
          <a:p>
            <a:pPr marL="0" indent="0">
              <a:buNone/>
            </a:pPr>
            <a:r>
              <a:rPr lang="en-US" altLang="zh-CN"/>
              <a:t>	自适应O-CNN</a:t>
            </a:r>
            <a:r>
              <a:rPr lang="zh-CN" altLang="en-US"/>
              <a:t>是</a:t>
            </a:r>
            <a:r>
              <a:rPr lang="en-US" altLang="zh-CN"/>
              <a:t>基于</a:t>
            </a:r>
            <a:r>
              <a:rPr lang="zh-CN" altLang="en-US"/>
              <a:t>补丁</a:t>
            </a:r>
            <a:r>
              <a:rPr lang="en-US" altLang="zh-CN"/>
              <a:t>引导的自适应八叉树形状表示，其根据估计的简单贴片的近似误差自适应地将八分圆分割成八分圆所包含的局部形状。</a:t>
            </a:r>
            <a:endParaRPr lang="en-US" altLang="zh-CN"/>
          </a:p>
          <a:p>
            <a:pPr marL="0" indent="0">
              <a:buNone/>
            </a:pPr>
            <a:r>
              <a:rPr lang="en-US" altLang="zh-CN"/>
              <a:t>	与O-CNN不</a:t>
            </a:r>
            <a:r>
              <a:rPr lang="zh-CN" altLang="en-US"/>
              <a:t>同之处在于，使用满足</a:t>
            </a:r>
            <a:endParaRPr lang="zh-CN" altLang="en-US"/>
          </a:p>
        </p:txBody>
      </p:sp>
      <p:pic>
        <p:nvPicPr>
          <p:cNvPr id="4" name="图片 1"/>
          <p:cNvPicPr>
            <a:picLocks noChangeAspect="1"/>
          </p:cNvPicPr>
          <p:nvPr/>
        </p:nvPicPr>
        <p:blipFill>
          <a:blip r:embed="rId1"/>
          <a:stretch>
            <a:fillRect/>
          </a:stretch>
        </p:blipFill>
        <p:spPr>
          <a:xfrm>
            <a:off x="7234555" y="2887663"/>
            <a:ext cx="4015740" cy="929005"/>
          </a:xfrm>
          <a:prstGeom prst="rect">
            <a:avLst/>
          </a:prstGeom>
          <a:noFill/>
          <a:ln w="9525">
            <a:noFill/>
          </a:ln>
        </p:spPr>
      </p:pic>
      <p:sp>
        <p:nvSpPr>
          <p:cNvPr id="5" name="文本框 4"/>
          <p:cNvSpPr txBox="1"/>
          <p:nvPr/>
        </p:nvSpPr>
        <p:spPr>
          <a:xfrm>
            <a:off x="838200" y="3817620"/>
            <a:ext cx="10497820" cy="521970"/>
          </a:xfrm>
          <a:prstGeom prst="rect">
            <a:avLst/>
          </a:prstGeom>
          <a:noFill/>
        </p:spPr>
        <p:txBody>
          <a:bodyPr wrap="square" rtlCol="0">
            <a:spAutoFit/>
          </a:bodyPr>
          <a:p>
            <a:r>
              <a:rPr lang="zh-CN" altLang="en-US" sz="2800">
                <a:sym typeface="+mn-ea"/>
              </a:rPr>
              <a:t>的平面来代替某个八分圆的内容，代替的要求是满足</a:t>
            </a:r>
            <a:endParaRPr lang="zh-CN" altLang="en-US" sz="2800">
              <a:sym typeface="+mn-ea"/>
            </a:endParaRPr>
          </a:p>
        </p:txBody>
      </p:sp>
      <p:pic>
        <p:nvPicPr>
          <p:cNvPr id="6" name="图片 5"/>
          <p:cNvPicPr>
            <a:picLocks noChangeAspect="1"/>
          </p:cNvPicPr>
          <p:nvPr/>
        </p:nvPicPr>
        <p:blipFill>
          <a:blip r:embed="rId2"/>
          <a:stretch>
            <a:fillRect/>
          </a:stretch>
        </p:blipFill>
        <p:spPr>
          <a:xfrm>
            <a:off x="9211310" y="3926205"/>
            <a:ext cx="2385695" cy="305435"/>
          </a:xfrm>
          <a:prstGeom prst="rect">
            <a:avLst/>
          </a:prstGeom>
          <a:noFill/>
          <a:ln w="9525">
            <a:noFill/>
          </a:ln>
        </p:spPr>
      </p:pic>
      <p:sp>
        <p:nvSpPr>
          <p:cNvPr id="7" name="文本框 6"/>
          <p:cNvSpPr txBox="1"/>
          <p:nvPr/>
        </p:nvSpPr>
        <p:spPr>
          <a:xfrm>
            <a:off x="829310" y="4581525"/>
            <a:ext cx="10420985" cy="1383665"/>
          </a:xfrm>
          <a:prstGeom prst="rect">
            <a:avLst/>
          </a:prstGeom>
          <a:noFill/>
        </p:spPr>
        <p:txBody>
          <a:bodyPr wrap="square" rtlCol="0">
            <a:spAutoFit/>
          </a:bodyPr>
          <a:p>
            <a:r>
              <a:rPr lang="en-US" altLang="zh-CN" sz="2800"/>
              <a:t>	</a:t>
            </a:r>
            <a:r>
              <a:rPr lang="zh-CN" altLang="en-US" sz="2800"/>
              <a:t>构造八叉树的规则为:对于任何非空的卦限O，如果它的深度小于最大深度且δO大于PO和SO的Hausdorff距离，则对它继续分割。</a:t>
            </a:r>
            <a:endParaRPr lang="zh-CN" alt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补丁引导的自适应八叉树表示法</a:t>
            </a:r>
            <a:endParaRPr lang="zh-CN" altLang="en-US"/>
          </a:p>
        </p:txBody>
      </p:sp>
      <p:pic>
        <p:nvPicPr>
          <p:cNvPr id="4" name="图片 1"/>
          <p:cNvPicPr>
            <a:picLocks noChangeAspect="1"/>
          </p:cNvPicPr>
          <p:nvPr>
            <p:ph idx="1"/>
          </p:nvPr>
        </p:nvPicPr>
        <p:blipFill>
          <a:blip r:embed="rId1"/>
          <a:stretch>
            <a:fillRect/>
          </a:stretch>
        </p:blipFill>
        <p:spPr>
          <a:xfrm>
            <a:off x="750570" y="1551305"/>
            <a:ext cx="10691495" cy="2435225"/>
          </a:xfrm>
          <a:prstGeom prst="rect">
            <a:avLst/>
          </a:prstGeom>
          <a:noFill/>
          <a:ln w="9525">
            <a:noFill/>
          </a:ln>
        </p:spPr>
      </p:pic>
      <p:sp>
        <p:nvSpPr>
          <p:cNvPr id="5" name="文本框 4"/>
          <p:cNvSpPr txBox="1"/>
          <p:nvPr/>
        </p:nvSpPr>
        <p:spPr>
          <a:xfrm>
            <a:off x="588645" y="3986530"/>
            <a:ext cx="10853420" cy="2676525"/>
          </a:xfrm>
          <a:prstGeom prst="rect">
            <a:avLst/>
          </a:prstGeom>
          <a:noFill/>
        </p:spPr>
        <p:txBody>
          <a:bodyPr wrap="square" rtlCol="0">
            <a:spAutoFit/>
          </a:bodyPr>
          <a:p>
            <a:r>
              <a:rPr lang="zh-CN" altLang="en-US" sz="2800"/>
              <a:t>以Bunny为例，在第四层，第五层，第六层和第七层中分别对已经达到近似要求的八分圆使用平面来代替，剩下的继续分割，最终达到最大的深度。图中的不同颜色代表不同深度。</a:t>
            </a:r>
            <a:r>
              <a:rPr lang="zh-CN" altLang="en-US" sz="2800">
                <a:sym typeface="+mn-ea"/>
              </a:rPr>
              <a:t>与</a:t>
            </a:r>
            <a:r>
              <a:rPr lang="en-US" altLang="zh-CN" sz="2800">
                <a:sym typeface="+mn-ea"/>
              </a:rPr>
              <a:t>O-CNN</a:t>
            </a:r>
            <a:r>
              <a:rPr lang="zh-CN" altLang="en-US" sz="2800">
                <a:sym typeface="+mn-ea"/>
              </a:rPr>
              <a:t>相比较可以节省大量的存储空间，但是，由于近似的误差，相邻的非空叶子八分圆之间的局部斑块不是无缝连接的，即在八分圆的边界区域上存在间隙。为了填补这些空白可以使用表面重建和多边形修复技术。</a:t>
            </a:r>
            <a:endParaRPr lang="zh-CN"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补丁引导的自适应八叉树表示法</a:t>
            </a:r>
            <a:endParaRPr lang="zh-CN" altLang="en-US"/>
          </a:p>
        </p:txBody>
      </p:sp>
      <p:sp>
        <p:nvSpPr>
          <p:cNvPr id="3" name="内容占位符 2"/>
          <p:cNvSpPr>
            <a:spLocks noGrp="1"/>
          </p:cNvSpPr>
          <p:nvPr>
            <p:ph idx="1"/>
          </p:nvPr>
        </p:nvSpPr>
        <p:spPr/>
        <p:txBody>
          <a:bodyPr/>
          <a:p>
            <a:pPr marL="0" indent="0">
              <a:buNone/>
            </a:pPr>
            <a:r>
              <a:rPr lang="zh-CN" altLang="en-US"/>
              <a:t>编码方式：将自适应八叉树作为输入，在八叉树的每个级别上，我们将一系列卷积运算符和ReLU应用于此级别的所有八分圆上的特征，并且这些八分圆共享卷积内核。然后，通过合并将第l级的已处理特征下采样到 l-1级别，并通过逐元素最大化操作与 l-1级别的特征融合。这些新功能可以进一步处理，并与 l-2级别，l-3级别的融合，达到最粗糙的水平。在我们的实现中，最粗糙的级别设置为2，其中第二级的节点被强制设为已满，因此这些特征都具有相同的维度。</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1667</Words>
  <Application>WPS 演示</Application>
  <PresentationFormat>宽屏</PresentationFormat>
  <Paragraphs>91</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方正书宋_GBK</vt:lpstr>
      <vt:lpstr>Wingdings</vt:lpstr>
      <vt:lpstr>宋体</vt:lpstr>
      <vt:lpstr>宋体-简</vt:lpstr>
      <vt:lpstr>Calibri Light</vt:lpstr>
      <vt:lpstr>Helvetica Neue</vt:lpstr>
      <vt:lpstr>Calibri</vt:lpstr>
      <vt:lpstr>微软雅黑</vt:lpstr>
      <vt:lpstr>苹方-简</vt:lpstr>
      <vt:lpstr>Arial Unicode MS</vt:lpstr>
      <vt:lpstr>冬青黑体简体中文</vt:lpstr>
      <vt:lpstr>Office 主题</vt:lpstr>
      <vt:lpstr>基于补丁的3D形状深度表示</vt:lpstr>
      <vt:lpstr>传统方法</vt:lpstr>
      <vt:lpstr>传统方法</vt:lpstr>
      <vt:lpstr>传统方法</vt:lpstr>
      <vt:lpstr>传统方法</vt:lpstr>
      <vt:lpstr>传统方法</vt:lpstr>
      <vt:lpstr>补丁引导的自适应八叉树表示法</vt:lpstr>
      <vt:lpstr>补丁引导的自适应八叉树表示法</vt:lpstr>
      <vt:lpstr>补丁引导的自适应八叉树表示法</vt:lpstr>
      <vt:lpstr>补丁引导的自适应八叉树表示法</vt:lpstr>
      <vt:lpstr>补丁引导的自适应八叉树表示法</vt:lpstr>
      <vt:lpstr>补丁引导的自适应八叉树表示法</vt:lpstr>
      <vt:lpstr>补丁引导的自适应八叉树表示法</vt:lpstr>
      <vt:lpstr>补丁引导的自适应八叉树表示法</vt:lpstr>
      <vt:lpstr>补丁引导的自适应八叉树表示法</vt:lpstr>
      <vt:lpstr>补丁引导的自适应八叉树表示法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hechentao</dc:creator>
  <cp:lastModifiedBy>hechentao</cp:lastModifiedBy>
  <cp:revision>77</cp:revision>
  <dcterms:created xsi:type="dcterms:W3CDTF">2018-12-25T01:09:51Z</dcterms:created>
  <dcterms:modified xsi:type="dcterms:W3CDTF">2018-12-25T01:09:51Z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2052-2.3.1.758</vt:lpwstr>
  </property>
</Properties>
</file>