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CAC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3730"/>
  </p:normalViewPr>
  <p:slideViewPr>
    <p:cSldViewPr snapToGrid="0" snapToObjects="1">
      <p:cViewPr varScale="1">
        <p:scale>
          <a:sx n="103" d="100"/>
          <a:sy n="10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7C049-3CB1-1246-8AA4-210F6108C60E}" type="doc">
      <dgm:prSet loTypeId="urn:microsoft.com/office/officeart/2005/8/layout/venn1" loCatId="" qsTypeId="urn:microsoft.com/office/officeart/2005/8/quickstyle/3D1" qsCatId="3D" csTypeId="urn:microsoft.com/office/officeart/2005/8/colors/accent4_5" csCatId="accent4" phldr="1"/>
      <dgm:spPr/>
    </dgm:pt>
    <dgm:pt modelId="{FAFB5224-2460-5642-BE17-575CE1CDAAFD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rgbClr val="73CAC3"/>
              </a:solidFill>
            </a:rPr>
            <a:t>交互性</a:t>
          </a:r>
          <a:endParaRPr lang="zh-CN" altLang="en-US" sz="3600" dirty="0">
            <a:solidFill>
              <a:srgbClr val="73CAC3"/>
            </a:solidFill>
          </a:endParaRPr>
        </a:p>
      </dgm:t>
    </dgm:pt>
    <dgm:pt modelId="{7A70E6F7-4E67-944E-B37D-9093C65A4353}" type="parTrans" cxnId="{AAC1F0CD-C41D-9F4D-A739-87DBBC2DF3B9}">
      <dgm:prSet/>
      <dgm:spPr/>
      <dgm:t>
        <a:bodyPr/>
        <a:lstStyle/>
        <a:p>
          <a:endParaRPr lang="zh-CN" altLang="en-US"/>
        </a:p>
      </dgm:t>
    </dgm:pt>
    <dgm:pt modelId="{F11A7996-64F2-B545-BB96-325530726663}" type="sibTrans" cxnId="{AAC1F0CD-C41D-9F4D-A739-87DBBC2DF3B9}">
      <dgm:prSet/>
      <dgm:spPr/>
      <dgm:t>
        <a:bodyPr/>
        <a:lstStyle/>
        <a:p>
          <a:endParaRPr lang="zh-CN" altLang="en-US"/>
        </a:p>
      </dgm:t>
    </dgm:pt>
    <dgm:pt modelId="{9228C725-F9CA-8041-8FC2-30E1829777FD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rgbClr val="73CAC3"/>
              </a:solidFill>
            </a:rPr>
            <a:t>构想性</a:t>
          </a:r>
          <a:endParaRPr lang="zh-CN" altLang="en-US" sz="3600" dirty="0">
            <a:solidFill>
              <a:srgbClr val="73CAC3"/>
            </a:solidFill>
          </a:endParaRPr>
        </a:p>
      </dgm:t>
    </dgm:pt>
    <dgm:pt modelId="{B6D70004-2B01-9146-A4A1-95CDA6390143}" type="parTrans" cxnId="{CB237919-9647-974E-8C9A-800366ED7B8A}">
      <dgm:prSet/>
      <dgm:spPr/>
      <dgm:t>
        <a:bodyPr/>
        <a:lstStyle/>
        <a:p>
          <a:endParaRPr lang="zh-CN" altLang="en-US"/>
        </a:p>
      </dgm:t>
    </dgm:pt>
    <dgm:pt modelId="{27F99337-7ED5-A04C-9C64-56D081E750AA}" type="sibTrans" cxnId="{CB237919-9647-974E-8C9A-800366ED7B8A}">
      <dgm:prSet/>
      <dgm:spPr/>
      <dgm:t>
        <a:bodyPr/>
        <a:lstStyle/>
        <a:p>
          <a:endParaRPr lang="zh-CN" altLang="en-US"/>
        </a:p>
      </dgm:t>
    </dgm:pt>
    <dgm:pt modelId="{2CB5583D-5F85-6645-9BA1-0922EBC9C87A}">
      <dgm:prSet phldrT="[文本]" custT="1"/>
      <dgm:spPr/>
      <dgm:t>
        <a:bodyPr/>
        <a:lstStyle/>
        <a:p>
          <a:r>
            <a:rPr lang="zh-CN" altLang="en-US" sz="3600" dirty="0" smtClean="0">
              <a:solidFill>
                <a:srgbClr val="73CAC3"/>
              </a:solidFill>
            </a:rPr>
            <a:t>沉浸感</a:t>
          </a:r>
          <a:endParaRPr lang="zh-CN" altLang="en-US" sz="3600" dirty="0">
            <a:solidFill>
              <a:srgbClr val="73CAC3"/>
            </a:solidFill>
          </a:endParaRPr>
        </a:p>
      </dgm:t>
    </dgm:pt>
    <dgm:pt modelId="{14BE9BA9-0F6B-714D-91ED-0E94B9A5DF75}" type="parTrans" cxnId="{9B2047C8-B0B9-2D45-89B1-BE6E8F28CAED}">
      <dgm:prSet/>
      <dgm:spPr/>
      <dgm:t>
        <a:bodyPr/>
        <a:lstStyle/>
        <a:p>
          <a:endParaRPr lang="zh-CN" altLang="en-US"/>
        </a:p>
      </dgm:t>
    </dgm:pt>
    <dgm:pt modelId="{CD872BC1-A3CE-6547-BF81-85435F62AABE}" type="sibTrans" cxnId="{9B2047C8-B0B9-2D45-89B1-BE6E8F28CAED}">
      <dgm:prSet/>
      <dgm:spPr/>
      <dgm:t>
        <a:bodyPr/>
        <a:lstStyle/>
        <a:p>
          <a:endParaRPr lang="zh-CN" altLang="en-US"/>
        </a:p>
      </dgm:t>
    </dgm:pt>
    <dgm:pt modelId="{A03FB97B-6B37-2D40-A0C8-F1587C2C7546}" type="pres">
      <dgm:prSet presAssocID="{4B07C049-3CB1-1246-8AA4-210F6108C60E}" presName="compositeShape" presStyleCnt="0">
        <dgm:presLayoutVars>
          <dgm:chMax val="7"/>
          <dgm:dir/>
          <dgm:resizeHandles val="exact"/>
        </dgm:presLayoutVars>
      </dgm:prSet>
      <dgm:spPr/>
    </dgm:pt>
    <dgm:pt modelId="{C7407AF0-28D2-414A-8EF1-DE715D2338CA}" type="pres">
      <dgm:prSet presAssocID="{FAFB5224-2460-5642-BE17-575CE1CDAAFD}" presName="circ1" presStyleLbl="vennNode1" presStyleIdx="0" presStyleCnt="3"/>
      <dgm:spPr/>
    </dgm:pt>
    <dgm:pt modelId="{34F1875A-3EC1-054D-AE5C-CD009376AFF6}" type="pres">
      <dgm:prSet presAssocID="{FAFB5224-2460-5642-BE17-575CE1CDAAF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DB5513-D230-DB40-9EBA-6E4FE36FE595}" type="pres">
      <dgm:prSet presAssocID="{9228C725-F9CA-8041-8FC2-30E1829777FD}" presName="circ2" presStyleLbl="vennNode1" presStyleIdx="1" presStyleCnt="3"/>
      <dgm:spPr/>
    </dgm:pt>
    <dgm:pt modelId="{2015F28B-B2A4-4942-A860-00439DEDD616}" type="pres">
      <dgm:prSet presAssocID="{9228C725-F9CA-8041-8FC2-30E1829777F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C6763D-A448-BA45-A93E-9451AE485FE1}" type="pres">
      <dgm:prSet presAssocID="{2CB5583D-5F85-6645-9BA1-0922EBC9C87A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6FA9AB05-502B-5545-857B-1FB34F4B0F6E}" type="pres">
      <dgm:prSet presAssocID="{2CB5583D-5F85-6645-9BA1-0922EBC9C87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A2DF6D-4EBE-4449-B3DF-7DB5B07CC50A}" type="presOf" srcId="{9228C725-F9CA-8041-8FC2-30E1829777FD}" destId="{65DB5513-D230-DB40-9EBA-6E4FE36FE595}" srcOrd="0" destOrd="0" presId="urn:microsoft.com/office/officeart/2005/8/layout/venn1"/>
    <dgm:cxn modelId="{83E0B259-B7BF-8444-A8B2-0953F200FC4E}" type="presOf" srcId="{FAFB5224-2460-5642-BE17-575CE1CDAAFD}" destId="{34F1875A-3EC1-054D-AE5C-CD009376AFF6}" srcOrd="1" destOrd="0" presId="urn:microsoft.com/office/officeart/2005/8/layout/venn1"/>
    <dgm:cxn modelId="{CF9755F7-831C-8642-81E4-2E4919B17499}" type="presOf" srcId="{2CB5583D-5F85-6645-9BA1-0922EBC9C87A}" destId="{ACC6763D-A448-BA45-A93E-9451AE485FE1}" srcOrd="0" destOrd="0" presId="urn:microsoft.com/office/officeart/2005/8/layout/venn1"/>
    <dgm:cxn modelId="{B1399174-5A0F-214F-AF0A-6DF937CD9BD2}" type="presOf" srcId="{4B07C049-3CB1-1246-8AA4-210F6108C60E}" destId="{A03FB97B-6B37-2D40-A0C8-F1587C2C7546}" srcOrd="0" destOrd="0" presId="urn:microsoft.com/office/officeart/2005/8/layout/venn1"/>
    <dgm:cxn modelId="{CB237919-9647-974E-8C9A-800366ED7B8A}" srcId="{4B07C049-3CB1-1246-8AA4-210F6108C60E}" destId="{9228C725-F9CA-8041-8FC2-30E1829777FD}" srcOrd="1" destOrd="0" parTransId="{B6D70004-2B01-9146-A4A1-95CDA6390143}" sibTransId="{27F99337-7ED5-A04C-9C64-56D081E750AA}"/>
    <dgm:cxn modelId="{9B2047C8-B0B9-2D45-89B1-BE6E8F28CAED}" srcId="{4B07C049-3CB1-1246-8AA4-210F6108C60E}" destId="{2CB5583D-5F85-6645-9BA1-0922EBC9C87A}" srcOrd="2" destOrd="0" parTransId="{14BE9BA9-0F6B-714D-91ED-0E94B9A5DF75}" sibTransId="{CD872BC1-A3CE-6547-BF81-85435F62AABE}"/>
    <dgm:cxn modelId="{703C1B07-CF99-5448-8E58-A009F0368E27}" type="presOf" srcId="{FAFB5224-2460-5642-BE17-575CE1CDAAFD}" destId="{C7407AF0-28D2-414A-8EF1-DE715D2338CA}" srcOrd="0" destOrd="0" presId="urn:microsoft.com/office/officeart/2005/8/layout/venn1"/>
    <dgm:cxn modelId="{464CC800-7092-2B4D-BC67-63CCC47F38D1}" type="presOf" srcId="{2CB5583D-5F85-6645-9BA1-0922EBC9C87A}" destId="{6FA9AB05-502B-5545-857B-1FB34F4B0F6E}" srcOrd="1" destOrd="0" presId="urn:microsoft.com/office/officeart/2005/8/layout/venn1"/>
    <dgm:cxn modelId="{AB1C045F-531F-2345-AFE1-9A587B440813}" type="presOf" srcId="{9228C725-F9CA-8041-8FC2-30E1829777FD}" destId="{2015F28B-B2A4-4942-A860-00439DEDD616}" srcOrd="1" destOrd="0" presId="urn:microsoft.com/office/officeart/2005/8/layout/venn1"/>
    <dgm:cxn modelId="{AAC1F0CD-C41D-9F4D-A739-87DBBC2DF3B9}" srcId="{4B07C049-3CB1-1246-8AA4-210F6108C60E}" destId="{FAFB5224-2460-5642-BE17-575CE1CDAAFD}" srcOrd="0" destOrd="0" parTransId="{7A70E6F7-4E67-944E-B37D-9093C65A4353}" sibTransId="{F11A7996-64F2-B545-BB96-325530726663}"/>
    <dgm:cxn modelId="{76EB1EE9-B905-504B-BD9F-0332986DA8EB}" type="presParOf" srcId="{A03FB97B-6B37-2D40-A0C8-F1587C2C7546}" destId="{C7407AF0-28D2-414A-8EF1-DE715D2338CA}" srcOrd="0" destOrd="0" presId="urn:microsoft.com/office/officeart/2005/8/layout/venn1"/>
    <dgm:cxn modelId="{BDB62E9C-4AEB-2C4D-A753-47FF867AEA47}" type="presParOf" srcId="{A03FB97B-6B37-2D40-A0C8-F1587C2C7546}" destId="{34F1875A-3EC1-054D-AE5C-CD009376AFF6}" srcOrd="1" destOrd="0" presId="urn:microsoft.com/office/officeart/2005/8/layout/venn1"/>
    <dgm:cxn modelId="{99CA9808-3EBA-CB46-BAB9-F9F94FAA808C}" type="presParOf" srcId="{A03FB97B-6B37-2D40-A0C8-F1587C2C7546}" destId="{65DB5513-D230-DB40-9EBA-6E4FE36FE595}" srcOrd="2" destOrd="0" presId="urn:microsoft.com/office/officeart/2005/8/layout/venn1"/>
    <dgm:cxn modelId="{D8B84BCB-0F87-084E-8ACD-1C31587C2B0D}" type="presParOf" srcId="{A03FB97B-6B37-2D40-A0C8-F1587C2C7546}" destId="{2015F28B-B2A4-4942-A860-00439DEDD616}" srcOrd="3" destOrd="0" presId="urn:microsoft.com/office/officeart/2005/8/layout/venn1"/>
    <dgm:cxn modelId="{D6FC2CF9-C0F3-4148-9442-2A6D8F66AB53}" type="presParOf" srcId="{A03FB97B-6B37-2D40-A0C8-F1587C2C7546}" destId="{ACC6763D-A448-BA45-A93E-9451AE485FE1}" srcOrd="4" destOrd="0" presId="urn:microsoft.com/office/officeart/2005/8/layout/venn1"/>
    <dgm:cxn modelId="{286EC8D7-3BF7-6942-9558-8425C21A4493}" type="presParOf" srcId="{A03FB97B-6B37-2D40-A0C8-F1587C2C7546}" destId="{6FA9AB05-502B-5545-857B-1FB34F4B0F6E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07AF0-28D2-414A-8EF1-DE715D2338CA}">
      <dsp:nvSpPr>
        <dsp:cNvPr id="0" name=""/>
        <dsp:cNvSpPr/>
      </dsp:nvSpPr>
      <dsp:spPr>
        <a:xfrm>
          <a:off x="1854131" y="51088"/>
          <a:ext cx="2452266" cy="2452266"/>
        </a:xfrm>
        <a:prstGeom prst="ellipse">
          <a:avLst/>
        </a:prstGeom>
        <a:solidFill>
          <a:schemeClr val="accent4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rgbClr val="73CAC3"/>
              </a:solidFill>
            </a:rPr>
            <a:t>交互性</a:t>
          </a:r>
          <a:endParaRPr lang="zh-CN" altLang="en-US" sz="3600" kern="1200" dirty="0">
            <a:solidFill>
              <a:srgbClr val="73CAC3"/>
            </a:solidFill>
          </a:endParaRPr>
        </a:p>
      </dsp:txBody>
      <dsp:txXfrm>
        <a:off x="2181100" y="480235"/>
        <a:ext cx="1798328" cy="1103519"/>
      </dsp:txXfrm>
    </dsp:sp>
    <dsp:sp modelId="{65DB5513-D230-DB40-9EBA-6E4FE36FE595}">
      <dsp:nvSpPr>
        <dsp:cNvPr id="0" name=""/>
        <dsp:cNvSpPr/>
      </dsp:nvSpPr>
      <dsp:spPr>
        <a:xfrm>
          <a:off x="2738991" y="1583755"/>
          <a:ext cx="2452266" cy="2452266"/>
        </a:xfrm>
        <a:prstGeom prst="ellipse">
          <a:avLst/>
        </a:prstGeom>
        <a:solidFill>
          <a:schemeClr val="accent4">
            <a:shade val="80000"/>
            <a:alpha val="50000"/>
            <a:hueOff val="-12"/>
            <a:satOff val="2236"/>
            <a:lumOff val="2664"/>
            <a:alpha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rgbClr val="73CAC3"/>
              </a:solidFill>
            </a:rPr>
            <a:t>构想性</a:t>
          </a:r>
          <a:endParaRPr lang="zh-CN" altLang="en-US" sz="3600" kern="1200" dirty="0">
            <a:solidFill>
              <a:srgbClr val="73CAC3"/>
            </a:solidFill>
          </a:endParaRPr>
        </a:p>
      </dsp:txBody>
      <dsp:txXfrm>
        <a:off x="3488976" y="2217257"/>
        <a:ext cx="1471359" cy="1348746"/>
      </dsp:txXfrm>
    </dsp:sp>
    <dsp:sp modelId="{ACC6763D-A448-BA45-A93E-9451AE485FE1}">
      <dsp:nvSpPr>
        <dsp:cNvPr id="0" name=""/>
        <dsp:cNvSpPr/>
      </dsp:nvSpPr>
      <dsp:spPr>
        <a:xfrm>
          <a:off x="969272" y="1583755"/>
          <a:ext cx="2452266" cy="2452266"/>
        </a:xfrm>
        <a:prstGeom prst="ellipse">
          <a:avLst/>
        </a:prstGeom>
        <a:solidFill>
          <a:schemeClr val="accent4">
            <a:shade val="80000"/>
            <a:alpha val="50000"/>
            <a:hueOff val="-24"/>
            <a:satOff val="4471"/>
            <a:lumOff val="5329"/>
            <a:alphaOff val="3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solidFill>
                <a:srgbClr val="73CAC3"/>
              </a:solidFill>
            </a:rPr>
            <a:t>沉浸感</a:t>
          </a:r>
          <a:endParaRPr lang="zh-CN" altLang="en-US" sz="3600" kern="1200" dirty="0">
            <a:solidFill>
              <a:srgbClr val="73CAC3"/>
            </a:solidFill>
          </a:endParaRPr>
        </a:p>
      </dsp:txBody>
      <dsp:txXfrm>
        <a:off x="1200193" y="2217257"/>
        <a:ext cx="1471359" cy="1348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2270D-CDE3-0F48-BA1B-2DE766FD3875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CE30-82BF-E147-9C26-E40401DE6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8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CCE30-82BF-E147-9C26-E40401DE651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79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5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39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6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56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2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0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6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0110" y="778475"/>
            <a:ext cx="10632577" cy="4011262"/>
          </a:xfrm>
        </p:spPr>
        <p:txBody>
          <a:bodyPr/>
          <a:lstStyle/>
          <a:p>
            <a:pPr algn="ctr"/>
            <a:r>
              <a:rPr lang="zh-CN" altLang="zh-CN" sz="6000" dirty="0"/>
              <a:t>三 维 动 画 和 交 互 设 计 课 程 读 书 </a:t>
            </a:r>
            <a:r>
              <a:rPr lang="zh-CN" altLang="en-US" sz="6000" dirty="0" smtClean="0"/>
              <a:t>汇报</a:t>
            </a:r>
            <a:r>
              <a:rPr lang="zh-CN" altLang="zh-CN" dirty="0"/>
              <a:t/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92529" y="4509368"/>
            <a:ext cx="3052120" cy="560738"/>
          </a:xfrm>
        </p:spPr>
        <p:txBody>
          <a:bodyPr/>
          <a:lstStyle/>
          <a:p>
            <a:r>
              <a:rPr kumimoji="1" lang="zh-CN" altLang="en-US" dirty="0" smtClean="0"/>
              <a:t>汇报人：黄鑫鑫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92529" y="5070106"/>
            <a:ext cx="260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学号：</a:t>
            </a:r>
            <a:r>
              <a:rPr kumimoji="1"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21851483</a:t>
            </a:r>
            <a:endParaRPr kumimoji="1"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09823" y="160638"/>
            <a:ext cx="598901" cy="852616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solidFill>
                  <a:schemeClr val="tx1">
                    <a:lumMod val="95000"/>
                  </a:schemeClr>
                </a:solidFill>
              </a:rPr>
              <a:t>3</a:t>
            </a:r>
            <a:endParaRPr kumimoji="1" lang="zh-CN" alt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5167" y="4717769"/>
            <a:ext cx="342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非几何绘制系统</a:t>
            </a:r>
            <a:endParaRPr kumimoji="1"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4522573" y="457885"/>
            <a:ext cx="564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两个绘制系统</a:t>
            </a:r>
            <a:endParaRPr kumimoji="1"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6700651" y="1655805"/>
            <a:ext cx="436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73CAC3"/>
                </a:solidFill>
              </a:rPr>
              <a:t>多边形</a:t>
            </a:r>
            <a:endParaRPr kumimoji="1" lang="zh-CN" altLang="en-US" sz="3200" dirty="0">
              <a:solidFill>
                <a:srgbClr val="73CAC3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54515" y="2421801"/>
            <a:ext cx="385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73CAC3"/>
                </a:solidFill>
              </a:rPr>
              <a:t>非均匀有理</a:t>
            </a:r>
            <a:r>
              <a:rPr lang="en-US" altLang="zh-CN" sz="3200" dirty="0">
                <a:solidFill>
                  <a:srgbClr val="73CAC3"/>
                </a:solidFill>
              </a:rPr>
              <a:t>B</a:t>
            </a:r>
            <a:r>
              <a:rPr lang="zh-CN" altLang="zh-CN" sz="3200" dirty="0">
                <a:solidFill>
                  <a:srgbClr val="73CAC3"/>
                </a:solidFill>
              </a:rPr>
              <a:t>样条</a:t>
            </a:r>
            <a:r>
              <a:rPr lang="zh-CN" altLang="zh-CN" sz="3200" dirty="0">
                <a:solidFill>
                  <a:srgbClr val="73CAC3"/>
                </a:solidFill>
              </a:rPr>
              <a:t> </a:t>
            </a:r>
            <a:endParaRPr kumimoji="1" lang="zh-CN" altLang="en-US" sz="3200" dirty="0">
              <a:solidFill>
                <a:srgbClr val="73CAC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00651" y="3212880"/>
            <a:ext cx="42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73CAC3"/>
                </a:solidFill>
              </a:rPr>
              <a:t>结构立体几何</a:t>
            </a:r>
            <a:endParaRPr kumimoji="1" lang="zh-CN" altLang="en-US" sz="3200" dirty="0">
              <a:solidFill>
                <a:srgbClr val="73CAC3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54515" y="4337283"/>
            <a:ext cx="358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73CAC3"/>
                </a:solidFill>
              </a:rPr>
              <a:t>体绘制系统</a:t>
            </a:r>
            <a:endParaRPr kumimoji="1" lang="zh-CN" altLang="en-US" sz="3200" dirty="0">
              <a:solidFill>
                <a:srgbClr val="73CAC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00651" y="5461687"/>
            <a:ext cx="222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73CAC3"/>
                </a:solidFill>
              </a:rPr>
              <a:t>粒子系统</a:t>
            </a:r>
            <a:endParaRPr kumimoji="1" lang="zh-CN" altLang="en-US" sz="3200" dirty="0">
              <a:solidFill>
                <a:srgbClr val="73CAC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95167" y="2470666"/>
            <a:ext cx="31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几何</a:t>
            </a:r>
            <a:r>
              <a:rPr kumimoji="1" lang="zh-CN" altLang="en-US" sz="3600" dirty="0" smtClean="0"/>
              <a:t>绘制系统</a:t>
            </a:r>
            <a:endParaRPr kumimoji="1" lang="zh-CN" altLang="en-US" sz="3600" dirty="0"/>
          </a:p>
        </p:txBody>
      </p:sp>
      <p:sp>
        <p:nvSpPr>
          <p:cNvPr id="18" name="左大括号 17"/>
          <p:cNvSpPr/>
          <p:nvPr/>
        </p:nvSpPr>
        <p:spPr>
          <a:xfrm>
            <a:off x="5449330" y="1556951"/>
            <a:ext cx="481913" cy="2347784"/>
          </a:xfrm>
          <a:prstGeom prst="leftBrace">
            <a:avLst/>
          </a:prstGeom>
          <a:ln w="19050">
            <a:solidFill>
              <a:srgbClr val="73C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5554362" y="4295915"/>
            <a:ext cx="271848" cy="1763009"/>
          </a:xfrm>
          <a:prstGeom prst="leftBrace">
            <a:avLst/>
          </a:prstGeom>
          <a:ln w="19050">
            <a:solidFill>
              <a:srgbClr val="73C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2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1233" y="2508420"/>
            <a:ext cx="606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/>
              <a:t>谢谢观看！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129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4125" y="1514858"/>
            <a:ext cx="7572915" cy="866051"/>
          </a:xfrm>
        </p:spPr>
        <p:txBody>
          <a:bodyPr/>
          <a:lstStyle/>
          <a:p>
            <a:pPr algn="ctr"/>
            <a:r>
              <a:rPr kumimoji="1" lang="zh-CN" altLang="en-US" sz="4400" dirty="0" smtClean="0"/>
              <a:t>三维动画与虚拟现实技术简介</a:t>
            </a:r>
            <a:endParaRPr kumimoji="1" lang="zh-CN" altLang="en-US" sz="4400" dirty="0"/>
          </a:p>
        </p:txBody>
      </p:sp>
      <p:sp>
        <p:nvSpPr>
          <p:cNvPr id="4" name="椭圆 3"/>
          <p:cNvSpPr/>
          <p:nvPr/>
        </p:nvSpPr>
        <p:spPr>
          <a:xfrm>
            <a:off x="982358" y="1416544"/>
            <a:ext cx="1062681" cy="1062681"/>
          </a:xfrm>
          <a:prstGeom prst="ellipse">
            <a:avLst/>
          </a:prstGeom>
          <a:gradFill>
            <a:gsLst>
              <a:gs pos="600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48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93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</a:gradFill>
          <a:ln>
            <a:solidFill>
              <a:srgbClr val="73CAC3">
                <a:alpha val="7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2357" y="2817074"/>
            <a:ext cx="1062681" cy="1062681"/>
          </a:xfrm>
          <a:prstGeom prst="ellipse">
            <a:avLst/>
          </a:prstGeom>
          <a:gradFill>
            <a:gsLst>
              <a:gs pos="600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48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93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</a:gradFill>
          <a:ln>
            <a:solidFill>
              <a:srgbClr val="73CAC3">
                <a:alpha val="7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82358" y="4217604"/>
            <a:ext cx="1062681" cy="1062681"/>
          </a:xfrm>
          <a:prstGeom prst="ellipse">
            <a:avLst/>
          </a:prstGeom>
          <a:gradFill>
            <a:gsLst>
              <a:gs pos="600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48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93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</a:gradFill>
          <a:ln>
            <a:solidFill>
              <a:srgbClr val="73CAC3">
                <a:alpha val="7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1375" y="1578553"/>
            <a:ext cx="444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00" dirty="0" smtClean="0"/>
              <a:t>1</a:t>
            </a:r>
            <a:endParaRPr kumimoji="1" lang="zh-CN" altLang="en-US" sz="4200" dirty="0"/>
          </a:p>
        </p:txBody>
      </p:sp>
      <p:sp>
        <p:nvSpPr>
          <p:cNvPr id="3" name="文本框 2"/>
          <p:cNvSpPr txBox="1"/>
          <p:nvPr/>
        </p:nvSpPr>
        <p:spPr>
          <a:xfrm>
            <a:off x="3034126" y="2903304"/>
            <a:ext cx="7166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latin typeface="+mj-ea"/>
                <a:ea typeface="+mj-ea"/>
              </a:rPr>
              <a:t>三维动画技术原理分析</a:t>
            </a:r>
            <a:endParaRPr kumimoji="1" lang="zh-CN" altLang="en-US" sz="4400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4126" y="4314343"/>
            <a:ext cx="7166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latin typeface="+mj-ea"/>
                <a:ea typeface="+mj-ea"/>
              </a:rPr>
              <a:t>虚拟现实技术原理分析</a:t>
            </a:r>
            <a:endParaRPr kumimoji="1" lang="zh-CN" altLang="en-US" sz="4400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1373" y="2979082"/>
            <a:ext cx="444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00" dirty="0"/>
              <a:t>2</a:t>
            </a:r>
            <a:endParaRPr kumimoji="1" lang="zh-CN" altLang="en-US" sz="4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91374" y="4379612"/>
            <a:ext cx="444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00" dirty="0"/>
              <a:t>3</a:t>
            </a:r>
            <a:endParaRPr kumimoji="1" lang="zh-CN" altLang="en-US" sz="4200" dirty="0"/>
          </a:p>
        </p:txBody>
      </p:sp>
    </p:spTree>
    <p:extLst>
      <p:ext uri="{BB962C8B-B14F-4D97-AF65-F5344CB8AC3E}">
        <p14:creationId xmlns:p14="http://schemas.microsoft.com/office/powerpoint/2010/main" val="6294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776" y="1692876"/>
            <a:ext cx="9175293" cy="1964723"/>
          </a:xfrm>
        </p:spPr>
        <p:txBody>
          <a:bodyPr/>
          <a:lstStyle/>
          <a:p>
            <a:r>
              <a:rPr kumimoji="1" lang="zh-CN" altLang="en-US" sz="5400" dirty="0" smtClean="0"/>
              <a:t>三维动画与虚拟现实技术简介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09823" y="160638"/>
            <a:ext cx="598901" cy="852616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kumimoji="1" lang="zh-CN" alt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090" y="823421"/>
            <a:ext cx="9404723" cy="881812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三维动画技术特点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>
            <a:off x="10509823" y="160638"/>
            <a:ext cx="598901" cy="852616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kumimoji="1" lang="zh-CN" alt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5"/>
          </p:nvPr>
        </p:nvSpPr>
        <p:spPr>
          <a:xfrm>
            <a:off x="7352271" y="2246868"/>
            <a:ext cx="2704542" cy="390679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zh-CN" sz="2000" dirty="0">
                <a:solidFill>
                  <a:srgbClr val="73CAC3"/>
                </a:solidFill>
              </a:rPr>
              <a:t>更加有效的</a:t>
            </a:r>
            <a:r>
              <a:rPr lang="zh-CN" altLang="zh-CN" sz="2000" b="1" dirty="0">
                <a:solidFill>
                  <a:srgbClr val="73CAC3"/>
                </a:solidFill>
              </a:rPr>
              <a:t>利用现有的图像</a:t>
            </a:r>
            <a:r>
              <a:rPr lang="zh-CN" altLang="zh-CN" sz="2000" dirty="0">
                <a:solidFill>
                  <a:srgbClr val="73CAC3"/>
                </a:solidFill>
              </a:rPr>
              <a:t> </a:t>
            </a:r>
            <a:r>
              <a:rPr lang="zh-CN" altLang="en-US" sz="2000" dirty="0" smtClean="0">
                <a:solidFill>
                  <a:srgbClr val="73CAC3"/>
                </a:solidFill>
              </a:rPr>
              <a:t>，增加图像资源利用率。</a:t>
            </a:r>
            <a:endParaRPr kumimoji="1" lang="zh-CN" altLang="en-US" sz="2000" dirty="0">
              <a:solidFill>
                <a:srgbClr val="73CAC3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1136822" y="1828800"/>
            <a:ext cx="2298357" cy="267935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表</a:t>
            </a:r>
            <a:r>
              <a:rPr lang="zh-CN" altLang="zh-CN" sz="2000" b="1" dirty="0" smtClean="0"/>
              <a:t>现</a:t>
            </a:r>
            <a:r>
              <a:rPr lang="zh-CN" altLang="zh-CN" sz="2000" b="1" dirty="0"/>
              <a:t>真实物体的纯技巧的拟人手法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并且充分与其他学科相结合，为电视画面提供更加丰富的内容，</a:t>
            </a:r>
            <a:r>
              <a:rPr lang="zh-CN" altLang="zh-CN" sz="2000" b="1" dirty="0" smtClean="0"/>
              <a:t>从而</a:t>
            </a:r>
            <a:r>
              <a:rPr lang="zh-CN" altLang="zh-CN" sz="2000" b="1" dirty="0"/>
              <a:t>表现出趣味性和</a:t>
            </a:r>
            <a:r>
              <a:rPr lang="zh-CN" altLang="zh-CN" sz="2000" b="1" dirty="0" smtClean="0"/>
              <a:t>诱惑力</a:t>
            </a:r>
            <a:r>
              <a:rPr lang="zh-CN" altLang="en-US" sz="2000" b="1" dirty="0" smtClean="0"/>
              <a:t>。</a:t>
            </a:r>
            <a:r>
              <a:rPr lang="zh-CN" altLang="zh-CN" sz="2000" dirty="0" smtClean="0"/>
              <a:t> </a:t>
            </a:r>
            <a:endParaRPr kumimoji="1" lang="zh-CN" altLang="en-US" sz="2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213655" y="1989438"/>
            <a:ext cx="2508420" cy="2706128"/>
          </a:xfrm>
          <a:noFill/>
        </p:spPr>
        <p:txBody>
          <a:bodyPr/>
          <a:lstStyle/>
          <a:p>
            <a:r>
              <a:rPr lang="zh-CN" altLang="en-US" sz="2000" dirty="0" smtClean="0"/>
              <a:t>结合技术，使</a:t>
            </a:r>
            <a:r>
              <a:rPr lang="zh-CN" altLang="zh-CN" sz="2000" dirty="0" smtClean="0"/>
              <a:t>材质更加</a:t>
            </a:r>
            <a:r>
              <a:rPr lang="zh-CN" altLang="zh-CN" sz="2000" b="1" dirty="0" smtClean="0"/>
              <a:t>真实生动逼真</a:t>
            </a:r>
            <a:r>
              <a:rPr lang="zh-CN" altLang="en-US" sz="2000" dirty="0" smtClean="0"/>
              <a:t>，同时实现</a:t>
            </a:r>
            <a:r>
              <a:rPr lang="zh-CN" altLang="zh-CN" sz="2000" b="1" dirty="0" smtClean="0"/>
              <a:t>真人</a:t>
            </a:r>
            <a:r>
              <a:rPr lang="zh-CN" altLang="zh-CN" sz="2000" b="1" dirty="0"/>
              <a:t>和真景，可以有效地增强动画结构的真实感和可信感</a:t>
            </a:r>
            <a:r>
              <a:rPr lang="zh-CN" altLang="zh-CN" sz="2000" dirty="0"/>
              <a:t> </a:t>
            </a:r>
            <a:r>
              <a:rPr lang="zh-CN" altLang="en-US" sz="2000" dirty="0" smtClean="0"/>
              <a:t>。</a:t>
            </a:r>
            <a:endParaRPr kumimoji="1" lang="zh-CN" altLang="en-US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4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8091" y="586946"/>
            <a:ext cx="5357056" cy="803189"/>
          </a:xfrm>
        </p:spPr>
        <p:txBody>
          <a:bodyPr/>
          <a:lstStyle/>
          <a:p>
            <a:r>
              <a:rPr kumimoji="1" lang="zh-CN" altLang="en-US" sz="4200" dirty="0" smtClean="0"/>
              <a:t>虚拟现实技术特点</a:t>
            </a:r>
            <a:endParaRPr kumimoji="1" lang="zh-CN" altLang="en-US" sz="4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09823" y="160638"/>
            <a:ext cx="598901" cy="852616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kumimoji="1" lang="zh-CN" alt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18277962"/>
              </p:ext>
            </p:extLst>
          </p:nvPr>
        </p:nvGraphicFramePr>
        <p:xfrm>
          <a:off x="-204573" y="1482811"/>
          <a:ext cx="6160530" cy="408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64875" y="2008314"/>
            <a:ext cx="484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 smtClean="0"/>
              <a:t>1</a:t>
            </a:r>
            <a:r>
              <a:rPr kumimoji="1" lang="zh-CN" altLang="en-US" sz="3000" dirty="0" smtClean="0"/>
              <a:t>、科学：飞行模拟、空间技术、科学计算可视化</a:t>
            </a:r>
            <a:endParaRPr kumimoji="1" lang="zh-CN" altLang="en-US" sz="3000" dirty="0"/>
          </a:p>
        </p:txBody>
      </p:sp>
      <p:sp>
        <p:nvSpPr>
          <p:cNvPr id="8" name="文本框 7"/>
          <p:cNvSpPr txBox="1"/>
          <p:nvPr/>
        </p:nvSpPr>
        <p:spPr>
          <a:xfrm>
            <a:off x="6264872" y="3203674"/>
            <a:ext cx="4436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 smtClean="0"/>
              <a:t>2</a:t>
            </a:r>
            <a:r>
              <a:rPr kumimoji="1" lang="zh-CN" altLang="en-US" sz="3000" dirty="0" smtClean="0"/>
              <a:t>、生活：医学技术</a:t>
            </a:r>
            <a:endParaRPr kumimoji="1" lang="zh-CN" altLang="en-US" sz="3000" dirty="0"/>
          </a:p>
        </p:txBody>
      </p:sp>
      <p:sp>
        <p:nvSpPr>
          <p:cNvPr id="9" name="文本框 8"/>
          <p:cNvSpPr txBox="1"/>
          <p:nvPr/>
        </p:nvSpPr>
        <p:spPr>
          <a:xfrm>
            <a:off x="6264872" y="4004336"/>
            <a:ext cx="4436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 smtClean="0"/>
              <a:t>3</a:t>
            </a:r>
            <a:r>
              <a:rPr kumimoji="1" lang="zh-CN" altLang="en-US" sz="3000" dirty="0" smtClean="0"/>
              <a:t>、娱乐：娱乐游戏</a:t>
            </a:r>
            <a:endParaRPr kumimoji="1" lang="zh-CN" altLang="en-US" sz="3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64871" y="4804998"/>
            <a:ext cx="4436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/>
              <a:t>4</a:t>
            </a:r>
            <a:r>
              <a:rPr kumimoji="1" lang="zh-CN" altLang="en-US" sz="3000" dirty="0" smtClean="0"/>
              <a:t>、军事：虚拟战场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916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776" y="1692876"/>
            <a:ext cx="9175293" cy="1964723"/>
          </a:xfrm>
        </p:spPr>
        <p:txBody>
          <a:bodyPr/>
          <a:lstStyle/>
          <a:p>
            <a:pPr algn="ctr"/>
            <a:r>
              <a:rPr kumimoji="1" lang="zh-CN" altLang="en-US" sz="5400" dirty="0" smtClean="0"/>
              <a:t>三维动画技术原理分析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09823" y="160638"/>
            <a:ext cx="598901" cy="852616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endParaRPr kumimoji="1" lang="zh-CN" alt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397" y="0"/>
            <a:ext cx="1092200" cy="13081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770606" y="1465477"/>
            <a:ext cx="4819133" cy="803189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82963" y="2681417"/>
            <a:ext cx="4847967" cy="803189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836513" y="5113294"/>
            <a:ext cx="4847967" cy="803189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836513" y="3897355"/>
            <a:ext cx="4819131" cy="803189"/>
          </a:xfrm>
          <a:prstGeom prst="round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89436" y="1543905"/>
            <a:ext cx="147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造型</a:t>
            </a:r>
            <a:endParaRPr kumimoji="1"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9436" y="2759844"/>
            <a:ext cx="147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动画</a:t>
            </a:r>
            <a:endParaRPr kumimoji="1"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989436" y="3975784"/>
            <a:ext cx="147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绘图</a:t>
            </a:r>
            <a:endParaRPr kumimoji="1" lang="zh-CN" altLang="en-US" sz="3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9436" y="5191724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着色输出</a:t>
            </a:r>
            <a:endParaRPr kumimoji="1" lang="en-US" altLang="zh-CN" sz="36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955957" y="1574682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建模</a:t>
            </a:r>
            <a:r>
              <a:rPr kumimoji="1" lang="en-US" altLang="zh-CN" sz="3200" dirty="0" smtClean="0"/>
              <a:t>+</a:t>
            </a:r>
            <a:r>
              <a:rPr kumimoji="1" lang="zh-CN" altLang="en-US" sz="3200" dirty="0" smtClean="0"/>
              <a:t>组合</a:t>
            </a:r>
            <a:endParaRPr kumimoji="1"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955957" y="279062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让造型运动</a:t>
            </a:r>
            <a:endParaRPr kumimoji="1"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55957" y="400375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美化、逼真</a:t>
            </a:r>
            <a:endParaRPr kumimoji="1"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955957" y="52225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生成</a:t>
            </a:r>
            <a:endParaRPr kumimoji="1"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711411" y="329075"/>
            <a:ext cx="811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四个原理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39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2691" y="191818"/>
            <a:ext cx="6207883" cy="924464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六个步骤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97" y="0"/>
            <a:ext cx="1092200" cy="130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05783" y="1436906"/>
            <a:ext cx="488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、几何建模技术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405783" y="2106342"/>
            <a:ext cx="396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2</a:t>
            </a:r>
            <a:r>
              <a:rPr kumimoji="1" lang="zh-CN" altLang="en-US" sz="3200" dirty="0" smtClean="0"/>
              <a:t>、材质调整研究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405783" y="2817779"/>
            <a:ext cx="927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、运动轨迹设定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405783" y="3529216"/>
            <a:ext cx="927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4</a:t>
            </a:r>
            <a:r>
              <a:rPr kumimoji="1" lang="zh-CN" altLang="en-US" sz="3200" dirty="0" smtClean="0"/>
              <a:t>、着色输出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405783" y="4240653"/>
            <a:ext cx="927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5</a:t>
            </a:r>
            <a:r>
              <a:rPr kumimoji="1" lang="zh-CN" altLang="en-US" sz="3200" dirty="0" smtClean="0"/>
              <a:t>、平面绘图</a:t>
            </a:r>
            <a:endParaRPr kumimoji="1"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405783" y="4952090"/>
            <a:ext cx="927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6</a:t>
            </a:r>
            <a:r>
              <a:rPr kumimoji="1" lang="zh-CN" altLang="en-US" sz="3200" dirty="0" smtClean="0"/>
              <a:t>、编辑合成及特殊效果处理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53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776" y="1692876"/>
            <a:ext cx="9175293" cy="1964723"/>
          </a:xfrm>
        </p:spPr>
        <p:txBody>
          <a:bodyPr/>
          <a:lstStyle/>
          <a:p>
            <a:pPr algn="ctr"/>
            <a:r>
              <a:rPr kumimoji="1" lang="zh-CN" altLang="en-US" sz="5400" dirty="0" smtClean="0"/>
              <a:t>虚拟现实视觉技术原理分析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09823" y="160638"/>
            <a:ext cx="598901" cy="852616"/>
          </a:xfrm>
        </p:spPr>
        <p:txBody>
          <a:bodyPr>
            <a:normAutofit/>
          </a:bodyPr>
          <a:lstStyle/>
          <a:p>
            <a:r>
              <a:rPr kumimoji="1" lang="en-US" altLang="zh-CN" sz="4800" dirty="0">
                <a:solidFill>
                  <a:schemeClr val="tx1">
                    <a:lumMod val="95000"/>
                  </a:schemeClr>
                </a:solidFill>
              </a:rPr>
              <a:t>3</a:t>
            </a:r>
            <a:endParaRPr kumimoji="1" lang="zh-CN" alt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269</Words>
  <Application>Microsoft Macintosh PowerPoint</Application>
  <PresentationFormat>宽屏</PresentationFormat>
  <Paragraphs>56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Century Gothic</vt:lpstr>
      <vt:lpstr>DengXian</vt:lpstr>
      <vt:lpstr>Wingdings 3</vt:lpstr>
      <vt:lpstr>宋体</vt:lpstr>
      <vt:lpstr>Arial</vt:lpstr>
      <vt:lpstr>离子</vt:lpstr>
      <vt:lpstr>三 维 动 画 和 交 互 设 计 课 程 读 书 汇报 </vt:lpstr>
      <vt:lpstr>三维动画与虚拟现实技术简介</vt:lpstr>
      <vt:lpstr>三维动画与虚拟现实技术简介</vt:lpstr>
      <vt:lpstr>三维动画技术特点</vt:lpstr>
      <vt:lpstr>虚拟现实技术特点</vt:lpstr>
      <vt:lpstr>三维动画技术原理分析</vt:lpstr>
      <vt:lpstr>PowerPoint 演示文稿</vt:lpstr>
      <vt:lpstr>六个步骤</vt:lpstr>
      <vt:lpstr>虚拟现实视觉技术原理分析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 维 动 画 和 交 互 设 计 课 程 读 书 汇报 </dc:title>
  <dc:creator>Microsoft Office 用户</dc:creator>
  <cp:lastModifiedBy>Microsoft Office 用户</cp:lastModifiedBy>
  <cp:revision>21</cp:revision>
  <dcterms:created xsi:type="dcterms:W3CDTF">2018-12-22T03:15:07Z</dcterms:created>
  <dcterms:modified xsi:type="dcterms:W3CDTF">2018-12-23T14:19:38Z</dcterms:modified>
</cp:coreProperties>
</file>