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5.jpg" ContentType="image/pn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7" r:id="rId2"/>
  </p:sldMasterIdLst>
  <p:notesMasterIdLst>
    <p:notesMasterId r:id="rId16"/>
  </p:notesMasterIdLst>
  <p:handoutMasterIdLst>
    <p:handoutMasterId r:id="rId17"/>
  </p:handoutMasterIdLst>
  <p:sldIdLst>
    <p:sldId id="256" r:id="rId3"/>
    <p:sldId id="273" r:id="rId4"/>
    <p:sldId id="1713" r:id="rId5"/>
    <p:sldId id="1749" r:id="rId6"/>
    <p:sldId id="1750" r:id="rId7"/>
    <p:sldId id="1751" r:id="rId8"/>
    <p:sldId id="1752" r:id="rId9"/>
    <p:sldId id="1754" r:id="rId10"/>
    <p:sldId id="1756" r:id="rId11"/>
    <p:sldId id="1755" r:id="rId12"/>
    <p:sldId id="1757" r:id="rId13"/>
    <p:sldId id="1759" r:id="rId14"/>
    <p:sldId id="1758" r:id="rId15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6FC"/>
    <a:srgbClr val="36A9AC"/>
    <a:srgbClr val="D61E42"/>
    <a:srgbClr val="A80C26"/>
    <a:srgbClr val="2261A6"/>
    <a:srgbClr val="DF2736"/>
    <a:srgbClr val="E6E6E6"/>
    <a:srgbClr val="495ADB"/>
    <a:srgbClr val="544DD7"/>
    <a:srgbClr val="080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85" autoAdjust="0"/>
    <p:restoredTop sz="90016" autoAdjust="0"/>
  </p:normalViewPr>
  <p:slideViewPr>
    <p:cSldViewPr snapToGrid="0">
      <p:cViewPr varScale="1">
        <p:scale>
          <a:sx n="57" d="100"/>
          <a:sy n="57" d="100"/>
        </p:scale>
        <p:origin x="53" y="163"/>
      </p:cViewPr>
      <p:guideLst/>
    </p:cSldViewPr>
  </p:slideViewPr>
  <p:outlineViewPr>
    <p:cViewPr>
      <p:scale>
        <a:sx n="33" d="100"/>
        <a:sy n="33" d="100"/>
      </p:scale>
      <p:origin x="0" y="-2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27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49B2-44E8-4EFD-A97B-B11A258AE913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3AF3-F35D-4318-B7D7-AB8D96882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4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68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65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24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active appearance models (</a:t>
            </a:r>
            <a:r>
              <a:rPr lang="en-US" altLang="zh-CN" dirty="0" err="1"/>
              <a:t>aam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hidden</a:t>
            </a:r>
          </a:p>
          <a:p>
            <a:r>
              <a:rPr lang="en-US" altLang="zh-CN" dirty="0"/>
              <a:t>Markov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616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49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看作是一个非线性函数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，它考虑直到当前帧的音频特征以输出音素组概率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00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491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743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131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94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ECB370-12D0-4478-B2C1-42041D3548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副标题 2">
            <a:extLst>
              <a:ext uri="{FF2B5EF4-FFF2-40B4-BE49-F238E27FC236}">
                <a16:creationId xmlns:a16="http://schemas.microsoft.com/office/drawing/2014/main" id="{DE4774FD-CA84-4334-A5E6-4018CC8F8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5" y="2877828"/>
            <a:ext cx="10850563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143" indent="0" algn="ctr">
              <a:buNone/>
              <a:defRPr sz="2000"/>
            </a:lvl2pPr>
            <a:lvl3pPr marL="914286" indent="0" algn="ctr">
              <a:buNone/>
              <a:defRPr sz="1800"/>
            </a:lvl3pPr>
            <a:lvl4pPr marL="1371430" indent="0" algn="ctr">
              <a:buNone/>
              <a:defRPr sz="1600"/>
            </a:lvl4pPr>
            <a:lvl5pPr marL="1828573" indent="0" algn="ctr">
              <a:buNone/>
              <a:defRPr sz="1600"/>
            </a:lvl5pPr>
            <a:lvl6pPr marL="2285718" indent="0" algn="ctr">
              <a:buNone/>
              <a:defRPr sz="1600"/>
            </a:lvl6pPr>
            <a:lvl7pPr marL="2742858" indent="0" algn="ctr">
              <a:buNone/>
              <a:defRPr sz="1600"/>
            </a:lvl7pPr>
            <a:lvl8pPr marL="3200000" indent="0" algn="ctr">
              <a:buNone/>
              <a:defRPr sz="1600"/>
            </a:lvl8pPr>
            <a:lvl9pPr marL="365714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1BC89B0-625D-43E6-B3D9-96B6348FD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5" y="1786122"/>
            <a:ext cx="10850563" cy="107260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3CF7FF-9841-453A-8D11-A8042CB0D3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5" y="4052322"/>
            <a:ext cx="10850563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43" indent="0">
              <a:buNone/>
              <a:defRPr/>
            </a:lvl2pPr>
            <a:lvl3pPr marL="914285" indent="0">
              <a:buNone/>
              <a:defRPr/>
            </a:lvl3pPr>
            <a:lvl4pPr marL="1371428" indent="0">
              <a:buNone/>
              <a:defRPr/>
            </a:lvl4pPr>
            <a:lvl5pPr marL="1828573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B30B88CF-5CF5-40AB-A59C-05AF2340E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5" y="4348593"/>
            <a:ext cx="10850563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43" indent="0">
              <a:buNone/>
              <a:defRPr/>
            </a:lvl2pPr>
            <a:lvl3pPr marL="914285" indent="0">
              <a:buNone/>
              <a:defRPr/>
            </a:lvl3pPr>
            <a:lvl4pPr marL="1371428" indent="0">
              <a:buNone/>
              <a:defRPr/>
            </a:lvl4pPr>
            <a:lvl5pPr marL="1828573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77" y="1527629"/>
            <a:ext cx="3802743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77" y="1756229"/>
            <a:ext cx="3345543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69" y="1566515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69" y="6345797"/>
            <a:ext cx="1712687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2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65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778159" y="286138"/>
            <a:ext cx="8635697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91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1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53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34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8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68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68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69" y="6345797"/>
            <a:ext cx="1712687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2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495E1F-136D-4BE1-A02C-183CC0F3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8EB21F71-7218-4FD8-ABCC-48727071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275" y="2106386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19F0CF5A-B131-4349-8F42-32CB30377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3397" y="3001737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>
            <a:extLst>
              <a:ext uri="{FF2B5EF4-FFF2-40B4-BE49-F238E27FC236}">
                <a16:creationId xmlns:a16="http://schemas.microsoft.com/office/drawing/2014/main" id="{F021CB09-2624-4284-AFC6-0124B76C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81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783C9B21-C950-4BB2-8D5A-8D24BC99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36" y="6240481"/>
            <a:ext cx="4140201" cy="20638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74383B9E-1B45-4B85-959B-1AF9865E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8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标题 5">
            <a:extLst>
              <a:ext uri="{FF2B5EF4-FFF2-40B4-BE49-F238E27FC236}">
                <a16:creationId xmlns:a16="http://schemas.microsoft.com/office/drawing/2014/main" id="{09678C7F-4932-45D0-B060-27F796ED5A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5" y="4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>
            <a:extLst>
              <a:ext uri="{FF2B5EF4-FFF2-40B4-BE49-F238E27FC236}">
                <a16:creationId xmlns:a16="http://schemas.microsoft.com/office/drawing/2014/main" id="{BF34A00D-273C-4CDA-9216-5588AB015D2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303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29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418E05-6741-489F-BC17-B35692DAB7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5" y="4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3BD9754C-2EB9-4F25-A6A6-BC54AF85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81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FE0A611-686D-4957-B01C-FA736556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36" y="6240481"/>
            <a:ext cx="4140201" cy="20638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7B408F-7D37-4BBC-9EBF-42E53956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81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7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EAB898-6665-4BFE-A7DA-D0B6B0EAF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23DCF18F-1C52-4FAC-8ABB-3B8FEFDBDB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66583" y="1807509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>
            <a:extLst>
              <a:ext uri="{FF2B5EF4-FFF2-40B4-BE49-F238E27FC236}">
                <a16:creationId xmlns:a16="http://schemas.microsoft.com/office/drawing/2014/main" id="{3573A750-9A1A-4E4F-BB95-77AF14ED7C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66583" y="4113745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73" marR="0" lvl="0" indent="-228573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980AC26D-505D-4F35-96F2-8E856207FF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66583" y="3817461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43" indent="0">
              <a:buNone/>
              <a:defRPr/>
            </a:lvl2pPr>
            <a:lvl3pPr marL="914285" indent="0">
              <a:buNone/>
              <a:defRPr/>
            </a:lvl3pPr>
            <a:lvl4pPr marL="1371428" indent="0">
              <a:buNone/>
              <a:defRPr/>
            </a:lvl4pPr>
            <a:lvl5pPr marL="1828573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DC275-985E-45AD-860F-39764B073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6E8A6F-5490-408C-8C53-2F6FF0E0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A3F001-13E7-4974-B329-DB5883BD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927F79-CA31-477B-A081-7FA1A46F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9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12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39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15" y="182463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39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5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1" y="2138896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3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11"/>
            <a:ext cx="3186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63" y="6061011"/>
            <a:ext cx="439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9" y="2609351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76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31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39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15" y="182463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39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1" y="2138896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3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5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94" y="6061011"/>
            <a:ext cx="2926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9" y="6061011"/>
            <a:ext cx="5236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1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81" y="2428376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79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id="{ED2FF44A-F9A2-4734-B9FC-7C1F743F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5" y="4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236A47E-D89B-44EB-9BF9-7FB07A28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5" y="1123953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90EC732-A8F9-4A9A-AC20-F97FE80F7E32}"/>
              </a:ext>
            </a:extLst>
          </p:cNvPr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B202BAAB-B381-4751-972E-4B7523C14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81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7D59A130-CDC7-49D3-9E11-DF24A2740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36" y="6240481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4F3C11EF-40A7-4E60-85E3-29F5F570C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81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4" r:id="rId4"/>
    <p:sldLayoutId id="2147483665" r:id="rId5"/>
    <p:sldLayoutId id="2147483661" r:id="rId6"/>
    <p:sldLayoutId id="2147483666" r:id="rId7"/>
  </p:sldLayoutIdLst>
  <p:hf hdr="0" dt="0"/>
  <p:txStyles>
    <p:titleStyle>
      <a:lvl1pPr algn="l" defTabSz="914286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3" indent="-228573" algn="l" defTabSz="91428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18" indent="-228573" algn="l" defTabSz="9142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8" indent="-228573" algn="l" defTabSz="9142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0" indent="-228573" algn="l" defTabSz="9142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3" indent="-228573" algn="l" defTabSz="9142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6" indent="-228573" algn="l" defTabSz="9142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3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12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63255" y="1786121"/>
            <a:ext cx="10850563" cy="1072602"/>
          </a:xfrm>
        </p:spPr>
        <p:txBody>
          <a:bodyPr>
            <a:normAutofit fontScale="90000"/>
          </a:bodyPr>
          <a:lstStyle/>
          <a:p>
            <a:r>
              <a:rPr lang="zh-CN" altLang="en-US" sz="6000" dirty="0">
                <a:solidFill>
                  <a:schemeClr val="tx1"/>
                </a:solidFill>
              </a:rPr>
              <a:t>唇形网：基于人物的音频驱动唇部动画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281469" y="5492862"/>
            <a:ext cx="6014137" cy="288970"/>
          </a:xfrm>
        </p:spPr>
        <p:txBody>
          <a:bodyPr/>
          <a:lstStyle/>
          <a:p>
            <a:pPr algn="r"/>
            <a:r>
              <a:rPr lang="en-US" altLang="zh-CN" sz="2000" dirty="0"/>
              <a:t>2018-12-26</a:t>
            </a:r>
            <a:endParaRPr lang="en-US" altLang="en-US" sz="2000" dirty="0"/>
          </a:p>
        </p:txBody>
      </p:sp>
      <p:sp>
        <p:nvSpPr>
          <p:cNvPr id="11" name="副标题 3">
            <a:extLst>
              <a:ext uri="{FF2B5EF4-FFF2-40B4-BE49-F238E27FC236}">
                <a16:creationId xmlns:a16="http://schemas.microsoft.com/office/drawing/2014/main" id="{6FEABD6A-3FD4-482F-99CB-768E4559D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0406" y="3999277"/>
            <a:ext cx="8229600" cy="1219200"/>
          </a:xfrm>
        </p:spPr>
        <p:txBody>
          <a:bodyPr rtlCol="0"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学生：时金晨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学院：软件学院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指导老师：李启雷</a:t>
            </a:r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DE6D688-114D-4C3A-834D-008598DB57A9}"/>
              </a:ext>
            </a:extLst>
          </p:cNvPr>
          <p:cNvSpPr/>
          <p:nvPr/>
        </p:nvSpPr>
        <p:spPr>
          <a:xfrm>
            <a:off x="0" y="0"/>
            <a:ext cx="12192000" cy="899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E90CB7-BFAA-42AC-AED2-DB57172CAC54}"/>
              </a:ext>
            </a:extLst>
          </p:cNvPr>
          <p:cNvSpPr txBox="1"/>
          <p:nvPr/>
        </p:nvSpPr>
        <p:spPr>
          <a:xfrm>
            <a:off x="0" y="123520"/>
            <a:ext cx="4988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三、模型架构设计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897B3D-F995-40DC-B6F5-9268A6A50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3238500"/>
            <a:ext cx="10106025" cy="36195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BA7E88B-40C6-417F-9230-4190A71FB814}"/>
              </a:ext>
            </a:extLst>
          </p:cNvPr>
          <p:cNvSpPr txBox="1"/>
          <p:nvPr/>
        </p:nvSpPr>
        <p:spPr>
          <a:xfrm>
            <a:off x="1434353" y="1317812"/>
            <a:ext cx="4661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唇形阶段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81373C-DCFD-4BB0-9688-06B91A0F7C14}"/>
              </a:ext>
            </a:extLst>
          </p:cNvPr>
          <p:cNvSpPr txBox="1"/>
          <p:nvPr/>
        </p:nvSpPr>
        <p:spPr>
          <a:xfrm>
            <a:off x="1775012" y="1818094"/>
            <a:ext cx="9207620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输入参数为音素组、标记位移以及音频特征，得到基于</a:t>
            </a:r>
            <a:r>
              <a:rPr lang="en-US" altLang="zh-CN" dirty="0"/>
              <a:t>JALI</a:t>
            </a:r>
            <a:r>
              <a:rPr lang="zh-CN" altLang="en-US" dirty="0"/>
              <a:t>的操纵参数和控制以确定每帧的唇形</a:t>
            </a:r>
          </a:p>
        </p:txBody>
      </p:sp>
    </p:spTree>
    <p:extLst>
      <p:ext uri="{BB962C8B-B14F-4D97-AF65-F5344CB8AC3E}">
        <p14:creationId xmlns:p14="http://schemas.microsoft.com/office/powerpoint/2010/main" val="425845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DE6D688-114D-4C3A-834D-008598DB57A9}"/>
              </a:ext>
            </a:extLst>
          </p:cNvPr>
          <p:cNvSpPr/>
          <p:nvPr/>
        </p:nvSpPr>
        <p:spPr>
          <a:xfrm>
            <a:off x="0" y="0"/>
            <a:ext cx="12192000" cy="899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E90CB7-BFAA-42AC-AED2-DB57172CAC54}"/>
              </a:ext>
            </a:extLst>
          </p:cNvPr>
          <p:cNvSpPr txBox="1"/>
          <p:nvPr/>
        </p:nvSpPr>
        <p:spPr>
          <a:xfrm>
            <a:off x="0" y="123520"/>
            <a:ext cx="4988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四、实验结果分析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5E00D1-116A-4CEB-AFE4-E25C83703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436" y="2245560"/>
            <a:ext cx="6189137" cy="352322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8F15FE8-2FE1-40EA-A760-3ABDC424F7E0}"/>
              </a:ext>
            </a:extLst>
          </p:cNvPr>
          <p:cNvSpPr txBox="1"/>
          <p:nvPr/>
        </p:nvSpPr>
        <p:spPr>
          <a:xfrm>
            <a:off x="797859" y="1885791"/>
            <a:ext cx="521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将实验结果与其他方法获得的结果进行比较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3E8820-7870-4892-8CF2-958C415513FB}"/>
              </a:ext>
            </a:extLst>
          </p:cNvPr>
          <p:cNvSpPr txBox="1"/>
          <p:nvPr/>
        </p:nvSpPr>
        <p:spPr>
          <a:xfrm>
            <a:off x="1014004" y="3001797"/>
            <a:ext cx="4191000" cy="170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分别对精确度与召回率进行评估。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将实验结果与实际唇形进行比较并由专业动画师进行评判。</a:t>
            </a:r>
          </a:p>
        </p:txBody>
      </p:sp>
    </p:spTree>
    <p:extLst>
      <p:ext uri="{BB962C8B-B14F-4D97-AF65-F5344CB8AC3E}">
        <p14:creationId xmlns:p14="http://schemas.microsoft.com/office/powerpoint/2010/main" val="57329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DE6D688-114D-4C3A-834D-008598DB57A9}"/>
              </a:ext>
            </a:extLst>
          </p:cNvPr>
          <p:cNvSpPr/>
          <p:nvPr/>
        </p:nvSpPr>
        <p:spPr>
          <a:xfrm>
            <a:off x="0" y="0"/>
            <a:ext cx="12192000" cy="899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E90CB7-BFAA-42AC-AED2-DB57172CAC54}"/>
              </a:ext>
            </a:extLst>
          </p:cNvPr>
          <p:cNvSpPr txBox="1"/>
          <p:nvPr/>
        </p:nvSpPr>
        <p:spPr>
          <a:xfrm>
            <a:off x="0" y="123520"/>
            <a:ext cx="4988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四、实验结果分析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E4C5FC5-F880-4C46-B826-A149B0CC1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859" y="2365599"/>
            <a:ext cx="6468399" cy="353796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C74229C-9A91-4D0A-94A5-EE4A2B6773C7}"/>
              </a:ext>
            </a:extLst>
          </p:cNvPr>
          <p:cNvSpPr txBox="1"/>
          <p:nvPr/>
        </p:nvSpPr>
        <p:spPr>
          <a:xfrm>
            <a:off x="909554" y="2365599"/>
            <a:ext cx="4751658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/>
              <a:t>对运动曲线之间的差异进行测量</a:t>
            </a:r>
          </a:p>
        </p:txBody>
      </p:sp>
    </p:spTree>
    <p:extLst>
      <p:ext uri="{BB962C8B-B14F-4D97-AF65-F5344CB8AC3E}">
        <p14:creationId xmlns:p14="http://schemas.microsoft.com/office/powerpoint/2010/main" val="541363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F7A8B30-9F11-487F-9601-B341E2E8555E}"/>
              </a:ext>
            </a:extLst>
          </p:cNvPr>
          <p:cNvSpPr txBox="1"/>
          <p:nvPr/>
        </p:nvSpPr>
        <p:spPr>
          <a:xfrm>
            <a:off x="4182037" y="2875002"/>
            <a:ext cx="46257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latin typeface="宋体" panose="02010600030101010101" pitchFamily="2" charset="-122"/>
                <a:ea typeface="宋体" panose="02010600030101010101" pitchFamily="2" charset="-122"/>
              </a:rPr>
              <a:t>感谢观看！</a:t>
            </a:r>
          </a:p>
        </p:txBody>
      </p:sp>
    </p:spTree>
    <p:extLst>
      <p:ext uri="{BB962C8B-B14F-4D97-AF65-F5344CB8AC3E}">
        <p14:creationId xmlns:p14="http://schemas.microsoft.com/office/powerpoint/2010/main" val="274053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418bd0d-ef37-4f33-8101-40ac10f121f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EEDC0FF-25D3-48A8-A699-1E7051C6C2E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23953"/>
            <a:ext cx="10850563" cy="5019675"/>
            <a:chOff x="669925" y="1123950"/>
            <a:chExt cx="10850563" cy="5019675"/>
          </a:xfrm>
        </p:grpSpPr>
        <p:grpSp>
          <p:nvGrpSpPr>
            <p:cNvPr id="3" name="ïsḷíḍê">
              <a:extLst>
                <a:ext uri="{FF2B5EF4-FFF2-40B4-BE49-F238E27FC236}">
                  <a16:creationId xmlns:a16="http://schemas.microsoft.com/office/drawing/2014/main" id="{6420B678-690F-431B-A366-EB214B14BB0A}"/>
                </a:ext>
              </a:extLst>
            </p:cNvPr>
            <p:cNvGrpSpPr/>
            <p:nvPr/>
          </p:nvGrpSpPr>
          <p:grpSpPr>
            <a:xfrm>
              <a:off x="669925" y="2041409"/>
              <a:ext cx="3251006" cy="2926464"/>
              <a:chOff x="1006669" y="2157562"/>
              <a:chExt cx="3251006" cy="2926464"/>
            </a:xfrm>
          </p:grpSpPr>
          <p:sp>
            <p:nvSpPr>
              <p:cNvPr id="34" name="íSľíďé">
                <a:extLst>
                  <a:ext uri="{FF2B5EF4-FFF2-40B4-BE49-F238E27FC236}">
                    <a16:creationId xmlns:a16="http://schemas.microsoft.com/office/drawing/2014/main" id="{71AE357A-D800-4410-82A4-44193808AA67}"/>
                  </a:ext>
                </a:extLst>
              </p:cNvPr>
              <p:cNvSpPr/>
              <p:nvPr/>
            </p:nvSpPr>
            <p:spPr>
              <a:xfrm>
                <a:off x="1006669" y="2157562"/>
                <a:ext cx="3251006" cy="2926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91" y="0"/>
                    </a:moveTo>
                    <a:cubicBezTo>
                      <a:pt x="14962" y="0"/>
                      <a:pt x="19247" y="4690"/>
                      <a:pt x="19375" y="10530"/>
                    </a:cubicBezTo>
                    <a:lnTo>
                      <a:pt x="21600" y="10530"/>
                    </a:lnTo>
                    <a:lnTo>
                      <a:pt x="18065" y="16006"/>
                    </a:lnTo>
                    <a:lnTo>
                      <a:pt x="14627" y="10530"/>
                    </a:lnTo>
                    <a:lnTo>
                      <a:pt x="16952" y="10530"/>
                    </a:lnTo>
                    <a:cubicBezTo>
                      <a:pt x="16825" y="6181"/>
                      <a:pt x="13624" y="2699"/>
                      <a:pt x="9691" y="2699"/>
                    </a:cubicBezTo>
                    <a:cubicBezTo>
                      <a:pt x="5677" y="2699"/>
                      <a:pt x="2423" y="6327"/>
                      <a:pt x="2423" y="10799"/>
                    </a:cubicBezTo>
                    <a:cubicBezTo>
                      <a:pt x="2423" y="15273"/>
                      <a:pt x="5677" y="18901"/>
                      <a:pt x="9691" y="18901"/>
                    </a:cubicBezTo>
                    <a:cubicBezTo>
                      <a:pt x="11300" y="18901"/>
                      <a:pt x="12788" y="18315"/>
                      <a:pt x="13991" y="17329"/>
                    </a:cubicBezTo>
                    <a:lnTo>
                      <a:pt x="15657" y="19310"/>
                    </a:lnTo>
                    <a:cubicBezTo>
                      <a:pt x="14013" y="20745"/>
                      <a:pt x="11941" y="21600"/>
                      <a:pt x="9691" y="21600"/>
                    </a:cubicBezTo>
                    <a:cubicBezTo>
                      <a:pt x="4339" y="21600"/>
                      <a:pt x="0" y="16766"/>
                      <a:pt x="0" y="10799"/>
                    </a:cubicBezTo>
                    <a:cubicBezTo>
                      <a:pt x="0" y="4836"/>
                      <a:pt x="4339" y="0"/>
                      <a:pt x="969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ṥḻïďè">
                <a:extLst>
                  <a:ext uri="{FF2B5EF4-FFF2-40B4-BE49-F238E27FC236}">
                    <a16:creationId xmlns:a16="http://schemas.microsoft.com/office/drawing/2014/main" id="{18966605-AF3B-4410-AF70-7329EEE3A996}"/>
                  </a:ext>
                </a:extLst>
              </p:cNvPr>
              <p:cNvSpPr/>
              <p:nvPr/>
            </p:nvSpPr>
            <p:spPr>
              <a:xfrm>
                <a:off x="1813180" y="3009283"/>
                <a:ext cx="1262285" cy="126317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目录</a:t>
                </a:r>
                <a:endParaRPr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" name="is1íḓè">
              <a:extLst>
                <a:ext uri="{FF2B5EF4-FFF2-40B4-BE49-F238E27FC236}">
                  <a16:creationId xmlns:a16="http://schemas.microsoft.com/office/drawing/2014/main" id="{C906D028-70AA-40D7-8AFC-B8E6EDBFB414}"/>
                </a:ext>
              </a:extLst>
            </p:cNvPr>
            <p:cNvGrpSpPr/>
            <p:nvPr/>
          </p:nvGrpSpPr>
          <p:grpSpPr>
            <a:xfrm>
              <a:off x="4085891" y="1185888"/>
              <a:ext cx="3389923" cy="1575064"/>
              <a:chOff x="4085891" y="1185888"/>
              <a:chExt cx="3389923" cy="1575064"/>
            </a:xfrm>
          </p:grpSpPr>
          <p:sp>
            <p:nvSpPr>
              <p:cNvPr id="28" name="iṡ1iḑe" title="ry6MHxwOH8WsTKLSa514qPVJnvhhWFnRDjZGIbRZNsFBp">
                <a:extLst>
                  <a:ext uri="{FF2B5EF4-FFF2-40B4-BE49-F238E27FC236}">
                    <a16:creationId xmlns:a16="http://schemas.microsoft.com/office/drawing/2014/main" id="{3CA4BC40-6E1F-4FA8-89C7-701EEE5E63F3}"/>
                  </a:ext>
                </a:extLst>
              </p:cNvPr>
              <p:cNvSpPr/>
              <p:nvPr/>
            </p:nvSpPr>
            <p:spPr bwMode="auto">
              <a:xfrm>
                <a:off x="4988442" y="1380416"/>
                <a:ext cx="1644426" cy="1155539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  <a:alpha val="64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ṥlîḍè">
                <a:extLst>
                  <a:ext uri="{FF2B5EF4-FFF2-40B4-BE49-F238E27FC236}">
                    <a16:creationId xmlns:a16="http://schemas.microsoft.com/office/drawing/2014/main" id="{415C4121-02D4-4243-85C2-44CCA4BFF5A0}"/>
                  </a:ext>
                </a:extLst>
              </p:cNvPr>
              <p:cNvSpPr/>
              <p:nvPr/>
            </p:nvSpPr>
            <p:spPr>
              <a:xfrm>
                <a:off x="5225961" y="2074468"/>
                <a:ext cx="1080000" cy="3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šļiḍé">
                <a:extLst>
                  <a:ext uri="{FF2B5EF4-FFF2-40B4-BE49-F238E27FC236}">
                    <a16:creationId xmlns:a16="http://schemas.microsoft.com/office/drawing/2014/main" id="{7DE3274E-9EE1-4D2B-85C0-053A9DC3E133}"/>
                  </a:ext>
                </a:extLst>
              </p:cNvPr>
              <p:cNvSpPr txBox="1"/>
              <p:nvPr/>
            </p:nvSpPr>
            <p:spPr>
              <a:xfrm>
                <a:off x="5409811" y="1185888"/>
                <a:ext cx="712301" cy="923293"/>
              </a:xfrm>
              <a:prstGeom prst="rect">
                <a:avLst/>
              </a:prstGeom>
              <a:noFill/>
            </p:spPr>
            <p:txBody>
              <a:bodyPr wrap="none" lIns="182843" tIns="91423" rIns="182843" bIns="91423" anchor="ctr" anchorCtr="0">
                <a:normAutofit/>
              </a:bodyPr>
              <a:lstStyle/>
              <a:p>
                <a:pPr algn="ctr"/>
                <a:r>
                  <a:rPr lang="en-US" sz="48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1</a:t>
                </a:r>
              </a:p>
            </p:txBody>
          </p:sp>
          <p:sp>
            <p:nvSpPr>
              <p:cNvPr id="33" name="iṣḷîdé">
                <a:extLst>
                  <a:ext uri="{FF2B5EF4-FFF2-40B4-BE49-F238E27FC236}">
                    <a16:creationId xmlns:a16="http://schemas.microsoft.com/office/drawing/2014/main" id="{A4726A26-4749-4C4C-A6BF-8F043337EBEB}"/>
                  </a:ext>
                </a:extLst>
              </p:cNvPr>
              <p:cNvSpPr txBox="1"/>
              <p:nvPr/>
            </p:nvSpPr>
            <p:spPr bwMode="auto">
              <a:xfrm>
                <a:off x="4085891" y="2245531"/>
                <a:ext cx="3389923" cy="515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800" b="1" dirty="0"/>
                  <a:t>论文简介与背景</a:t>
                </a:r>
                <a:endParaRPr lang="en-US" altLang="zh-CN" sz="2800" b="1" dirty="0"/>
              </a:p>
            </p:txBody>
          </p:sp>
        </p:grpSp>
        <p:grpSp>
          <p:nvGrpSpPr>
            <p:cNvPr id="5" name="î$ľíḍé">
              <a:extLst>
                <a:ext uri="{FF2B5EF4-FFF2-40B4-BE49-F238E27FC236}">
                  <a16:creationId xmlns:a16="http://schemas.microsoft.com/office/drawing/2014/main" id="{FD319EAC-40B8-4D08-BF55-9F8DD26702BD}"/>
                </a:ext>
              </a:extLst>
            </p:cNvPr>
            <p:cNvGrpSpPr/>
            <p:nvPr/>
          </p:nvGrpSpPr>
          <p:grpSpPr>
            <a:xfrm>
              <a:off x="8130565" y="1185888"/>
              <a:ext cx="3389923" cy="1544595"/>
              <a:chOff x="8130565" y="1185888"/>
              <a:chExt cx="3389923" cy="1544595"/>
            </a:xfrm>
          </p:grpSpPr>
          <p:sp>
            <p:nvSpPr>
              <p:cNvPr id="22" name="iṣ1îdè" title="ry6MHxwOH8WsTKLSa514qPVJnvhhWFnRDjZGIbRZNsFBp">
                <a:extLst>
                  <a:ext uri="{FF2B5EF4-FFF2-40B4-BE49-F238E27FC236}">
                    <a16:creationId xmlns:a16="http://schemas.microsoft.com/office/drawing/2014/main" id="{54964156-24A5-4398-A073-422BD1DCA880}"/>
                  </a:ext>
                </a:extLst>
              </p:cNvPr>
              <p:cNvSpPr/>
              <p:nvPr/>
            </p:nvSpPr>
            <p:spPr bwMode="auto">
              <a:xfrm>
                <a:off x="9048007" y="1380416"/>
                <a:ext cx="1644426" cy="1155539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  <a:alpha val="64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ŝḷiḓé">
                <a:extLst>
                  <a:ext uri="{FF2B5EF4-FFF2-40B4-BE49-F238E27FC236}">
                    <a16:creationId xmlns:a16="http://schemas.microsoft.com/office/drawing/2014/main" id="{0CDA986E-EA84-43E9-B01E-22DC4BEB7E02}"/>
                  </a:ext>
                </a:extLst>
              </p:cNvPr>
              <p:cNvSpPr/>
              <p:nvPr/>
            </p:nvSpPr>
            <p:spPr>
              <a:xfrm>
                <a:off x="9285526" y="2074468"/>
                <a:ext cx="1080000" cy="3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ṧļiḑe">
                <a:extLst>
                  <a:ext uri="{FF2B5EF4-FFF2-40B4-BE49-F238E27FC236}">
                    <a16:creationId xmlns:a16="http://schemas.microsoft.com/office/drawing/2014/main" id="{13B8859F-982C-4657-8088-2EE82CC6800F}"/>
                  </a:ext>
                </a:extLst>
              </p:cNvPr>
              <p:cNvSpPr txBox="1"/>
              <p:nvPr/>
            </p:nvSpPr>
            <p:spPr>
              <a:xfrm>
                <a:off x="9469376" y="1185888"/>
                <a:ext cx="712301" cy="923293"/>
              </a:xfrm>
              <a:prstGeom prst="rect">
                <a:avLst/>
              </a:prstGeom>
              <a:noFill/>
            </p:spPr>
            <p:txBody>
              <a:bodyPr wrap="none" lIns="182843" tIns="91423" rIns="182843" bIns="91423" anchor="ctr" anchorCtr="0">
                <a:normAutofit/>
              </a:bodyPr>
              <a:lstStyle/>
              <a:p>
                <a:pPr algn="ctr"/>
                <a:r>
                  <a:rPr lang="en-US" sz="48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2</a:t>
                </a:r>
              </a:p>
            </p:txBody>
          </p:sp>
          <p:sp>
            <p:nvSpPr>
              <p:cNvPr id="27" name="ïṩļidê">
                <a:extLst>
                  <a:ext uri="{FF2B5EF4-FFF2-40B4-BE49-F238E27FC236}">
                    <a16:creationId xmlns:a16="http://schemas.microsoft.com/office/drawing/2014/main" id="{CDB06AA0-50BC-41EA-9453-D299FFDDEDDE}"/>
                  </a:ext>
                </a:extLst>
              </p:cNvPr>
              <p:cNvSpPr txBox="1"/>
              <p:nvPr/>
            </p:nvSpPr>
            <p:spPr bwMode="auto">
              <a:xfrm>
                <a:off x="8130565" y="2157562"/>
                <a:ext cx="3389923" cy="5729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800" b="1" dirty="0"/>
                  <a:t>算法设计</a:t>
                </a:r>
                <a:endParaRPr lang="en-US" altLang="zh-CN" sz="2800" b="1" dirty="0"/>
              </a:p>
            </p:txBody>
          </p:sp>
        </p:grpSp>
        <p:grpSp>
          <p:nvGrpSpPr>
            <p:cNvPr id="6" name="ïśḻidé">
              <a:extLst>
                <a:ext uri="{FF2B5EF4-FFF2-40B4-BE49-F238E27FC236}">
                  <a16:creationId xmlns:a16="http://schemas.microsoft.com/office/drawing/2014/main" id="{BF400070-95BB-464C-977C-F3306A53444A}"/>
                </a:ext>
              </a:extLst>
            </p:cNvPr>
            <p:cNvGrpSpPr/>
            <p:nvPr/>
          </p:nvGrpSpPr>
          <p:grpSpPr>
            <a:xfrm>
              <a:off x="4071000" y="3789000"/>
              <a:ext cx="3389923" cy="1508595"/>
              <a:chOff x="4071000" y="1185888"/>
              <a:chExt cx="3389923" cy="1508595"/>
            </a:xfrm>
          </p:grpSpPr>
          <p:sp>
            <p:nvSpPr>
              <p:cNvPr id="16" name="íšľîḋê" title="ry6MHxwOH8WsTKLSa514qPVJnvhhWFnRDjZGIbRZNsFBp">
                <a:extLst>
                  <a:ext uri="{FF2B5EF4-FFF2-40B4-BE49-F238E27FC236}">
                    <a16:creationId xmlns:a16="http://schemas.microsoft.com/office/drawing/2014/main" id="{F1E5B6AD-8871-4845-A0EE-F2C31519C447}"/>
                  </a:ext>
                </a:extLst>
              </p:cNvPr>
              <p:cNvSpPr/>
              <p:nvPr/>
            </p:nvSpPr>
            <p:spPr bwMode="auto">
              <a:xfrm>
                <a:off x="4988442" y="1380416"/>
                <a:ext cx="1644426" cy="1155539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  <a:alpha val="64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íṡḷiḍé">
                <a:extLst>
                  <a:ext uri="{FF2B5EF4-FFF2-40B4-BE49-F238E27FC236}">
                    <a16:creationId xmlns:a16="http://schemas.microsoft.com/office/drawing/2014/main" id="{33C1B729-1E68-48ED-A5D7-01C5A2B75F4E}"/>
                  </a:ext>
                </a:extLst>
              </p:cNvPr>
              <p:cNvSpPr/>
              <p:nvPr/>
            </p:nvSpPr>
            <p:spPr>
              <a:xfrm>
                <a:off x="5225961" y="2074468"/>
                <a:ext cx="1080000" cy="3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şlïḋê">
                <a:extLst>
                  <a:ext uri="{FF2B5EF4-FFF2-40B4-BE49-F238E27FC236}">
                    <a16:creationId xmlns:a16="http://schemas.microsoft.com/office/drawing/2014/main" id="{47B0B71A-2B64-4D6B-BB8D-40AA77FF1457}"/>
                  </a:ext>
                </a:extLst>
              </p:cNvPr>
              <p:cNvSpPr txBox="1"/>
              <p:nvPr/>
            </p:nvSpPr>
            <p:spPr>
              <a:xfrm>
                <a:off x="5409811" y="1185888"/>
                <a:ext cx="712301" cy="923293"/>
              </a:xfrm>
              <a:prstGeom prst="rect">
                <a:avLst/>
              </a:prstGeom>
              <a:noFill/>
            </p:spPr>
            <p:txBody>
              <a:bodyPr wrap="none" lIns="182843" tIns="91423" rIns="182843" bIns="91423" anchor="ctr" anchorCtr="0">
                <a:normAutofit/>
              </a:bodyPr>
              <a:lstStyle/>
              <a:p>
                <a:pPr algn="ctr"/>
                <a:r>
                  <a:rPr lang="en-US" sz="48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3</a:t>
                </a:r>
              </a:p>
            </p:txBody>
          </p:sp>
          <p:sp>
            <p:nvSpPr>
              <p:cNvPr id="21" name="îšḻiḑé">
                <a:extLst>
                  <a:ext uri="{FF2B5EF4-FFF2-40B4-BE49-F238E27FC236}">
                    <a16:creationId xmlns:a16="http://schemas.microsoft.com/office/drawing/2014/main" id="{07BF8366-B10C-4D12-8B0D-4C4A75C31745}"/>
                  </a:ext>
                </a:extLst>
              </p:cNvPr>
              <p:cNvSpPr txBox="1"/>
              <p:nvPr/>
            </p:nvSpPr>
            <p:spPr bwMode="auto">
              <a:xfrm>
                <a:off x="4071000" y="2157563"/>
                <a:ext cx="3389923" cy="536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2800" b="1" dirty="0"/>
                  <a:t>模型架构实现</a:t>
                </a:r>
                <a:endParaRPr lang="en-US" altLang="zh-CN" sz="2800" b="1" dirty="0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100C2F9-9713-4E91-A597-EA1C2B9A3A5A}"/>
                </a:ext>
              </a:extLst>
            </p:cNvPr>
            <p:cNvCxnSpPr/>
            <p:nvPr/>
          </p:nvCxnSpPr>
          <p:spPr>
            <a:xfrm>
              <a:off x="4251000" y="3564000"/>
              <a:ext cx="7269488" cy="0"/>
            </a:xfrm>
            <a:prstGeom prst="line">
              <a:avLst/>
            </a:prstGeom>
            <a:ln w="3175" cap="rnd">
              <a:gradFill flip="none" rotWithShape="1">
                <a:gsLst>
                  <a:gs pos="0">
                    <a:schemeClr val="bg1">
                      <a:lumMod val="75000"/>
                      <a:alpha val="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0" scaled="1"/>
                <a:tileRect/>
              </a:gra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8C3E9F4-944D-48D9-946D-58C1F631F55E}"/>
                </a:ext>
              </a:extLst>
            </p:cNvPr>
            <p:cNvCxnSpPr>
              <a:cxnSpLocks/>
            </p:cNvCxnSpPr>
            <p:nvPr/>
          </p:nvCxnSpPr>
          <p:spPr>
            <a:xfrm>
              <a:off x="7640775" y="1123950"/>
              <a:ext cx="0" cy="5019675"/>
            </a:xfrm>
            <a:prstGeom prst="line">
              <a:avLst/>
            </a:prstGeom>
            <a:ln w="3175" cap="rnd">
              <a:gradFill flip="none" rotWithShape="1">
                <a:gsLst>
                  <a:gs pos="0">
                    <a:schemeClr val="bg1">
                      <a:lumMod val="75000"/>
                      <a:alpha val="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5400000" scaled="1"/>
                <a:tileRect/>
              </a:gra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íšľîḋê" title="ry6MHxwOH8WsTKLSa514qPVJnvhhWFnRDjZGIbRZNsFBp">
            <a:extLst>
              <a:ext uri="{FF2B5EF4-FFF2-40B4-BE49-F238E27FC236}">
                <a16:creationId xmlns:a16="http://schemas.microsoft.com/office/drawing/2014/main" id="{22C7C671-BC2B-4575-8D2D-D6270A8ACBDD}"/>
              </a:ext>
            </a:extLst>
          </p:cNvPr>
          <p:cNvSpPr/>
          <p:nvPr/>
        </p:nvSpPr>
        <p:spPr bwMode="auto">
          <a:xfrm>
            <a:off x="9048007" y="3970022"/>
            <a:ext cx="1644426" cy="1155539"/>
          </a:xfrm>
          <a:custGeom>
            <a:avLst/>
            <a:gdLst>
              <a:gd name="connsiteX0" fmla="*/ 450100 w 607639"/>
              <a:gd name="connsiteY0" fmla="*/ 313203 h 426991"/>
              <a:gd name="connsiteX1" fmla="*/ 450100 w 607639"/>
              <a:gd name="connsiteY1" fmla="*/ 403167 h 426991"/>
              <a:gd name="connsiteX2" fmla="*/ 585744 w 607639"/>
              <a:gd name="connsiteY2" fmla="*/ 403167 h 426991"/>
              <a:gd name="connsiteX3" fmla="*/ 586100 w 607639"/>
              <a:gd name="connsiteY3" fmla="*/ 313203 h 426991"/>
              <a:gd name="connsiteX4" fmla="*/ 530294 w 607639"/>
              <a:gd name="connsiteY4" fmla="*/ 313203 h 426991"/>
              <a:gd name="connsiteX5" fmla="*/ 530116 w 607639"/>
              <a:gd name="connsiteY5" fmla="*/ 313203 h 426991"/>
              <a:gd name="connsiteX6" fmla="*/ 529760 w 607639"/>
              <a:gd name="connsiteY6" fmla="*/ 313203 h 426991"/>
              <a:gd name="connsiteX7" fmla="*/ 450901 w 607639"/>
              <a:gd name="connsiteY7" fmla="*/ 313203 h 426991"/>
              <a:gd name="connsiteX8" fmla="*/ 236309 w 607639"/>
              <a:gd name="connsiteY8" fmla="*/ 313203 h 426991"/>
              <a:gd name="connsiteX9" fmla="*/ 236309 w 607639"/>
              <a:gd name="connsiteY9" fmla="*/ 403167 h 426991"/>
              <a:gd name="connsiteX10" fmla="*/ 371953 w 607639"/>
              <a:gd name="connsiteY10" fmla="*/ 403167 h 426991"/>
              <a:gd name="connsiteX11" fmla="*/ 372754 w 607639"/>
              <a:gd name="connsiteY11" fmla="*/ 313203 h 426991"/>
              <a:gd name="connsiteX12" fmla="*/ 237110 w 607639"/>
              <a:gd name="connsiteY12" fmla="*/ 313203 h 426991"/>
              <a:gd name="connsiteX13" fmla="*/ 22519 w 607639"/>
              <a:gd name="connsiteY13" fmla="*/ 313203 h 426991"/>
              <a:gd name="connsiteX14" fmla="*/ 22519 w 607639"/>
              <a:gd name="connsiteY14" fmla="*/ 403167 h 426991"/>
              <a:gd name="connsiteX15" fmla="*/ 158163 w 607639"/>
              <a:gd name="connsiteY15" fmla="*/ 403167 h 426991"/>
              <a:gd name="connsiteX16" fmla="*/ 158964 w 607639"/>
              <a:gd name="connsiteY16" fmla="*/ 313203 h 426991"/>
              <a:gd name="connsiteX17" fmla="*/ 91498 w 607639"/>
              <a:gd name="connsiteY17" fmla="*/ 313203 h 426991"/>
              <a:gd name="connsiteX18" fmla="*/ 91231 w 607639"/>
              <a:gd name="connsiteY18" fmla="*/ 313203 h 426991"/>
              <a:gd name="connsiteX19" fmla="*/ 90964 w 607639"/>
              <a:gd name="connsiteY19" fmla="*/ 313203 h 426991"/>
              <a:gd name="connsiteX20" fmla="*/ 23320 w 607639"/>
              <a:gd name="connsiteY20" fmla="*/ 313203 h 426991"/>
              <a:gd name="connsiteX21" fmla="*/ 91409 w 607639"/>
              <a:gd name="connsiteY21" fmla="*/ 224751 h 426991"/>
              <a:gd name="connsiteX22" fmla="*/ 530294 w 607639"/>
              <a:gd name="connsiteY22" fmla="*/ 224751 h 426991"/>
              <a:gd name="connsiteX23" fmla="*/ 540084 w 607639"/>
              <a:gd name="connsiteY23" fmla="*/ 234530 h 426991"/>
              <a:gd name="connsiteX24" fmla="*/ 540084 w 607639"/>
              <a:gd name="connsiteY24" fmla="*/ 292135 h 426991"/>
              <a:gd name="connsiteX25" fmla="*/ 586456 w 607639"/>
              <a:gd name="connsiteY25" fmla="*/ 292135 h 426991"/>
              <a:gd name="connsiteX26" fmla="*/ 607639 w 607639"/>
              <a:gd name="connsiteY26" fmla="*/ 313203 h 426991"/>
              <a:gd name="connsiteX27" fmla="*/ 607639 w 607639"/>
              <a:gd name="connsiteY27" fmla="*/ 403167 h 426991"/>
              <a:gd name="connsiteX28" fmla="*/ 586456 w 607639"/>
              <a:gd name="connsiteY28" fmla="*/ 426991 h 426991"/>
              <a:gd name="connsiteX29" fmla="*/ 451524 w 607639"/>
              <a:gd name="connsiteY29" fmla="*/ 426991 h 426991"/>
              <a:gd name="connsiteX30" fmla="*/ 427582 w 607639"/>
              <a:gd name="connsiteY30" fmla="*/ 403167 h 426991"/>
              <a:gd name="connsiteX31" fmla="*/ 427582 w 607639"/>
              <a:gd name="connsiteY31" fmla="*/ 313203 h 426991"/>
              <a:gd name="connsiteX32" fmla="*/ 451524 w 607639"/>
              <a:gd name="connsiteY32" fmla="*/ 292135 h 426991"/>
              <a:gd name="connsiteX33" fmla="*/ 517566 w 607639"/>
              <a:gd name="connsiteY33" fmla="*/ 292135 h 426991"/>
              <a:gd name="connsiteX34" fmla="*/ 517566 w 607639"/>
              <a:gd name="connsiteY34" fmla="*/ 247242 h 426991"/>
              <a:gd name="connsiteX35" fmla="*/ 315079 w 607639"/>
              <a:gd name="connsiteY35" fmla="*/ 247242 h 426991"/>
              <a:gd name="connsiteX36" fmla="*/ 315079 w 607639"/>
              <a:gd name="connsiteY36" fmla="*/ 292135 h 426991"/>
              <a:gd name="connsiteX37" fmla="*/ 372665 w 607639"/>
              <a:gd name="connsiteY37" fmla="*/ 292135 h 426991"/>
              <a:gd name="connsiteX38" fmla="*/ 393849 w 607639"/>
              <a:gd name="connsiteY38" fmla="*/ 313203 h 426991"/>
              <a:gd name="connsiteX39" fmla="*/ 393849 w 607639"/>
              <a:gd name="connsiteY39" fmla="*/ 403167 h 426991"/>
              <a:gd name="connsiteX40" fmla="*/ 372665 w 607639"/>
              <a:gd name="connsiteY40" fmla="*/ 426991 h 426991"/>
              <a:gd name="connsiteX41" fmla="*/ 237733 w 607639"/>
              <a:gd name="connsiteY41" fmla="*/ 426991 h 426991"/>
              <a:gd name="connsiteX42" fmla="*/ 213791 w 607639"/>
              <a:gd name="connsiteY42" fmla="*/ 403167 h 426991"/>
              <a:gd name="connsiteX43" fmla="*/ 213791 w 607639"/>
              <a:gd name="connsiteY43" fmla="*/ 313203 h 426991"/>
              <a:gd name="connsiteX44" fmla="*/ 237733 w 607639"/>
              <a:gd name="connsiteY44" fmla="*/ 292135 h 426991"/>
              <a:gd name="connsiteX45" fmla="*/ 292561 w 607639"/>
              <a:gd name="connsiteY45" fmla="*/ 292135 h 426991"/>
              <a:gd name="connsiteX46" fmla="*/ 292561 w 607639"/>
              <a:gd name="connsiteY46" fmla="*/ 247242 h 426991"/>
              <a:gd name="connsiteX47" fmla="*/ 101288 w 607639"/>
              <a:gd name="connsiteY47" fmla="*/ 247242 h 426991"/>
              <a:gd name="connsiteX48" fmla="*/ 101288 w 607639"/>
              <a:gd name="connsiteY48" fmla="*/ 292135 h 426991"/>
              <a:gd name="connsiteX49" fmla="*/ 158875 w 607639"/>
              <a:gd name="connsiteY49" fmla="*/ 292135 h 426991"/>
              <a:gd name="connsiteX50" fmla="*/ 180058 w 607639"/>
              <a:gd name="connsiteY50" fmla="*/ 313203 h 426991"/>
              <a:gd name="connsiteX51" fmla="*/ 180058 w 607639"/>
              <a:gd name="connsiteY51" fmla="*/ 403167 h 426991"/>
              <a:gd name="connsiteX52" fmla="*/ 158875 w 607639"/>
              <a:gd name="connsiteY52" fmla="*/ 426991 h 426991"/>
              <a:gd name="connsiteX53" fmla="*/ 24032 w 607639"/>
              <a:gd name="connsiteY53" fmla="*/ 426991 h 426991"/>
              <a:gd name="connsiteX54" fmla="*/ 0 w 607639"/>
              <a:gd name="connsiteY54" fmla="*/ 403167 h 426991"/>
              <a:gd name="connsiteX55" fmla="*/ 0 w 607639"/>
              <a:gd name="connsiteY55" fmla="*/ 313203 h 426991"/>
              <a:gd name="connsiteX56" fmla="*/ 24032 w 607639"/>
              <a:gd name="connsiteY56" fmla="*/ 292135 h 426991"/>
              <a:gd name="connsiteX57" fmla="*/ 78770 w 607639"/>
              <a:gd name="connsiteY57" fmla="*/ 292135 h 426991"/>
              <a:gd name="connsiteX58" fmla="*/ 78770 w 607639"/>
              <a:gd name="connsiteY58" fmla="*/ 234530 h 426991"/>
              <a:gd name="connsiteX59" fmla="*/ 91409 w 607639"/>
              <a:gd name="connsiteY59" fmla="*/ 224751 h 426991"/>
              <a:gd name="connsiteX60" fmla="*/ 236326 w 607639"/>
              <a:gd name="connsiteY60" fmla="*/ 21066 h 426991"/>
              <a:gd name="connsiteX61" fmla="*/ 236326 w 607639"/>
              <a:gd name="connsiteY61" fmla="*/ 111021 h 426991"/>
              <a:gd name="connsiteX62" fmla="*/ 371758 w 607639"/>
              <a:gd name="connsiteY62" fmla="*/ 111021 h 426991"/>
              <a:gd name="connsiteX63" fmla="*/ 372380 w 607639"/>
              <a:gd name="connsiteY63" fmla="*/ 21066 h 426991"/>
              <a:gd name="connsiteX64" fmla="*/ 237127 w 607639"/>
              <a:gd name="connsiteY64" fmla="*/ 21066 h 426991"/>
              <a:gd name="connsiteX65" fmla="*/ 237750 w 607639"/>
              <a:gd name="connsiteY65" fmla="*/ 0 h 426991"/>
              <a:gd name="connsiteX66" fmla="*/ 372647 w 607639"/>
              <a:gd name="connsiteY66" fmla="*/ 0 h 426991"/>
              <a:gd name="connsiteX67" fmla="*/ 393825 w 607639"/>
              <a:gd name="connsiteY67" fmla="*/ 21066 h 426991"/>
              <a:gd name="connsiteX68" fmla="*/ 393825 w 607639"/>
              <a:gd name="connsiteY68" fmla="*/ 111021 h 426991"/>
              <a:gd name="connsiteX69" fmla="*/ 372647 w 607639"/>
              <a:gd name="connsiteY69" fmla="*/ 134843 h 426991"/>
              <a:gd name="connsiteX70" fmla="*/ 315076 w 607639"/>
              <a:gd name="connsiteY70" fmla="*/ 134843 h 426991"/>
              <a:gd name="connsiteX71" fmla="*/ 315076 w 607639"/>
              <a:gd name="connsiteY71" fmla="*/ 191020 h 426991"/>
              <a:gd name="connsiteX72" fmla="*/ 292563 w 607639"/>
              <a:gd name="connsiteY72" fmla="*/ 191020 h 426991"/>
              <a:gd name="connsiteX73" fmla="*/ 292563 w 607639"/>
              <a:gd name="connsiteY73" fmla="*/ 134843 h 426991"/>
              <a:gd name="connsiteX74" fmla="*/ 237750 w 607639"/>
              <a:gd name="connsiteY74" fmla="*/ 134843 h 426991"/>
              <a:gd name="connsiteX75" fmla="*/ 213813 w 607639"/>
              <a:gd name="connsiteY75" fmla="*/ 111021 h 426991"/>
              <a:gd name="connsiteX76" fmla="*/ 213813 w 607639"/>
              <a:gd name="connsiteY76" fmla="*/ 21066 h 426991"/>
              <a:gd name="connsiteX77" fmla="*/ 237750 w 607639"/>
              <a:gd name="connsiteY77" fmla="*/ 0 h 42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607639" h="426991">
                <a:moveTo>
                  <a:pt x="450100" y="313203"/>
                </a:moveTo>
                <a:lnTo>
                  <a:pt x="450100" y="403167"/>
                </a:lnTo>
                <a:lnTo>
                  <a:pt x="585744" y="403167"/>
                </a:lnTo>
                <a:lnTo>
                  <a:pt x="586100" y="313203"/>
                </a:lnTo>
                <a:lnTo>
                  <a:pt x="530294" y="313203"/>
                </a:lnTo>
                <a:cubicBezTo>
                  <a:pt x="530294" y="313203"/>
                  <a:pt x="530116" y="313203"/>
                  <a:pt x="530116" y="313203"/>
                </a:cubicBezTo>
                <a:cubicBezTo>
                  <a:pt x="530027" y="313203"/>
                  <a:pt x="529849" y="313203"/>
                  <a:pt x="529760" y="313203"/>
                </a:cubicBezTo>
                <a:lnTo>
                  <a:pt x="450901" y="313203"/>
                </a:lnTo>
                <a:close/>
                <a:moveTo>
                  <a:pt x="236309" y="313203"/>
                </a:moveTo>
                <a:lnTo>
                  <a:pt x="236309" y="403167"/>
                </a:lnTo>
                <a:lnTo>
                  <a:pt x="371953" y="403167"/>
                </a:lnTo>
                <a:lnTo>
                  <a:pt x="372754" y="313203"/>
                </a:lnTo>
                <a:lnTo>
                  <a:pt x="237110" y="313203"/>
                </a:lnTo>
                <a:close/>
                <a:moveTo>
                  <a:pt x="22519" y="313203"/>
                </a:moveTo>
                <a:lnTo>
                  <a:pt x="22519" y="403167"/>
                </a:lnTo>
                <a:lnTo>
                  <a:pt x="158163" y="403167"/>
                </a:lnTo>
                <a:lnTo>
                  <a:pt x="158964" y="313203"/>
                </a:lnTo>
                <a:lnTo>
                  <a:pt x="91498" y="313203"/>
                </a:lnTo>
                <a:cubicBezTo>
                  <a:pt x="91409" y="313203"/>
                  <a:pt x="91320" y="313203"/>
                  <a:pt x="91231" y="313203"/>
                </a:cubicBezTo>
                <a:cubicBezTo>
                  <a:pt x="91231" y="313203"/>
                  <a:pt x="90964" y="313203"/>
                  <a:pt x="90964" y="313203"/>
                </a:cubicBezTo>
                <a:lnTo>
                  <a:pt x="23320" y="313203"/>
                </a:lnTo>
                <a:close/>
                <a:moveTo>
                  <a:pt x="91409" y="224751"/>
                </a:moveTo>
                <a:lnTo>
                  <a:pt x="530294" y="224751"/>
                </a:lnTo>
                <a:cubicBezTo>
                  <a:pt x="536435" y="224751"/>
                  <a:pt x="540084" y="228396"/>
                  <a:pt x="540084" y="234530"/>
                </a:cubicBezTo>
                <a:lnTo>
                  <a:pt x="540084" y="292135"/>
                </a:lnTo>
                <a:lnTo>
                  <a:pt x="586456" y="292135"/>
                </a:lnTo>
                <a:cubicBezTo>
                  <a:pt x="598917" y="292135"/>
                  <a:pt x="607639" y="300847"/>
                  <a:pt x="607639" y="313203"/>
                </a:cubicBezTo>
                <a:lnTo>
                  <a:pt x="607639" y="403167"/>
                </a:lnTo>
                <a:cubicBezTo>
                  <a:pt x="607639" y="415524"/>
                  <a:pt x="598917" y="426991"/>
                  <a:pt x="586456" y="426991"/>
                </a:cubicBezTo>
                <a:lnTo>
                  <a:pt x="451524" y="426991"/>
                </a:lnTo>
                <a:cubicBezTo>
                  <a:pt x="439152" y="426991"/>
                  <a:pt x="427582" y="415524"/>
                  <a:pt x="427582" y="403167"/>
                </a:cubicBezTo>
                <a:lnTo>
                  <a:pt x="427582" y="313203"/>
                </a:lnTo>
                <a:cubicBezTo>
                  <a:pt x="427582" y="300847"/>
                  <a:pt x="439152" y="292135"/>
                  <a:pt x="451524" y="292135"/>
                </a:cubicBezTo>
                <a:lnTo>
                  <a:pt x="517566" y="292135"/>
                </a:lnTo>
                <a:lnTo>
                  <a:pt x="517566" y="247242"/>
                </a:lnTo>
                <a:lnTo>
                  <a:pt x="315079" y="247242"/>
                </a:lnTo>
                <a:lnTo>
                  <a:pt x="315079" y="292135"/>
                </a:lnTo>
                <a:lnTo>
                  <a:pt x="372665" y="292135"/>
                </a:lnTo>
                <a:cubicBezTo>
                  <a:pt x="385126" y="292135"/>
                  <a:pt x="393849" y="300847"/>
                  <a:pt x="393849" y="313203"/>
                </a:cubicBezTo>
                <a:lnTo>
                  <a:pt x="393849" y="403167"/>
                </a:lnTo>
                <a:cubicBezTo>
                  <a:pt x="393849" y="415524"/>
                  <a:pt x="385126" y="426991"/>
                  <a:pt x="372665" y="426991"/>
                </a:cubicBezTo>
                <a:lnTo>
                  <a:pt x="237733" y="426991"/>
                </a:lnTo>
                <a:cubicBezTo>
                  <a:pt x="225362" y="426991"/>
                  <a:pt x="213791" y="415524"/>
                  <a:pt x="213791" y="403167"/>
                </a:cubicBezTo>
                <a:lnTo>
                  <a:pt x="213791" y="313203"/>
                </a:lnTo>
                <a:cubicBezTo>
                  <a:pt x="213791" y="300847"/>
                  <a:pt x="225362" y="292135"/>
                  <a:pt x="237733" y="292135"/>
                </a:cubicBezTo>
                <a:lnTo>
                  <a:pt x="292561" y="292135"/>
                </a:lnTo>
                <a:lnTo>
                  <a:pt x="292561" y="247242"/>
                </a:lnTo>
                <a:lnTo>
                  <a:pt x="101288" y="247242"/>
                </a:lnTo>
                <a:lnTo>
                  <a:pt x="101288" y="292135"/>
                </a:lnTo>
                <a:lnTo>
                  <a:pt x="158875" y="292135"/>
                </a:lnTo>
                <a:cubicBezTo>
                  <a:pt x="171335" y="292135"/>
                  <a:pt x="180058" y="300847"/>
                  <a:pt x="180058" y="313203"/>
                </a:cubicBezTo>
                <a:lnTo>
                  <a:pt x="180058" y="403167"/>
                </a:lnTo>
                <a:cubicBezTo>
                  <a:pt x="180058" y="415524"/>
                  <a:pt x="171335" y="426991"/>
                  <a:pt x="158875" y="426991"/>
                </a:cubicBezTo>
                <a:lnTo>
                  <a:pt x="24032" y="426991"/>
                </a:lnTo>
                <a:cubicBezTo>
                  <a:pt x="11571" y="426991"/>
                  <a:pt x="0" y="415524"/>
                  <a:pt x="0" y="403167"/>
                </a:cubicBezTo>
                <a:lnTo>
                  <a:pt x="0" y="313203"/>
                </a:lnTo>
                <a:cubicBezTo>
                  <a:pt x="0" y="300847"/>
                  <a:pt x="11571" y="292135"/>
                  <a:pt x="24032" y="292135"/>
                </a:cubicBezTo>
                <a:lnTo>
                  <a:pt x="78770" y="292135"/>
                </a:lnTo>
                <a:lnTo>
                  <a:pt x="78770" y="234530"/>
                </a:lnTo>
                <a:cubicBezTo>
                  <a:pt x="78770" y="228396"/>
                  <a:pt x="85178" y="224751"/>
                  <a:pt x="91409" y="224751"/>
                </a:cubicBezTo>
                <a:close/>
                <a:moveTo>
                  <a:pt x="236326" y="21066"/>
                </a:moveTo>
                <a:lnTo>
                  <a:pt x="236326" y="111021"/>
                </a:lnTo>
                <a:lnTo>
                  <a:pt x="371758" y="111021"/>
                </a:lnTo>
                <a:lnTo>
                  <a:pt x="372380" y="21066"/>
                </a:lnTo>
                <a:lnTo>
                  <a:pt x="237127" y="21066"/>
                </a:lnTo>
                <a:close/>
                <a:moveTo>
                  <a:pt x="237750" y="0"/>
                </a:moveTo>
                <a:lnTo>
                  <a:pt x="372647" y="0"/>
                </a:lnTo>
                <a:cubicBezTo>
                  <a:pt x="385105" y="0"/>
                  <a:pt x="393825" y="8711"/>
                  <a:pt x="393825" y="21066"/>
                </a:cubicBezTo>
                <a:lnTo>
                  <a:pt x="393825" y="111021"/>
                </a:lnTo>
                <a:cubicBezTo>
                  <a:pt x="393825" y="123376"/>
                  <a:pt x="385105" y="134843"/>
                  <a:pt x="372647" y="134843"/>
                </a:cubicBezTo>
                <a:lnTo>
                  <a:pt x="315076" y="134843"/>
                </a:lnTo>
                <a:lnTo>
                  <a:pt x="315076" y="191020"/>
                </a:lnTo>
                <a:lnTo>
                  <a:pt x="292563" y="191020"/>
                </a:lnTo>
                <a:lnTo>
                  <a:pt x="292563" y="134843"/>
                </a:lnTo>
                <a:lnTo>
                  <a:pt x="237750" y="134843"/>
                </a:lnTo>
                <a:cubicBezTo>
                  <a:pt x="225381" y="134843"/>
                  <a:pt x="213813" y="123376"/>
                  <a:pt x="213813" y="111021"/>
                </a:cubicBezTo>
                <a:lnTo>
                  <a:pt x="213813" y="21066"/>
                </a:lnTo>
                <a:cubicBezTo>
                  <a:pt x="213813" y="8711"/>
                  <a:pt x="225381" y="0"/>
                  <a:pt x="237750" y="0"/>
                </a:cubicBezTo>
                <a:close/>
              </a:path>
            </a:pathLst>
          </a:custGeom>
          <a:solidFill>
            <a:schemeClr val="bg1">
              <a:lumMod val="95000"/>
              <a:alpha val="64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ïşlïḋê">
            <a:extLst>
              <a:ext uri="{FF2B5EF4-FFF2-40B4-BE49-F238E27FC236}">
                <a16:creationId xmlns:a16="http://schemas.microsoft.com/office/drawing/2014/main" id="{5082D8BC-625A-4433-A3EF-375D216855C3}"/>
              </a:ext>
            </a:extLst>
          </p:cNvPr>
          <p:cNvSpPr txBox="1"/>
          <p:nvPr/>
        </p:nvSpPr>
        <p:spPr>
          <a:xfrm>
            <a:off x="9469376" y="3775494"/>
            <a:ext cx="712301" cy="923293"/>
          </a:xfrm>
          <a:prstGeom prst="rect">
            <a:avLst/>
          </a:prstGeom>
          <a:noFill/>
        </p:spPr>
        <p:txBody>
          <a:bodyPr wrap="none" lIns="182843" tIns="91423" rIns="182843" bIns="91423" anchor="ctr" anchorCtr="0">
            <a:norm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37" name="îšḻiḑé">
            <a:extLst>
              <a:ext uri="{FF2B5EF4-FFF2-40B4-BE49-F238E27FC236}">
                <a16:creationId xmlns:a16="http://schemas.microsoft.com/office/drawing/2014/main" id="{32AAEDA4-42F5-4539-BBD7-85A68CB18CFE}"/>
              </a:ext>
            </a:extLst>
          </p:cNvPr>
          <p:cNvSpPr txBox="1"/>
          <p:nvPr/>
        </p:nvSpPr>
        <p:spPr bwMode="auto">
          <a:xfrm>
            <a:off x="8130565" y="4747169"/>
            <a:ext cx="3389923" cy="53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2800" b="1" dirty="0"/>
              <a:t>实验结果分析</a:t>
            </a:r>
            <a:endParaRPr lang="en-US" altLang="zh-CN" sz="2800" b="1" dirty="0"/>
          </a:p>
        </p:txBody>
      </p:sp>
      <p:sp>
        <p:nvSpPr>
          <p:cNvPr id="38" name="íṡḷiḍé">
            <a:extLst>
              <a:ext uri="{FF2B5EF4-FFF2-40B4-BE49-F238E27FC236}">
                <a16:creationId xmlns:a16="http://schemas.microsoft.com/office/drawing/2014/main" id="{E74B35A5-1A3A-4F35-A4FF-482B3A53BBE6}"/>
              </a:ext>
            </a:extLst>
          </p:cNvPr>
          <p:cNvSpPr/>
          <p:nvPr/>
        </p:nvSpPr>
        <p:spPr>
          <a:xfrm>
            <a:off x="9330220" y="4659583"/>
            <a:ext cx="10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22556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2EB2B10-A9C1-455A-B78B-5B3FA1077130}"/>
              </a:ext>
            </a:extLst>
          </p:cNvPr>
          <p:cNvSpPr txBox="1"/>
          <p:nvPr/>
        </p:nvSpPr>
        <p:spPr>
          <a:xfrm>
            <a:off x="1129552" y="1458913"/>
            <a:ext cx="5916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研究背景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98350B-19D9-45A0-AD4A-4BE06548D786}"/>
              </a:ext>
            </a:extLst>
          </p:cNvPr>
          <p:cNvSpPr txBox="1"/>
          <p:nvPr/>
        </p:nvSpPr>
        <p:spPr>
          <a:xfrm>
            <a:off x="1638299" y="2541758"/>
            <a:ext cx="97760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计算机生成的人脸的真实性非常重要，娱乐（电影和游戏）、医学（面部治疗和修复）和教育（语言、口语训练和网络助手）等行业都能通过真实地建模和模拟人类面部实现各样的功能和应用。动画角色的不完美模仿会使得观众失去对其的信任和同情，但角色的真实感越强，人们就越不能容忍其有缺陷。毫无疑问的是，动画角色的口语表达是其展现自己表现力的关键。动画电影中通常使用关键帧和动作捕获来刻画生动的人物形象。专业动画师的关键帧非常的生动且可以修改，但耗时耗力。通过动作捕获获取人物的语音行为非常的简单，但很难进行之后的修改和精炼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E6D688-114D-4C3A-834D-008598DB57A9}"/>
              </a:ext>
            </a:extLst>
          </p:cNvPr>
          <p:cNvSpPr/>
          <p:nvPr/>
        </p:nvSpPr>
        <p:spPr>
          <a:xfrm>
            <a:off x="0" y="0"/>
            <a:ext cx="12192000" cy="899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E90CB7-BFAA-42AC-AED2-DB57172CAC54}"/>
              </a:ext>
            </a:extLst>
          </p:cNvPr>
          <p:cNvSpPr txBox="1"/>
          <p:nvPr/>
        </p:nvSpPr>
        <p:spPr>
          <a:xfrm>
            <a:off x="0" y="123520"/>
            <a:ext cx="4988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一、研究背景和方法</a:t>
            </a:r>
          </a:p>
        </p:txBody>
      </p:sp>
    </p:spTree>
    <p:extLst>
      <p:ext uri="{BB962C8B-B14F-4D97-AF65-F5344CB8AC3E}">
        <p14:creationId xmlns:p14="http://schemas.microsoft.com/office/powerpoint/2010/main" val="134061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2EB2B10-A9C1-455A-B78B-5B3FA1077130}"/>
              </a:ext>
            </a:extLst>
          </p:cNvPr>
          <p:cNvSpPr txBox="1"/>
          <p:nvPr/>
        </p:nvSpPr>
        <p:spPr>
          <a:xfrm>
            <a:off x="1129552" y="1458913"/>
            <a:ext cx="5916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研究方法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98350B-19D9-45A0-AD4A-4BE06548D786}"/>
              </a:ext>
            </a:extLst>
          </p:cNvPr>
          <p:cNvSpPr txBox="1"/>
          <p:nvPr/>
        </p:nvSpPr>
        <p:spPr>
          <a:xfrm>
            <a:off x="1135156" y="2892907"/>
            <a:ext cx="9921688" cy="18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该论文介绍的深度学习方法采用三级网络结构：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将语音音频分割成与视域结构相关的语音组流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预测捕捉语音风格线索的面部标志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然后使用提取的音素组、标志和音频特征来生成视域运动曲线。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E6D688-114D-4C3A-834D-008598DB57A9}"/>
              </a:ext>
            </a:extLst>
          </p:cNvPr>
          <p:cNvSpPr/>
          <p:nvPr/>
        </p:nvSpPr>
        <p:spPr>
          <a:xfrm>
            <a:off x="0" y="0"/>
            <a:ext cx="12192000" cy="899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E90CB7-BFAA-42AC-AED2-DB57172CAC54}"/>
              </a:ext>
            </a:extLst>
          </p:cNvPr>
          <p:cNvSpPr txBox="1"/>
          <p:nvPr/>
        </p:nvSpPr>
        <p:spPr>
          <a:xfrm>
            <a:off x="0" y="123520"/>
            <a:ext cx="4988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一、研究背景和方法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B4CCFD-AAF9-4781-8447-11E55C5EA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7" y="1563000"/>
            <a:ext cx="3505504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2EB2B10-A9C1-455A-B78B-5B3FA1077130}"/>
              </a:ext>
            </a:extLst>
          </p:cNvPr>
          <p:cNvSpPr txBox="1"/>
          <p:nvPr/>
        </p:nvSpPr>
        <p:spPr>
          <a:xfrm>
            <a:off x="1129552" y="1458913"/>
            <a:ext cx="5916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现有方法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98350B-19D9-45A0-AD4A-4BE06548D786}"/>
              </a:ext>
            </a:extLst>
          </p:cNvPr>
          <p:cNvSpPr txBox="1"/>
          <p:nvPr/>
        </p:nvSpPr>
        <p:spPr>
          <a:xfrm>
            <a:off x="1411942" y="2858384"/>
            <a:ext cx="9921688" cy="293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过程化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语音动画将语音分割成一系列音素，通过规则将语音映射到视域。视位或可见音位指出在给定音位的顶点处的嘴的形状。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行为捕获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将从人类表演者捕获到的运动数据传送到数字人脸上。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数据驱动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通过使用可变形的、隐马尔可夫和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AAM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模型从大型语料库中平滑地拼接面部动画数据，以匹配输入语音轨迹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E6D688-114D-4C3A-834D-008598DB57A9}"/>
              </a:ext>
            </a:extLst>
          </p:cNvPr>
          <p:cNvSpPr/>
          <p:nvPr/>
        </p:nvSpPr>
        <p:spPr>
          <a:xfrm>
            <a:off x="0" y="0"/>
            <a:ext cx="12192000" cy="899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E90CB7-BFAA-42AC-AED2-DB57172CAC54}"/>
              </a:ext>
            </a:extLst>
          </p:cNvPr>
          <p:cNvSpPr txBox="1"/>
          <p:nvPr/>
        </p:nvSpPr>
        <p:spPr>
          <a:xfrm>
            <a:off x="0" y="123520"/>
            <a:ext cx="4988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二、算法设计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FA5421-B101-4CF3-A8DE-0321DF2E9A23}"/>
              </a:ext>
            </a:extLst>
          </p:cNvPr>
          <p:cNvSpPr txBox="1"/>
          <p:nvPr/>
        </p:nvSpPr>
        <p:spPr>
          <a:xfrm>
            <a:off x="1411942" y="2312528"/>
            <a:ext cx="5782234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目前通用的视听语音动画分为三类方法：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641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2EB2B10-A9C1-455A-B78B-5B3FA1077130}"/>
              </a:ext>
            </a:extLst>
          </p:cNvPr>
          <p:cNvSpPr txBox="1"/>
          <p:nvPr/>
        </p:nvSpPr>
        <p:spPr>
          <a:xfrm>
            <a:off x="1129552" y="1458913"/>
            <a:ext cx="5916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本文方法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E6D688-114D-4C3A-834D-008598DB57A9}"/>
              </a:ext>
            </a:extLst>
          </p:cNvPr>
          <p:cNvSpPr/>
          <p:nvPr/>
        </p:nvSpPr>
        <p:spPr>
          <a:xfrm>
            <a:off x="0" y="0"/>
            <a:ext cx="12192000" cy="899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E90CB7-BFAA-42AC-AED2-DB57172CAC54}"/>
              </a:ext>
            </a:extLst>
          </p:cNvPr>
          <p:cNvSpPr txBox="1"/>
          <p:nvPr/>
        </p:nvSpPr>
        <p:spPr>
          <a:xfrm>
            <a:off x="0" y="123520"/>
            <a:ext cx="4988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二、算法设计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FA5421-B101-4CF3-A8DE-0321DF2E9A23}"/>
              </a:ext>
            </a:extLst>
          </p:cNvPr>
          <p:cNvSpPr txBox="1"/>
          <p:nvPr/>
        </p:nvSpPr>
        <p:spPr>
          <a:xfrm>
            <a:off x="1411942" y="2097093"/>
            <a:ext cx="9921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该论文主要使用基于深度学习的语音动画解决方案，通过简单地使用带有文本转录的音频信号，甚至不使用而实现自动唇同步。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367BF8-EB3B-4F4D-A1CE-A43B6EF581CB}"/>
              </a:ext>
            </a:extLst>
          </p:cNvPr>
          <p:cNvSpPr txBox="1"/>
          <p:nvPr/>
        </p:nvSpPr>
        <p:spPr>
          <a:xfrm>
            <a:off x="1411942" y="2810606"/>
            <a:ext cx="562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主要包括对</a:t>
            </a:r>
            <a:r>
              <a:rPr lang="zh-CN" altLang="en-US" b="1" dirty="0"/>
              <a:t>音素组</a:t>
            </a:r>
            <a:r>
              <a:rPr lang="zh-CN" altLang="en-US" dirty="0"/>
              <a:t>、</a:t>
            </a:r>
            <a:r>
              <a:rPr lang="zh-CN" altLang="en-US" b="1" dirty="0"/>
              <a:t>讲话风格</a:t>
            </a:r>
            <a:r>
              <a:rPr lang="zh-CN" altLang="en-US" dirty="0"/>
              <a:t>和</a:t>
            </a:r>
            <a:r>
              <a:rPr lang="zh-CN" altLang="en-US" b="1" dirty="0"/>
              <a:t>唇形</a:t>
            </a:r>
            <a:r>
              <a:rPr lang="zh-CN" altLang="en-US" dirty="0"/>
              <a:t>的预测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D0C8A8-E27F-4568-84A4-3677F9FF7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236" y="2433707"/>
            <a:ext cx="3878916" cy="422184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D99E447-04EF-4AE2-B9DC-FD80F0E24722}"/>
              </a:ext>
            </a:extLst>
          </p:cNvPr>
          <p:cNvSpPr txBox="1"/>
          <p:nvPr/>
        </p:nvSpPr>
        <p:spPr>
          <a:xfrm>
            <a:off x="1411942" y="3533312"/>
            <a:ext cx="4944862" cy="2116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音素组预测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：音频映射到与唇形对应的音素组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风格预测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：通过下颚和唇部界限随时间变化的位置参数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唇形预测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：结合了音素组、颚部和唇部参数的中间预测以及音频信号本身来产生唇形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16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DE6D688-114D-4C3A-834D-008598DB57A9}"/>
              </a:ext>
            </a:extLst>
          </p:cNvPr>
          <p:cNvSpPr/>
          <p:nvPr/>
        </p:nvSpPr>
        <p:spPr>
          <a:xfrm>
            <a:off x="0" y="0"/>
            <a:ext cx="12192000" cy="899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E90CB7-BFAA-42AC-AED2-DB57172CAC54}"/>
              </a:ext>
            </a:extLst>
          </p:cNvPr>
          <p:cNvSpPr txBox="1"/>
          <p:nvPr/>
        </p:nvSpPr>
        <p:spPr>
          <a:xfrm>
            <a:off x="0" y="123520"/>
            <a:ext cx="4988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三、模型架构设计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897B3D-F995-40DC-B6F5-9268A6A50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3238500"/>
            <a:ext cx="10106025" cy="36195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BA7E88B-40C6-417F-9230-4190A71FB814}"/>
              </a:ext>
            </a:extLst>
          </p:cNvPr>
          <p:cNvSpPr txBox="1"/>
          <p:nvPr/>
        </p:nvSpPr>
        <p:spPr>
          <a:xfrm>
            <a:off x="1434353" y="1317812"/>
            <a:ext cx="4661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音素组阶段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81373C-DCFD-4BB0-9688-06B91A0F7C14}"/>
              </a:ext>
            </a:extLst>
          </p:cNvPr>
          <p:cNvSpPr txBox="1"/>
          <p:nvPr/>
        </p:nvSpPr>
        <p:spPr>
          <a:xfrm>
            <a:off x="1492189" y="1678723"/>
            <a:ext cx="10699811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当前帧之前的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帧以及当前帧加上当前帧之后的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帧的音频特征作为输入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解码通过两个非线性变换进行。第一变换涉及以最上层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LSTM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层的表示作为输入的全连接层，对其应用线性变换以产生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256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维输出，该输出通过通常使用的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RECTI.Linear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Unit(RELU)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非线性进一步处理。第二层获取得到的向量，对其应用另一个线性变换，生成一个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维向量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，然后通过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softmax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函数输出图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中列出的每个音素组的每帧概率</a:t>
            </a:r>
          </a:p>
        </p:txBody>
      </p:sp>
    </p:spTree>
    <p:extLst>
      <p:ext uri="{BB962C8B-B14F-4D97-AF65-F5344CB8AC3E}">
        <p14:creationId xmlns:p14="http://schemas.microsoft.com/office/powerpoint/2010/main" val="218941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DE6D688-114D-4C3A-834D-008598DB57A9}"/>
              </a:ext>
            </a:extLst>
          </p:cNvPr>
          <p:cNvSpPr/>
          <p:nvPr/>
        </p:nvSpPr>
        <p:spPr>
          <a:xfrm>
            <a:off x="0" y="0"/>
            <a:ext cx="12192000" cy="899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E90CB7-BFAA-42AC-AED2-DB57172CAC54}"/>
              </a:ext>
            </a:extLst>
          </p:cNvPr>
          <p:cNvSpPr txBox="1"/>
          <p:nvPr/>
        </p:nvSpPr>
        <p:spPr>
          <a:xfrm>
            <a:off x="0" y="123520"/>
            <a:ext cx="4988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三、模型架构设计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897B3D-F995-40DC-B6F5-9268A6A50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3238500"/>
            <a:ext cx="10106025" cy="36195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BA7E88B-40C6-417F-9230-4190A71FB814}"/>
              </a:ext>
            </a:extLst>
          </p:cNvPr>
          <p:cNvSpPr txBox="1"/>
          <p:nvPr/>
        </p:nvSpPr>
        <p:spPr>
          <a:xfrm>
            <a:off x="1434353" y="1317812"/>
            <a:ext cx="4661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标记阶段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81373C-DCFD-4BB0-9688-06B91A0F7C14}"/>
              </a:ext>
            </a:extLst>
          </p:cNvPr>
          <p:cNvSpPr txBox="1"/>
          <p:nvPr/>
        </p:nvSpPr>
        <p:spPr>
          <a:xfrm>
            <a:off x="1550026" y="1707256"/>
            <a:ext cx="9598985" cy="1334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以每帧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1560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维的特征向量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作为输入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与音素组阶段中的输入相同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。通过三个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LSTM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层并将最上层的存储器解码成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38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2D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面部标志的稀疏集合，表示每帧的下巴、嘴唇和鼻子配置。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这一部分可以看作是另一个非线性函数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，它考虑直到当前帧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在各个向量的音频特征，并输出每帧的标记位置。</a:t>
            </a:r>
          </a:p>
        </p:txBody>
      </p:sp>
    </p:spTree>
    <p:extLst>
      <p:ext uri="{BB962C8B-B14F-4D97-AF65-F5344CB8AC3E}">
        <p14:creationId xmlns:p14="http://schemas.microsoft.com/office/powerpoint/2010/main" val="343060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DE6D688-114D-4C3A-834D-008598DB57A9}"/>
              </a:ext>
            </a:extLst>
          </p:cNvPr>
          <p:cNvSpPr/>
          <p:nvPr/>
        </p:nvSpPr>
        <p:spPr>
          <a:xfrm>
            <a:off x="0" y="0"/>
            <a:ext cx="12192000" cy="899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E90CB7-BFAA-42AC-AED2-DB57172CAC54}"/>
              </a:ext>
            </a:extLst>
          </p:cNvPr>
          <p:cNvSpPr txBox="1"/>
          <p:nvPr/>
        </p:nvSpPr>
        <p:spPr>
          <a:xfrm>
            <a:off x="0" y="123520"/>
            <a:ext cx="4988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三、模型架构设计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A7E88B-40C6-417F-9230-4190A71FB814}"/>
              </a:ext>
            </a:extLst>
          </p:cNvPr>
          <p:cNvSpPr txBox="1"/>
          <p:nvPr/>
        </p:nvSpPr>
        <p:spPr>
          <a:xfrm>
            <a:off x="1434353" y="1317812"/>
            <a:ext cx="4661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标记阶段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0CE864B-2884-4BB0-BF83-0364720C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851" y="2434842"/>
            <a:ext cx="4438650" cy="35528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1C589E4-4BE6-4243-A24F-BE9D055F5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952" y="2581232"/>
            <a:ext cx="3871295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033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db7b82f-fffe-4569-b84a-2f8768b349b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418bd0d-ef37-4f33-8101-40ac10f121f6"/>
</p:tagLst>
</file>

<file path=ppt/theme/theme1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768394"/>
    </a:accent1>
    <a:accent2>
      <a:srgbClr val="858585"/>
    </a:accent2>
    <a:accent3>
      <a:srgbClr val="767676"/>
    </a:accent3>
    <a:accent4>
      <a:srgbClr val="666666"/>
    </a:accent4>
    <a:accent5>
      <a:srgbClr val="797979"/>
    </a:accent5>
    <a:accent6>
      <a:srgbClr val="51515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3723</TotalTime>
  <Words>837</Words>
  <Application>Microsoft Office PowerPoint</Application>
  <PresentationFormat>宽屏</PresentationFormat>
  <Paragraphs>74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仿宋</vt:lpstr>
      <vt:lpstr>楷体</vt:lpstr>
      <vt:lpstr>宋体</vt:lpstr>
      <vt:lpstr>微软雅黑</vt:lpstr>
      <vt:lpstr>Arial</vt:lpstr>
      <vt:lpstr>Calibri</vt:lpstr>
      <vt:lpstr>Impact</vt:lpstr>
      <vt:lpstr>Segoe UI Light</vt:lpstr>
      <vt:lpstr>主题5</vt:lpstr>
      <vt:lpstr>OfficePLUS</vt:lpstr>
      <vt:lpstr>唇形网：基于人物的音频驱动唇部动画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金晨 时</cp:lastModifiedBy>
  <cp:revision>151</cp:revision>
  <cp:lastPrinted>2018-01-28T16:00:00Z</cp:lastPrinted>
  <dcterms:created xsi:type="dcterms:W3CDTF">2018-01-28T16:00:00Z</dcterms:created>
  <dcterms:modified xsi:type="dcterms:W3CDTF">2018-12-26T11:05:44Z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2018-10-31T09:09:59.6749058Z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