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250"/>
    <a:srgbClr val="430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F7B5-B743-4C25-B6CD-8DE3A397F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9967-ACFA-4199-AEA1-440711AA9C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54480" y="2218690"/>
            <a:ext cx="60350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zh-CN" sz="4400" b="1" dirty="0" smtClean="0">
                <a:solidFill>
                  <a:srgbClr val="430166"/>
                </a:solidFill>
              </a:rPr>
              <a:t>OpenGL 空间</a:t>
            </a:r>
            <a:r>
              <a:rPr lang="zh-CN" altLang="en-US" sz="4400" b="1" dirty="0" smtClean="0">
                <a:solidFill>
                  <a:srgbClr val="430166"/>
                </a:solidFill>
              </a:rPr>
              <a:t>适应模型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289" y="202168"/>
            <a:ext cx="4073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301250"/>
                </a:solidFill>
              </a:rPr>
              <a:t>对比度感知</a:t>
            </a:r>
            <a:endParaRPr lang="zh-CN" altLang="en-US" sz="3200" b="1" dirty="0">
              <a:solidFill>
                <a:srgbClr val="3012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7454" y="105727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你能看清楚灯泡上的字吗？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289" y="202168"/>
            <a:ext cx="4073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01250"/>
                </a:solidFill>
                <a:effectLst/>
                <a:uLnTx/>
                <a:uFillTx/>
              </a:rPr>
              <a:t>对比度感知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30125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430166"/>
                </a:solidFill>
              </a:rPr>
              <a:t>以前的适应模型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2028825"/>
            <a:ext cx="3243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生理学和心理物理学</a:t>
            </a:r>
            <a:endParaRPr lang="en-US" altLang="zh-CN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400" dirty="0" smtClean="0"/>
              <a:t>Naka-Rushton</a:t>
            </a:r>
            <a:endParaRPr lang="en-US" altLang="zh-CN" sz="2400" dirty="0" smtClean="0"/>
          </a:p>
          <a:p>
            <a:pPr lvl="1"/>
            <a:r>
              <a:rPr lang="zh-CN" altLang="en-US" i="1" dirty="0" smtClean="0"/>
              <a:t>要求“适应照度”</a:t>
            </a:r>
            <a:r>
              <a:rPr lang="en-US" altLang="zh-CN" i="1" dirty="0" smtClean="0"/>
              <a:t>La</a:t>
            </a:r>
            <a:endParaRPr lang="en-US" altLang="zh-CN" i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9324" y="2317671"/>
            <a:ext cx="2447925" cy="819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0575" y="3813095"/>
            <a:ext cx="41665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计算图形学领域的特定模型</a:t>
            </a:r>
            <a:endParaRPr lang="en-US" altLang="zh-CN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 smtClean="0"/>
              <a:t>给定“适应照度”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对比度检测的基础模型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48333" y="2633472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OTF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501499" y="2633472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tvi</a:t>
            </a:r>
            <a:endParaRPr lang="zh-CN" altLang="en-US" sz="2800" b="1" dirty="0"/>
          </a:p>
        </p:txBody>
      </p:sp>
      <p:sp>
        <p:nvSpPr>
          <p:cNvPr id="9" name="椭圆 8"/>
          <p:cNvSpPr/>
          <p:nvPr/>
        </p:nvSpPr>
        <p:spPr>
          <a:xfrm>
            <a:off x="5383988" y="2681021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3" idx="1"/>
          </p:cNvCxnSpPr>
          <p:nvPr/>
        </p:nvCxnSpPr>
        <p:spPr>
          <a:xfrm>
            <a:off x="329184" y="2926080"/>
            <a:ext cx="14191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177747" y="2238451"/>
            <a:ext cx="0" cy="687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77747" y="2238451"/>
            <a:ext cx="4451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9" idx="0"/>
          </p:cNvCxnSpPr>
          <p:nvPr/>
        </p:nvCxnSpPr>
        <p:spPr>
          <a:xfrm>
            <a:off x="5629047" y="2238451"/>
            <a:ext cx="0" cy="442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3"/>
            <a:endCxn id="8" idx="1"/>
          </p:cNvCxnSpPr>
          <p:nvPr/>
        </p:nvCxnSpPr>
        <p:spPr>
          <a:xfrm>
            <a:off x="2860243" y="2926080"/>
            <a:ext cx="64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  <a:endCxn id="9" idx="2"/>
          </p:cNvCxnSpPr>
          <p:nvPr/>
        </p:nvCxnSpPr>
        <p:spPr>
          <a:xfrm>
            <a:off x="4613409" y="2926080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6"/>
          </p:cNvCxnSpPr>
          <p:nvPr/>
        </p:nvCxnSpPr>
        <p:spPr>
          <a:xfrm>
            <a:off x="5874106" y="2926080"/>
            <a:ext cx="29187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5144" y="2133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 algn="ctr"/>
            <a:r>
              <a:rPr lang="zh-CN" altLang="en-US" dirty="0"/>
              <a:t>照度</a:t>
            </a:r>
            <a:r>
              <a:rPr lang="en-US" altLang="zh-CN" dirty="0" smtClean="0"/>
              <a:t>L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994660" y="191528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传统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门限对比度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 smtClean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4156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本文的适应</a:t>
            </a:r>
            <a:r>
              <a:rPr lang="zh-CN" altLang="en-US" sz="4400" b="1" dirty="0">
                <a:solidFill>
                  <a:srgbClr val="430166"/>
                </a:solidFill>
              </a:rPr>
              <a:t>模型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36185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OTF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489351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tvi</a:t>
            </a:r>
            <a:endParaRPr lang="zh-CN" altLang="en-US" sz="2800" b="1" dirty="0"/>
          </a:p>
        </p:txBody>
      </p:sp>
      <p:sp>
        <p:nvSpPr>
          <p:cNvPr id="10" name="椭圆 9"/>
          <p:cNvSpPr/>
          <p:nvPr/>
        </p:nvSpPr>
        <p:spPr>
          <a:xfrm>
            <a:off x="5371840" y="2056456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317036" y="2301515"/>
            <a:ext cx="14191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65599" y="1613886"/>
            <a:ext cx="0" cy="687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65599" y="1613886"/>
            <a:ext cx="4451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5616899" y="1613886"/>
            <a:ext cx="0" cy="442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2848095" y="2301515"/>
            <a:ext cx="64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2"/>
          </p:cNvCxnSpPr>
          <p:nvPr/>
        </p:nvCxnSpPr>
        <p:spPr>
          <a:xfrm>
            <a:off x="4601261" y="2301515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5861958" y="2301515"/>
            <a:ext cx="18043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53182" y="143248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传统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门限对比度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 smtClean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64925" y="16551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照度</a:t>
            </a:r>
            <a:r>
              <a:rPr lang="en-US" altLang="zh-CN" dirty="0" smtClean="0"/>
              <a:t>L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300396" y="3283519"/>
            <a:ext cx="3372307" cy="20702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局部适应</a:t>
            </a:r>
            <a:endParaRPr lang="zh-CN" altLang="en-US" sz="24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095592" y="2301516"/>
            <a:ext cx="0" cy="2017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3095592" y="4318620"/>
            <a:ext cx="2048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</p:cNvCxnSpPr>
          <p:nvPr/>
        </p:nvCxnSpPr>
        <p:spPr>
          <a:xfrm>
            <a:off x="6672703" y="4318620"/>
            <a:ext cx="4888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161581" y="4318620"/>
            <a:ext cx="0" cy="1438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17843" y="5750508"/>
            <a:ext cx="1287475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门限提升</a:t>
            </a:r>
            <a:endParaRPr lang="zh-CN" altLang="en-US" sz="2000" b="1" dirty="0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095592" y="4318621"/>
            <a:ext cx="0" cy="1724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9" idx="1"/>
          </p:cNvCxnSpPr>
          <p:nvPr/>
        </p:nvCxnSpPr>
        <p:spPr>
          <a:xfrm>
            <a:off x="3095592" y="6043115"/>
            <a:ext cx="34222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650526" y="2060998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39" idx="3"/>
          </p:cNvCxnSpPr>
          <p:nvPr/>
        </p:nvCxnSpPr>
        <p:spPr>
          <a:xfrm flipV="1">
            <a:off x="7805318" y="6043115"/>
            <a:ext cx="11524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4"/>
          </p:cNvCxnSpPr>
          <p:nvPr/>
        </p:nvCxnSpPr>
        <p:spPr>
          <a:xfrm flipH="1" flipV="1">
            <a:off x="7895585" y="2551116"/>
            <a:ext cx="24982" cy="3491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140644" y="2304838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1695" y="1432482"/>
            <a:ext cx="1365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提升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门限对比度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4156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本文的适应</a:t>
            </a:r>
            <a:r>
              <a:rPr lang="zh-CN" altLang="en-US" sz="4400" b="1" dirty="0">
                <a:solidFill>
                  <a:srgbClr val="430166"/>
                </a:solidFill>
              </a:rPr>
              <a:t>模型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36185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OTF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489351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tvi</a:t>
            </a:r>
            <a:endParaRPr lang="zh-CN" altLang="en-US" sz="2800" b="1" dirty="0"/>
          </a:p>
        </p:txBody>
      </p:sp>
      <p:sp>
        <p:nvSpPr>
          <p:cNvPr id="10" name="椭圆 9"/>
          <p:cNvSpPr/>
          <p:nvPr/>
        </p:nvSpPr>
        <p:spPr>
          <a:xfrm>
            <a:off x="5371840" y="2056456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317036" y="2301515"/>
            <a:ext cx="14191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65599" y="1613886"/>
            <a:ext cx="0" cy="687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65599" y="1613886"/>
            <a:ext cx="4451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5616899" y="1613886"/>
            <a:ext cx="0" cy="442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2848095" y="2301515"/>
            <a:ext cx="64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2"/>
          </p:cNvCxnSpPr>
          <p:nvPr/>
        </p:nvCxnSpPr>
        <p:spPr>
          <a:xfrm>
            <a:off x="4601261" y="2301515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5861958" y="2301515"/>
            <a:ext cx="18043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53182" y="143248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传统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门限对比度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 smtClean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64926" y="16551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 algn="ctr"/>
            <a:r>
              <a:rPr lang="zh-CN" altLang="en-US" dirty="0"/>
              <a:t>照度</a:t>
            </a:r>
            <a:r>
              <a:rPr lang="en-US" altLang="zh-CN" dirty="0" smtClean="0"/>
              <a:t>L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300396" y="3283519"/>
            <a:ext cx="3372307" cy="20702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局部适应</a:t>
            </a:r>
            <a:endParaRPr lang="zh-CN" altLang="en-US" sz="24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095592" y="2301516"/>
            <a:ext cx="0" cy="2017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3095592" y="4318620"/>
            <a:ext cx="2048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</p:cNvCxnSpPr>
          <p:nvPr/>
        </p:nvCxnSpPr>
        <p:spPr>
          <a:xfrm>
            <a:off x="6672703" y="4318620"/>
            <a:ext cx="4888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161581" y="4318620"/>
            <a:ext cx="0" cy="1438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17843" y="5750508"/>
            <a:ext cx="1287475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门限提升</a:t>
            </a:r>
            <a:endParaRPr lang="zh-CN" altLang="en-US" sz="2000" b="1" dirty="0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095592" y="4318621"/>
            <a:ext cx="0" cy="1724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9" idx="1"/>
          </p:cNvCxnSpPr>
          <p:nvPr/>
        </p:nvCxnSpPr>
        <p:spPr>
          <a:xfrm>
            <a:off x="3095592" y="6043115"/>
            <a:ext cx="34222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650526" y="2060998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39" idx="3"/>
          </p:cNvCxnSpPr>
          <p:nvPr/>
        </p:nvCxnSpPr>
        <p:spPr>
          <a:xfrm flipV="1">
            <a:off x="7805318" y="6043115"/>
            <a:ext cx="11524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4"/>
          </p:cNvCxnSpPr>
          <p:nvPr/>
        </p:nvCxnSpPr>
        <p:spPr>
          <a:xfrm flipH="1" flipV="1">
            <a:off x="7895585" y="2551116"/>
            <a:ext cx="24982" cy="3491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140644" y="2304838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1695" y="1432482"/>
            <a:ext cx="1365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提升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门限对比度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652" y="3780950"/>
            <a:ext cx="3254673" cy="12556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一些应用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85" y="1495958"/>
            <a:ext cx="6091521" cy="5362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一些应用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-160" t="13334" r="160" b="9120"/>
          <a:stretch>
            <a:fillRect/>
          </a:stretch>
        </p:blipFill>
        <p:spPr>
          <a:xfrm>
            <a:off x="-22486" y="1352550"/>
            <a:ext cx="9166485" cy="53312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3077" b="9674"/>
          <a:stretch>
            <a:fillRect/>
          </a:stretch>
        </p:blipFill>
        <p:spPr>
          <a:xfrm>
            <a:off x="0" y="1352549"/>
            <a:ext cx="9144000" cy="53181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3061" b="9825"/>
          <a:stretch>
            <a:fillRect/>
          </a:stretch>
        </p:blipFill>
        <p:spPr>
          <a:xfrm>
            <a:off x="0" y="1352548"/>
            <a:ext cx="9195218" cy="531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</Words>
  <Application>WPS Presentation</Application>
  <PresentationFormat>全屏显示(4:3)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等线</vt:lpstr>
      <vt:lpstr>URW Bookman</vt:lpstr>
      <vt:lpstr>SimSun</vt:lpstr>
      <vt:lpstr>WenQuanYi Micro Hei</vt:lpstr>
      <vt:lpstr>Calibri</vt:lpstr>
      <vt:lpstr>微软雅黑</vt:lpstr>
      <vt:lpstr>Arial Unicode MS</vt:lpstr>
      <vt:lpstr>等线 Light</vt:lpstr>
      <vt:lpstr>Calibri Light</vt:lpstr>
      <vt:lpstr>Arimo for Powerline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吴桐</dc:creator>
  <cp:lastModifiedBy>wpc</cp:lastModifiedBy>
  <cp:revision>16</cp:revision>
  <dcterms:created xsi:type="dcterms:W3CDTF">2018-12-26T02:56:10Z</dcterms:created>
  <dcterms:modified xsi:type="dcterms:W3CDTF">2018-12-26T02:56:10Z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