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4676"/>
  </p:normalViewPr>
  <p:slideViewPr>
    <p:cSldViewPr snapToGrid="0" snapToObjects="1">
      <p:cViewPr varScale="1">
        <p:scale>
          <a:sx n="71" d="100"/>
          <a:sy n="71"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6A524-4EDB-514F-BC0E-8C9E7C20263D}" type="doc">
      <dgm:prSet loTypeId="urn:microsoft.com/office/officeart/2005/8/layout/hierarchy1" loCatId="" qsTypeId="urn:microsoft.com/office/officeart/2005/8/quickstyle/simple2" qsCatId="simple" csTypeId="urn:microsoft.com/office/officeart/2005/8/colors/accent1_2" csCatId="accent1" phldr="1"/>
      <dgm:spPr/>
      <dgm:t>
        <a:bodyPr/>
        <a:lstStyle/>
        <a:p>
          <a:endParaRPr lang="zh-CN" altLang="en-US"/>
        </a:p>
      </dgm:t>
    </dgm:pt>
    <dgm:pt modelId="{CD8FF3B1-9921-A94A-BFA0-565E72082364}">
      <dgm:prSet phldrT="[文本]" custT="1"/>
      <dgm:spPr/>
      <dgm:t>
        <a:bodyPr/>
        <a:lstStyle/>
        <a:p>
          <a:r>
            <a:rPr lang="zh-CN" altLang="en-US" sz="2400" dirty="0" smtClean="0"/>
            <a:t>报告内容</a:t>
          </a:r>
          <a:endParaRPr lang="zh-CN" altLang="en-US" sz="2800" dirty="0"/>
        </a:p>
      </dgm:t>
    </dgm:pt>
    <dgm:pt modelId="{42D55025-3449-3543-B3B0-5F86046DFE68}" type="parTrans" cxnId="{958E3913-E52F-B241-A251-C9A672AA2DF2}">
      <dgm:prSet/>
      <dgm:spPr/>
      <dgm:t>
        <a:bodyPr/>
        <a:lstStyle/>
        <a:p>
          <a:endParaRPr lang="zh-CN" altLang="en-US"/>
        </a:p>
      </dgm:t>
    </dgm:pt>
    <dgm:pt modelId="{0644C8CB-A00C-A544-BF39-E1A6F6A3C6AC}" type="sibTrans" cxnId="{958E3913-E52F-B241-A251-C9A672AA2DF2}">
      <dgm:prSet/>
      <dgm:spPr/>
      <dgm:t>
        <a:bodyPr/>
        <a:lstStyle/>
        <a:p>
          <a:endParaRPr lang="zh-CN" altLang="en-US"/>
        </a:p>
      </dgm:t>
    </dgm:pt>
    <dgm:pt modelId="{F229313A-C156-3149-9D03-E51E8FF3F3E2}">
      <dgm:prSet phldrT="[文本]" custT="1"/>
      <dgm:spPr/>
      <dgm:t>
        <a:bodyPr/>
        <a:lstStyle/>
        <a:p>
          <a:r>
            <a:rPr lang="zh-CN" altLang="en-US" sz="2000" dirty="0" smtClean="0"/>
            <a:t>引言</a:t>
          </a:r>
          <a:endParaRPr lang="zh-CN" altLang="en-US" sz="2800" dirty="0"/>
        </a:p>
      </dgm:t>
    </dgm:pt>
    <dgm:pt modelId="{A6A59002-3380-1340-A1E1-ADF2D0F7F27F}" type="parTrans" cxnId="{C8D0A2B9-508A-B74C-AAA9-C756AA6CF484}">
      <dgm:prSet/>
      <dgm:spPr/>
      <dgm:t>
        <a:bodyPr/>
        <a:lstStyle/>
        <a:p>
          <a:endParaRPr lang="zh-CN" altLang="en-US"/>
        </a:p>
      </dgm:t>
    </dgm:pt>
    <dgm:pt modelId="{E1D31C87-DFAA-264D-B659-0722909AB1FB}" type="sibTrans" cxnId="{C8D0A2B9-508A-B74C-AAA9-C756AA6CF484}">
      <dgm:prSet/>
      <dgm:spPr/>
      <dgm:t>
        <a:bodyPr/>
        <a:lstStyle/>
        <a:p>
          <a:endParaRPr lang="zh-CN" altLang="en-US"/>
        </a:p>
      </dgm:t>
    </dgm:pt>
    <dgm:pt modelId="{B9BD9754-D92E-9745-825F-898820AD7355}">
      <dgm:prSet phldrT="[文本]" custT="1"/>
      <dgm:spPr/>
      <dgm:t>
        <a:bodyPr/>
        <a:lstStyle/>
        <a:p>
          <a:r>
            <a:rPr lang="zh-CN" altLang="en-US" sz="2000" dirty="0" smtClean="0"/>
            <a:t>前人研究</a:t>
          </a:r>
          <a:endParaRPr lang="zh-CN" altLang="en-US" sz="2400" dirty="0"/>
        </a:p>
      </dgm:t>
    </dgm:pt>
    <dgm:pt modelId="{F2CEA65D-A523-1949-BF3A-80BFDA47C00F}" type="parTrans" cxnId="{351E2883-56EC-164A-8C3D-5A04A5534C87}">
      <dgm:prSet/>
      <dgm:spPr/>
      <dgm:t>
        <a:bodyPr/>
        <a:lstStyle/>
        <a:p>
          <a:endParaRPr lang="zh-CN" altLang="en-US"/>
        </a:p>
      </dgm:t>
    </dgm:pt>
    <dgm:pt modelId="{91D67028-0D5D-CD4E-9695-5CCE99F1DFBF}" type="sibTrans" cxnId="{351E2883-56EC-164A-8C3D-5A04A5534C87}">
      <dgm:prSet/>
      <dgm:spPr/>
      <dgm:t>
        <a:bodyPr/>
        <a:lstStyle/>
        <a:p>
          <a:endParaRPr lang="zh-CN" altLang="en-US"/>
        </a:p>
      </dgm:t>
    </dgm:pt>
    <dgm:pt modelId="{35170CE2-FB82-D647-8F33-3374320B1F67}">
      <dgm:prSet phldrT="[文本]" custT="1"/>
      <dgm:spPr/>
      <dgm:t>
        <a:bodyPr/>
        <a:lstStyle/>
        <a:p>
          <a:r>
            <a:rPr lang="zh-CN" altLang="en-US" sz="2000" dirty="0" smtClean="0"/>
            <a:t>作者所做工作</a:t>
          </a:r>
          <a:endParaRPr lang="zh-CN" altLang="en-US" sz="2000" dirty="0"/>
        </a:p>
      </dgm:t>
    </dgm:pt>
    <dgm:pt modelId="{5FB8E2BE-ABBA-1243-808B-6AACC8E8B624}" type="sibTrans" cxnId="{F09DEF0D-064C-F14A-8EAE-7EB0EB88B663}">
      <dgm:prSet/>
      <dgm:spPr/>
      <dgm:t>
        <a:bodyPr/>
        <a:lstStyle/>
        <a:p>
          <a:endParaRPr lang="zh-CN" altLang="en-US"/>
        </a:p>
      </dgm:t>
    </dgm:pt>
    <dgm:pt modelId="{AE44A1FB-5970-EC46-9780-F03E98365C80}" type="parTrans" cxnId="{F09DEF0D-064C-F14A-8EAE-7EB0EB88B663}">
      <dgm:prSet/>
      <dgm:spPr/>
      <dgm:t>
        <a:bodyPr/>
        <a:lstStyle/>
        <a:p>
          <a:endParaRPr lang="zh-CN" altLang="en-US"/>
        </a:p>
      </dgm:t>
    </dgm:pt>
    <dgm:pt modelId="{3969C7BC-E916-41B4-B924-1033AF55D09C}">
      <dgm:prSet phldrT="[文本]" custT="1"/>
      <dgm:spPr/>
      <dgm:t>
        <a:bodyPr/>
        <a:lstStyle/>
        <a:p>
          <a:r>
            <a:rPr lang="zh-CN" altLang="en-US" sz="2000" dirty="0" smtClean="0"/>
            <a:t>总结</a:t>
          </a:r>
          <a:endParaRPr lang="zh-CN" altLang="en-US" sz="2000" dirty="0"/>
        </a:p>
      </dgm:t>
    </dgm:pt>
    <dgm:pt modelId="{4F8373AD-4D32-49D3-91A3-D3FE5499C32F}" type="parTrans" cxnId="{A887A856-5464-4209-8C7E-6AD4FD36610E}">
      <dgm:prSet/>
      <dgm:spPr/>
      <dgm:t>
        <a:bodyPr/>
        <a:lstStyle/>
        <a:p>
          <a:endParaRPr lang="zh-CN" altLang="en-US"/>
        </a:p>
      </dgm:t>
    </dgm:pt>
    <dgm:pt modelId="{F88C90D2-E42F-4D15-9CE9-201F8CDF3192}" type="sibTrans" cxnId="{A887A856-5464-4209-8C7E-6AD4FD36610E}">
      <dgm:prSet/>
      <dgm:spPr/>
      <dgm:t>
        <a:bodyPr/>
        <a:lstStyle/>
        <a:p>
          <a:endParaRPr lang="zh-CN" altLang="en-US"/>
        </a:p>
      </dgm:t>
    </dgm:pt>
    <dgm:pt modelId="{5B06DF3E-FA48-F94E-85EB-5CEBF9911166}" type="pres">
      <dgm:prSet presAssocID="{EA66A524-4EDB-514F-BC0E-8C9E7C20263D}" presName="hierChild1" presStyleCnt="0">
        <dgm:presLayoutVars>
          <dgm:chPref val="1"/>
          <dgm:dir/>
          <dgm:animOne val="branch"/>
          <dgm:animLvl val="lvl"/>
          <dgm:resizeHandles/>
        </dgm:presLayoutVars>
      </dgm:prSet>
      <dgm:spPr/>
      <dgm:t>
        <a:bodyPr/>
        <a:lstStyle/>
        <a:p>
          <a:endParaRPr lang="zh-CN" altLang="en-US"/>
        </a:p>
      </dgm:t>
    </dgm:pt>
    <dgm:pt modelId="{AD05D093-3300-444E-9211-D3FEACF5A26A}" type="pres">
      <dgm:prSet presAssocID="{CD8FF3B1-9921-A94A-BFA0-565E72082364}" presName="hierRoot1" presStyleCnt="0"/>
      <dgm:spPr/>
    </dgm:pt>
    <dgm:pt modelId="{F5D67350-EF57-904E-82EE-E88ABCA22076}" type="pres">
      <dgm:prSet presAssocID="{CD8FF3B1-9921-A94A-BFA0-565E72082364}" presName="composite" presStyleCnt="0"/>
      <dgm:spPr/>
    </dgm:pt>
    <dgm:pt modelId="{92A9D08B-AA04-1145-804E-121CE0BD0ECF}" type="pres">
      <dgm:prSet presAssocID="{CD8FF3B1-9921-A94A-BFA0-565E72082364}" presName="background" presStyleLbl="node0" presStyleIdx="0" presStyleCnt="1"/>
      <dgm:spPr/>
    </dgm:pt>
    <dgm:pt modelId="{29CA7B0A-D44A-7C46-ACEB-2B421E8899FC}" type="pres">
      <dgm:prSet presAssocID="{CD8FF3B1-9921-A94A-BFA0-565E72082364}" presName="text" presStyleLbl="fgAcc0" presStyleIdx="0" presStyleCnt="1" custScaleX="152992">
        <dgm:presLayoutVars>
          <dgm:chPref val="3"/>
        </dgm:presLayoutVars>
      </dgm:prSet>
      <dgm:spPr/>
      <dgm:t>
        <a:bodyPr/>
        <a:lstStyle/>
        <a:p>
          <a:endParaRPr lang="zh-CN" altLang="en-US"/>
        </a:p>
      </dgm:t>
    </dgm:pt>
    <dgm:pt modelId="{6D7F2550-C6CD-4345-918A-425CC004C6D5}" type="pres">
      <dgm:prSet presAssocID="{CD8FF3B1-9921-A94A-BFA0-565E72082364}" presName="hierChild2" presStyleCnt="0"/>
      <dgm:spPr/>
    </dgm:pt>
    <dgm:pt modelId="{3093863C-0BEC-9F44-9838-7C9EB25FB424}" type="pres">
      <dgm:prSet presAssocID="{A6A59002-3380-1340-A1E1-ADF2D0F7F27F}" presName="Name10" presStyleLbl="parChTrans1D2" presStyleIdx="0" presStyleCnt="4"/>
      <dgm:spPr/>
      <dgm:t>
        <a:bodyPr/>
        <a:lstStyle/>
        <a:p>
          <a:endParaRPr lang="zh-CN" altLang="en-US"/>
        </a:p>
      </dgm:t>
    </dgm:pt>
    <dgm:pt modelId="{559E94D9-6CC2-3642-89F8-EA2AA7C0901B}" type="pres">
      <dgm:prSet presAssocID="{F229313A-C156-3149-9D03-E51E8FF3F3E2}" presName="hierRoot2" presStyleCnt="0"/>
      <dgm:spPr/>
    </dgm:pt>
    <dgm:pt modelId="{02C65BAC-8481-404E-A9CB-2A6FB87EE0AF}" type="pres">
      <dgm:prSet presAssocID="{F229313A-C156-3149-9D03-E51E8FF3F3E2}" presName="composite2" presStyleCnt="0"/>
      <dgm:spPr/>
    </dgm:pt>
    <dgm:pt modelId="{B5D3E3EA-59EE-F140-912A-3CC0372B152E}" type="pres">
      <dgm:prSet presAssocID="{F229313A-C156-3149-9D03-E51E8FF3F3E2}" presName="background2" presStyleLbl="node2" presStyleIdx="0" presStyleCnt="4"/>
      <dgm:spPr/>
    </dgm:pt>
    <dgm:pt modelId="{8DEEE212-4780-2948-9D56-86A7EBD50195}" type="pres">
      <dgm:prSet presAssocID="{F229313A-C156-3149-9D03-E51E8FF3F3E2}" presName="text2" presStyleLbl="fgAcc2" presStyleIdx="0" presStyleCnt="4">
        <dgm:presLayoutVars>
          <dgm:chPref val="3"/>
        </dgm:presLayoutVars>
      </dgm:prSet>
      <dgm:spPr/>
      <dgm:t>
        <a:bodyPr/>
        <a:lstStyle/>
        <a:p>
          <a:endParaRPr lang="zh-CN" altLang="en-US"/>
        </a:p>
      </dgm:t>
    </dgm:pt>
    <dgm:pt modelId="{10FB6B81-7E89-6049-8BA1-D671E39B5776}" type="pres">
      <dgm:prSet presAssocID="{F229313A-C156-3149-9D03-E51E8FF3F3E2}" presName="hierChild3" presStyleCnt="0"/>
      <dgm:spPr/>
    </dgm:pt>
    <dgm:pt modelId="{82F0F5AB-326C-7C4E-B2AB-A0BA6B89E15D}" type="pres">
      <dgm:prSet presAssocID="{F2CEA65D-A523-1949-BF3A-80BFDA47C00F}" presName="Name10" presStyleLbl="parChTrans1D2" presStyleIdx="1" presStyleCnt="4"/>
      <dgm:spPr/>
      <dgm:t>
        <a:bodyPr/>
        <a:lstStyle/>
        <a:p>
          <a:endParaRPr lang="zh-CN" altLang="en-US"/>
        </a:p>
      </dgm:t>
    </dgm:pt>
    <dgm:pt modelId="{13B39271-9332-2442-AFD3-5A828BB40191}" type="pres">
      <dgm:prSet presAssocID="{B9BD9754-D92E-9745-825F-898820AD7355}" presName="hierRoot2" presStyleCnt="0"/>
      <dgm:spPr/>
    </dgm:pt>
    <dgm:pt modelId="{6C796880-C238-0D44-ABF3-F4CA8D9B7E16}" type="pres">
      <dgm:prSet presAssocID="{B9BD9754-D92E-9745-825F-898820AD7355}" presName="composite2" presStyleCnt="0"/>
      <dgm:spPr/>
    </dgm:pt>
    <dgm:pt modelId="{5B915FD0-F9D2-784E-BA46-1BDBF6D41FAD}" type="pres">
      <dgm:prSet presAssocID="{B9BD9754-D92E-9745-825F-898820AD7355}" presName="background2" presStyleLbl="node2" presStyleIdx="1" presStyleCnt="4"/>
      <dgm:spPr/>
    </dgm:pt>
    <dgm:pt modelId="{DFFD3BEC-F0DD-8E41-8DBE-59249D9656B1}" type="pres">
      <dgm:prSet presAssocID="{B9BD9754-D92E-9745-825F-898820AD7355}" presName="text2" presStyleLbl="fgAcc2" presStyleIdx="1" presStyleCnt="4" custScaleX="93106" custScaleY="100775">
        <dgm:presLayoutVars>
          <dgm:chPref val="3"/>
        </dgm:presLayoutVars>
      </dgm:prSet>
      <dgm:spPr/>
      <dgm:t>
        <a:bodyPr/>
        <a:lstStyle/>
        <a:p>
          <a:endParaRPr lang="zh-CN" altLang="en-US"/>
        </a:p>
      </dgm:t>
    </dgm:pt>
    <dgm:pt modelId="{32265373-EE6C-6743-A343-1FA0C67FA091}" type="pres">
      <dgm:prSet presAssocID="{B9BD9754-D92E-9745-825F-898820AD7355}" presName="hierChild3" presStyleCnt="0"/>
      <dgm:spPr/>
    </dgm:pt>
    <dgm:pt modelId="{4A63A155-964C-2D4E-BFE6-1C34D3B4E609}" type="pres">
      <dgm:prSet presAssocID="{AE44A1FB-5970-EC46-9780-F03E98365C80}" presName="Name10" presStyleLbl="parChTrans1D2" presStyleIdx="2" presStyleCnt="4"/>
      <dgm:spPr/>
      <dgm:t>
        <a:bodyPr/>
        <a:lstStyle/>
        <a:p>
          <a:endParaRPr lang="zh-CN" altLang="en-US"/>
        </a:p>
      </dgm:t>
    </dgm:pt>
    <dgm:pt modelId="{6A0B79E8-94B0-2B48-A9F3-2AAE1AAA6F18}" type="pres">
      <dgm:prSet presAssocID="{35170CE2-FB82-D647-8F33-3374320B1F67}" presName="hierRoot2" presStyleCnt="0"/>
      <dgm:spPr/>
    </dgm:pt>
    <dgm:pt modelId="{A56808AD-26E8-6745-AADD-B7A7B4BEC36C}" type="pres">
      <dgm:prSet presAssocID="{35170CE2-FB82-D647-8F33-3374320B1F67}" presName="composite2" presStyleCnt="0"/>
      <dgm:spPr/>
    </dgm:pt>
    <dgm:pt modelId="{6488F44D-D3B7-2A44-9082-DED6224EB0D9}" type="pres">
      <dgm:prSet presAssocID="{35170CE2-FB82-D647-8F33-3374320B1F67}" presName="background2" presStyleLbl="node2" presStyleIdx="2" presStyleCnt="4"/>
      <dgm:spPr/>
    </dgm:pt>
    <dgm:pt modelId="{87FB61D9-AB23-F446-B007-90833877BFEA}" type="pres">
      <dgm:prSet presAssocID="{35170CE2-FB82-D647-8F33-3374320B1F67}" presName="text2" presStyleLbl="fgAcc2" presStyleIdx="2" presStyleCnt="4" custScaleX="117746" custScaleY="107010" custLinFactNeighborX="-809" custLinFactNeighborY="-3821">
        <dgm:presLayoutVars>
          <dgm:chPref val="3"/>
        </dgm:presLayoutVars>
      </dgm:prSet>
      <dgm:spPr/>
      <dgm:t>
        <a:bodyPr/>
        <a:lstStyle/>
        <a:p>
          <a:endParaRPr lang="zh-CN" altLang="en-US"/>
        </a:p>
      </dgm:t>
    </dgm:pt>
    <dgm:pt modelId="{ED6D7A6D-8DC1-634B-B237-9711477BBD30}" type="pres">
      <dgm:prSet presAssocID="{35170CE2-FB82-D647-8F33-3374320B1F67}" presName="hierChild3" presStyleCnt="0"/>
      <dgm:spPr/>
    </dgm:pt>
    <dgm:pt modelId="{3FE7F077-5556-4585-A360-9424817550EE}" type="pres">
      <dgm:prSet presAssocID="{4F8373AD-4D32-49D3-91A3-D3FE5499C32F}" presName="Name10" presStyleLbl="parChTrans1D2" presStyleIdx="3" presStyleCnt="4"/>
      <dgm:spPr/>
      <dgm:t>
        <a:bodyPr/>
        <a:lstStyle/>
        <a:p>
          <a:endParaRPr lang="zh-CN" altLang="en-US"/>
        </a:p>
      </dgm:t>
    </dgm:pt>
    <dgm:pt modelId="{F3CE29C7-544F-48D2-8524-F8F027F99F78}" type="pres">
      <dgm:prSet presAssocID="{3969C7BC-E916-41B4-B924-1033AF55D09C}" presName="hierRoot2" presStyleCnt="0"/>
      <dgm:spPr/>
    </dgm:pt>
    <dgm:pt modelId="{356FCD17-98D2-4628-9E2C-28A791C34138}" type="pres">
      <dgm:prSet presAssocID="{3969C7BC-E916-41B4-B924-1033AF55D09C}" presName="composite2" presStyleCnt="0"/>
      <dgm:spPr/>
    </dgm:pt>
    <dgm:pt modelId="{87073518-0EF3-47D0-ACFE-435B70AE3162}" type="pres">
      <dgm:prSet presAssocID="{3969C7BC-E916-41B4-B924-1033AF55D09C}" presName="background2" presStyleLbl="node2" presStyleIdx="3" presStyleCnt="4"/>
      <dgm:spPr/>
    </dgm:pt>
    <dgm:pt modelId="{6E47A94A-C5F5-452B-8B76-F82FB4C4E5AD}" type="pres">
      <dgm:prSet presAssocID="{3969C7BC-E916-41B4-B924-1033AF55D09C}" presName="text2" presStyleLbl="fgAcc2" presStyleIdx="3" presStyleCnt="4" custLinFactNeighborX="106" custLinFactNeighborY="-3821">
        <dgm:presLayoutVars>
          <dgm:chPref val="3"/>
        </dgm:presLayoutVars>
      </dgm:prSet>
      <dgm:spPr/>
      <dgm:t>
        <a:bodyPr/>
        <a:lstStyle/>
        <a:p>
          <a:endParaRPr lang="zh-CN" altLang="en-US"/>
        </a:p>
      </dgm:t>
    </dgm:pt>
    <dgm:pt modelId="{743635CD-2F9C-4353-A899-0C654D6517FD}" type="pres">
      <dgm:prSet presAssocID="{3969C7BC-E916-41B4-B924-1033AF55D09C}" presName="hierChild3" presStyleCnt="0"/>
      <dgm:spPr/>
    </dgm:pt>
  </dgm:ptLst>
  <dgm:cxnLst>
    <dgm:cxn modelId="{17307B1A-8970-394E-85CE-847448CA3184}" type="presOf" srcId="{CD8FF3B1-9921-A94A-BFA0-565E72082364}" destId="{29CA7B0A-D44A-7C46-ACEB-2B421E8899FC}" srcOrd="0" destOrd="0" presId="urn:microsoft.com/office/officeart/2005/8/layout/hierarchy1"/>
    <dgm:cxn modelId="{351E2883-56EC-164A-8C3D-5A04A5534C87}" srcId="{CD8FF3B1-9921-A94A-BFA0-565E72082364}" destId="{B9BD9754-D92E-9745-825F-898820AD7355}" srcOrd="1" destOrd="0" parTransId="{F2CEA65D-A523-1949-BF3A-80BFDA47C00F}" sibTransId="{91D67028-0D5D-CD4E-9695-5CCE99F1DFBF}"/>
    <dgm:cxn modelId="{F09DEF0D-064C-F14A-8EAE-7EB0EB88B663}" srcId="{CD8FF3B1-9921-A94A-BFA0-565E72082364}" destId="{35170CE2-FB82-D647-8F33-3374320B1F67}" srcOrd="2" destOrd="0" parTransId="{AE44A1FB-5970-EC46-9780-F03E98365C80}" sibTransId="{5FB8E2BE-ABBA-1243-808B-6AACC8E8B624}"/>
    <dgm:cxn modelId="{958E3913-E52F-B241-A251-C9A672AA2DF2}" srcId="{EA66A524-4EDB-514F-BC0E-8C9E7C20263D}" destId="{CD8FF3B1-9921-A94A-BFA0-565E72082364}" srcOrd="0" destOrd="0" parTransId="{42D55025-3449-3543-B3B0-5F86046DFE68}" sibTransId="{0644C8CB-A00C-A544-BF39-E1A6F6A3C6AC}"/>
    <dgm:cxn modelId="{DB671DCE-441E-45E8-9817-A1A671ABABCA}" type="presOf" srcId="{4F8373AD-4D32-49D3-91A3-D3FE5499C32F}" destId="{3FE7F077-5556-4585-A360-9424817550EE}" srcOrd="0" destOrd="0" presId="urn:microsoft.com/office/officeart/2005/8/layout/hierarchy1"/>
    <dgm:cxn modelId="{55D3E93A-8581-BF4A-990D-31E2751DC872}" type="presOf" srcId="{F229313A-C156-3149-9D03-E51E8FF3F3E2}" destId="{8DEEE212-4780-2948-9D56-86A7EBD50195}" srcOrd="0" destOrd="0" presId="urn:microsoft.com/office/officeart/2005/8/layout/hierarchy1"/>
    <dgm:cxn modelId="{A887A856-5464-4209-8C7E-6AD4FD36610E}" srcId="{CD8FF3B1-9921-A94A-BFA0-565E72082364}" destId="{3969C7BC-E916-41B4-B924-1033AF55D09C}" srcOrd="3" destOrd="0" parTransId="{4F8373AD-4D32-49D3-91A3-D3FE5499C32F}" sibTransId="{F88C90D2-E42F-4D15-9CE9-201F8CDF3192}"/>
    <dgm:cxn modelId="{E29D0A3E-9E73-0542-89CE-CEDC2DD40159}" type="presOf" srcId="{EA66A524-4EDB-514F-BC0E-8C9E7C20263D}" destId="{5B06DF3E-FA48-F94E-85EB-5CEBF9911166}" srcOrd="0" destOrd="0" presId="urn:microsoft.com/office/officeart/2005/8/layout/hierarchy1"/>
    <dgm:cxn modelId="{B460371F-CA1F-1846-B655-87AB973ECECB}" type="presOf" srcId="{B9BD9754-D92E-9745-825F-898820AD7355}" destId="{DFFD3BEC-F0DD-8E41-8DBE-59249D9656B1}" srcOrd="0" destOrd="0" presId="urn:microsoft.com/office/officeart/2005/8/layout/hierarchy1"/>
    <dgm:cxn modelId="{8E912D9C-516F-F547-86D7-EFF6A7169429}" type="presOf" srcId="{35170CE2-FB82-D647-8F33-3374320B1F67}" destId="{87FB61D9-AB23-F446-B007-90833877BFEA}" srcOrd="0" destOrd="0" presId="urn:microsoft.com/office/officeart/2005/8/layout/hierarchy1"/>
    <dgm:cxn modelId="{47A5A863-96CD-1246-9394-123A9434630F}" type="presOf" srcId="{AE44A1FB-5970-EC46-9780-F03E98365C80}" destId="{4A63A155-964C-2D4E-BFE6-1C34D3B4E609}" srcOrd="0" destOrd="0" presId="urn:microsoft.com/office/officeart/2005/8/layout/hierarchy1"/>
    <dgm:cxn modelId="{A6F498FF-6755-B245-B3EE-D5AD421A93E7}" type="presOf" srcId="{F2CEA65D-A523-1949-BF3A-80BFDA47C00F}" destId="{82F0F5AB-326C-7C4E-B2AB-A0BA6B89E15D}" srcOrd="0" destOrd="0" presId="urn:microsoft.com/office/officeart/2005/8/layout/hierarchy1"/>
    <dgm:cxn modelId="{707A9A66-32BD-473D-A19F-594FCE5E6AB1}" type="presOf" srcId="{3969C7BC-E916-41B4-B924-1033AF55D09C}" destId="{6E47A94A-C5F5-452B-8B76-F82FB4C4E5AD}" srcOrd="0" destOrd="0" presId="urn:microsoft.com/office/officeart/2005/8/layout/hierarchy1"/>
    <dgm:cxn modelId="{AC2C9096-0328-1743-8D14-913630ED4E0A}" type="presOf" srcId="{A6A59002-3380-1340-A1E1-ADF2D0F7F27F}" destId="{3093863C-0BEC-9F44-9838-7C9EB25FB424}" srcOrd="0" destOrd="0" presId="urn:microsoft.com/office/officeart/2005/8/layout/hierarchy1"/>
    <dgm:cxn modelId="{C8D0A2B9-508A-B74C-AAA9-C756AA6CF484}" srcId="{CD8FF3B1-9921-A94A-BFA0-565E72082364}" destId="{F229313A-C156-3149-9D03-E51E8FF3F3E2}" srcOrd="0" destOrd="0" parTransId="{A6A59002-3380-1340-A1E1-ADF2D0F7F27F}" sibTransId="{E1D31C87-DFAA-264D-B659-0722909AB1FB}"/>
    <dgm:cxn modelId="{90A0D625-27D9-004E-93FF-F3C53055FBD5}" type="presParOf" srcId="{5B06DF3E-FA48-F94E-85EB-5CEBF9911166}" destId="{AD05D093-3300-444E-9211-D3FEACF5A26A}" srcOrd="0" destOrd="0" presId="urn:microsoft.com/office/officeart/2005/8/layout/hierarchy1"/>
    <dgm:cxn modelId="{CE85B4B9-7B56-FF4E-991F-8B2486AAA9EC}" type="presParOf" srcId="{AD05D093-3300-444E-9211-D3FEACF5A26A}" destId="{F5D67350-EF57-904E-82EE-E88ABCA22076}" srcOrd="0" destOrd="0" presId="urn:microsoft.com/office/officeart/2005/8/layout/hierarchy1"/>
    <dgm:cxn modelId="{F6F7D3F8-554F-5643-B5E1-2088C4E40727}" type="presParOf" srcId="{F5D67350-EF57-904E-82EE-E88ABCA22076}" destId="{92A9D08B-AA04-1145-804E-121CE0BD0ECF}" srcOrd="0" destOrd="0" presId="urn:microsoft.com/office/officeart/2005/8/layout/hierarchy1"/>
    <dgm:cxn modelId="{AC0CA652-3EFB-7C4F-A07B-EE8CE7C6A2AB}" type="presParOf" srcId="{F5D67350-EF57-904E-82EE-E88ABCA22076}" destId="{29CA7B0A-D44A-7C46-ACEB-2B421E8899FC}" srcOrd="1" destOrd="0" presId="urn:microsoft.com/office/officeart/2005/8/layout/hierarchy1"/>
    <dgm:cxn modelId="{7EE4CA08-B02E-4942-AFC1-21AD8E1E2ADB}" type="presParOf" srcId="{AD05D093-3300-444E-9211-D3FEACF5A26A}" destId="{6D7F2550-C6CD-4345-918A-425CC004C6D5}" srcOrd="1" destOrd="0" presId="urn:microsoft.com/office/officeart/2005/8/layout/hierarchy1"/>
    <dgm:cxn modelId="{4E50CF1B-F070-B44F-9AD6-6186665EB4CE}" type="presParOf" srcId="{6D7F2550-C6CD-4345-918A-425CC004C6D5}" destId="{3093863C-0BEC-9F44-9838-7C9EB25FB424}" srcOrd="0" destOrd="0" presId="urn:microsoft.com/office/officeart/2005/8/layout/hierarchy1"/>
    <dgm:cxn modelId="{2E41110C-F17F-3B49-89A5-B460909C65B2}" type="presParOf" srcId="{6D7F2550-C6CD-4345-918A-425CC004C6D5}" destId="{559E94D9-6CC2-3642-89F8-EA2AA7C0901B}" srcOrd="1" destOrd="0" presId="urn:microsoft.com/office/officeart/2005/8/layout/hierarchy1"/>
    <dgm:cxn modelId="{A5B8C7BA-A851-5943-B2F8-D1F76D97D7E1}" type="presParOf" srcId="{559E94D9-6CC2-3642-89F8-EA2AA7C0901B}" destId="{02C65BAC-8481-404E-A9CB-2A6FB87EE0AF}" srcOrd="0" destOrd="0" presId="urn:microsoft.com/office/officeart/2005/8/layout/hierarchy1"/>
    <dgm:cxn modelId="{E32F589B-136F-814A-9D98-1CAA6CC6DA4B}" type="presParOf" srcId="{02C65BAC-8481-404E-A9CB-2A6FB87EE0AF}" destId="{B5D3E3EA-59EE-F140-912A-3CC0372B152E}" srcOrd="0" destOrd="0" presId="urn:microsoft.com/office/officeart/2005/8/layout/hierarchy1"/>
    <dgm:cxn modelId="{431DC0AB-631B-C941-B4D6-28704AB1CFEC}" type="presParOf" srcId="{02C65BAC-8481-404E-A9CB-2A6FB87EE0AF}" destId="{8DEEE212-4780-2948-9D56-86A7EBD50195}" srcOrd="1" destOrd="0" presId="urn:microsoft.com/office/officeart/2005/8/layout/hierarchy1"/>
    <dgm:cxn modelId="{C0166B89-7A2B-8446-9687-B67B66C6388A}" type="presParOf" srcId="{559E94D9-6CC2-3642-89F8-EA2AA7C0901B}" destId="{10FB6B81-7E89-6049-8BA1-D671E39B5776}" srcOrd="1" destOrd="0" presId="urn:microsoft.com/office/officeart/2005/8/layout/hierarchy1"/>
    <dgm:cxn modelId="{65720D7D-A273-F54A-B2A5-A4D7825711FC}" type="presParOf" srcId="{6D7F2550-C6CD-4345-918A-425CC004C6D5}" destId="{82F0F5AB-326C-7C4E-B2AB-A0BA6B89E15D}" srcOrd="2" destOrd="0" presId="urn:microsoft.com/office/officeart/2005/8/layout/hierarchy1"/>
    <dgm:cxn modelId="{60DE3169-2A64-B34F-BA60-08C695AA755A}" type="presParOf" srcId="{6D7F2550-C6CD-4345-918A-425CC004C6D5}" destId="{13B39271-9332-2442-AFD3-5A828BB40191}" srcOrd="3" destOrd="0" presId="urn:microsoft.com/office/officeart/2005/8/layout/hierarchy1"/>
    <dgm:cxn modelId="{759841A8-D772-DD4C-BFA6-9FED1EED699B}" type="presParOf" srcId="{13B39271-9332-2442-AFD3-5A828BB40191}" destId="{6C796880-C238-0D44-ABF3-F4CA8D9B7E16}" srcOrd="0" destOrd="0" presId="urn:microsoft.com/office/officeart/2005/8/layout/hierarchy1"/>
    <dgm:cxn modelId="{716A4A6E-C8AB-2245-8AE0-46CE58228C7A}" type="presParOf" srcId="{6C796880-C238-0D44-ABF3-F4CA8D9B7E16}" destId="{5B915FD0-F9D2-784E-BA46-1BDBF6D41FAD}" srcOrd="0" destOrd="0" presId="urn:microsoft.com/office/officeart/2005/8/layout/hierarchy1"/>
    <dgm:cxn modelId="{4D6BA8C8-7906-364B-9113-C7CE5332B718}" type="presParOf" srcId="{6C796880-C238-0D44-ABF3-F4CA8D9B7E16}" destId="{DFFD3BEC-F0DD-8E41-8DBE-59249D9656B1}" srcOrd="1" destOrd="0" presId="urn:microsoft.com/office/officeart/2005/8/layout/hierarchy1"/>
    <dgm:cxn modelId="{44D68295-8F1C-A746-BB77-EFCBE3C33096}" type="presParOf" srcId="{13B39271-9332-2442-AFD3-5A828BB40191}" destId="{32265373-EE6C-6743-A343-1FA0C67FA091}" srcOrd="1" destOrd="0" presId="urn:microsoft.com/office/officeart/2005/8/layout/hierarchy1"/>
    <dgm:cxn modelId="{489C8FFD-C6F1-3D41-8F52-0F280B6A5E7A}" type="presParOf" srcId="{6D7F2550-C6CD-4345-918A-425CC004C6D5}" destId="{4A63A155-964C-2D4E-BFE6-1C34D3B4E609}" srcOrd="4" destOrd="0" presId="urn:microsoft.com/office/officeart/2005/8/layout/hierarchy1"/>
    <dgm:cxn modelId="{18138C11-1CAB-EE43-A9FA-A8AB57CB0643}" type="presParOf" srcId="{6D7F2550-C6CD-4345-918A-425CC004C6D5}" destId="{6A0B79E8-94B0-2B48-A9F3-2AAE1AAA6F18}" srcOrd="5" destOrd="0" presId="urn:microsoft.com/office/officeart/2005/8/layout/hierarchy1"/>
    <dgm:cxn modelId="{E3A641BF-8B0D-2E47-8FB0-36DFFCCB9EFD}" type="presParOf" srcId="{6A0B79E8-94B0-2B48-A9F3-2AAE1AAA6F18}" destId="{A56808AD-26E8-6745-AADD-B7A7B4BEC36C}" srcOrd="0" destOrd="0" presId="urn:microsoft.com/office/officeart/2005/8/layout/hierarchy1"/>
    <dgm:cxn modelId="{11CD8B34-4F82-EA4A-80D6-9FF8348D4291}" type="presParOf" srcId="{A56808AD-26E8-6745-AADD-B7A7B4BEC36C}" destId="{6488F44D-D3B7-2A44-9082-DED6224EB0D9}" srcOrd="0" destOrd="0" presId="urn:microsoft.com/office/officeart/2005/8/layout/hierarchy1"/>
    <dgm:cxn modelId="{F978D5F9-0DC3-9045-982D-201CB1626289}" type="presParOf" srcId="{A56808AD-26E8-6745-AADD-B7A7B4BEC36C}" destId="{87FB61D9-AB23-F446-B007-90833877BFEA}" srcOrd="1" destOrd="0" presId="urn:microsoft.com/office/officeart/2005/8/layout/hierarchy1"/>
    <dgm:cxn modelId="{FDEC0F4F-2449-824D-89A4-52E4DBACEB63}" type="presParOf" srcId="{6A0B79E8-94B0-2B48-A9F3-2AAE1AAA6F18}" destId="{ED6D7A6D-8DC1-634B-B237-9711477BBD30}" srcOrd="1" destOrd="0" presId="urn:microsoft.com/office/officeart/2005/8/layout/hierarchy1"/>
    <dgm:cxn modelId="{2ACC6DE4-1393-4D91-A054-4A5177E60525}" type="presParOf" srcId="{6D7F2550-C6CD-4345-918A-425CC004C6D5}" destId="{3FE7F077-5556-4585-A360-9424817550EE}" srcOrd="6" destOrd="0" presId="urn:microsoft.com/office/officeart/2005/8/layout/hierarchy1"/>
    <dgm:cxn modelId="{3B9F8CCC-FE17-4147-ACB6-B659253ABCFC}" type="presParOf" srcId="{6D7F2550-C6CD-4345-918A-425CC004C6D5}" destId="{F3CE29C7-544F-48D2-8524-F8F027F99F78}" srcOrd="7" destOrd="0" presId="urn:microsoft.com/office/officeart/2005/8/layout/hierarchy1"/>
    <dgm:cxn modelId="{6F127420-CF43-4273-9C10-A812B3E86A77}" type="presParOf" srcId="{F3CE29C7-544F-48D2-8524-F8F027F99F78}" destId="{356FCD17-98D2-4628-9E2C-28A791C34138}" srcOrd="0" destOrd="0" presId="urn:microsoft.com/office/officeart/2005/8/layout/hierarchy1"/>
    <dgm:cxn modelId="{9C5ED899-96BB-486F-9D57-517AD3327415}" type="presParOf" srcId="{356FCD17-98D2-4628-9E2C-28A791C34138}" destId="{87073518-0EF3-47D0-ACFE-435B70AE3162}" srcOrd="0" destOrd="0" presId="urn:microsoft.com/office/officeart/2005/8/layout/hierarchy1"/>
    <dgm:cxn modelId="{8E9DBB7A-F587-4B19-A6D2-51B4C8E181AF}" type="presParOf" srcId="{356FCD17-98D2-4628-9E2C-28A791C34138}" destId="{6E47A94A-C5F5-452B-8B76-F82FB4C4E5AD}" srcOrd="1" destOrd="0" presId="urn:microsoft.com/office/officeart/2005/8/layout/hierarchy1"/>
    <dgm:cxn modelId="{86619946-4050-4074-BA36-2E75F0B6C8BE}" type="presParOf" srcId="{F3CE29C7-544F-48D2-8524-F8F027F99F78}" destId="{743635CD-2F9C-4353-A899-0C654D6517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56097E0-C062-964E-B235-99EA0FB2D492}"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720244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168839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208587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16998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56097E0-C062-964E-B235-99EA0FB2D492}"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637514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144813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130441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186513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5E107-88B5-E245-8FF6-A6728948BA52}" type="datetimeFigureOut">
              <a:rPr kumimoji="1" lang="zh-CN" altLang="en-US" smtClean="0"/>
              <a:t>2018/12/24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56097E0-C062-964E-B235-99EA0FB2D492}" type="slidenum">
              <a:rPr kumimoji="1" lang="zh-CN" altLang="en-US" smtClean="0"/>
              <a:t>‹#›</a:t>
            </a:fld>
            <a:endParaRPr kumimoji="1" lang="zh-CN" altLang="en-US"/>
          </a:p>
        </p:txBody>
      </p:sp>
    </p:spTree>
    <p:extLst>
      <p:ext uri="{BB962C8B-B14F-4D97-AF65-F5344CB8AC3E}">
        <p14:creationId xmlns:p14="http://schemas.microsoft.com/office/powerpoint/2010/main" val="45109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7D5E107-88B5-E245-8FF6-A6728948BA52}" type="datetimeFigureOut">
              <a:rPr kumimoji="1" lang="zh-CN" altLang="en-US" smtClean="0"/>
              <a:t>2018/12/24</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6097E0-C062-964E-B235-99EA0FB2D492}"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02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7D5E107-88B5-E245-8FF6-A6728948BA52}" type="datetimeFigureOut">
              <a:rPr kumimoji="1" lang="zh-CN" altLang="en-US" smtClean="0"/>
              <a:t>2018/12/24</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6097E0-C062-964E-B235-99EA0FB2D492}"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73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7D5E107-88B5-E245-8FF6-A6728948BA52}" type="datetimeFigureOut">
              <a:rPr kumimoji="1" lang="zh-CN" altLang="en-US" smtClean="0"/>
              <a:t>2018/12/24</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56097E0-C062-964E-B235-99EA0FB2D492}"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4514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84878" y="2102670"/>
            <a:ext cx="8628647" cy="773723"/>
          </a:xfrm>
          <a:prstGeom prst="rect">
            <a:avLst/>
          </a:prstGeom>
          <a:noFill/>
        </p:spPr>
        <p:txBody>
          <a:bodyPr wrap="square" rtlCol="0">
            <a:spAutoFit/>
          </a:bodyPr>
          <a:lstStyle/>
          <a:p>
            <a:pPr algn="ctr"/>
            <a:r>
              <a:rPr kumimoji="1" lang="zh-CN" altLang="en-US" sz="4400" b="1" dirty="0" smtClean="0"/>
              <a:t>读书报告</a:t>
            </a:r>
            <a:endParaRPr kumimoji="1" lang="zh-CN" altLang="en-US" sz="4400" b="1" dirty="0"/>
          </a:p>
        </p:txBody>
      </p:sp>
      <p:grpSp>
        <p:nvGrpSpPr>
          <p:cNvPr id="35" name="组合 9"/>
          <p:cNvGrpSpPr/>
          <p:nvPr/>
        </p:nvGrpSpPr>
        <p:grpSpPr>
          <a:xfrm>
            <a:off x="3092824" y="3890133"/>
            <a:ext cx="7452761" cy="1223546"/>
            <a:chOff x="-4764649" y="3355160"/>
            <a:chExt cx="7452761" cy="1223546"/>
          </a:xfrm>
        </p:grpSpPr>
        <p:cxnSp>
          <p:nvCxnSpPr>
            <p:cNvPr id="37" name="直接连接符 10"/>
            <p:cNvCxnSpPr/>
            <p:nvPr/>
          </p:nvCxnSpPr>
          <p:spPr>
            <a:xfrm flipV="1">
              <a:off x="-4764649" y="3355160"/>
              <a:ext cx="6036962" cy="49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39" name="TextBox 11"/>
            <p:cNvSpPr txBox="1"/>
            <p:nvPr/>
          </p:nvSpPr>
          <p:spPr>
            <a:xfrm>
              <a:off x="765791" y="4240152"/>
              <a:ext cx="1922321" cy="338554"/>
            </a:xfrm>
            <a:prstGeom prst="rect">
              <a:avLst/>
            </a:prstGeom>
            <a:noFill/>
          </p:spPr>
          <p:txBody>
            <a:bodyPr wrap="none" rtlCol="0">
              <a:spAutoFit/>
            </a:bodyPr>
            <a:lstStyle/>
            <a:p>
              <a:r>
                <a:rPr lang="en-US" altLang="zh-CN" sz="1600" spc="-150" dirty="0" smtClean="0">
                  <a:solidFill>
                    <a:schemeClr val="tx2"/>
                  </a:solidFill>
                  <a:latin typeface="微软雅黑" panose="020B0503020204020204" pitchFamily="34" charset="-122"/>
                  <a:ea typeface="微软雅黑" panose="020B0503020204020204" pitchFamily="34" charset="-122"/>
                </a:rPr>
                <a:t>21851090</a:t>
              </a:r>
              <a:r>
                <a:rPr lang="en-US" altLang="zh-CN" sz="1600" spc="300" dirty="0" smtClean="0">
                  <a:solidFill>
                    <a:schemeClr val="tx2"/>
                  </a:solidFill>
                  <a:latin typeface="微软雅黑" panose="020B0503020204020204" pitchFamily="34" charset="-122"/>
                  <a:ea typeface="微软雅黑" panose="020B0503020204020204" pitchFamily="34" charset="-122"/>
                </a:rPr>
                <a:t>  </a:t>
              </a:r>
              <a:r>
                <a:rPr lang="zh-CN" altLang="en-US" sz="1600" spc="300" dirty="0" smtClean="0">
                  <a:solidFill>
                    <a:schemeClr val="tx2"/>
                  </a:solidFill>
                  <a:latin typeface="微软雅黑" panose="020B0503020204020204" pitchFamily="34" charset="-122"/>
                  <a:ea typeface="微软雅黑" panose="020B0503020204020204" pitchFamily="34" charset="-122"/>
                </a:rPr>
                <a:t>姚宇辉</a:t>
              </a:r>
              <a:endParaRPr lang="zh-CN" altLang="en-US" sz="1600" spc="300" dirty="0">
                <a:solidFill>
                  <a:schemeClr val="tx2"/>
                </a:solidFill>
                <a:latin typeface="微软雅黑" panose="020B0503020204020204" pitchFamily="34" charset="-122"/>
                <a:ea typeface="微软雅黑" panose="020B0503020204020204" pitchFamily="34" charset="-122"/>
              </a:endParaRPr>
            </a:p>
          </p:txBody>
        </p:sp>
        <p:grpSp>
          <p:nvGrpSpPr>
            <p:cNvPr id="43" name="组合 13"/>
            <p:cNvGrpSpPr/>
            <p:nvPr/>
          </p:nvGrpSpPr>
          <p:grpSpPr>
            <a:xfrm>
              <a:off x="494346" y="4306671"/>
              <a:ext cx="212885" cy="212885"/>
              <a:chOff x="494346" y="4306671"/>
              <a:chExt cx="212885" cy="212885"/>
            </a:xfrm>
            <a:solidFill>
              <a:srgbClr val="C00000"/>
            </a:solidFill>
          </p:grpSpPr>
          <p:sp>
            <p:nvSpPr>
              <p:cNvPr id="49" name="圆角矩形 48"/>
              <p:cNvSpPr/>
              <p:nvPr/>
            </p:nvSpPr>
            <p:spPr>
              <a:xfrm>
                <a:off x="494346" y="4306671"/>
                <a:ext cx="212885" cy="212885"/>
              </a:xfrm>
              <a:prstGeom prst="roundRect">
                <a:avLst>
                  <a:gd name="adj" fmla="val 22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latin typeface="微软雅黑" panose="020B0503020204020204" pitchFamily="34" charset="-122"/>
                  <a:ea typeface="微软雅黑" panose="020B0503020204020204" pitchFamily="34" charset="-122"/>
                </a:endParaRPr>
              </a:p>
            </p:txBody>
          </p:sp>
          <p:pic>
            <p:nvPicPr>
              <p:cNvPr id="50" name="Picture 7" descr="F:\0PPT素材\zzz0g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109" y="4337785"/>
                <a:ext cx="133357" cy="150656"/>
              </a:xfrm>
              <a:prstGeom prst="rect">
                <a:avLst/>
              </a:prstGeom>
              <a:grpFill/>
            </p:spPr>
          </p:pic>
        </p:grpSp>
      </p:grpSp>
      <p:sp>
        <p:nvSpPr>
          <p:cNvPr id="3" name="文本框 2"/>
          <p:cNvSpPr txBox="1"/>
          <p:nvPr/>
        </p:nvSpPr>
        <p:spPr>
          <a:xfrm>
            <a:off x="2964308" y="3397353"/>
            <a:ext cx="6736977" cy="461665"/>
          </a:xfrm>
          <a:prstGeom prst="rect">
            <a:avLst/>
          </a:prstGeom>
          <a:noFill/>
        </p:spPr>
        <p:txBody>
          <a:bodyPr wrap="square" rtlCol="0">
            <a:spAutoFit/>
          </a:bodyPr>
          <a:lstStyle/>
          <a:p>
            <a:r>
              <a:rPr lang="zh-CN" altLang="en-US" sz="2400" dirty="0" smtClean="0"/>
              <a:t> “</a:t>
            </a:r>
            <a:r>
              <a:rPr lang="zh-CN" altLang="zh-CN" sz="2400" dirty="0" smtClean="0"/>
              <a:t>用</a:t>
            </a:r>
            <a:r>
              <a:rPr lang="zh-CN" altLang="zh-CN" sz="2400" dirty="0"/>
              <a:t>镜子和玻璃表面重建场景</a:t>
            </a:r>
            <a:r>
              <a:rPr lang="en-US" altLang="zh-CN" sz="2400" dirty="0"/>
              <a:t>”</a:t>
            </a:r>
            <a:r>
              <a:rPr lang="zh-CN" altLang="zh-CN" sz="2400" dirty="0"/>
              <a:t>的学习和总结</a:t>
            </a:r>
            <a:endParaRPr lang="zh-CN" altLang="en-US" sz="2400" dirty="0"/>
          </a:p>
        </p:txBody>
      </p:sp>
    </p:spTree>
    <p:extLst>
      <p:ext uri="{BB962C8B-B14F-4D97-AF65-F5344CB8AC3E}">
        <p14:creationId xmlns:p14="http://schemas.microsoft.com/office/powerpoint/2010/main" val="186999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586752" y="1626110"/>
            <a:ext cx="3550023" cy="400110"/>
          </a:xfrm>
          <a:prstGeom prst="rect">
            <a:avLst/>
          </a:prstGeom>
          <a:noFill/>
        </p:spPr>
        <p:txBody>
          <a:bodyPr wrap="square" rtlCol="0">
            <a:spAutoFit/>
          </a:bodyPr>
          <a:lstStyle/>
          <a:p>
            <a:r>
              <a:rPr lang="zh-CN" altLang="en-US" sz="2000" dirty="0" smtClean="0"/>
              <a:t>边界检测和镜像分割</a:t>
            </a:r>
            <a:endParaRPr lang="zh-CN" altLang="en-US" sz="2000" dirty="0"/>
          </a:p>
        </p:txBody>
      </p:sp>
      <p:cxnSp>
        <p:nvCxnSpPr>
          <p:cNvPr id="7" name="直接连接符 10"/>
          <p:cNvCxnSpPr/>
          <p:nvPr/>
        </p:nvCxnSpPr>
        <p:spPr>
          <a:xfrm>
            <a:off x="1465729" y="2026220"/>
            <a:ext cx="2689412"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86751" y="2291859"/>
            <a:ext cx="10260108" cy="1323439"/>
          </a:xfrm>
          <a:prstGeom prst="rect">
            <a:avLst/>
          </a:prstGeom>
        </p:spPr>
        <p:txBody>
          <a:bodyPr wrap="square">
            <a:spAutoFit/>
          </a:bodyPr>
          <a:lstStyle/>
          <a:p>
            <a:r>
              <a:rPr lang="zh-CN" altLang="zh-CN" sz="2000" dirty="0"/>
              <a:t>在边界检测中，文中提出了一种精确重建有框和无框镜和玻璃表面边界的自动方法。给定前面估计的镜像平面，将其用作边界提取的自然参数。我们将平面离散为具有方形单元格的网格</a:t>
            </a:r>
            <a:r>
              <a:rPr lang="zh-CN" altLang="zh-CN" sz="2000" dirty="0" smtClean="0"/>
              <a:t>，通常</a:t>
            </a:r>
            <a:r>
              <a:rPr lang="zh-CN" altLang="zh-CN" sz="2000" dirty="0"/>
              <a:t>使用</a:t>
            </a:r>
            <a:r>
              <a:rPr lang="en-US" altLang="zh-CN" sz="2000" dirty="0"/>
              <a:t>5mm</a:t>
            </a:r>
            <a:r>
              <a:rPr lang="zh-CN" altLang="zh-CN" sz="2000" dirty="0"/>
              <a:t>的分辨率，将下面讨论的所有特征投影到该平面上，并使用基于变化的总分割来提取边界</a:t>
            </a:r>
            <a:r>
              <a:rPr lang="zh-CN" altLang="zh-CN" sz="2000" dirty="0" smtClean="0"/>
              <a:t>。文</a:t>
            </a:r>
            <a:r>
              <a:rPr lang="zh-CN" altLang="zh-CN" sz="2000" dirty="0"/>
              <a:t>中探索了八种不同的特征通道以改善镜像</a:t>
            </a:r>
            <a:r>
              <a:rPr lang="zh-CN" altLang="zh-CN" sz="2000" dirty="0" smtClean="0"/>
              <a:t>分割</a:t>
            </a:r>
            <a:r>
              <a:rPr lang="zh-CN" altLang="en-US" sz="2000" dirty="0" smtClean="0"/>
              <a:t>。</a:t>
            </a:r>
            <a:endParaRPr lang="zh-CN" altLang="en-US" sz="2000" dirty="0"/>
          </a:p>
        </p:txBody>
      </p:sp>
      <p:pic>
        <p:nvPicPr>
          <p:cNvPr id="9" name="图片 8"/>
          <p:cNvPicPr/>
          <p:nvPr/>
        </p:nvPicPr>
        <p:blipFill>
          <a:blip r:embed="rId2"/>
          <a:stretch>
            <a:fillRect/>
          </a:stretch>
        </p:blipFill>
        <p:spPr>
          <a:xfrm>
            <a:off x="1586751" y="3880936"/>
            <a:ext cx="10058402" cy="1739900"/>
          </a:xfrm>
          <a:prstGeom prst="rect">
            <a:avLst/>
          </a:prstGeom>
        </p:spPr>
      </p:pic>
    </p:spTree>
    <p:extLst>
      <p:ext uri="{BB962C8B-B14F-4D97-AF65-F5344CB8AC3E}">
        <p14:creationId xmlns:p14="http://schemas.microsoft.com/office/powerpoint/2010/main" val="311478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586752" y="1626110"/>
            <a:ext cx="3550023" cy="400110"/>
          </a:xfrm>
          <a:prstGeom prst="rect">
            <a:avLst/>
          </a:prstGeom>
          <a:noFill/>
        </p:spPr>
        <p:txBody>
          <a:bodyPr wrap="square" rtlCol="0">
            <a:spAutoFit/>
          </a:bodyPr>
          <a:lstStyle/>
          <a:p>
            <a:r>
              <a:rPr lang="zh-CN" altLang="en-US" sz="2000" dirty="0" smtClean="0"/>
              <a:t>结论迁移到玻璃面</a:t>
            </a:r>
            <a:endParaRPr lang="zh-CN" altLang="en-US" sz="2000" dirty="0"/>
          </a:p>
        </p:txBody>
      </p:sp>
      <p:cxnSp>
        <p:nvCxnSpPr>
          <p:cNvPr id="7" name="直接连接符 10"/>
          <p:cNvCxnSpPr/>
          <p:nvPr/>
        </p:nvCxnSpPr>
        <p:spPr>
          <a:xfrm>
            <a:off x="1465729" y="2026220"/>
            <a:ext cx="2474259"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86751" y="2291859"/>
            <a:ext cx="10260108" cy="2862322"/>
          </a:xfrm>
          <a:prstGeom prst="rect">
            <a:avLst/>
          </a:prstGeom>
        </p:spPr>
        <p:txBody>
          <a:bodyPr wrap="square">
            <a:spAutoFit/>
          </a:bodyPr>
          <a:lstStyle/>
          <a:p>
            <a:pPr marL="342900" indent="-342900">
              <a:buFont typeface="Wingdings" panose="05000000000000000000" pitchFamily="2" charset="2"/>
              <a:buChar char="n"/>
            </a:pPr>
            <a:r>
              <a:rPr lang="zh-CN" altLang="zh-CN" sz="2000" dirty="0"/>
              <a:t>玻璃表面在多种方面与镜子不同。首先，玻璃表面的图像通常是透射和反射场景之间的混合。因此，反射的图像的亮度都会降低，并且可能会受到来自直接光路的纹理的破坏。因此，反射场景中的任何特征检测必须对相对低的对比度和信噪比具有鲁棒性</a:t>
            </a:r>
            <a:r>
              <a:rPr lang="zh-CN" altLang="zh-CN" sz="2000" dirty="0" smtClean="0"/>
              <a:t>。</a:t>
            </a:r>
            <a:endParaRPr lang="en-US" altLang="zh-CN" sz="2000" dirty="0" smtClean="0"/>
          </a:p>
          <a:p>
            <a:pPr marL="342900" indent="-342900">
              <a:buFont typeface="Wingdings" panose="05000000000000000000" pitchFamily="2" charset="2"/>
              <a:buChar char="n"/>
            </a:pPr>
            <a:endParaRPr lang="en-US" altLang="zh-CN" sz="2000" dirty="0" smtClean="0"/>
          </a:p>
          <a:p>
            <a:pPr marL="342900" indent="-342900">
              <a:buFont typeface="Wingdings" panose="05000000000000000000" pitchFamily="2" charset="2"/>
              <a:buChar char="n"/>
            </a:pPr>
            <a:r>
              <a:rPr lang="zh-CN" altLang="zh-CN" sz="2000" dirty="0"/>
              <a:t>其次，反射的</a:t>
            </a:r>
            <a:r>
              <a:rPr lang="zh-CN" altLang="zh-CN" sz="2000" dirty="0" smtClean="0"/>
              <a:t>场</a:t>
            </a:r>
            <a:r>
              <a:rPr lang="zh-CN" altLang="en-US" sz="2000" dirty="0" smtClean="0"/>
              <a:t>景在</a:t>
            </a:r>
            <a:r>
              <a:rPr lang="zh-CN" altLang="zh-CN" sz="2000" dirty="0" smtClean="0"/>
              <a:t>玻璃</a:t>
            </a:r>
            <a:r>
              <a:rPr lang="zh-CN" altLang="zh-CN" sz="2000" dirty="0"/>
              <a:t>的正面和背面</a:t>
            </a:r>
            <a:r>
              <a:rPr lang="zh-CN" altLang="zh-CN" sz="2000" dirty="0" smtClean="0"/>
              <a:t>上</a:t>
            </a:r>
            <a:r>
              <a:rPr lang="zh-CN" altLang="en-US" sz="2000" dirty="0" smtClean="0"/>
              <a:t>反射</a:t>
            </a:r>
            <a:r>
              <a:rPr lang="zh-CN" altLang="zh-CN" sz="2000" dirty="0" smtClean="0"/>
              <a:t>，</a:t>
            </a:r>
            <a:r>
              <a:rPr lang="zh-CN" altLang="zh-CN" sz="2000" dirty="0"/>
              <a:t>产生双重</a:t>
            </a:r>
            <a:r>
              <a:rPr lang="zh-CN" altLang="zh-CN" sz="2000" dirty="0" smtClean="0"/>
              <a:t>图像</a:t>
            </a:r>
            <a:r>
              <a:rPr lang="zh-CN" altLang="en-US" sz="2000" dirty="0" smtClean="0"/>
              <a:t>，</a:t>
            </a:r>
            <a:r>
              <a:rPr lang="zh-CN" altLang="zh-CN" sz="2000" dirty="0"/>
              <a:t>这种效果取决于</a:t>
            </a:r>
            <a:r>
              <a:rPr lang="zh-CN" altLang="zh-CN" sz="2000" dirty="0" smtClean="0"/>
              <a:t>扫描</a:t>
            </a:r>
            <a:r>
              <a:rPr lang="zh-CN" altLang="en-US" sz="2000" dirty="0" smtClean="0"/>
              <a:t>头</a:t>
            </a:r>
            <a:r>
              <a:rPr lang="zh-CN" altLang="zh-CN" sz="2000" dirty="0" smtClean="0"/>
              <a:t>与</a:t>
            </a:r>
            <a:r>
              <a:rPr lang="zh-CN" altLang="zh-CN" sz="2000" dirty="0"/>
              <a:t>玻璃表面的</a:t>
            </a:r>
            <a:r>
              <a:rPr lang="zh-CN" altLang="zh-CN" sz="2000" dirty="0" smtClean="0"/>
              <a:t>距离</a:t>
            </a:r>
            <a:r>
              <a:rPr lang="zh-CN" altLang="en-US" sz="2000" dirty="0" smtClean="0"/>
              <a:t>。</a:t>
            </a:r>
            <a:endParaRPr lang="en-US" altLang="zh-CN" sz="2000" dirty="0" smtClean="0"/>
          </a:p>
          <a:p>
            <a:pPr marL="342900" indent="-342900">
              <a:buFont typeface="Wingdings" panose="05000000000000000000" pitchFamily="2" charset="2"/>
              <a:buChar char="n"/>
            </a:pPr>
            <a:endParaRPr lang="en-US" altLang="zh-CN" sz="2000" dirty="0"/>
          </a:p>
          <a:p>
            <a:pPr marL="342900" indent="-342900">
              <a:buFont typeface="Wingdings" panose="05000000000000000000" pitchFamily="2" charset="2"/>
              <a:buChar char="n"/>
            </a:pPr>
            <a:r>
              <a:rPr lang="zh-CN" altLang="zh-CN" sz="2000" dirty="0"/>
              <a:t>需要区分玻璃和镜子表面。如果观察到检测到的</a:t>
            </a:r>
            <a:r>
              <a:rPr lang="en-US" altLang="zh-CN" sz="2000" dirty="0" err="1"/>
              <a:t>AprilTag</a:t>
            </a:r>
            <a:r>
              <a:rPr lang="zh-CN" altLang="zh-CN" sz="2000" dirty="0"/>
              <a:t>的投影区域内的几何图形既不在</a:t>
            </a:r>
            <a:r>
              <a:rPr lang="en-US" altLang="zh-CN" sz="2000" dirty="0" err="1"/>
              <a:t>AprilTag</a:t>
            </a:r>
            <a:r>
              <a:rPr lang="zh-CN" altLang="zh-CN" sz="2000" dirty="0"/>
              <a:t>的深度也不在反射平面的</a:t>
            </a:r>
            <a:r>
              <a:rPr lang="en-US" altLang="zh-CN" sz="2000" dirty="0"/>
              <a:t>δ</a:t>
            </a:r>
            <a:r>
              <a:rPr lang="zh-CN" altLang="zh-CN" sz="2000" dirty="0"/>
              <a:t>邻域内，就将表面分类为玻璃。</a:t>
            </a:r>
            <a:endParaRPr lang="zh-CN" altLang="en-US" sz="2000" dirty="0"/>
          </a:p>
        </p:txBody>
      </p:sp>
    </p:spTree>
    <p:extLst>
      <p:ext uri="{BB962C8B-B14F-4D97-AF65-F5344CB8AC3E}">
        <p14:creationId xmlns:p14="http://schemas.microsoft.com/office/powerpoint/2010/main" val="9180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586752" y="1626110"/>
            <a:ext cx="3550023" cy="400110"/>
          </a:xfrm>
          <a:prstGeom prst="rect">
            <a:avLst/>
          </a:prstGeom>
          <a:noFill/>
        </p:spPr>
        <p:txBody>
          <a:bodyPr wrap="square" rtlCol="0">
            <a:spAutoFit/>
          </a:bodyPr>
          <a:lstStyle/>
          <a:p>
            <a:r>
              <a:rPr lang="zh-CN" altLang="en-US" sz="2000" dirty="0" smtClean="0"/>
              <a:t>效果及对比</a:t>
            </a:r>
            <a:endParaRPr lang="zh-CN" altLang="en-US" sz="2000" dirty="0"/>
          </a:p>
        </p:txBody>
      </p:sp>
      <p:cxnSp>
        <p:nvCxnSpPr>
          <p:cNvPr id="7" name="直接连接符 10"/>
          <p:cNvCxnSpPr/>
          <p:nvPr/>
        </p:nvCxnSpPr>
        <p:spPr>
          <a:xfrm>
            <a:off x="1465729" y="2026220"/>
            <a:ext cx="1667436"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2"/>
          <a:stretch>
            <a:fillRect/>
          </a:stretch>
        </p:blipFill>
        <p:spPr>
          <a:xfrm>
            <a:off x="1210235" y="2332201"/>
            <a:ext cx="5945841" cy="2504514"/>
          </a:xfrm>
          <a:prstGeom prst="rect">
            <a:avLst/>
          </a:prstGeom>
        </p:spPr>
      </p:pic>
      <p:pic>
        <p:nvPicPr>
          <p:cNvPr id="10" name="图片 9"/>
          <p:cNvPicPr/>
          <p:nvPr/>
        </p:nvPicPr>
        <p:blipFill>
          <a:blip r:embed="rId3"/>
          <a:stretch>
            <a:fillRect/>
          </a:stretch>
        </p:blipFill>
        <p:spPr>
          <a:xfrm>
            <a:off x="7419974" y="2183162"/>
            <a:ext cx="4225179" cy="2990850"/>
          </a:xfrm>
          <a:prstGeom prst="rect">
            <a:avLst/>
          </a:prstGeom>
        </p:spPr>
      </p:pic>
      <p:sp>
        <p:nvSpPr>
          <p:cNvPr id="3" name="矩形 2"/>
          <p:cNvSpPr/>
          <p:nvPr/>
        </p:nvSpPr>
        <p:spPr>
          <a:xfrm>
            <a:off x="2347556" y="4989346"/>
            <a:ext cx="3262432" cy="338554"/>
          </a:xfrm>
          <a:prstGeom prst="rect">
            <a:avLst/>
          </a:prstGeom>
        </p:spPr>
        <p:txBody>
          <a:bodyPr wrap="none">
            <a:spAutoFit/>
          </a:bodyPr>
          <a:lstStyle/>
          <a:p>
            <a:r>
              <a:rPr lang="zh-CN" altLang="zh-CN" sz="1600" dirty="0"/>
              <a:t>左图是真实场景，右图是重建效果</a:t>
            </a:r>
            <a:endParaRPr lang="zh-CN" altLang="en-US" sz="1600" dirty="0"/>
          </a:p>
        </p:txBody>
      </p:sp>
      <p:sp>
        <p:nvSpPr>
          <p:cNvPr id="5" name="矩形 4"/>
          <p:cNvSpPr/>
          <p:nvPr/>
        </p:nvSpPr>
        <p:spPr>
          <a:xfrm>
            <a:off x="8561438" y="5304599"/>
            <a:ext cx="1685077" cy="338554"/>
          </a:xfrm>
          <a:prstGeom prst="rect">
            <a:avLst/>
          </a:prstGeom>
        </p:spPr>
        <p:txBody>
          <a:bodyPr wrap="none">
            <a:spAutoFit/>
          </a:bodyPr>
          <a:lstStyle/>
          <a:p>
            <a:pPr indent="266700" algn="ctr">
              <a:spcAft>
                <a:spcPts val="600"/>
              </a:spcAft>
            </a:pPr>
            <a:r>
              <a:rPr lang="zh-CN" altLang="zh-CN" sz="1600" dirty="0"/>
              <a:t>玻璃柜的重建</a:t>
            </a:r>
          </a:p>
        </p:txBody>
      </p:sp>
    </p:spTree>
    <p:extLst>
      <p:ext uri="{BB962C8B-B14F-4D97-AF65-F5344CB8AC3E}">
        <p14:creationId xmlns:p14="http://schemas.microsoft.com/office/powerpoint/2010/main" val="396773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5353" y="979780"/>
            <a:ext cx="3657600" cy="523220"/>
          </a:xfrm>
          <a:prstGeom prst="rect">
            <a:avLst/>
          </a:prstGeom>
          <a:noFill/>
        </p:spPr>
        <p:txBody>
          <a:bodyPr wrap="square" rtlCol="0">
            <a:spAutoFit/>
          </a:bodyPr>
          <a:lstStyle/>
          <a:p>
            <a:r>
              <a:rPr lang="zh-CN" altLang="en-US" sz="2800" dirty="0"/>
              <a:t>总结</a:t>
            </a:r>
          </a:p>
        </p:txBody>
      </p:sp>
      <p:cxnSp>
        <p:nvCxnSpPr>
          <p:cNvPr id="7" name="直接连接符 10"/>
          <p:cNvCxnSpPr/>
          <p:nvPr/>
        </p:nvCxnSpPr>
        <p:spPr>
          <a:xfrm>
            <a:off x="1721223" y="1503000"/>
            <a:ext cx="1075765"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15353" y="2026220"/>
            <a:ext cx="8619565" cy="3182346"/>
          </a:xfrm>
          <a:prstGeom prst="rect">
            <a:avLst/>
          </a:prstGeom>
        </p:spPr>
        <p:txBody>
          <a:bodyPr wrap="square">
            <a:spAutoFit/>
          </a:bodyPr>
          <a:lstStyle/>
          <a:p>
            <a:pPr marL="285750" indent="-285750" algn="just">
              <a:lnSpc>
                <a:spcPct val="150000"/>
              </a:lnSpc>
              <a:spcAft>
                <a:spcPts val="600"/>
              </a:spcAft>
              <a:buFont typeface="Wingdings" panose="05000000000000000000" pitchFamily="2" charset="2"/>
              <a:buChar char="n"/>
            </a:pPr>
            <a:r>
              <a:rPr lang="zh-CN" altLang="zh-CN" dirty="0"/>
              <a:t>通过对该文章的阅读，我对三维场景中镜像重建的研究有了更加明确的认识。</a:t>
            </a:r>
          </a:p>
          <a:p>
            <a:pPr marL="285750" indent="-285750" algn="just">
              <a:lnSpc>
                <a:spcPct val="150000"/>
              </a:lnSpc>
              <a:spcAft>
                <a:spcPts val="600"/>
              </a:spcAft>
              <a:buFont typeface="Wingdings" panose="05000000000000000000" pitchFamily="2" charset="2"/>
              <a:buChar char="n"/>
            </a:pPr>
            <a:r>
              <a:rPr lang="zh-CN" altLang="zh-CN" dirty="0"/>
              <a:t>作者提出</a:t>
            </a:r>
            <a:r>
              <a:rPr lang="zh-CN" altLang="en-US" dirty="0"/>
              <a:t>一些</a:t>
            </a:r>
            <a:r>
              <a:rPr lang="zh-CN" altLang="zh-CN" dirty="0"/>
              <a:t>新的不足</a:t>
            </a:r>
            <a:r>
              <a:rPr lang="zh-CN" altLang="en-US" dirty="0"/>
              <a:t>：</a:t>
            </a:r>
            <a:r>
              <a:rPr lang="zh-CN" altLang="zh-CN" dirty="0"/>
              <a:t>如果在任何输入框架中未检测到</a:t>
            </a:r>
            <a:r>
              <a:rPr lang="en-US" altLang="zh-CN" dirty="0" err="1"/>
              <a:t>AprilTag</a:t>
            </a:r>
            <a:r>
              <a:rPr lang="zh-CN" altLang="zh-CN" dirty="0"/>
              <a:t>，该方法将发生灾难性的失败。这通常是由于不良的成像条件造成的，例如由于扫描仪快速移动导致的模糊图像，标签的部分可见性，低对比度或高度弯曲的反射面。</a:t>
            </a:r>
            <a:endParaRPr lang="en-US" altLang="zh-CN" dirty="0"/>
          </a:p>
          <a:p>
            <a:pPr marL="285750" indent="-285750" algn="just">
              <a:lnSpc>
                <a:spcPct val="150000"/>
              </a:lnSpc>
              <a:spcAft>
                <a:spcPts val="600"/>
              </a:spcAft>
              <a:buFont typeface="Wingdings" panose="05000000000000000000" pitchFamily="2" charset="2"/>
              <a:buChar char="n"/>
            </a:pPr>
            <a:r>
              <a:rPr lang="zh-CN" altLang="zh-CN" dirty="0"/>
              <a:t>而无边框玻璃也呈现出一种具有挑战性的情况，其中光度测量结果太弱而不能约束边界，当估计平面的</a:t>
            </a:r>
            <a:r>
              <a:rPr lang="en-US" altLang="zh-CN" dirty="0"/>
              <a:t>δ</a:t>
            </a:r>
            <a:r>
              <a:rPr lang="zh-CN" altLang="en-US" dirty="0"/>
              <a:t>邻域</a:t>
            </a:r>
            <a:r>
              <a:rPr lang="zh-CN" altLang="zh-CN" dirty="0"/>
              <a:t>内存在几何形状时，玻璃分类中会出现故障情况。</a:t>
            </a:r>
            <a:endParaRPr lang="en-US" altLang="zh-CN" dirty="0"/>
          </a:p>
          <a:p>
            <a:pPr marL="285750" indent="-285750" algn="just">
              <a:lnSpc>
                <a:spcPct val="150000"/>
              </a:lnSpc>
              <a:spcAft>
                <a:spcPts val="600"/>
              </a:spcAft>
              <a:buFont typeface="Wingdings" panose="05000000000000000000" pitchFamily="2" charset="2"/>
              <a:buChar char="n"/>
            </a:pPr>
            <a:r>
              <a:rPr lang="zh-CN" altLang="en-US" dirty="0"/>
              <a:t>这</a:t>
            </a:r>
            <a:r>
              <a:rPr lang="zh-CN" altLang="zh-CN" dirty="0" smtClean="0"/>
              <a:t>也</a:t>
            </a:r>
            <a:r>
              <a:rPr lang="zh-CN" altLang="zh-CN" dirty="0"/>
              <a:t>给后面改进和研究的方向提供了新的道路。</a:t>
            </a:r>
          </a:p>
        </p:txBody>
      </p:sp>
    </p:spTree>
    <p:extLst>
      <p:ext uri="{BB962C8B-B14F-4D97-AF65-F5344CB8AC3E}">
        <p14:creationId xmlns:p14="http://schemas.microsoft.com/office/powerpoint/2010/main" val="42869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7764" y="1869577"/>
            <a:ext cx="5204012" cy="646331"/>
          </a:xfrm>
          <a:prstGeom prst="rect">
            <a:avLst/>
          </a:prstGeom>
          <a:noFill/>
        </p:spPr>
        <p:txBody>
          <a:bodyPr wrap="square" rtlCol="0">
            <a:spAutoFit/>
          </a:bodyPr>
          <a:lstStyle/>
          <a:p>
            <a:r>
              <a:rPr lang="zh-CN" altLang="en-US" sz="3600" dirty="0" smtClean="0"/>
              <a:t>致谢</a:t>
            </a:r>
            <a:endParaRPr lang="zh-CN" altLang="en-US" sz="3600" dirty="0"/>
          </a:p>
        </p:txBody>
      </p:sp>
      <p:sp>
        <p:nvSpPr>
          <p:cNvPr id="3" name="文本框 2"/>
          <p:cNvSpPr txBox="1"/>
          <p:nvPr/>
        </p:nvSpPr>
        <p:spPr>
          <a:xfrm>
            <a:off x="2568388" y="2971800"/>
            <a:ext cx="7046259" cy="1200329"/>
          </a:xfrm>
          <a:prstGeom prst="rect">
            <a:avLst/>
          </a:prstGeom>
          <a:noFill/>
        </p:spPr>
        <p:txBody>
          <a:bodyPr wrap="square" rtlCol="0">
            <a:spAutoFit/>
          </a:bodyPr>
          <a:lstStyle/>
          <a:p>
            <a:pPr>
              <a:lnSpc>
                <a:spcPct val="150000"/>
              </a:lnSpc>
            </a:pPr>
            <a:r>
              <a:rPr lang="en-US" altLang="zh-CN" sz="2400" dirty="0" smtClean="0"/>
              <a:t>	</a:t>
            </a:r>
            <a:r>
              <a:rPr lang="zh-CN" altLang="en-US" sz="2400" dirty="0" smtClean="0"/>
              <a:t>感谢李老师讲授了生动的三维动画和人机交互课程，为我开启了一扇新的大门</a:t>
            </a:r>
            <a:r>
              <a:rPr lang="zh-CN" altLang="en-US" sz="2000" dirty="0" smtClean="0"/>
              <a:t>！</a:t>
            </a:r>
            <a:endParaRPr lang="zh-CN" altLang="en-US" sz="2000" dirty="0"/>
          </a:p>
        </p:txBody>
      </p:sp>
    </p:spTree>
    <p:extLst>
      <p:ext uri="{BB962C8B-B14F-4D97-AF65-F5344CB8AC3E}">
        <p14:creationId xmlns:p14="http://schemas.microsoft.com/office/powerpoint/2010/main" val="192998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1588" y="2636497"/>
            <a:ext cx="5204012" cy="646331"/>
          </a:xfrm>
          <a:prstGeom prst="rect">
            <a:avLst/>
          </a:prstGeom>
          <a:noFill/>
        </p:spPr>
        <p:txBody>
          <a:bodyPr wrap="square" rtlCol="0">
            <a:spAutoFit/>
          </a:bodyPr>
          <a:lstStyle/>
          <a:p>
            <a:r>
              <a:rPr lang="zh-CN" altLang="en-US" sz="3600" dirty="0" smtClean="0"/>
              <a:t>谢谢聆听！</a:t>
            </a:r>
            <a:endParaRPr lang="zh-CN" altLang="en-US" sz="3600" dirty="0"/>
          </a:p>
        </p:txBody>
      </p:sp>
    </p:spTree>
    <p:extLst>
      <p:ext uri="{BB962C8B-B14F-4D97-AF65-F5344CB8AC3E}">
        <p14:creationId xmlns:p14="http://schemas.microsoft.com/office/powerpoint/2010/main" val="201001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1697493216"/>
              </p:ext>
            </p:extLst>
          </p:nvPr>
        </p:nvGraphicFramePr>
        <p:xfrm>
          <a:off x="2395415" y="4852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029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9027" y="1280687"/>
            <a:ext cx="9897035" cy="1292662"/>
          </a:xfrm>
          <a:prstGeom prst="rect">
            <a:avLst/>
          </a:prstGeom>
          <a:noFill/>
        </p:spPr>
        <p:txBody>
          <a:bodyPr wrap="square" rtlCol="0">
            <a:spAutoFit/>
          </a:bodyPr>
          <a:lstStyle/>
          <a:p>
            <a:r>
              <a:rPr lang="zh-CN" altLang="zh-CN" sz="2000" dirty="0">
                <a:latin typeface="+mn-ea"/>
              </a:rPr>
              <a:t>对于大多数当前的</a:t>
            </a:r>
            <a:r>
              <a:rPr lang="en-US" altLang="zh-CN" sz="2000" dirty="0">
                <a:latin typeface="+mn-ea"/>
              </a:rPr>
              <a:t>3D</a:t>
            </a:r>
            <a:r>
              <a:rPr lang="zh-CN" altLang="zh-CN" sz="2000" dirty="0">
                <a:latin typeface="+mn-ea"/>
              </a:rPr>
              <a:t>扫描技术而言，诸如玻璃和镜子的平面反射表面是非常难以重建的。如果仅仅是粗糙地对待它们，那么它们只能给出与镜外完全相同的重复的场景结构，从而完全忽略了各种光线阴影和视角的影响，完全破坏了重建。</a:t>
            </a:r>
          </a:p>
          <a:p>
            <a:endParaRPr lang="zh-CN" altLang="en-US" dirty="0"/>
          </a:p>
        </p:txBody>
      </p:sp>
      <p:sp>
        <p:nvSpPr>
          <p:cNvPr id="5" name="文本框 4"/>
          <p:cNvSpPr txBox="1"/>
          <p:nvPr/>
        </p:nvSpPr>
        <p:spPr>
          <a:xfrm>
            <a:off x="1199027" y="2467981"/>
            <a:ext cx="10069608" cy="1323439"/>
          </a:xfrm>
          <a:prstGeom prst="rect">
            <a:avLst/>
          </a:prstGeom>
          <a:noFill/>
        </p:spPr>
        <p:txBody>
          <a:bodyPr wrap="square" rtlCol="0">
            <a:spAutoFit/>
          </a:bodyPr>
          <a:lstStyle/>
          <a:p>
            <a:r>
              <a:rPr lang="zh-CN" altLang="zh-CN" sz="2000" dirty="0"/>
              <a:t>场景中一个经常出现的元素：镜子和玻璃等反射表面，在以前的工作中很少得到处理。虽然这听起来像是一个小小的遗漏，但实际上镜面对任何重建系统都是一个重要的问题</a:t>
            </a:r>
            <a:r>
              <a:rPr lang="zh-CN" altLang="zh-CN" sz="2000" dirty="0" smtClean="0"/>
              <a:t>。</a:t>
            </a:r>
            <a:r>
              <a:rPr lang="zh-CN" altLang="zh-CN" sz="2000" dirty="0"/>
              <a:t>一面完美的镜子展示了对世界的完美反映，这与直接观察镜像世界无法区分。因此镜子基本上是不可见的。这样的话，镜像场景仍将使用标准视觉技术重建。</a:t>
            </a:r>
            <a:endParaRPr lang="zh-CN" altLang="en-US" sz="2000" dirty="0"/>
          </a:p>
        </p:txBody>
      </p:sp>
      <p:pic>
        <p:nvPicPr>
          <p:cNvPr id="6" name="图片 5"/>
          <p:cNvPicPr/>
          <p:nvPr/>
        </p:nvPicPr>
        <p:blipFill>
          <a:blip r:embed="rId2"/>
          <a:stretch>
            <a:fillRect/>
          </a:stretch>
        </p:blipFill>
        <p:spPr>
          <a:xfrm>
            <a:off x="3099545" y="4062703"/>
            <a:ext cx="6360458" cy="1913957"/>
          </a:xfrm>
          <a:prstGeom prst="rect">
            <a:avLst/>
          </a:prstGeom>
        </p:spPr>
      </p:pic>
      <p:sp>
        <p:nvSpPr>
          <p:cNvPr id="7" name="文本框 6"/>
          <p:cNvSpPr txBox="1"/>
          <p:nvPr/>
        </p:nvSpPr>
        <p:spPr>
          <a:xfrm>
            <a:off x="9695330" y="537882"/>
            <a:ext cx="2958353"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8" name="矩形 7"/>
          <p:cNvSpPr/>
          <p:nvPr/>
        </p:nvSpPr>
        <p:spPr>
          <a:xfrm>
            <a:off x="3099545" y="5968943"/>
            <a:ext cx="6096000" cy="338554"/>
          </a:xfrm>
          <a:prstGeom prst="rect">
            <a:avLst/>
          </a:prstGeom>
        </p:spPr>
        <p:txBody>
          <a:bodyPr>
            <a:spAutoFit/>
          </a:bodyPr>
          <a:lstStyle/>
          <a:p>
            <a:pPr indent="133985" algn="ctr">
              <a:spcAft>
                <a:spcPts val="600"/>
              </a:spcAft>
            </a:pPr>
            <a:r>
              <a:rPr lang="zh-CN" altLang="zh-CN" sz="1600" b="1" dirty="0"/>
              <a:t>图</a:t>
            </a:r>
            <a:r>
              <a:rPr lang="en-US" altLang="zh-CN" sz="1600" b="1" dirty="0"/>
              <a:t>1 </a:t>
            </a:r>
            <a:r>
              <a:rPr lang="zh-CN" altLang="zh-CN" sz="1600" b="1" dirty="0"/>
              <a:t>来自</a:t>
            </a:r>
            <a:r>
              <a:rPr lang="en-US" altLang="zh-CN" sz="1600" b="1" dirty="0" err="1"/>
              <a:t>ScanNet</a:t>
            </a:r>
            <a:r>
              <a:rPr lang="zh-CN" altLang="zh-CN" sz="1600" b="1" dirty="0"/>
              <a:t>数据集的示例扫描</a:t>
            </a:r>
            <a:r>
              <a:rPr lang="en-US" altLang="zh-CN" sz="1600" b="1" dirty="0"/>
              <a:t>[Dai et al. 2017]</a:t>
            </a:r>
            <a:r>
              <a:rPr lang="zh-CN" altLang="zh-CN" sz="1600" b="1" dirty="0"/>
              <a:t>镜中的家居</a:t>
            </a:r>
          </a:p>
        </p:txBody>
      </p:sp>
    </p:spTree>
    <p:extLst>
      <p:ext uri="{BB962C8B-B14F-4D97-AF65-F5344CB8AC3E}">
        <p14:creationId xmlns:p14="http://schemas.microsoft.com/office/powerpoint/2010/main" val="33498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前人研究</a:t>
            </a:r>
            <a:endParaRPr lang="zh-CN" altLang="en-US" sz="2800" dirty="0"/>
          </a:p>
        </p:txBody>
      </p:sp>
      <p:sp>
        <p:nvSpPr>
          <p:cNvPr id="5" name="文本框 4"/>
          <p:cNvSpPr txBox="1"/>
          <p:nvPr/>
        </p:nvSpPr>
        <p:spPr>
          <a:xfrm>
            <a:off x="1586753" y="2438038"/>
            <a:ext cx="9776012" cy="2862322"/>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a:t>
            </a:r>
            <a:r>
              <a:rPr lang="en-US" altLang="zh-CN" sz="2000" dirty="0" err="1"/>
              <a:t>Klank</a:t>
            </a:r>
            <a:r>
              <a:rPr lang="en-US" altLang="zh-CN" sz="2000" dirty="0"/>
              <a:t> et al. 2011</a:t>
            </a:r>
            <a:r>
              <a:rPr lang="en-US" altLang="zh-CN" sz="2000" dirty="0" smtClean="0"/>
              <a:t>] </a:t>
            </a:r>
            <a:r>
              <a:rPr lang="zh-CN" altLang="zh-CN" sz="2000" dirty="0" smtClean="0"/>
              <a:t>玻璃</a:t>
            </a:r>
            <a:r>
              <a:rPr lang="zh-CN" altLang="zh-CN" sz="2000" dirty="0"/>
              <a:t>吸收一些光，尤其是光谱的红外</a:t>
            </a:r>
            <a:r>
              <a:rPr lang="zh-CN" altLang="zh-CN" sz="2000" dirty="0" smtClean="0"/>
              <a:t>部分，</a:t>
            </a:r>
            <a:r>
              <a:rPr lang="en-US" altLang="zh-CN" sz="2000" dirty="0"/>
              <a:t>[Miyazaki et al. 2004</a:t>
            </a:r>
            <a:r>
              <a:rPr lang="en-US" altLang="zh-CN" sz="2000" dirty="0" smtClean="0"/>
              <a:t>] </a:t>
            </a:r>
            <a:r>
              <a:rPr lang="zh-CN" altLang="zh-CN" sz="2000" dirty="0" smtClean="0"/>
              <a:t>或者</a:t>
            </a:r>
            <a:r>
              <a:rPr lang="zh-CN" altLang="zh-CN" sz="2000" dirty="0"/>
              <a:t>光线的偏振状态的</a:t>
            </a:r>
            <a:r>
              <a:rPr lang="zh-CN" altLang="zh-CN" sz="2000" dirty="0" smtClean="0"/>
              <a:t>变化。</a:t>
            </a:r>
            <a:endParaRPr lang="en-US" altLang="zh-CN" sz="2000" dirty="0" smtClean="0"/>
          </a:p>
          <a:p>
            <a:pPr marL="342900" indent="-342900">
              <a:buFont typeface="Wingdings" panose="05000000000000000000" pitchFamily="2" charset="2"/>
              <a:buChar char="n"/>
            </a:pPr>
            <a:endParaRPr lang="en-US" altLang="zh-CN" sz="2000" dirty="0" smtClean="0"/>
          </a:p>
          <a:p>
            <a:pPr marL="342900" indent="-342900">
              <a:buFont typeface="Wingdings" panose="05000000000000000000" pitchFamily="2" charset="2"/>
              <a:buChar char="n"/>
            </a:pPr>
            <a:r>
              <a:rPr lang="en-US" altLang="zh-CN" sz="2000" dirty="0" smtClean="0"/>
              <a:t>[</a:t>
            </a:r>
            <a:r>
              <a:rPr lang="en-US" altLang="zh-CN" sz="2000" dirty="0"/>
              <a:t>Yang and Wang 2008; Zhang et al. </a:t>
            </a:r>
            <a:r>
              <a:rPr lang="en-US" altLang="zh-CN" sz="2000" dirty="0" smtClean="0"/>
              <a:t>2017] </a:t>
            </a:r>
            <a:r>
              <a:rPr lang="zh-CN" altLang="en-US" sz="2000" dirty="0" smtClean="0"/>
              <a:t>提出</a:t>
            </a:r>
            <a:r>
              <a:rPr lang="zh-CN" altLang="zh-CN" sz="2000" dirty="0" smtClean="0"/>
              <a:t>使用</a:t>
            </a:r>
            <a:r>
              <a:rPr lang="zh-CN" altLang="zh-CN" sz="2000" dirty="0"/>
              <a:t>超声波测量距离的方法，其从镜子表面反射并且可以在特定几何的成像下观察</a:t>
            </a:r>
            <a:r>
              <a:rPr lang="zh-CN" altLang="zh-CN" sz="2000" dirty="0" smtClean="0"/>
              <a:t>到</a:t>
            </a:r>
            <a:r>
              <a:rPr lang="zh-CN" altLang="en-US" sz="2000" dirty="0" smtClean="0"/>
              <a:t>。</a:t>
            </a:r>
            <a:endParaRPr lang="en-US" altLang="zh-CN" sz="2000" dirty="0" smtClean="0"/>
          </a:p>
          <a:p>
            <a:pPr marL="342900" indent="-342900">
              <a:buFont typeface="Wingdings" panose="05000000000000000000" pitchFamily="2" charset="2"/>
              <a:buChar char="n"/>
            </a:pPr>
            <a:endParaRPr lang="en-US" altLang="zh-CN" sz="2000" dirty="0" smtClean="0"/>
          </a:p>
          <a:p>
            <a:pPr marL="342900" indent="-342900">
              <a:buFont typeface="Wingdings" panose="05000000000000000000" pitchFamily="2" charset="2"/>
              <a:buChar char="n"/>
            </a:pPr>
            <a:r>
              <a:rPr lang="en-US" altLang="zh-CN" sz="2000" dirty="0"/>
              <a:t>[</a:t>
            </a:r>
            <a:r>
              <a:rPr lang="en-US" altLang="zh-CN" sz="2000" dirty="0" err="1"/>
              <a:t>Käshammer</a:t>
            </a:r>
            <a:r>
              <a:rPr lang="en-US" altLang="zh-CN" sz="2000" dirty="0"/>
              <a:t> and </a:t>
            </a:r>
            <a:r>
              <a:rPr lang="en-US" altLang="zh-CN" sz="2000" dirty="0" err="1"/>
              <a:t>Nüchter</a:t>
            </a:r>
            <a:r>
              <a:rPr lang="en-US" altLang="zh-CN" sz="2000" dirty="0"/>
              <a:t> 2015; Yang and Wang 2011</a:t>
            </a:r>
            <a:r>
              <a:rPr lang="en-US" altLang="zh-CN" sz="2000" dirty="0" smtClean="0"/>
              <a:t>] </a:t>
            </a:r>
            <a:r>
              <a:rPr lang="zh-CN" altLang="zh-CN" sz="2000" dirty="0" smtClean="0"/>
              <a:t>从</a:t>
            </a:r>
            <a:r>
              <a:rPr lang="zh-CN" altLang="zh-CN" sz="2000" dirty="0"/>
              <a:t>镜框边界观察到的深度不连续性（也称为跳跃边缘）也可以推断出镜框的</a:t>
            </a:r>
            <a:r>
              <a:rPr lang="zh-CN" altLang="zh-CN" sz="2000" dirty="0" smtClean="0"/>
              <a:t>存在</a:t>
            </a:r>
            <a:r>
              <a:rPr lang="en-US" altLang="zh-CN" sz="2000" dirty="0" smtClean="0"/>
              <a:t> [</a:t>
            </a:r>
            <a:r>
              <a:rPr lang="en-US" altLang="zh-CN" sz="2000" dirty="0" err="1"/>
              <a:t>DelPozo</a:t>
            </a:r>
            <a:r>
              <a:rPr lang="en-US" altLang="zh-CN" sz="2000" dirty="0"/>
              <a:t> and </a:t>
            </a:r>
            <a:r>
              <a:rPr lang="en-US" altLang="zh-CN" sz="2000" dirty="0" err="1"/>
              <a:t>Savarese</a:t>
            </a:r>
            <a:r>
              <a:rPr lang="en-US" altLang="zh-CN" sz="2000" dirty="0"/>
              <a:t> 2007</a:t>
            </a:r>
            <a:r>
              <a:rPr lang="en-US" altLang="zh-CN" sz="2000" dirty="0" smtClean="0"/>
              <a:t>]</a:t>
            </a:r>
            <a:r>
              <a:rPr lang="zh-CN" altLang="en-US" sz="2000" dirty="0" smtClean="0"/>
              <a:t> </a:t>
            </a:r>
            <a:r>
              <a:rPr lang="zh-CN" altLang="zh-CN" sz="2000" dirty="0" smtClean="0"/>
              <a:t>可以</a:t>
            </a:r>
            <a:r>
              <a:rPr lang="zh-CN" altLang="zh-CN" sz="2000" dirty="0"/>
              <a:t>使用其独特的失真模式检测曲面</a:t>
            </a:r>
            <a:r>
              <a:rPr lang="zh-CN" altLang="zh-CN" sz="2000" dirty="0" smtClean="0"/>
              <a:t>镜面</a:t>
            </a:r>
            <a:endParaRPr lang="zh-CN" altLang="en-US" sz="2000" dirty="0"/>
          </a:p>
        </p:txBody>
      </p:sp>
      <p:sp>
        <p:nvSpPr>
          <p:cNvPr id="6" name="文本框 5"/>
          <p:cNvSpPr txBox="1"/>
          <p:nvPr/>
        </p:nvSpPr>
        <p:spPr>
          <a:xfrm>
            <a:off x="1586753" y="1626110"/>
            <a:ext cx="2944906" cy="400110"/>
          </a:xfrm>
          <a:prstGeom prst="rect">
            <a:avLst/>
          </a:prstGeom>
          <a:noFill/>
        </p:spPr>
        <p:txBody>
          <a:bodyPr wrap="square" rtlCol="0">
            <a:spAutoFit/>
          </a:bodyPr>
          <a:lstStyle/>
          <a:p>
            <a:r>
              <a:rPr lang="zh-CN" altLang="en-US" sz="2000" dirty="0" smtClean="0"/>
              <a:t>检测镜面和玻璃面</a:t>
            </a:r>
            <a:endParaRPr lang="zh-CN" altLang="en-US" sz="2000" dirty="0"/>
          </a:p>
        </p:txBody>
      </p:sp>
      <p:cxnSp>
        <p:nvCxnSpPr>
          <p:cNvPr id="7" name="直接连接符 10"/>
          <p:cNvCxnSpPr/>
          <p:nvPr/>
        </p:nvCxnSpPr>
        <p:spPr>
          <a:xfrm>
            <a:off x="1465729" y="2026220"/>
            <a:ext cx="2501153"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94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前人研究</a:t>
            </a:r>
            <a:endParaRPr lang="zh-CN" altLang="en-US" sz="2800" dirty="0"/>
          </a:p>
        </p:txBody>
      </p:sp>
      <p:sp>
        <p:nvSpPr>
          <p:cNvPr id="5" name="文本框 4"/>
          <p:cNvSpPr txBox="1"/>
          <p:nvPr/>
        </p:nvSpPr>
        <p:spPr>
          <a:xfrm>
            <a:off x="1586753" y="2583896"/>
            <a:ext cx="9776012" cy="1938992"/>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a:t>
            </a:r>
            <a:r>
              <a:rPr lang="en-US" altLang="zh-CN" sz="2000" dirty="0" err="1"/>
              <a:t>Balzer</a:t>
            </a:r>
            <a:r>
              <a:rPr lang="en-US" altLang="zh-CN" sz="2000" dirty="0"/>
              <a:t> et al. 2014]</a:t>
            </a:r>
            <a:r>
              <a:rPr lang="zh-CN" altLang="en-US" sz="2000" dirty="0"/>
              <a:t>，</a:t>
            </a:r>
            <a:r>
              <a:rPr lang="en-US" altLang="zh-CN" sz="2000" dirty="0"/>
              <a:t>[Liu et al. 2015; </a:t>
            </a:r>
            <a:r>
              <a:rPr lang="en-US" altLang="zh-CN" sz="2000" dirty="0" err="1"/>
              <a:t>Tarini</a:t>
            </a:r>
            <a:r>
              <a:rPr lang="en-US" altLang="zh-CN" sz="2000" dirty="0"/>
              <a:t> et al. 2005]</a:t>
            </a:r>
            <a:r>
              <a:rPr lang="zh-CN" altLang="en-US" sz="2000" dirty="0"/>
              <a:t>，</a:t>
            </a:r>
            <a:r>
              <a:rPr lang="en-US" altLang="zh-CN" sz="2000" dirty="0"/>
              <a:t>[</a:t>
            </a:r>
            <a:r>
              <a:rPr lang="en-US" altLang="zh-CN" sz="2000" dirty="0" err="1"/>
              <a:t>Balzer</a:t>
            </a:r>
            <a:r>
              <a:rPr lang="en-US" altLang="zh-CN" sz="2000" dirty="0"/>
              <a:t> et al. 2011</a:t>
            </a:r>
            <a:r>
              <a:rPr lang="en-US" altLang="zh-CN" sz="2000" dirty="0" smtClean="0"/>
              <a:t>]  </a:t>
            </a:r>
            <a:r>
              <a:rPr lang="zh-CN" altLang="zh-CN" sz="2000" dirty="0" smtClean="0"/>
              <a:t>通过</a:t>
            </a:r>
            <a:r>
              <a:rPr lang="zh-CN" altLang="zh-CN" sz="2000" dirty="0"/>
              <a:t>检测扩展目标的镜面反射来恢复镜面表面的几何形状，从而能够估计在给定像素处观察到的表面的法线方向。这种方法的关键挑战是目标需要覆盖所有相关的角度，这通常要求它完全包围</a:t>
            </a:r>
            <a:r>
              <a:rPr lang="zh-CN" altLang="zh-CN" sz="2000" dirty="0" smtClean="0"/>
              <a:t>物体</a:t>
            </a:r>
            <a:endParaRPr lang="en-US" altLang="zh-CN" sz="2000" dirty="0" smtClean="0"/>
          </a:p>
          <a:p>
            <a:endParaRPr lang="en-US" altLang="zh-CN" sz="2000" dirty="0"/>
          </a:p>
          <a:p>
            <a:pPr marL="342900" indent="-342900">
              <a:buFont typeface="Wingdings" panose="05000000000000000000" pitchFamily="2" charset="2"/>
              <a:buChar char="n"/>
            </a:pPr>
            <a:r>
              <a:rPr lang="en-US" altLang="zh-CN" sz="2000" dirty="0" err="1"/>
              <a:t>Jacquet</a:t>
            </a:r>
            <a:r>
              <a:rPr lang="en-US" altLang="zh-CN" sz="2000" dirty="0"/>
              <a:t> et al. [2013] </a:t>
            </a:r>
            <a:r>
              <a:rPr lang="zh-CN" altLang="zh-CN" sz="2000" dirty="0"/>
              <a:t>使用大窗格中的光线反射来分割</a:t>
            </a:r>
            <a:r>
              <a:rPr lang="en-US" altLang="zh-CN" sz="2000" dirty="0"/>
              <a:t>3D</a:t>
            </a:r>
            <a:r>
              <a:rPr lang="zh-CN" altLang="zh-CN" sz="2000" dirty="0"/>
              <a:t>立体图像来重建法线场</a:t>
            </a:r>
            <a:endParaRPr lang="zh-CN" altLang="en-US" sz="2000" dirty="0"/>
          </a:p>
        </p:txBody>
      </p:sp>
      <p:sp>
        <p:nvSpPr>
          <p:cNvPr id="6" name="文本框 5"/>
          <p:cNvSpPr txBox="1"/>
          <p:nvPr/>
        </p:nvSpPr>
        <p:spPr>
          <a:xfrm>
            <a:off x="1586753" y="1626110"/>
            <a:ext cx="2944906" cy="400110"/>
          </a:xfrm>
          <a:prstGeom prst="rect">
            <a:avLst/>
          </a:prstGeom>
          <a:noFill/>
        </p:spPr>
        <p:txBody>
          <a:bodyPr wrap="square" rtlCol="0">
            <a:spAutoFit/>
          </a:bodyPr>
          <a:lstStyle/>
          <a:p>
            <a:r>
              <a:rPr lang="zh-CN" altLang="en-US" sz="2000" dirty="0"/>
              <a:t>重建</a:t>
            </a:r>
            <a:r>
              <a:rPr lang="zh-CN" altLang="en-US" sz="2000" dirty="0" smtClean="0"/>
              <a:t>镜面和玻璃面</a:t>
            </a:r>
            <a:endParaRPr lang="zh-CN" altLang="en-US" sz="2000" dirty="0"/>
          </a:p>
        </p:txBody>
      </p:sp>
      <p:cxnSp>
        <p:nvCxnSpPr>
          <p:cNvPr id="7" name="直接连接符 10"/>
          <p:cNvCxnSpPr/>
          <p:nvPr/>
        </p:nvCxnSpPr>
        <p:spPr>
          <a:xfrm>
            <a:off x="1465729" y="2026220"/>
            <a:ext cx="2501153"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7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前人研究</a:t>
            </a:r>
            <a:endParaRPr lang="zh-CN" altLang="en-US" sz="2800" dirty="0"/>
          </a:p>
        </p:txBody>
      </p:sp>
      <p:sp>
        <p:nvSpPr>
          <p:cNvPr id="5" name="文本框 4"/>
          <p:cNvSpPr txBox="1"/>
          <p:nvPr/>
        </p:nvSpPr>
        <p:spPr>
          <a:xfrm>
            <a:off x="1586753" y="2583896"/>
            <a:ext cx="9776012" cy="2246769"/>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smtClean="0"/>
              <a:t>Jiang </a:t>
            </a:r>
            <a:r>
              <a:rPr lang="en-US" altLang="zh-CN" sz="2000" dirty="0"/>
              <a:t>et al. [2017</a:t>
            </a:r>
            <a:r>
              <a:rPr lang="en-US" altLang="zh-CN" sz="2000" dirty="0" smtClean="0"/>
              <a:t>] </a:t>
            </a:r>
            <a:r>
              <a:rPr lang="zh-CN" altLang="zh-CN" sz="2000" dirty="0" smtClean="0"/>
              <a:t>使用</a:t>
            </a:r>
            <a:r>
              <a:rPr lang="zh-CN" altLang="zh-CN" sz="2000" dirty="0"/>
              <a:t>飞行时间（</a:t>
            </a:r>
            <a:r>
              <a:rPr lang="en-US" altLang="zh-CN" sz="2000" dirty="0"/>
              <a:t>TOF</a:t>
            </a:r>
            <a:r>
              <a:rPr lang="zh-CN" altLang="zh-CN" sz="2000" dirty="0"/>
              <a:t>）传感器的返回信号的强度，到表面的距离和入射角作为室内环境中基于神经网络的玻璃表面分类的特征。虽然足以用于机器人导航，但这种方法不能产生高精度的扫描数据</a:t>
            </a:r>
            <a:r>
              <a:rPr lang="zh-CN" altLang="zh-CN" sz="2000" dirty="0" smtClean="0"/>
              <a:t>。</a:t>
            </a:r>
            <a:endParaRPr lang="en-US" altLang="zh-CN" sz="2000" dirty="0" smtClean="0"/>
          </a:p>
          <a:p>
            <a:pPr marL="342900" indent="-342900">
              <a:buFont typeface="Wingdings" panose="05000000000000000000" pitchFamily="2" charset="2"/>
              <a:buChar char="n"/>
            </a:pPr>
            <a:endParaRPr lang="en-US" altLang="zh-CN" sz="2000" dirty="0"/>
          </a:p>
          <a:p>
            <a:pPr marL="342900" indent="-342900">
              <a:buFont typeface="Wingdings" panose="05000000000000000000" pitchFamily="2" charset="2"/>
              <a:buChar char="n"/>
            </a:pPr>
            <a:r>
              <a:rPr lang="en-US" altLang="zh-CN" sz="2000" dirty="0"/>
              <a:t>Zhang et al. [2017] </a:t>
            </a:r>
            <a:r>
              <a:rPr lang="zh-CN" altLang="zh-CN" sz="2000" dirty="0"/>
              <a:t>增加了带有超声波距离传感器的</a:t>
            </a:r>
            <a:r>
              <a:rPr lang="en-US" altLang="zh-CN" sz="2000" dirty="0"/>
              <a:t>Kinect</a:t>
            </a:r>
            <a:r>
              <a:rPr lang="zh-CN" altLang="zh-CN" sz="2000" dirty="0"/>
              <a:t>扫描设备。他们寻找光学和超声波深度的差异，并使用精细的基于</a:t>
            </a:r>
            <a:r>
              <a:rPr lang="en-US" altLang="zh-CN" sz="2000" dirty="0"/>
              <a:t>MRF</a:t>
            </a:r>
            <a:r>
              <a:rPr lang="zh-CN" altLang="zh-CN" sz="2000" dirty="0"/>
              <a:t>的推断来检测玻璃和镜子</a:t>
            </a:r>
            <a:r>
              <a:rPr lang="zh-CN" altLang="zh-CN" sz="2000" dirty="0" smtClean="0"/>
              <a:t>表面。</a:t>
            </a:r>
            <a:endParaRPr lang="en-US" altLang="zh-CN" sz="2000" dirty="0" smtClean="0"/>
          </a:p>
          <a:p>
            <a:endParaRPr lang="zh-CN" altLang="zh-CN" sz="2000" dirty="0"/>
          </a:p>
        </p:txBody>
      </p:sp>
      <p:sp>
        <p:nvSpPr>
          <p:cNvPr id="6" name="文本框 5"/>
          <p:cNvSpPr txBox="1"/>
          <p:nvPr/>
        </p:nvSpPr>
        <p:spPr>
          <a:xfrm>
            <a:off x="1586753" y="1626110"/>
            <a:ext cx="2944906" cy="400110"/>
          </a:xfrm>
          <a:prstGeom prst="rect">
            <a:avLst/>
          </a:prstGeom>
          <a:noFill/>
        </p:spPr>
        <p:txBody>
          <a:bodyPr wrap="square" rtlCol="0">
            <a:spAutoFit/>
          </a:bodyPr>
          <a:lstStyle/>
          <a:p>
            <a:r>
              <a:rPr lang="zh-CN" altLang="en-US" sz="2000" dirty="0" smtClean="0"/>
              <a:t>场景中的镜面和玻璃面</a:t>
            </a:r>
            <a:endParaRPr lang="zh-CN" altLang="en-US" sz="2000" dirty="0"/>
          </a:p>
        </p:txBody>
      </p:sp>
      <p:cxnSp>
        <p:nvCxnSpPr>
          <p:cNvPr id="7" name="直接连接符 10"/>
          <p:cNvCxnSpPr/>
          <p:nvPr/>
        </p:nvCxnSpPr>
        <p:spPr>
          <a:xfrm>
            <a:off x="1465729" y="2026220"/>
            <a:ext cx="2918012"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1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586752" y="1626110"/>
            <a:ext cx="3550023" cy="400110"/>
          </a:xfrm>
          <a:prstGeom prst="rect">
            <a:avLst/>
          </a:prstGeom>
          <a:noFill/>
        </p:spPr>
        <p:txBody>
          <a:bodyPr wrap="square" rtlCol="0">
            <a:spAutoFit/>
          </a:bodyPr>
          <a:lstStyle/>
          <a:p>
            <a:r>
              <a:rPr lang="zh-CN" altLang="en-US" sz="2000" dirty="0" smtClean="0"/>
              <a:t>重建场景中镜面的大致流程</a:t>
            </a:r>
            <a:endParaRPr lang="zh-CN" altLang="en-US" sz="2000" dirty="0"/>
          </a:p>
        </p:txBody>
      </p:sp>
      <p:cxnSp>
        <p:nvCxnSpPr>
          <p:cNvPr id="7" name="直接连接符 10"/>
          <p:cNvCxnSpPr/>
          <p:nvPr/>
        </p:nvCxnSpPr>
        <p:spPr>
          <a:xfrm>
            <a:off x="1465729" y="2026220"/>
            <a:ext cx="3509683"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pic>
        <p:nvPicPr>
          <p:cNvPr id="8" name="图片 7"/>
          <p:cNvPicPr/>
          <p:nvPr/>
        </p:nvPicPr>
        <p:blipFill>
          <a:blip r:embed="rId2"/>
          <a:stretch>
            <a:fillRect/>
          </a:stretch>
        </p:blipFill>
        <p:spPr>
          <a:xfrm>
            <a:off x="1815352" y="2426330"/>
            <a:ext cx="9265023" cy="2510510"/>
          </a:xfrm>
          <a:prstGeom prst="rect">
            <a:avLst/>
          </a:prstGeom>
        </p:spPr>
      </p:pic>
      <p:sp>
        <p:nvSpPr>
          <p:cNvPr id="3" name="矩形 2"/>
          <p:cNvSpPr/>
          <p:nvPr/>
        </p:nvSpPr>
        <p:spPr>
          <a:xfrm>
            <a:off x="1815352" y="5152283"/>
            <a:ext cx="2031325" cy="369332"/>
          </a:xfrm>
          <a:prstGeom prst="rect">
            <a:avLst/>
          </a:prstGeom>
        </p:spPr>
        <p:txBody>
          <a:bodyPr wrap="none">
            <a:spAutoFit/>
          </a:bodyPr>
          <a:lstStyle/>
          <a:p>
            <a:r>
              <a:rPr lang="zh-CN" altLang="zh-CN" smtClean="0">
                <a:ea typeface="宋体" panose="02010600030101010101" pitchFamily="2" charset="-122"/>
                <a:cs typeface="Times New Roman" panose="02020603050405020304" pitchFamily="18" charset="0"/>
              </a:rPr>
              <a:t>捕获场景检测镜面</a:t>
            </a:r>
            <a:endParaRPr lang="zh-CN" altLang="en-US" dirty="0"/>
          </a:p>
        </p:txBody>
      </p:sp>
      <p:sp>
        <p:nvSpPr>
          <p:cNvPr id="9" name="矩形 8"/>
          <p:cNvSpPr/>
          <p:nvPr/>
        </p:nvSpPr>
        <p:spPr>
          <a:xfrm>
            <a:off x="3846677" y="5152283"/>
            <a:ext cx="2262158"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Calibri" panose="020F0502020204030204" pitchFamily="34" charset="0"/>
              </a:rPr>
              <a:t>重建没有镜子的场景</a:t>
            </a:r>
            <a:endParaRPr lang="zh-CN" altLang="en-US" dirty="0"/>
          </a:p>
        </p:txBody>
      </p:sp>
      <p:sp>
        <p:nvSpPr>
          <p:cNvPr id="10" name="矩形 9"/>
          <p:cNvSpPr/>
          <p:nvPr/>
        </p:nvSpPr>
        <p:spPr>
          <a:xfrm>
            <a:off x="6217022" y="5152283"/>
            <a:ext cx="2262158" cy="369332"/>
          </a:xfrm>
          <a:prstGeom prst="rect">
            <a:avLst/>
          </a:prstGeom>
        </p:spPr>
        <p:txBody>
          <a:bodyPr wrap="none">
            <a:spAutoFit/>
          </a:bodyPr>
          <a:lstStyle/>
          <a:p>
            <a:r>
              <a:rPr lang="zh-CN" altLang="zh-CN" dirty="0" smtClean="0">
                <a:latin typeface="Calibri" panose="020F0502020204030204" pitchFamily="34" charset="0"/>
                <a:ea typeface="宋体" panose="02010600030101010101" pitchFamily="2" charset="-122"/>
                <a:cs typeface="Calibri" panose="020F0502020204030204" pitchFamily="34" charset="0"/>
              </a:rPr>
              <a:t>重建镜面</a:t>
            </a:r>
            <a:r>
              <a:rPr lang="zh-CN" altLang="en-US" dirty="0" smtClean="0">
                <a:latin typeface="Calibri" panose="020F0502020204030204" pitchFamily="34" charset="0"/>
                <a:ea typeface="宋体" panose="02010600030101010101" pitchFamily="2" charset="-122"/>
                <a:cs typeface="Calibri" panose="020F0502020204030204" pitchFamily="34" charset="0"/>
              </a:rPr>
              <a:t>及处理边界</a:t>
            </a:r>
            <a:endParaRPr lang="zh-CN" altLang="en-US" dirty="0"/>
          </a:p>
        </p:txBody>
      </p:sp>
      <p:sp>
        <p:nvSpPr>
          <p:cNvPr id="11" name="矩形 10"/>
          <p:cNvSpPr/>
          <p:nvPr/>
        </p:nvSpPr>
        <p:spPr>
          <a:xfrm>
            <a:off x="8587385" y="5152283"/>
            <a:ext cx="2031325"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Calibri" panose="020F0502020204030204" pitchFamily="34" charset="0"/>
              </a:rPr>
              <a:t>渲染</a:t>
            </a:r>
            <a:r>
              <a:rPr lang="zh-CN" altLang="zh-CN" dirty="0" smtClean="0">
                <a:latin typeface="Calibri" panose="020F0502020204030204" pitchFamily="34" charset="0"/>
                <a:ea typeface="宋体" panose="02010600030101010101" pitchFamily="2" charset="-122"/>
                <a:cs typeface="Calibri" panose="020F0502020204030204" pitchFamily="34" charset="0"/>
              </a:rPr>
              <a:t>镜面</a:t>
            </a:r>
            <a:r>
              <a:rPr lang="zh-CN" altLang="zh-CN" dirty="0">
                <a:latin typeface="Calibri" panose="020F0502020204030204" pitchFamily="34" charset="0"/>
                <a:ea typeface="宋体" panose="02010600030101010101" pitchFamily="2" charset="-122"/>
                <a:cs typeface="Calibri" panose="020F0502020204030204" pitchFamily="34" charset="0"/>
              </a:rPr>
              <a:t>中的</a:t>
            </a:r>
            <a:r>
              <a:rPr lang="zh-CN" altLang="zh-CN" dirty="0" smtClean="0">
                <a:latin typeface="Calibri" panose="020F0502020204030204" pitchFamily="34" charset="0"/>
                <a:ea typeface="宋体" panose="02010600030101010101" pitchFamily="2" charset="-122"/>
                <a:cs typeface="Calibri" panose="020F0502020204030204" pitchFamily="34" charset="0"/>
              </a:rPr>
              <a:t>场景</a:t>
            </a:r>
            <a:endParaRPr lang="zh-CN" altLang="en-US" dirty="0"/>
          </a:p>
        </p:txBody>
      </p:sp>
    </p:spTree>
    <p:extLst>
      <p:ext uri="{BB962C8B-B14F-4D97-AF65-F5344CB8AC3E}">
        <p14:creationId xmlns:p14="http://schemas.microsoft.com/office/powerpoint/2010/main" val="89500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465729" y="1626111"/>
            <a:ext cx="3550023" cy="400110"/>
          </a:xfrm>
          <a:prstGeom prst="rect">
            <a:avLst/>
          </a:prstGeom>
          <a:noFill/>
        </p:spPr>
        <p:txBody>
          <a:bodyPr wrap="square" rtlCol="0">
            <a:spAutoFit/>
          </a:bodyPr>
          <a:lstStyle/>
          <a:p>
            <a:r>
              <a:rPr lang="zh-CN" altLang="en-US" sz="2000" dirty="0" smtClean="0"/>
              <a:t>检测镜面的新方法</a:t>
            </a:r>
            <a:endParaRPr lang="zh-CN" altLang="en-US" sz="2000" dirty="0"/>
          </a:p>
        </p:txBody>
      </p:sp>
      <p:cxnSp>
        <p:nvCxnSpPr>
          <p:cNvPr id="7" name="直接连接符 10"/>
          <p:cNvCxnSpPr/>
          <p:nvPr/>
        </p:nvCxnSpPr>
        <p:spPr>
          <a:xfrm>
            <a:off x="1465729" y="2026220"/>
            <a:ext cx="2178424"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65729" y="2426330"/>
            <a:ext cx="9386047" cy="1200329"/>
          </a:xfrm>
          <a:prstGeom prst="rect">
            <a:avLst/>
          </a:prstGeom>
        </p:spPr>
        <p:txBody>
          <a:bodyPr wrap="square">
            <a:spAutoFit/>
          </a:bodyPr>
          <a:lstStyle/>
          <a:p>
            <a:r>
              <a:rPr lang="zh-CN" altLang="zh-CN" dirty="0"/>
              <a:t>作者的主要想法是在捕获图像的装置上添加一个标签，该标签只有在摄像机面向镜子或玻璃表面时才能观察到。在作者的工作中，他们使用了</a:t>
            </a:r>
            <a:r>
              <a:rPr lang="en-US" altLang="zh-CN" dirty="0" err="1"/>
              <a:t>AprilTag</a:t>
            </a:r>
            <a:r>
              <a:rPr lang="zh-CN" altLang="zh-CN" dirty="0"/>
              <a:t>的镜像版本</a:t>
            </a:r>
            <a:r>
              <a:rPr lang="en-US" altLang="zh-CN" dirty="0"/>
              <a:t>[Olson 2011; Wang and Olson 2016]</a:t>
            </a:r>
            <a:r>
              <a:rPr lang="zh-CN" altLang="zh-CN" dirty="0"/>
              <a:t>。基于对该标签的观察结果不仅能够检测到反射表面，而且还能稳健地估计表面的平面参数。</a:t>
            </a:r>
            <a:endParaRPr lang="zh-CN" altLang="en-US" dirty="0"/>
          </a:p>
        </p:txBody>
      </p:sp>
      <p:pic>
        <p:nvPicPr>
          <p:cNvPr id="12" name="图片 11"/>
          <p:cNvPicPr/>
          <p:nvPr/>
        </p:nvPicPr>
        <p:blipFill>
          <a:blip r:embed="rId2"/>
          <a:stretch>
            <a:fillRect/>
          </a:stretch>
        </p:blipFill>
        <p:spPr>
          <a:xfrm>
            <a:off x="3220570" y="3626659"/>
            <a:ext cx="6162115" cy="2721909"/>
          </a:xfrm>
          <a:prstGeom prst="rect">
            <a:avLst/>
          </a:prstGeom>
        </p:spPr>
      </p:pic>
    </p:spTree>
    <p:extLst>
      <p:ext uri="{BB962C8B-B14F-4D97-AF65-F5344CB8AC3E}">
        <p14:creationId xmlns:p14="http://schemas.microsoft.com/office/powerpoint/2010/main" val="155640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7482" y="706578"/>
            <a:ext cx="3657600" cy="523220"/>
          </a:xfrm>
          <a:prstGeom prst="rect">
            <a:avLst/>
          </a:prstGeom>
          <a:noFill/>
        </p:spPr>
        <p:txBody>
          <a:bodyPr wrap="square" rtlCol="0">
            <a:spAutoFit/>
          </a:bodyPr>
          <a:lstStyle/>
          <a:p>
            <a:r>
              <a:rPr lang="zh-CN" altLang="en-US" sz="2800" dirty="0" smtClean="0"/>
              <a:t>作者所做工作</a:t>
            </a:r>
            <a:endParaRPr lang="zh-CN" altLang="en-US" sz="2800" dirty="0"/>
          </a:p>
        </p:txBody>
      </p:sp>
      <p:sp>
        <p:nvSpPr>
          <p:cNvPr id="6" name="文本框 5"/>
          <p:cNvSpPr txBox="1"/>
          <p:nvPr/>
        </p:nvSpPr>
        <p:spPr>
          <a:xfrm>
            <a:off x="1586752" y="1626110"/>
            <a:ext cx="3550023" cy="400110"/>
          </a:xfrm>
          <a:prstGeom prst="rect">
            <a:avLst/>
          </a:prstGeom>
          <a:noFill/>
        </p:spPr>
        <p:txBody>
          <a:bodyPr wrap="square" rtlCol="0">
            <a:spAutoFit/>
          </a:bodyPr>
          <a:lstStyle/>
          <a:p>
            <a:r>
              <a:rPr lang="zh-CN" altLang="en-US" sz="2000" dirty="0" smtClean="0"/>
              <a:t>估算镜面平面参数</a:t>
            </a:r>
            <a:endParaRPr lang="zh-CN" altLang="en-US" sz="2000" dirty="0"/>
          </a:p>
        </p:txBody>
      </p:sp>
      <p:cxnSp>
        <p:nvCxnSpPr>
          <p:cNvPr id="7" name="直接连接符 10"/>
          <p:cNvCxnSpPr/>
          <p:nvPr/>
        </p:nvCxnSpPr>
        <p:spPr>
          <a:xfrm>
            <a:off x="1465729" y="2026220"/>
            <a:ext cx="2447365" cy="0"/>
          </a:xfrm>
          <a:prstGeom prst="line">
            <a:avLst/>
          </a:prstGeom>
          <a:ln>
            <a:solidFill>
              <a:srgbClr val="F2B8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86751" y="2291859"/>
            <a:ext cx="10260108" cy="4093428"/>
          </a:xfrm>
          <a:prstGeom prst="rect">
            <a:avLst/>
          </a:prstGeom>
        </p:spPr>
        <p:txBody>
          <a:bodyPr wrap="square">
            <a:spAutoFit/>
          </a:bodyPr>
          <a:lstStyle/>
          <a:p>
            <a:pPr marL="342900" indent="-342900">
              <a:buFont typeface="Wingdings" panose="05000000000000000000" pitchFamily="2" charset="2"/>
              <a:buChar char="n"/>
            </a:pPr>
            <a:r>
              <a:rPr lang="zh-CN" altLang="zh-CN" sz="2000" dirty="0"/>
              <a:t>文中假设一个典型的</a:t>
            </a:r>
            <a:r>
              <a:rPr lang="en-US" altLang="zh-CN" sz="2000" dirty="0"/>
              <a:t>SLAM</a:t>
            </a:r>
            <a:r>
              <a:rPr lang="zh-CN" altLang="zh-CN" sz="2000" dirty="0"/>
              <a:t>系统可以准确给出扫描装置每个帧的位置估计</a:t>
            </a:r>
            <a:r>
              <a:rPr lang="en-US" altLang="zh-CN" sz="2000" dirty="0"/>
              <a:t>[Engel et al. 2018; Mur-</a:t>
            </a:r>
            <a:r>
              <a:rPr lang="en-US" altLang="zh-CN" sz="2000" dirty="0" err="1"/>
              <a:t>Artal</a:t>
            </a:r>
            <a:r>
              <a:rPr lang="en-US" altLang="zh-CN" sz="2000" dirty="0"/>
              <a:t> et al. 2015]</a:t>
            </a:r>
            <a:r>
              <a:rPr lang="zh-CN" altLang="zh-CN" sz="2000" dirty="0"/>
              <a:t>。因此估算镜面参数的问题就转换成最小化镜头上的</a:t>
            </a:r>
            <a:r>
              <a:rPr lang="en-US" altLang="zh-CN" sz="2000" dirty="0" err="1"/>
              <a:t>AprilTag</a:t>
            </a:r>
            <a:r>
              <a:rPr lang="zh-CN" altLang="zh-CN" sz="2000" dirty="0"/>
              <a:t>的各个角落顶点重投影到摄像机视图时产生的投影误差。也就是说给定误差函数求解最优化问题即可得到各个平面参数</a:t>
            </a:r>
            <a:r>
              <a:rPr lang="zh-CN" altLang="zh-CN" sz="2000" dirty="0" smtClean="0"/>
              <a:t>。</a:t>
            </a:r>
            <a:endParaRPr lang="en-US" altLang="zh-CN" sz="2000" dirty="0" smtClean="0"/>
          </a:p>
          <a:p>
            <a:endParaRPr lang="en-US" altLang="zh-CN" sz="2000" dirty="0" smtClean="0"/>
          </a:p>
          <a:p>
            <a:pPr marL="342900" indent="-342900">
              <a:buFont typeface="Wingdings" panose="05000000000000000000" pitchFamily="2" charset="2"/>
              <a:buChar char="n"/>
            </a:pPr>
            <a:r>
              <a:rPr lang="zh-CN" altLang="zh-CN" sz="2000" dirty="0" smtClean="0"/>
              <a:t>文</a:t>
            </a:r>
            <a:r>
              <a:rPr lang="zh-CN" altLang="zh-CN" sz="2000" dirty="0"/>
              <a:t>中也对多镜面参数的估算的情况进行了讨论</a:t>
            </a:r>
            <a:r>
              <a:rPr lang="zh-CN" altLang="zh-CN" sz="2000" dirty="0" smtClean="0"/>
              <a:t>。</a:t>
            </a:r>
            <a:r>
              <a:rPr lang="zh-CN" altLang="en-US" sz="2000" dirty="0" smtClean="0"/>
              <a:t>这里</a:t>
            </a:r>
            <a:r>
              <a:rPr lang="zh-CN" altLang="zh-CN" sz="2000" dirty="0" smtClean="0"/>
              <a:t>使用</a:t>
            </a:r>
            <a:r>
              <a:rPr lang="zh-CN" altLang="zh-CN" sz="2000" dirty="0"/>
              <a:t>了非参数聚类</a:t>
            </a:r>
            <a:r>
              <a:rPr lang="zh-CN" altLang="zh-CN" sz="2000" dirty="0" smtClean="0"/>
              <a:t>算法</a:t>
            </a:r>
            <a:r>
              <a:rPr lang="zh-CN" altLang="en-US" sz="2000" dirty="0" smtClean="0"/>
              <a:t>：</a:t>
            </a:r>
            <a:endParaRPr lang="en-US" altLang="zh-CN" sz="2000" dirty="0" smtClean="0"/>
          </a:p>
          <a:p>
            <a:endParaRPr lang="en-US" altLang="zh-CN" sz="2000" dirty="0"/>
          </a:p>
          <a:p>
            <a:r>
              <a:rPr lang="en-US" altLang="zh-CN" sz="2000" dirty="0"/>
              <a:t> </a:t>
            </a:r>
            <a:r>
              <a:rPr lang="en-US" altLang="zh-CN" sz="2000" dirty="0" smtClean="0"/>
              <a:t>    1. </a:t>
            </a:r>
            <a:r>
              <a:rPr lang="zh-CN" altLang="zh-CN" sz="2000" dirty="0" smtClean="0"/>
              <a:t>递增</a:t>
            </a:r>
            <a:r>
              <a:rPr lang="zh-CN" altLang="zh-CN" sz="2000" dirty="0"/>
              <a:t>地将数据点分配给最近的现有点集，除非最近的点集超过某个阈值</a:t>
            </a:r>
            <a:r>
              <a:rPr lang="en-US" altLang="zh-CN" sz="2000" dirty="0"/>
              <a:t>λ</a:t>
            </a:r>
            <a:r>
              <a:rPr lang="zh-CN" altLang="zh-CN" sz="2000" dirty="0"/>
              <a:t>。</a:t>
            </a:r>
            <a:r>
              <a:rPr lang="zh-CN" altLang="zh-CN" sz="2000" dirty="0" smtClean="0"/>
              <a:t>在后一</a:t>
            </a:r>
            <a:r>
              <a:rPr lang="en-US" altLang="zh-CN" sz="2000" dirty="0" smtClean="0"/>
              <a:t>   </a:t>
            </a:r>
            <a:r>
              <a:rPr lang="zh-CN" altLang="zh-CN" sz="2000" dirty="0" smtClean="0"/>
              <a:t>种</a:t>
            </a:r>
            <a:r>
              <a:rPr lang="zh-CN" altLang="zh-CN" sz="2000" dirty="0"/>
              <a:t>情况下，从查询数据点实例化新的点集。</a:t>
            </a:r>
          </a:p>
          <a:p>
            <a:r>
              <a:rPr lang="en-US" altLang="zh-CN" sz="2000" dirty="0" smtClean="0"/>
              <a:t>      2. </a:t>
            </a:r>
            <a:r>
              <a:rPr lang="zh-CN" altLang="zh-CN" sz="2000" dirty="0" smtClean="0"/>
              <a:t>给定</a:t>
            </a:r>
            <a:r>
              <a:rPr lang="zh-CN" altLang="zh-CN" sz="2000" dirty="0"/>
              <a:t>所有关联数据点重新计算点集的中心。他们采用现有算法，但将距离的</a:t>
            </a:r>
            <a:r>
              <a:rPr lang="zh-CN" altLang="zh-CN" sz="2000" dirty="0" smtClean="0"/>
              <a:t>度量</a:t>
            </a:r>
            <a:r>
              <a:rPr lang="zh-CN" altLang="zh-CN" sz="2000" dirty="0"/>
              <a:t>改为对称的点到平面距离。</a:t>
            </a:r>
          </a:p>
          <a:p>
            <a:endParaRPr lang="zh-CN" altLang="en-US" sz="2000" dirty="0"/>
          </a:p>
          <a:p>
            <a:endParaRPr lang="zh-CN" altLang="en-US" sz="2000" dirty="0"/>
          </a:p>
        </p:txBody>
      </p:sp>
    </p:spTree>
    <p:extLst>
      <p:ext uri="{BB962C8B-B14F-4D97-AF65-F5344CB8AC3E}">
        <p14:creationId xmlns:p14="http://schemas.microsoft.com/office/powerpoint/2010/main" val="526317158"/>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majorFont>
      <a:minorFont>
        <a:latin typeface="Franklin Gothic Book" panose="020B0503020102020204"/>
        <a:ea typeface=""/>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641</TotalTime>
  <Words>1258</Words>
  <Application>Microsoft Office PowerPoint</Application>
  <PresentationFormat>宽屏</PresentationFormat>
  <Paragraphs>68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微软雅黑</vt:lpstr>
      <vt:lpstr>Calibri</vt:lpstr>
      <vt:lpstr>Franklin Gothic Book</vt:lpstr>
      <vt:lpstr>Times New Roman</vt:lpstr>
      <vt:lpstr>Wingdings</vt:lpstr>
      <vt:lpstr>裁剪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姚 宇辉</cp:lastModifiedBy>
  <cp:revision>60</cp:revision>
  <dcterms:created xsi:type="dcterms:W3CDTF">2018-05-01T04:57:43Z</dcterms:created>
  <dcterms:modified xsi:type="dcterms:W3CDTF">2018-12-24T12:09:28Z</dcterms:modified>
</cp:coreProperties>
</file>