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80" r:id="rId6"/>
    <p:sldId id="268" r:id="rId7"/>
    <p:sldId id="272" r:id="rId8"/>
    <p:sldId id="266" r:id="rId9"/>
    <p:sldId id="287" r:id="rId10"/>
    <p:sldId id="288" r:id="rId11"/>
    <p:sldId id="289" r:id="rId12"/>
    <p:sldId id="290" r:id="rId13"/>
    <p:sldId id="269" r:id="rId14"/>
    <p:sldId id="292" r:id="rId15"/>
    <p:sldId id="291" r:id="rId16"/>
    <p:sldId id="270" r:id="rId17"/>
    <p:sldId id="265" r:id="rId18"/>
    <p:sldId id="273"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CE3570-CB4A-9B4A-802C-8CF7316E5C00}">
          <p14:sldIdLst>
            <p14:sldId id="257"/>
            <p14:sldId id="258"/>
            <p14:sldId id="259"/>
            <p14:sldId id="260"/>
            <p14:sldId id="280"/>
            <p14:sldId id="268"/>
            <p14:sldId id="272"/>
            <p14:sldId id="266"/>
            <p14:sldId id="287"/>
            <p14:sldId id="288"/>
            <p14:sldId id="289"/>
            <p14:sldId id="290"/>
            <p14:sldId id="269"/>
            <p14:sldId id="292"/>
            <p14:sldId id="291"/>
            <p14:sldId id="270"/>
            <p14:sldId id="265"/>
            <p14:sldId id="273"/>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8" autoAdjust="0"/>
    <p:restoredTop sz="94984"/>
  </p:normalViewPr>
  <p:slideViewPr>
    <p:cSldViewPr snapToGrid="0">
      <p:cViewPr>
        <p:scale>
          <a:sx n="102" d="100"/>
          <a:sy n="102" d="100"/>
        </p:scale>
        <p:origin x="176" y="192"/>
      </p:cViewPr>
      <p:guideLst/>
    </p:cSldViewPr>
  </p:slideViewPr>
  <p:notesTextViewPr>
    <p:cViewPr>
      <p:scale>
        <a:sx n="1" d="1"/>
        <a:sy n="1" d="1"/>
      </p:scale>
      <p:origin x="0" y="0"/>
    </p:cViewPr>
  </p:notesTextViewPr>
  <p:sorterViewPr>
    <p:cViewPr>
      <p:scale>
        <a:sx n="38" d="100"/>
        <a:sy n="38"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Times New Roman" panose="02020603050405020304" pitchFamily="18" charset="0"/>
                <a:ea typeface="仿宋_GB2312"/>
                <a:cs typeface="Times New Roman" panose="02020603050405020304" pitchFamily="18" charset="0"/>
              </a:rPr>
              <a:t>成类似人类代理的真实运动和行为的问题对于许多虚拟现实应用是重要的，例如训练模拟器，娱乐和游戏，心理障碍的治疗等。许多这样的应用也使得用户能够通过体现虚拟化身来积极地参与沉浸式的虚拟环境，即可感知数字表示，其行为反映了特定人类执行的那些行为</a:t>
            </a:r>
            <a:r>
              <a:rPr lang="en-US" altLang="zh-CN" sz="1200" kern="100" baseline="30000" dirty="0">
                <a:latin typeface="Times New Roman" panose="02020603050405020304" pitchFamily="18" charset="0"/>
                <a:ea typeface="仿宋_GB2312"/>
                <a:cs typeface="Times New Roman" panose="02020603050405020304" pitchFamily="18" charset="0"/>
              </a:rPr>
              <a:t>[18,31]</a:t>
            </a:r>
            <a:r>
              <a:rPr lang="zh-CN" altLang="zh-CN" sz="1200" kern="100" dirty="0">
                <a:latin typeface="Times New Roman" panose="02020603050405020304" pitchFamily="18" charset="0"/>
                <a:ea typeface="仿宋_GB2312"/>
                <a:cs typeface="Times New Roman" panose="02020603050405020304" pitchFamily="18" charset="0"/>
              </a:rPr>
              <a:t>。之前的研究已经确定，类人类代理可以引起社交回应</a:t>
            </a:r>
            <a:r>
              <a:rPr lang="en-US" altLang="zh-CN" sz="1200" kern="100" baseline="30000" dirty="0">
                <a:latin typeface="Times New Roman" panose="02020603050405020304" pitchFamily="18" charset="0"/>
                <a:ea typeface="仿宋_GB2312"/>
                <a:cs typeface="Times New Roman" panose="02020603050405020304" pitchFamily="18" charset="0"/>
              </a:rPr>
              <a:t>[4]</a:t>
            </a:r>
            <a:r>
              <a:rPr lang="zh-CN" altLang="zh-CN" sz="1200" kern="100" dirty="0">
                <a:latin typeface="Times New Roman" panose="02020603050405020304" pitchFamily="18" charset="0"/>
                <a:ea typeface="仿宋_GB2312"/>
                <a:cs typeface="Times New Roman" panose="02020603050405020304" pitchFamily="18" charset="0"/>
              </a:rPr>
              <a:t>，增强用户在虚拟世界中的存在感</a:t>
            </a:r>
            <a:r>
              <a:rPr lang="en-US" altLang="zh-CN" sz="1200" kern="100" baseline="30000" dirty="0">
                <a:latin typeface="Times New Roman" panose="02020603050405020304" pitchFamily="18" charset="0"/>
                <a:ea typeface="仿宋_GB2312"/>
                <a:cs typeface="Times New Roman" panose="02020603050405020304" pitchFamily="18" charset="0"/>
              </a:rPr>
              <a:t>[25]</a:t>
            </a:r>
            <a:r>
              <a:rPr lang="zh-CN" altLang="zh-CN" sz="1200" kern="100" dirty="0">
                <a:latin typeface="Times New Roman" panose="02020603050405020304" pitchFamily="18" charset="0"/>
                <a:ea typeface="仿宋_GB2312"/>
                <a:cs typeface="Times New Roman" panose="02020603050405020304" pitchFamily="18" charset="0"/>
              </a:rPr>
              <a:t>，并在代理人和虚拟人之间产生合理的互动</a:t>
            </a:r>
            <a:r>
              <a:rPr lang="en-US" altLang="zh-CN" sz="1200" kern="100" baseline="30000" dirty="0">
                <a:latin typeface="Times New Roman" panose="02020603050405020304" pitchFamily="18" charset="0"/>
                <a:ea typeface="仿宋_GB2312"/>
                <a:cs typeface="Times New Roman" panose="02020603050405020304" pitchFamily="18" charset="0"/>
              </a:rPr>
              <a:t>[20]</a:t>
            </a:r>
            <a:r>
              <a:rPr lang="zh-CN" altLang="zh-CN" sz="1200" kern="100" dirty="0">
                <a:latin typeface="Times New Roman" panose="02020603050405020304" pitchFamily="18" charset="0"/>
                <a:ea typeface="仿宋_GB2312"/>
                <a:cs typeface="Times New Roman" panose="02020603050405020304" pitchFamily="18" charset="0"/>
              </a:rPr>
              <a:t>。</a:t>
            </a:r>
            <a:endParaRPr lang="zh-CN" altLang="zh-CN" sz="1050" kern="100" dirty="0">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Times New Roman" panose="02020603050405020304" pitchFamily="18" charset="0"/>
                <a:ea typeface="仿宋_GB2312"/>
                <a:cs typeface="Times New Roman" panose="02020603050405020304" pitchFamily="18" charset="0"/>
              </a:rPr>
              <a:t>其中一个主要挑战是为每个虚拟的代理人生成合理的移动和行为，因为它与场景中的其他代理和化身进行交互。交互的自然性由每个代理的轨迹以及全身动画或动作决定</a:t>
            </a:r>
            <a:r>
              <a:rPr lang="en-US" altLang="zh-CN" sz="1200" kern="100" baseline="30000" dirty="0">
                <a:latin typeface="Times New Roman" panose="02020603050405020304" pitchFamily="18" charset="0"/>
                <a:ea typeface="仿宋_GB2312"/>
                <a:cs typeface="Times New Roman" panose="02020603050405020304" pitchFamily="18" charset="0"/>
              </a:rPr>
              <a:t>[24]</a:t>
            </a:r>
            <a:r>
              <a:rPr lang="zh-CN" altLang="zh-CN" sz="1200" kern="100" dirty="0">
                <a:latin typeface="Times New Roman" panose="02020603050405020304" pitchFamily="18" charset="0"/>
                <a:ea typeface="仿宋_GB2312"/>
                <a:cs typeface="Times New Roman" panose="02020603050405020304" pitchFamily="18" charset="0"/>
              </a:rPr>
              <a:t>。研究表明，许多全身运动，如肩膀运动，手势或凝视，都会显着影响感知的自然性和存在感</a:t>
            </a:r>
            <a:r>
              <a:rPr lang="en-US" altLang="zh-CN" sz="1200" kern="100" baseline="30000" dirty="0">
                <a:latin typeface="Times New Roman" panose="02020603050405020304" pitchFamily="18" charset="0"/>
                <a:ea typeface="仿宋_GB2312"/>
                <a:cs typeface="Times New Roman" panose="02020603050405020304" pitchFamily="18" charset="0"/>
              </a:rPr>
              <a:t>[9,15,21]</a:t>
            </a:r>
            <a:r>
              <a:rPr lang="zh-CN" altLang="zh-CN" sz="1200" kern="100" dirty="0">
                <a:latin typeface="Times New Roman" panose="02020603050405020304" pitchFamily="18" charset="0"/>
                <a:ea typeface="仿宋_GB2312"/>
                <a:cs typeface="Times New Roman" panose="02020603050405020304" pitchFamily="18" charset="0"/>
              </a:rPr>
              <a:t>。</a:t>
            </a:r>
            <a:endParaRPr lang="en-US" altLang="zh-CN" sz="1200" kern="100" dirty="0">
              <a:latin typeface="Times New Roman" panose="02020603050405020304" pitchFamily="18" charset="0"/>
              <a:ea typeface="仿宋_GB231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在计算机动画，人群模拟和机器人技术方面有大量关于人体运动模拟和无碰撞导航的工作。每个人都被表示为具有数十个自由度（</a:t>
            </a:r>
            <a:r>
              <a:rPr lang="en-US" altLang="zh-CN" sz="1200" kern="1200" dirty="0">
                <a:solidFill>
                  <a:schemeClr val="tx1"/>
                </a:solidFill>
                <a:effectLst/>
                <a:latin typeface="+mn-lt"/>
                <a:ea typeface="+mn-ea"/>
                <a:cs typeface="+mn-cs"/>
              </a:rPr>
              <a:t>DOF</a:t>
            </a:r>
            <a:r>
              <a:rPr lang="zh-CN" altLang="zh-CN" sz="1200" kern="1200" dirty="0">
                <a:solidFill>
                  <a:schemeClr val="tx1"/>
                </a:solidFill>
                <a:effectLst/>
                <a:latin typeface="+mn-lt"/>
                <a:ea typeface="+mn-ea"/>
                <a:cs typeface="+mn-cs"/>
              </a:rPr>
              <a:t>）的铰接式代理。大多数人类动画系统倾向于使用动作捕捉（</a:t>
            </a:r>
            <a:r>
              <a:rPr lang="en-US" altLang="zh-CN" sz="1200" kern="1200" dirty="0">
                <a:solidFill>
                  <a:schemeClr val="tx1"/>
                </a:solidFill>
                <a:effectLst/>
                <a:latin typeface="+mn-lt"/>
                <a:ea typeface="+mn-ea"/>
                <a:cs typeface="+mn-cs"/>
              </a:rPr>
              <a:t>Mocap</a:t>
            </a:r>
            <a:r>
              <a:rPr lang="zh-CN" altLang="zh-CN" sz="1200" kern="1200" dirty="0">
                <a:solidFill>
                  <a:schemeClr val="tx1"/>
                </a:solidFill>
                <a:effectLst/>
                <a:latin typeface="+mn-lt"/>
                <a:ea typeface="+mn-ea"/>
                <a:cs typeface="+mn-cs"/>
              </a:rPr>
              <a:t>）数据，其主要用于计算单个人的运动，并且不太适合以交互速率模拟大量类人类代理，尤其是在密集场景中。</a:t>
            </a:r>
            <a:r>
              <a:rPr lang="zh-CN" altLang="zh-CN" sz="1050" dirty="0">
                <a:effectLst/>
              </a:rPr>
              <a:t> </a:t>
            </a:r>
            <a:endParaRPr lang="en-US" altLang="zh-CN" sz="105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先前的交互式仿真算法将运动交互问题分解为</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速度计算或简单</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代理的路径规划，然后是</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人体运动合成。有大量的工作</a:t>
            </a:r>
            <a:r>
              <a:rPr lang="en-US" altLang="zh-CN" sz="1200" kern="1200" baseline="30000" dirty="0">
                <a:solidFill>
                  <a:schemeClr val="tx1"/>
                </a:solidFill>
                <a:effectLst/>
                <a:latin typeface="+mn-lt"/>
                <a:ea typeface="+mn-ea"/>
                <a:cs typeface="+mn-cs"/>
              </a:rPr>
              <a:t>[12,35,36]</a:t>
            </a:r>
            <a:r>
              <a:rPr lang="zh-CN" altLang="zh-CN" sz="1200" kern="1200" dirty="0">
                <a:solidFill>
                  <a:schemeClr val="tx1"/>
                </a:solidFill>
                <a:effectLst/>
                <a:latin typeface="+mn-lt"/>
                <a:ea typeface="+mn-ea"/>
                <a:cs typeface="+mn-cs"/>
              </a:rPr>
              <a:t>对每个代理（例如光盘）使用简单的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表示，并计算平面无碰撞轨迹。接下来，沿着轨迹为每个人生成全身动画作为后期处理</a:t>
            </a:r>
            <a:r>
              <a:rPr lang="en-US" altLang="zh-CN" sz="1200" kern="1200" baseline="30000" dirty="0">
                <a:solidFill>
                  <a:schemeClr val="tx1"/>
                </a:solidFill>
                <a:effectLst/>
                <a:latin typeface="+mn-lt"/>
                <a:ea typeface="+mn-ea"/>
                <a:cs typeface="+mn-cs"/>
              </a:rPr>
              <a:t>[39]</a:t>
            </a:r>
            <a:r>
              <a:rPr lang="zh-CN" altLang="zh-CN" sz="1200" kern="1200" dirty="0">
                <a:solidFill>
                  <a:schemeClr val="tx1"/>
                </a:solidFill>
                <a:effectLst/>
                <a:latin typeface="+mn-lt"/>
                <a:ea typeface="+mn-ea"/>
                <a:cs typeface="+mn-cs"/>
              </a:rPr>
              <a:t>。这种两步分解克服了模拟交互式应用程序的高维代理的计算复杂性。然而，这些方法没有考虑到人类运动所固有的许多运动和动态稳定性约束，这些约束可能导致假象，特别是在模拟密集空间中的运动相互作用时。</a:t>
            </a:r>
            <a:r>
              <a:rPr lang="zh-CN" altLang="zh-CN" sz="1050" dirty="0">
                <a:effectLst/>
              </a:rPr>
              <a:t> </a:t>
            </a:r>
            <a:endParaRPr lang="zh-CN" altLang="zh-CN" sz="1050" kern="100"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4</a:t>
            </a:fld>
            <a:endParaRPr lang="zh-CN" altLang="en-US"/>
          </a:p>
        </p:txBody>
      </p:sp>
    </p:spTree>
    <p:extLst>
      <p:ext uri="{BB962C8B-B14F-4D97-AF65-F5344CB8AC3E}">
        <p14:creationId xmlns:p14="http://schemas.microsoft.com/office/powerpoint/2010/main" val="2953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050" kern="100" dirty="0">
              <a:effectLst/>
              <a:latin typeface="Times New Roman" panose="02020603050405020304" pitchFamily="18" charset="0"/>
              <a:ea typeface="宋体" panose="02010600030101010101" pitchFamily="2" charset="-122"/>
            </a:endParaRPr>
          </a:p>
          <a:p>
            <a:r>
              <a:rPr lang="zh-CN" altLang="zh-CN" sz="1200" kern="1200" dirty="0">
                <a:solidFill>
                  <a:schemeClr val="tx1"/>
                </a:solidFill>
                <a:effectLst/>
                <a:latin typeface="+mn-lt"/>
                <a:ea typeface="+mn-ea"/>
                <a:cs typeface="+mn-cs"/>
              </a:rPr>
              <a:t>本文提出了一种交互式算法，用于生成类似人类代理与虚拟环境中的其他代理或化身交互的合理运动。本文的方法考虑了高维人体运动约束和生物力学约束，以计算每个代理的无碰撞轨迹。本文提出了一种新颖的全身运动约束速度计算算法，该算法可以很容易地与许多现有的运动合成技术相结合。与先前的局部导航方法相比，本文的公式减少了在密集场景和紧密相互作用中出现的不自然现象，并且得出更平稳和合理的运动行为。本文已经评估证实了本文的新算法在单代理和多代理环境中的优势。本文调查了单个代理在密集场景中的运动的感知，并观察到本文的算法对模拟的感知质量具有强烈的正面的良好的影响。本文的方法还允许用户在沉浸式设置中从第一人称角度与代理进行交互。本文进行了一项研究，以研究这种化身</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代理人交互的感知，并发现使用本文的方法产生的交互导致用户的共存感增加。</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5</a:t>
            </a:fld>
            <a:endParaRPr lang="zh-CN" altLang="en-US"/>
          </a:p>
        </p:txBody>
      </p:sp>
    </p:spTree>
    <p:extLst>
      <p:ext uri="{BB962C8B-B14F-4D97-AF65-F5344CB8AC3E}">
        <p14:creationId xmlns:p14="http://schemas.microsoft.com/office/powerpoint/2010/main" val="363713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本文将本文的方法与先前方法的性能进行了比较。 这些包括</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与之前的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导航算法之间的比较（使用两步分解）</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与先前耦合的人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代理模拟系统的比较。</a:t>
            </a:r>
          </a:p>
          <a:p>
            <a:r>
              <a:rPr lang="zh-CN" altLang="zh-CN" sz="1200" b="1" kern="1200" dirty="0">
                <a:solidFill>
                  <a:schemeClr val="tx1"/>
                </a:solidFill>
                <a:effectLst/>
                <a:latin typeface="+mn-lt"/>
                <a:ea typeface="+mn-ea"/>
                <a:cs typeface="+mn-cs"/>
              </a:rPr>
              <a:t>两步分解方法：</a:t>
            </a:r>
            <a:r>
              <a:rPr lang="zh-CN" altLang="zh-CN" sz="1200" kern="1200" dirty="0">
                <a:solidFill>
                  <a:schemeClr val="tx1"/>
                </a:solidFill>
                <a:effectLst/>
                <a:latin typeface="+mn-lt"/>
                <a:ea typeface="+mn-ea"/>
                <a:cs typeface="+mn-cs"/>
              </a:rPr>
              <a:t>本文将</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与先前基于两步分解的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导航方法进行比较，包括基于社会力的模型，</a:t>
            </a:r>
            <a:r>
              <a:rPr lang="en-US" altLang="zh-CN" sz="1200" kern="1200" dirty="0" err="1">
                <a:solidFill>
                  <a:schemeClr val="tx1"/>
                </a:solidFill>
                <a:effectLst/>
                <a:latin typeface="+mn-lt"/>
                <a:ea typeface="+mn-ea"/>
                <a:cs typeface="+mn-cs"/>
              </a:rPr>
              <a:t>Powerlaw</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和速度优化模型</a:t>
            </a:r>
            <a:r>
              <a:rPr lang="en-US" altLang="zh-CN" sz="1200" kern="1200" dirty="0">
                <a:solidFill>
                  <a:schemeClr val="tx1"/>
                </a:solidFill>
                <a:effectLst/>
                <a:latin typeface="+mn-lt"/>
                <a:ea typeface="+mn-ea"/>
                <a:cs typeface="+mn-cs"/>
              </a:rPr>
              <a:t>ORCA </a:t>
            </a:r>
            <a:r>
              <a:rPr lang="en-US" altLang="zh-CN" sz="1200" kern="1200" baseline="300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 模拟时间步长在所有三种方法中都是一致的，并且对于所有基准测试都低于</a:t>
            </a:r>
            <a:r>
              <a:rPr lang="en-US" altLang="zh-CN" sz="1200" kern="1200" dirty="0">
                <a:solidFill>
                  <a:schemeClr val="tx1"/>
                </a:solidFill>
                <a:effectLst/>
                <a:latin typeface="+mn-lt"/>
                <a:ea typeface="+mn-ea"/>
                <a:cs typeface="+mn-cs"/>
              </a:rPr>
              <a:t>0.03</a:t>
            </a:r>
            <a:r>
              <a:rPr lang="zh-CN" altLang="zh-CN" sz="1200" kern="1200" dirty="0">
                <a:solidFill>
                  <a:schemeClr val="tx1"/>
                </a:solidFill>
                <a:effectLst/>
                <a:latin typeface="+mn-lt"/>
                <a:ea typeface="+mn-ea"/>
                <a:cs typeface="+mn-cs"/>
              </a:rPr>
              <a:t>秒（第</a:t>
            </a:r>
            <a:r>
              <a:rPr lang="en-US" altLang="zh-CN" sz="1200" kern="1200" dirty="0">
                <a:solidFill>
                  <a:schemeClr val="tx1"/>
                </a:solidFill>
                <a:effectLst/>
                <a:latin typeface="+mn-lt"/>
                <a:ea typeface="+mn-ea"/>
                <a:cs typeface="+mn-cs"/>
              </a:rPr>
              <a:t>5.3</a:t>
            </a:r>
            <a:r>
              <a:rPr lang="zh-CN" altLang="zh-CN" sz="1200" kern="1200" dirty="0">
                <a:solidFill>
                  <a:schemeClr val="tx1"/>
                </a:solidFill>
                <a:effectLst/>
                <a:latin typeface="+mn-lt"/>
                <a:ea typeface="+mn-ea"/>
                <a:cs typeface="+mn-cs"/>
              </a:rPr>
              <a:t>节）。 在每种情况下，</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导致更少的碰撞和更平滑的轨迹。这是因为</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速度计算中考虑了许多人体运动约束（第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节）。 此外，</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可以自动生成许多新兴行为，包括常见的突发行为，如车道形成，瓶颈拱起等。</a:t>
            </a:r>
          </a:p>
          <a:p>
            <a:r>
              <a:rPr lang="zh-CN" altLang="zh-CN" sz="1200" b="1" kern="1200" dirty="0">
                <a:solidFill>
                  <a:schemeClr val="tx1"/>
                </a:solidFill>
                <a:effectLst/>
                <a:latin typeface="+mn-lt"/>
                <a:ea typeface="+mn-ea"/>
                <a:cs typeface="+mn-cs"/>
              </a:rPr>
              <a:t>耦合方法：</a:t>
            </a:r>
            <a:r>
              <a:rPr lang="zh-CN" altLang="zh-CN" sz="1200" kern="1200" dirty="0">
                <a:solidFill>
                  <a:schemeClr val="tx1"/>
                </a:solidFill>
                <a:effectLst/>
                <a:latin typeface="+mn-lt"/>
                <a:ea typeface="+mn-ea"/>
                <a:cs typeface="+mn-cs"/>
              </a:rPr>
              <a:t>本文将本文的方法与</a:t>
            </a:r>
            <a:r>
              <a:rPr lang="en-US" altLang="zh-CN" sz="1200" kern="1200" dirty="0">
                <a:solidFill>
                  <a:schemeClr val="tx1"/>
                </a:solidFill>
                <a:effectLst/>
                <a:latin typeface="+mn-lt"/>
                <a:ea typeface="+mn-ea"/>
                <a:cs typeface="+mn-cs"/>
              </a:rPr>
              <a:t>Smart-body </a:t>
            </a:r>
            <a:r>
              <a:rPr lang="en-US" altLang="zh-CN" sz="1200" kern="1200" baseline="300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进行比较，这是一种耦合</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转向算法和基于运动混合的技术的动画系统。</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Smartbody</a:t>
            </a:r>
            <a:r>
              <a:rPr lang="zh-CN" altLang="zh-CN" sz="1200" kern="1200" dirty="0">
                <a:solidFill>
                  <a:schemeClr val="tx1"/>
                </a:solidFill>
                <a:effectLst/>
                <a:latin typeface="+mn-lt"/>
                <a:ea typeface="+mn-ea"/>
                <a:cs typeface="+mn-cs"/>
              </a:rPr>
              <a:t>优先考虑合成运动的自然性，并且在中高密度场景中容易发生碰撞（表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此外，它可能导致密集交叉中的噪声轨迹，这从补充文件中的结果可以看出。</a:t>
            </a: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14</a:t>
            </a:fld>
            <a:endParaRPr lang="zh-CN" altLang="en-US"/>
          </a:p>
        </p:txBody>
      </p:sp>
    </p:spTree>
    <p:extLst>
      <p:ext uri="{BB962C8B-B14F-4D97-AF65-F5344CB8AC3E}">
        <p14:creationId xmlns:p14="http://schemas.microsoft.com/office/powerpoint/2010/main" val="233159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本文将本文的方法与先前方法的性能进行了比较。 这些包括</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与之前的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导航算法之间的比较（使用两步分解）</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与先前耦合的人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代理模拟系统的比较。</a:t>
            </a:r>
          </a:p>
          <a:p>
            <a:r>
              <a:rPr lang="zh-CN" altLang="zh-CN" sz="1200" b="1" kern="1200" dirty="0">
                <a:solidFill>
                  <a:schemeClr val="tx1"/>
                </a:solidFill>
                <a:effectLst/>
                <a:latin typeface="+mn-lt"/>
                <a:ea typeface="+mn-ea"/>
                <a:cs typeface="+mn-cs"/>
              </a:rPr>
              <a:t>两步分解方法：</a:t>
            </a:r>
            <a:r>
              <a:rPr lang="zh-CN" altLang="zh-CN" sz="1200" kern="1200" dirty="0">
                <a:solidFill>
                  <a:schemeClr val="tx1"/>
                </a:solidFill>
                <a:effectLst/>
                <a:latin typeface="+mn-lt"/>
                <a:ea typeface="+mn-ea"/>
                <a:cs typeface="+mn-cs"/>
              </a:rPr>
              <a:t>本文将</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与先前基于两步分解的</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导航方法进行比较，包括基于社会力的模型，</a:t>
            </a:r>
            <a:r>
              <a:rPr lang="en-US" altLang="zh-CN" sz="1200" kern="1200" dirty="0" err="1">
                <a:solidFill>
                  <a:schemeClr val="tx1"/>
                </a:solidFill>
                <a:effectLst/>
                <a:latin typeface="+mn-lt"/>
                <a:ea typeface="+mn-ea"/>
                <a:cs typeface="+mn-cs"/>
              </a:rPr>
              <a:t>Powerlaw</a:t>
            </a:r>
            <a:r>
              <a:rPr lang="en-US" altLang="zh-CN" sz="1200" kern="1200" dirty="0">
                <a:solidFill>
                  <a:schemeClr val="tx1"/>
                </a:solidFill>
                <a:effectLst/>
                <a:latin typeface="+mn-lt"/>
                <a:ea typeface="+mn-ea"/>
                <a:cs typeface="+mn-cs"/>
              </a:rPr>
              <a:t> </a:t>
            </a:r>
            <a:r>
              <a:rPr lang="en-US" altLang="zh-CN" sz="1200" kern="1200" baseline="300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和速度优化模型</a:t>
            </a:r>
            <a:r>
              <a:rPr lang="en-US" altLang="zh-CN" sz="1200" kern="1200" dirty="0">
                <a:solidFill>
                  <a:schemeClr val="tx1"/>
                </a:solidFill>
                <a:effectLst/>
                <a:latin typeface="+mn-lt"/>
                <a:ea typeface="+mn-ea"/>
                <a:cs typeface="+mn-cs"/>
              </a:rPr>
              <a:t>ORCA </a:t>
            </a:r>
            <a:r>
              <a:rPr lang="en-US" altLang="zh-CN" sz="1200" kern="1200" baseline="300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 模拟时间步长在所有三种方法中都是一致的，并且对于所有基准测试都低于</a:t>
            </a:r>
            <a:r>
              <a:rPr lang="en-US" altLang="zh-CN" sz="1200" kern="1200" dirty="0">
                <a:solidFill>
                  <a:schemeClr val="tx1"/>
                </a:solidFill>
                <a:effectLst/>
                <a:latin typeface="+mn-lt"/>
                <a:ea typeface="+mn-ea"/>
                <a:cs typeface="+mn-cs"/>
              </a:rPr>
              <a:t>0.03</a:t>
            </a:r>
            <a:r>
              <a:rPr lang="zh-CN" altLang="zh-CN" sz="1200" kern="1200" dirty="0">
                <a:solidFill>
                  <a:schemeClr val="tx1"/>
                </a:solidFill>
                <a:effectLst/>
                <a:latin typeface="+mn-lt"/>
                <a:ea typeface="+mn-ea"/>
                <a:cs typeface="+mn-cs"/>
              </a:rPr>
              <a:t>秒（第</a:t>
            </a:r>
            <a:r>
              <a:rPr lang="en-US" altLang="zh-CN" sz="1200" kern="1200" dirty="0">
                <a:solidFill>
                  <a:schemeClr val="tx1"/>
                </a:solidFill>
                <a:effectLst/>
                <a:latin typeface="+mn-lt"/>
                <a:ea typeface="+mn-ea"/>
                <a:cs typeface="+mn-cs"/>
              </a:rPr>
              <a:t>5.3</a:t>
            </a:r>
            <a:r>
              <a:rPr lang="zh-CN" altLang="zh-CN" sz="1200" kern="1200" dirty="0">
                <a:solidFill>
                  <a:schemeClr val="tx1"/>
                </a:solidFill>
                <a:effectLst/>
                <a:latin typeface="+mn-lt"/>
                <a:ea typeface="+mn-ea"/>
                <a:cs typeface="+mn-cs"/>
              </a:rPr>
              <a:t>节）。 在每种情况下，</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导致更少的碰撞和更平滑的轨迹。这是因为</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速度计算中考虑了许多人体运动约束（第</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节）。 此外，</a:t>
            </a:r>
            <a:r>
              <a:rPr lang="en-US" altLang="zh-CN" sz="1200" kern="1200" dirty="0">
                <a:solidFill>
                  <a:schemeClr val="tx1"/>
                </a:solidFill>
                <a:effectLst/>
                <a:latin typeface="+mn-lt"/>
                <a:ea typeface="+mn-ea"/>
                <a:cs typeface="+mn-cs"/>
              </a:rPr>
              <a:t>BAM</a:t>
            </a:r>
            <a:r>
              <a:rPr lang="zh-CN" altLang="zh-CN" sz="1200" kern="1200" dirty="0">
                <a:solidFill>
                  <a:schemeClr val="tx1"/>
                </a:solidFill>
                <a:effectLst/>
                <a:latin typeface="+mn-lt"/>
                <a:ea typeface="+mn-ea"/>
                <a:cs typeface="+mn-cs"/>
              </a:rPr>
              <a:t>可以自动生成许多新兴行为，包括常见的突发行为，如车道形成，瓶颈拱起等。</a:t>
            </a:r>
          </a:p>
          <a:p>
            <a:r>
              <a:rPr lang="zh-CN" altLang="zh-CN" sz="1200" b="1" kern="1200" dirty="0">
                <a:solidFill>
                  <a:schemeClr val="tx1"/>
                </a:solidFill>
                <a:effectLst/>
                <a:latin typeface="+mn-lt"/>
                <a:ea typeface="+mn-ea"/>
                <a:cs typeface="+mn-cs"/>
              </a:rPr>
              <a:t>耦合方法：</a:t>
            </a:r>
            <a:r>
              <a:rPr lang="zh-CN" altLang="zh-CN" sz="1200" kern="1200" dirty="0">
                <a:solidFill>
                  <a:schemeClr val="tx1"/>
                </a:solidFill>
                <a:effectLst/>
                <a:latin typeface="+mn-lt"/>
                <a:ea typeface="+mn-ea"/>
                <a:cs typeface="+mn-cs"/>
              </a:rPr>
              <a:t>本文将本文的方法与</a:t>
            </a:r>
            <a:r>
              <a:rPr lang="en-US" altLang="zh-CN" sz="1200" kern="1200" dirty="0">
                <a:solidFill>
                  <a:schemeClr val="tx1"/>
                </a:solidFill>
                <a:effectLst/>
                <a:latin typeface="+mn-lt"/>
                <a:ea typeface="+mn-ea"/>
                <a:cs typeface="+mn-cs"/>
              </a:rPr>
              <a:t>Smart-body </a:t>
            </a:r>
            <a:r>
              <a:rPr lang="en-US" altLang="zh-CN" sz="1200" kern="1200" baseline="300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进行比较，这是一种耦合</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转向算法和基于运动混合的技术的动画系统。</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Smartbody</a:t>
            </a:r>
            <a:r>
              <a:rPr lang="zh-CN" altLang="zh-CN" sz="1200" kern="1200" dirty="0">
                <a:solidFill>
                  <a:schemeClr val="tx1"/>
                </a:solidFill>
                <a:effectLst/>
                <a:latin typeface="+mn-lt"/>
                <a:ea typeface="+mn-ea"/>
                <a:cs typeface="+mn-cs"/>
              </a:rPr>
              <a:t>优先考虑合成运动的自然性，并且在中高密度场景中容易发生碰撞（表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此外，它可能导致密集交叉中的噪声轨迹，这从补充文件中的结果可以看出。</a:t>
            </a:r>
          </a:p>
          <a:p>
            <a:endParaRPr kumimoji="1" lang="zh-CN" altLang="en-US" dirty="0"/>
          </a:p>
        </p:txBody>
      </p:sp>
      <p:sp>
        <p:nvSpPr>
          <p:cNvPr id="4" name="灯片编号占位符 3"/>
          <p:cNvSpPr>
            <a:spLocks noGrp="1"/>
          </p:cNvSpPr>
          <p:nvPr>
            <p:ph type="sldNum" sz="quarter" idx="5"/>
          </p:nvPr>
        </p:nvSpPr>
        <p:spPr/>
        <p:txBody>
          <a:bodyPr/>
          <a:lstStyle/>
          <a:p>
            <a:fld id="{02036A38-BF95-49C5-9361-C815CDA747B5}" type="slidenum">
              <a:rPr lang="zh-CN" altLang="en-US" smtClean="0"/>
              <a:t>15</a:t>
            </a:fld>
            <a:endParaRPr lang="zh-CN" altLang="en-US"/>
          </a:p>
        </p:txBody>
      </p:sp>
    </p:spTree>
    <p:extLst>
      <p:ext uri="{BB962C8B-B14F-4D97-AF65-F5344CB8AC3E}">
        <p14:creationId xmlns:p14="http://schemas.microsoft.com/office/powerpoint/2010/main" val="397926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35606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D753798A-EA77-46EB-A121-A9C0E2741236}" type="slidenum">
              <a:rPr lang="zh-CN" altLang="en-US" sz="1200">
                <a:latin typeface="Calibri" pitchFamily="34" charset="0"/>
                <a:ea typeface="宋体" pitchFamily="2" charset="-122"/>
              </a:rPr>
              <a:pPr defTabSz="966788" fontAlgn="base">
                <a:spcBef>
                  <a:spcPct val="0"/>
                </a:spcBef>
                <a:spcAft>
                  <a:spcPct val="0"/>
                </a:spcAft>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2640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515BAF-A0EC-4C27-A30F-2C7410AA1E02}"/>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38200" y="383105"/>
            <a:ext cx="2448229" cy="420542"/>
          </a:xfrm>
          <a:prstGeom prst="rect">
            <a:avLst/>
          </a:prstGeom>
          <a:noFill/>
        </p:spPr>
        <p:txBody>
          <a:bodyPr wrap="square" lIns="91417" tIns="45709" rIns="91417" bIns="45709" rtlCol="0">
            <a:spAutoFit/>
          </a:bodyPr>
          <a:lstStyle/>
          <a:p>
            <a:pPr lvl="0" algn="dist"/>
            <a:r>
              <a:rPr lang="zh-CN" altLang="en-US" sz="2133" b="0" kern="1200" dirty="0">
                <a:solidFill>
                  <a:schemeClr val="accent1"/>
                </a:solidFill>
                <a:latin typeface="微软雅黑" pitchFamily="34" charset="-122"/>
                <a:ea typeface="微软雅黑" pitchFamily="34" charset="-122"/>
                <a:cs typeface="+mn-cs"/>
              </a:rPr>
              <a:t>结果展示</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algn="dist"/>
            <a:r>
              <a:rPr lang="zh-CN" altLang="en-US" sz="2133" b="0" kern="1200" dirty="0">
                <a:solidFill>
                  <a:schemeClr val="accent1"/>
                </a:solidFill>
                <a:latin typeface="微软雅黑" pitchFamily="34" charset="-122"/>
                <a:ea typeface="微软雅黑" pitchFamily="34" charset="-122"/>
                <a:cs typeface="+mn-cs"/>
              </a:rPr>
              <a:t>论文总结</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B93EA9-346D-4046-BACE-6ED78E085F60}"/>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49CA0C-AEC6-4B7B-951E-48BC789157DD}"/>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A66DD9-A026-4C47-93A1-645A2D3BBBB8}"/>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C76E3-2E49-421D-B3FB-C694757CEEC1}"/>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508D13-98DA-49C4-B084-F5CB11230200}"/>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6B8606-F3ED-492C-BAC1-F124686767D1}"/>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BD9EDDA-2C93-4C1E-8118-651370072142}"/>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CC312-80CC-468F-AFF3-CF2255B1DE5D}"/>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8" name="页脚占位符 7">
            <a:extLst>
              <a:ext uri="{FF2B5EF4-FFF2-40B4-BE49-F238E27FC236}">
                <a16:creationId xmlns:a16="http://schemas.microsoft.com/office/drawing/2014/main"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F15897-164E-4E39-91AB-3DBE9FB41F04}"/>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4" name="页脚占位符 3">
            <a:extLst>
              <a:ext uri="{FF2B5EF4-FFF2-40B4-BE49-F238E27FC236}">
                <a16:creationId xmlns:a16="http://schemas.microsoft.com/office/drawing/2014/main"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BE2E2-DCD1-4E34-B15E-655BBBB399B9}"/>
              </a:ext>
            </a:extLst>
          </p:cNvPr>
          <p:cNvSpPr>
            <a:spLocks noGrp="1"/>
          </p:cNvSpPr>
          <p:nvPr>
            <p:ph type="dt" sz="half" idx="10"/>
          </p:nvPr>
        </p:nvSpPr>
        <p:spPr/>
        <p:txBody>
          <a:bodyPr/>
          <a:lstStyle/>
          <a:p>
            <a:fld id="{60FCB084-51A8-4949-8ADD-2ED30B1DC960}" type="datetimeFigureOut">
              <a:rPr lang="zh-CN" altLang="en-US" smtClean="0"/>
              <a:t>2018/12/31</a:t>
            </a:fld>
            <a:endParaRPr lang="zh-CN" altLang="en-US"/>
          </a:p>
        </p:txBody>
      </p:sp>
      <p:sp>
        <p:nvSpPr>
          <p:cNvPr id="3" name="页脚占位符 2">
            <a:extLst>
              <a:ext uri="{FF2B5EF4-FFF2-40B4-BE49-F238E27FC236}">
                <a16:creationId xmlns:a16="http://schemas.microsoft.com/office/drawing/2014/main"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id="{610F59EB-7F51-49A2-8D25-BF3C4CC6CEDC}"/>
              </a:ext>
            </a:extLst>
          </p:cNvPr>
          <p:cNvSpPr>
            <a:spLocks noChangeArrowheads="1"/>
          </p:cNvSpPr>
          <p:nvPr userDrawn="1"/>
        </p:nvSpPr>
        <p:spPr bwMode="auto">
          <a:xfrm>
            <a:off x="804721" y="402131"/>
            <a:ext cx="4132459" cy="394854"/>
          </a:xfrm>
          <a:prstGeom prst="rect">
            <a:avLst/>
          </a:prstGeom>
          <a:noFill/>
          <a:ln>
            <a:noFill/>
          </a:ln>
          <a:extLst/>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lvl="0" algn="dist"/>
            <a:r>
              <a:rPr lang="zh-CN" altLang="en-US" sz="2133" dirty="0">
                <a:solidFill>
                  <a:schemeClr val="accent1"/>
                </a:solidFill>
                <a:latin typeface="微软雅黑" pitchFamily="34" charset="-122"/>
                <a:ea typeface="微软雅黑" pitchFamily="34" charset="-122"/>
              </a:rPr>
              <a:t>论文背景</a:t>
            </a:r>
            <a:endParaRPr lang="zh-CN" altLang="zh-CN" sz="2133" dirty="0">
              <a:solidFill>
                <a:schemeClr val="accent1"/>
              </a:solidFill>
              <a:latin typeface="微软雅黑" pitchFamily="34" charset="-122"/>
              <a:ea typeface="微软雅黑" pitchFamily="34" charset="-122"/>
            </a:endParaRPr>
          </a:p>
        </p:txBody>
      </p:sp>
      <p:grpSp>
        <p:nvGrpSpPr>
          <p:cNvPr id="9" name="组合 18">
            <a:extLst>
              <a:ext uri="{FF2B5EF4-FFF2-40B4-BE49-F238E27FC236}">
                <a16:creationId xmlns:a16="http://schemas.microsoft.com/office/drawing/2014/main"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2018/12/31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804722" y="383105"/>
            <a:ext cx="2448229" cy="420542"/>
          </a:xfrm>
          <a:prstGeom prst="rect">
            <a:avLst/>
          </a:prstGeom>
          <a:noFill/>
        </p:spPr>
        <p:txBody>
          <a:bodyPr wrap="square" lIns="91417" tIns="45709" rIns="91417" bIns="45709"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133" b="0" kern="1200" dirty="0">
                <a:solidFill>
                  <a:schemeClr val="accent1"/>
                </a:solidFill>
                <a:latin typeface="微软雅黑" pitchFamily="34" charset="-122"/>
                <a:ea typeface="微软雅黑" pitchFamily="34" charset="-122"/>
                <a:cs typeface="+mn-cs"/>
              </a:rPr>
              <a:t>BAM</a:t>
            </a:r>
            <a:r>
              <a:rPr lang="zh-CN" altLang="en-US" sz="2133" b="0" kern="1200" dirty="0">
                <a:solidFill>
                  <a:schemeClr val="accent1"/>
                </a:solidFill>
                <a:latin typeface="微软雅黑" pitchFamily="34" charset="-122"/>
                <a:ea typeface="微软雅黑" pitchFamily="34" charset="-122"/>
                <a:cs typeface="+mn-cs"/>
              </a:rPr>
              <a:t>：速度计算</a:t>
            </a:r>
            <a:endParaRPr lang="zh-CN" altLang="zh-CN" sz="2133" b="0" kern="1200" dirty="0">
              <a:solidFill>
                <a:schemeClr val="accent1"/>
              </a:solidFill>
              <a:latin typeface="微软雅黑" pitchFamily="34" charset="-122"/>
              <a:ea typeface="微软雅黑" pitchFamily="34" charset="-122"/>
              <a:cs typeface="+mn-cs"/>
            </a:endParaRPr>
          </a:p>
        </p:txBody>
      </p:sp>
      <p:grpSp>
        <p:nvGrpSpPr>
          <p:cNvPr id="9" name="组合 18">
            <a:extLst>
              <a:ext uri="{FF2B5EF4-FFF2-40B4-BE49-F238E27FC236}">
                <a16:creationId xmlns:a16="http://schemas.microsoft.com/office/drawing/2014/main"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6" r:id="rId9"/>
    <p:sldLayoutId id="2147483667" r:id="rId10"/>
    <p:sldLayoutId id="2147483668"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2466258" y="1978080"/>
            <a:ext cx="9194156" cy="1860884"/>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nSpc>
                <a:spcPct val="150000"/>
              </a:lnSpc>
            </a:pPr>
            <a:r>
              <a:rPr lang="zh-CN" altLang="en-US" sz="4000" dirty="0">
                <a:solidFill>
                  <a:schemeClr val="accent1"/>
                </a:solidFill>
                <a:latin typeface="微软雅黑" panose="020B0503020204020204" pitchFamily="34" charset="-122"/>
                <a:ea typeface="微软雅黑" panose="020B0503020204020204" pitchFamily="34" charset="-122"/>
                <a:cs typeface="Clear Sans Light" pitchFamily="34" charset="0"/>
              </a:rPr>
              <a:t>利用人体运动约束模拟虚拟世界中化身与代理之间的运动交互 </a:t>
            </a:r>
            <a:endParaRPr lang="id-ID" altLang="zh-CN" sz="40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a:extLst>
              <a:ext uri="{FF2B5EF4-FFF2-40B4-BE49-F238E27FC236}">
                <a16:creationId xmlns:a16="http://schemas.microsoft.com/office/drawing/2014/main" id="{62E0A091-0815-4AB6-ABD7-303D68BFA8D3}"/>
              </a:ext>
            </a:extLst>
          </p:cNvPr>
          <p:cNvSpPr/>
          <p:nvPr/>
        </p:nvSpPr>
        <p:spPr>
          <a:xfrm>
            <a:off x="9060779" y="4793057"/>
            <a:ext cx="2093903" cy="400110"/>
          </a:xfrm>
          <a:prstGeom prst="rect">
            <a:avLst/>
          </a:prstGeom>
          <a:solidFill>
            <a:schemeClr val="accent3"/>
          </a:solidFill>
          <a:ln>
            <a:noFill/>
          </a:ln>
        </p:spPr>
        <p:txBody>
          <a:bodyPr wrap="square">
            <a:spAutoFit/>
          </a:bodyPr>
          <a:lstStyle/>
          <a:p>
            <a:pPr algn="r"/>
            <a:r>
              <a:rPr lang="zh-CN" altLang="en-US" sz="2000" dirty="0">
                <a:solidFill>
                  <a:schemeClr val="bg1"/>
                </a:solidFill>
              </a:rPr>
              <a:t>汇报人：刘丽锋</a:t>
            </a:r>
            <a:endParaRPr lang="en-US" altLang="zh-CN" sz="2000" dirty="0">
              <a:solidFill>
                <a:schemeClr val="bg1"/>
              </a:solidFill>
            </a:endParaRPr>
          </a:p>
        </p:txBody>
      </p:sp>
      <p:pic>
        <p:nvPicPr>
          <p:cNvPr id="15" name="图片 14">
            <a:extLst>
              <a:ext uri="{FF2B5EF4-FFF2-40B4-BE49-F238E27FC236}">
                <a16:creationId xmlns:a16="http://schemas.microsoft.com/office/drawing/2014/main" id="{BEA6EAFD-4F58-5340-91FF-5F043995C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499" y="597861"/>
            <a:ext cx="775301" cy="770871"/>
          </a:xfrm>
          <a:prstGeom prst="rect">
            <a:avLst/>
          </a:prstGeom>
        </p:spPr>
      </p:pic>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3262432" cy="553998"/>
          </a:xfrm>
          <a:prstGeom prst="rect">
            <a:avLst/>
          </a:prstGeom>
        </p:spPr>
        <p:txBody>
          <a:bodyPr wrap="none">
            <a:spAutoFit/>
          </a:bodyPr>
          <a:lstStyle/>
          <a:p>
            <a:r>
              <a:rPr lang="en-US" altLang="zh-CN" sz="3000" b="1" dirty="0">
                <a:latin typeface="仿宋_GB2312"/>
                <a:cs typeface="Times New Roman" panose="02020603050405020304" pitchFamily="18" charset="0"/>
              </a:rPr>
              <a:t>2.</a:t>
            </a:r>
            <a:r>
              <a:rPr lang="zh-CN" altLang="en-US" sz="3000" b="1" dirty="0">
                <a:latin typeface="仿宋_GB2312"/>
                <a:cs typeface="Times New Roman" panose="02020603050405020304" pitchFamily="18" charset="0"/>
              </a:rPr>
              <a:t>动态稳定性约束 </a:t>
            </a:r>
            <a:endParaRPr lang="zh-CN" altLang="en-US" sz="3000" b="1" dirty="0"/>
          </a:p>
        </p:txBody>
      </p:sp>
      <p:pic>
        <p:nvPicPr>
          <p:cNvPr id="6" name="图片 5">
            <a:extLst>
              <a:ext uri="{FF2B5EF4-FFF2-40B4-BE49-F238E27FC236}">
                <a16:creationId xmlns:a16="http://schemas.microsoft.com/office/drawing/2014/main" id="{2D83734D-99FE-9241-A474-FD2F506043A8}"/>
              </a:ext>
            </a:extLst>
          </p:cNvPr>
          <p:cNvPicPr>
            <a:picLocks noChangeAspect="1"/>
          </p:cNvPicPr>
          <p:nvPr/>
        </p:nvPicPr>
        <p:blipFill>
          <a:blip r:embed="rId2"/>
          <a:stretch>
            <a:fillRect/>
          </a:stretch>
        </p:blipFill>
        <p:spPr>
          <a:xfrm>
            <a:off x="3505113" y="2276693"/>
            <a:ext cx="6108700" cy="901700"/>
          </a:xfrm>
          <a:prstGeom prst="rect">
            <a:avLst/>
          </a:prstGeom>
        </p:spPr>
      </p:pic>
      <p:pic>
        <p:nvPicPr>
          <p:cNvPr id="7" name="图片 6">
            <a:extLst>
              <a:ext uri="{FF2B5EF4-FFF2-40B4-BE49-F238E27FC236}">
                <a16:creationId xmlns:a16="http://schemas.microsoft.com/office/drawing/2014/main" id="{4521044F-158D-8F4F-8FAF-E5CF1D5B7BE9}"/>
              </a:ext>
            </a:extLst>
          </p:cNvPr>
          <p:cNvPicPr>
            <a:picLocks noChangeAspect="1"/>
          </p:cNvPicPr>
          <p:nvPr/>
        </p:nvPicPr>
        <p:blipFill>
          <a:blip r:embed="rId3"/>
          <a:stretch>
            <a:fillRect/>
          </a:stretch>
        </p:blipFill>
        <p:spPr>
          <a:xfrm>
            <a:off x="2112811" y="3469188"/>
            <a:ext cx="8216900" cy="3276600"/>
          </a:xfrm>
          <a:prstGeom prst="rect">
            <a:avLst/>
          </a:prstGeom>
        </p:spPr>
      </p:pic>
    </p:spTree>
    <p:extLst>
      <p:ext uri="{BB962C8B-B14F-4D97-AF65-F5344CB8AC3E}">
        <p14:creationId xmlns:p14="http://schemas.microsoft.com/office/powerpoint/2010/main" val="3761095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2108269" cy="553998"/>
          </a:xfrm>
          <a:prstGeom prst="rect">
            <a:avLst/>
          </a:prstGeom>
        </p:spPr>
        <p:txBody>
          <a:bodyPr wrap="none">
            <a:spAutoFit/>
          </a:bodyPr>
          <a:lstStyle/>
          <a:p>
            <a:r>
              <a:rPr lang="en-US" altLang="zh-CN" sz="3000" b="1" dirty="0">
                <a:latin typeface="仿宋_GB2312"/>
                <a:cs typeface="Times New Roman" panose="02020603050405020304" pitchFamily="18" charset="0"/>
              </a:rPr>
              <a:t>3.</a:t>
            </a:r>
            <a:r>
              <a:rPr lang="zh-CN" altLang="en-US" sz="3000" b="1" dirty="0">
                <a:latin typeface="仿宋_GB2312"/>
                <a:cs typeface="Times New Roman" panose="02020603050405020304" pitchFamily="18" charset="0"/>
              </a:rPr>
              <a:t>首选方向 </a:t>
            </a:r>
            <a:endParaRPr lang="zh-CN" altLang="en-US" sz="3000" b="1" dirty="0"/>
          </a:p>
        </p:txBody>
      </p:sp>
      <p:pic>
        <p:nvPicPr>
          <p:cNvPr id="7" name="图片 6">
            <a:extLst>
              <a:ext uri="{FF2B5EF4-FFF2-40B4-BE49-F238E27FC236}">
                <a16:creationId xmlns:a16="http://schemas.microsoft.com/office/drawing/2014/main" id="{4521044F-158D-8F4F-8FAF-E5CF1D5B7BE9}"/>
              </a:ext>
            </a:extLst>
          </p:cNvPr>
          <p:cNvPicPr>
            <a:picLocks noChangeAspect="1"/>
          </p:cNvPicPr>
          <p:nvPr/>
        </p:nvPicPr>
        <p:blipFill>
          <a:blip r:embed="rId2"/>
          <a:stretch>
            <a:fillRect/>
          </a:stretch>
        </p:blipFill>
        <p:spPr>
          <a:xfrm>
            <a:off x="2112811" y="3469188"/>
            <a:ext cx="8216900" cy="3276600"/>
          </a:xfrm>
          <a:prstGeom prst="rect">
            <a:avLst/>
          </a:prstGeom>
        </p:spPr>
      </p:pic>
      <p:pic>
        <p:nvPicPr>
          <p:cNvPr id="3" name="图片 2">
            <a:extLst>
              <a:ext uri="{FF2B5EF4-FFF2-40B4-BE49-F238E27FC236}">
                <a16:creationId xmlns:a16="http://schemas.microsoft.com/office/drawing/2014/main" id="{2EBEA4E3-62A8-A144-BE91-E242E0BF74B1}"/>
              </a:ext>
            </a:extLst>
          </p:cNvPr>
          <p:cNvPicPr>
            <a:picLocks noChangeAspect="1"/>
          </p:cNvPicPr>
          <p:nvPr/>
        </p:nvPicPr>
        <p:blipFill>
          <a:blip r:embed="rId3"/>
          <a:stretch>
            <a:fillRect/>
          </a:stretch>
        </p:blipFill>
        <p:spPr>
          <a:xfrm>
            <a:off x="2525561" y="1807134"/>
            <a:ext cx="7391400" cy="1511300"/>
          </a:xfrm>
          <a:prstGeom prst="rect">
            <a:avLst/>
          </a:prstGeom>
        </p:spPr>
      </p:pic>
    </p:spTree>
    <p:extLst>
      <p:ext uri="{BB962C8B-B14F-4D97-AF65-F5344CB8AC3E}">
        <p14:creationId xmlns:p14="http://schemas.microsoft.com/office/powerpoint/2010/main" val="16964442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3262432" cy="553998"/>
          </a:xfrm>
          <a:prstGeom prst="rect">
            <a:avLst/>
          </a:prstGeom>
        </p:spPr>
        <p:txBody>
          <a:bodyPr wrap="none">
            <a:spAutoFit/>
          </a:bodyPr>
          <a:lstStyle/>
          <a:p>
            <a:r>
              <a:rPr lang="en-US" altLang="zh-CN" sz="3000" b="1" dirty="0">
                <a:latin typeface="仿宋_GB2312"/>
                <a:cs typeface="Times New Roman" panose="02020603050405020304" pitchFamily="18" charset="0"/>
              </a:rPr>
              <a:t>4.</a:t>
            </a:r>
            <a:r>
              <a:rPr lang="zh-CN" altLang="en-US" sz="3000" b="1" dirty="0">
                <a:latin typeface="仿宋_GB2312"/>
                <a:cs typeface="Times New Roman" panose="02020603050405020304" pitchFamily="18" charset="0"/>
              </a:rPr>
              <a:t>无碰撞速度计算 </a:t>
            </a:r>
            <a:endParaRPr lang="zh-CN" altLang="en-US" sz="3000" b="1" dirty="0"/>
          </a:p>
        </p:txBody>
      </p:sp>
      <p:pic>
        <p:nvPicPr>
          <p:cNvPr id="4" name="图片 3">
            <a:extLst>
              <a:ext uri="{FF2B5EF4-FFF2-40B4-BE49-F238E27FC236}">
                <a16:creationId xmlns:a16="http://schemas.microsoft.com/office/drawing/2014/main" id="{650CE2BD-0C43-8840-ABC6-A56917FC27E9}"/>
              </a:ext>
            </a:extLst>
          </p:cNvPr>
          <p:cNvPicPr>
            <a:picLocks noChangeAspect="1"/>
          </p:cNvPicPr>
          <p:nvPr/>
        </p:nvPicPr>
        <p:blipFill>
          <a:blip r:embed="rId2"/>
          <a:stretch>
            <a:fillRect/>
          </a:stretch>
        </p:blipFill>
        <p:spPr>
          <a:xfrm>
            <a:off x="1038355" y="1940055"/>
            <a:ext cx="2324100" cy="673100"/>
          </a:xfrm>
          <a:prstGeom prst="rect">
            <a:avLst/>
          </a:prstGeom>
        </p:spPr>
      </p:pic>
    </p:spTree>
    <p:extLst>
      <p:ext uri="{BB962C8B-B14F-4D97-AF65-F5344CB8AC3E}">
        <p14:creationId xmlns:p14="http://schemas.microsoft.com/office/powerpoint/2010/main" val="7126958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99571" y="2976525"/>
            <a:ext cx="3493429" cy="707858"/>
          </a:xfrm>
          <a:prstGeom prst="rect">
            <a:avLst/>
          </a:prstGeom>
          <a:noFill/>
        </p:spPr>
        <p:txBody>
          <a:bodyPr wrap="square" lIns="91412" tIns="45706" rIns="91412" bIns="45706" rtlCol="0">
            <a:spAutoFit/>
          </a:bodyPr>
          <a:lstStyle/>
          <a:p>
            <a:pPr lvl="0" algn="dist">
              <a:buNone/>
            </a:pP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论文结果</a:t>
            </a:r>
            <a:endParaRPr lang="en-US" altLang="zh-CN" sz="4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939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F0B9E10-DE4D-504E-BAC6-42EE42C6ECBE}"/>
              </a:ext>
            </a:extLst>
          </p:cNvPr>
          <p:cNvPicPr>
            <a:picLocks noChangeAspect="1"/>
          </p:cNvPicPr>
          <p:nvPr/>
        </p:nvPicPr>
        <p:blipFill>
          <a:blip r:embed="rId3"/>
          <a:stretch>
            <a:fillRect/>
          </a:stretch>
        </p:blipFill>
        <p:spPr>
          <a:xfrm>
            <a:off x="1766691" y="1249470"/>
            <a:ext cx="8458200" cy="1828800"/>
          </a:xfrm>
          <a:prstGeom prst="rect">
            <a:avLst/>
          </a:prstGeom>
        </p:spPr>
      </p:pic>
      <p:pic>
        <p:nvPicPr>
          <p:cNvPr id="3" name="图片 2">
            <a:extLst>
              <a:ext uri="{FF2B5EF4-FFF2-40B4-BE49-F238E27FC236}">
                <a16:creationId xmlns:a16="http://schemas.microsoft.com/office/drawing/2014/main" id="{658374C7-7F01-FC40-89A7-2252F3D1AB30}"/>
              </a:ext>
            </a:extLst>
          </p:cNvPr>
          <p:cNvPicPr>
            <a:picLocks noChangeAspect="1"/>
          </p:cNvPicPr>
          <p:nvPr/>
        </p:nvPicPr>
        <p:blipFill>
          <a:blip r:embed="rId4"/>
          <a:stretch>
            <a:fillRect/>
          </a:stretch>
        </p:blipFill>
        <p:spPr>
          <a:xfrm>
            <a:off x="2880725" y="3302957"/>
            <a:ext cx="6230133" cy="3403078"/>
          </a:xfrm>
          <a:prstGeom prst="rect">
            <a:avLst/>
          </a:prstGeom>
        </p:spPr>
      </p:pic>
      <p:sp>
        <p:nvSpPr>
          <p:cNvPr id="4" name="文本框 3">
            <a:extLst>
              <a:ext uri="{FF2B5EF4-FFF2-40B4-BE49-F238E27FC236}">
                <a16:creationId xmlns:a16="http://schemas.microsoft.com/office/drawing/2014/main" id="{28C5ACAB-E180-8A4F-BDA2-134C1FB9115E}"/>
              </a:ext>
            </a:extLst>
          </p:cNvPr>
          <p:cNvSpPr txBox="1"/>
          <p:nvPr/>
        </p:nvSpPr>
        <p:spPr>
          <a:xfrm>
            <a:off x="5210827" y="880138"/>
            <a:ext cx="1107996" cy="369332"/>
          </a:xfrm>
          <a:prstGeom prst="rect">
            <a:avLst/>
          </a:prstGeom>
          <a:noFill/>
        </p:spPr>
        <p:txBody>
          <a:bodyPr wrap="none" rtlCol="0">
            <a:spAutoFit/>
          </a:bodyPr>
          <a:lstStyle/>
          <a:p>
            <a:r>
              <a:rPr kumimoji="1" lang="zh-CN" altLang="en-US" dirty="0"/>
              <a:t>结果对比</a:t>
            </a:r>
          </a:p>
        </p:txBody>
      </p:sp>
    </p:spTree>
    <p:extLst>
      <p:ext uri="{BB962C8B-B14F-4D97-AF65-F5344CB8AC3E}">
        <p14:creationId xmlns:p14="http://schemas.microsoft.com/office/powerpoint/2010/main" val="1362424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A661F0-E96B-1540-AA7F-876CBA6513D3}"/>
              </a:ext>
            </a:extLst>
          </p:cNvPr>
          <p:cNvSpPr/>
          <p:nvPr/>
        </p:nvSpPr>
        <p:spPr>
          <a:xfrm>
            <a:off x="3202296" y="1841419"/>
            <a:ext cx="4584909" cy="369332"/>
          </a:xfrm>
          <a:prstGeom prst="rect">
            <a:avLst/>
          </a:prstGeom>
        </p:spPr>
        <p:txBody>
          <a:bodyPr wrap="none">
            <a:spAutoFit/>
          </a:bodyPr>
          <a:lstStyle/>
          <a:p>
            <a:r>
              <a:rPr lang="zh-CN" altLang="zh-CN" dirty="0">
                <a:ea typeface="仿宋_GB2312"/>
                <a:cs typeface="Times New Roman" panose="02020603050405020304" pitchFamily="18" charset="0"/>
              </a:rPr>
              <a:t>单个代理 </a:t>
            </a:r>
            <a:r>
              <a:rPr lang="en-US" altLang="zh-CN" dirty="0">
                <a:ea typeface="仿宋_GB2312"/>
                <a:cs typeface="Times New Roman" panose="02020603050405020304" pitchFamily="18" charset="0"/>
              </a:rPr>
              <a:t>&amp; </a:t>
            </a:r>
            <a:r>
              <a:rPr lang="zh-CN" altLang="zh-CN" dirty="0">
                <a:ea typeface="仿宋_GB2312"/>
                <a:cs typeface="Times New Roman" panose="02020603050405020304" pitchFamily="18" charset="0"/>
              </a:rPr>
              <a:t>代理</a:t>
            </a:r>
            <a:r>
              <a:rPr lang="en-US" altLang="zh-CN" dirty="0">
                <a:ea typeface="仿宋_GB2312"/>
                <a:cs typeface="Times New Roman" panose="02020603050405020304" pitchFamily="18" charset="0"/>
              </a:rPr>
              <a:t>-</a:t>
            </a:r>
            <a:r>
              <a:rPr lang="zh-CN" altLang="zh-CN" dirty="0">
                <a:ea typeface="仿宋_GB2312"/>
                <a:cs typeface="Times New Roman" panose="02020603050405020304" pitchFamily="18" charset="0"/>
              </a:rPr>
              <a:t>代理交互在非浸入式设置</a:t>
            </a:r>
            <a:r>
              <a:rPr lang="zh-CN" altLang="zh-CN" dirty="0"/>
              <a:t> </a:t>
            </a:r>
            <a:endParaRPr lang="zh-CN" altLang="en-US" dirty="0"/>
          </a:p>
        </p:txBody>
      </p:sp>
      <p:sp>
        <p:nvSpPr>
          <p:cNvPr id="5" name="矩形 4">
            <a:extLst>
              <a:ext uri="{FF2B5EF4-FFF2-40B4-BE49-F238E27FC236}">
                <a16:creationId xmlns:a16="http://schemas.microsoft.com/office/drawing/2014/main" id="{073F67F8-A788-0B47-AC62-13A55D3DD1DA}"/>
              </a:ext>
            </a:extLst>
          </p:cNvPr>
          <p:cNvSpPr/>
          <p:nvPr/>
        </p:nvSpPr>
        <p:spPr>
          <a:xfrm>
            <a:off x="3019553" y="3018866"/>
            <a:ext cx="4767652" cy="369332"/>
          </a:xfrm>
          <a:prstGeom prst="rect">
            <a:avLst/>
          </a:prstGeom>
        </p:spPr>
        <p:txBody>
          <a:bodyPr wrap="none">
            <a:spAutoFit/>
          </a:bodyPr>
          <a:lstStyle/>
          <a:p>
            <a:r>
              <a:rPr lang="zh-CN" altLang="zh-CN" dirty="0">
                <a:ea typeface="仿宋_GB2312"/>
                <a:cs typeface="Times New Roman" panose="02020603050405020304" pitchFamily="18" charset="0"/>
              </a:rPr>
              <a:t>在沉浸式设置中的多</a:t>
            </a:r>
            <a:r>
              <a:rPr lang="en-US" altLang="zh-CN" dirty="0">
                <a:ea typeface="仿宋_GB2312"/>
                <a:cs typeface="Times New Roman" panose="02020603050405020304" pitchFamily="18" charset="0"/>
              </a:rPr>
              <a:t>agent</a:t>
            </a:r>
            <a:r>
              <a:rPr lang="zh-CN" altLang="zh-CN" dirty="0">
                <a:ea typeface="仿宋_GB2312"/>
                <a:cs typeface="Times New Roman" panose="02020603050405020304" pitchFamily="18" charset="0"/>
              </a:rPr>
              <a:t>和</a:t>
            </a:r>
            <a:r>
              <a:rPr lang="en-US" altLang="zh-CN" dirty="0">
                <a:ea typeface="仿宋_GB2312"/>
                <a:cs typeface="Times New Roman" panose="02020603050405020304" pitchFamily="18" charset="0"/>
              </a:rPr>
              <a:t>avatar-</a:t>
            </a:r>
            <a:r>
              <a:rPr lang="zh-CN" altLang="zh-CN" dirty="0">
                <a:ea typeface="仿宋_GB2312"/>
                <a:cs typeface="Times New Roman" panose="02020603050405020304" pitchFamily="18" charset="0"/>
              </a:rPr>
              <a:t>代理交互</a:t>
            </a:r>
            <a:r>
              <a:rPr lang="zh-CN" altLang="zh-CN" dirty="0"/>
              <a:t> </a:t>
            </a:r>
            <a:endParaRPr lang="zh-CN" altLang="en-US" dirty="0"/>
          </a:p>
        </p:txBody>
      </p:sp>
    </p:spTree>
    <p:extLst>
      <p:ext uri="{BB962C8B-B14F-4D97-AF65-F5344CB8AC3E}">
        <p14:creationId xmlns:p14="http://schemas.microsoft.com/office/powerpoint/2010/main" val="2320291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669371" y="2913025"/>
            <a:ext cx="3886590"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panose="020B0503020204020204" pitchFamily="34" charset="-122"/>
                <a:ea typeface="微软雅黑" panose="020B0503020204020204" pitchFamily="34" charset="-122"/>
              </a:rPr>
              <a:t>论文总结</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p:nvPr/>
        </p:nvGrpSpPr>
        <p:grpSpPr>
          <a:xfrm>
            <a:off x="4809535" y="2394132"/>
            <a:ext cx="1237801" cy="1521620"/>
            <a:chOff x="3606801" y="1795463"/>
            <a:chExt cx="928688" cy="1141413"/>
          </a:xfrm>
        </p:grpSpPr>
        <p:sp>
          <p:nvSpPr>
            <p:cNvPr id="6152" name="Freeform 8"/>
            <p:cNvSpPr>
              <a:spLocks/>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chemeClr val="accent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50"/>
          <p:cNvGrpSpPr/>
          <p:nvPr/>
        </p:nvGrpSpPr>
        <p:grpSpPr>
          <a:xfrm>
            <a:off x="6127740" y="2389897"/>
            <a:ext cx="1235684" cy="1525853"/>
            <a:chOff x="4595813" y="1792288"/>
            <a:chExt cx="927100" cy="1144588"/>
          </a:xfrm>
        </p:grpSpPr>
        <p:sp>
          <p:nvSpPr>
            <p:cNvPr id="6153" name="Freeform 9"/>
            <p:cNvSpPr>
              <a:spLocks/>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chemeClr val="accent2"/>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51"/>
          <p:cNvGrpSpPr/>
          <p:nvPr/>
        </p:nvGrpSpPr>
        <p:grpSpPr>
          <a:xfrm>
            <a:off x="4938606" y="4000402"/>
            <a:ext cx="1108731" cy="1365013"/>
            <a:chOff x="3703638" y="3000375"/>
            <a:chExt cx="831850" cy="1023938"/>
          </a:xfrm>
        </p:grpSpPr>
        <p:sp>
          <p:nvSpPr>
            <p:cNvPr id="6155" name="Freeform 11"/>
            <p:cNvSpPr>
              <a:spLocks/>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chemeClr val="accent4"/>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31"/>
            <p:cNvSpPr>
              <a:spLocks/>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52"/>
          <p:cNvGrpSpPr/>
          <p:nvPr/>
        </p:nvGrpSpPr>
        <p:grpSpPr>
          <a:xfrm>
            <a:off x="6127738" y="4000402"/>
            <a:ext cx="1085457" cy="1371362"/>
            <a:chOff x="4595813" y="3000375"/>
            <a:chExt cx="814388" cy="1028700"/>
          </a:xfrm>
        </p:grpSpPr>
        <p:sp>
          <p:nvSpPr>
            <p:cNvPr id="6154" name="Freeform 10"/>
            <p:cNvSpPr>
              <a:spLocks/>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chemeClr val="accent3"/>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171358" tIns="85679" rIns="171358" bIns="85679" numCol="1" anchor="t" anchorCtr="0" compatLnSpc="1">
              <a:prstTxWarp prst="textNoShape">
                <a:avLst/>
              </a:prstTxWarp>
            </a:bodyPr>
            <a:lstStyle/>
            <a:p>
              <a:pPr>
                <a:lnSpc>
                  <a:spcPct val="120000"/>
                </a:lnSpc>
              </a:pP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17"/>
          <p:cNvGrpSpPr/>
          <p:nvPr/>
        </p:nvGrpSpPr>
        <p:grpSpPr>
          <a:xfrm>
            <a:off x="1574370" y="1958892"/>
            <a:ext cx="2013271" cy="1195495"/>
            <a:chOff x="885990" y="1927962"/>
            <a:chExt cx="2287091" cy="681937"/>
          </a:xfrm>
        </p:grpSpPr>
        <p:sp>
          <p:nvSpPr>
            <p:cNvPr id="26" name="Footer Text"/>
            <p:cNvSpPr txBox="1"/>
            <p:nvPr/>
          </p:nvSpPr>
          <p:spPr>
            <a:xfrm>
              <a:off x="885990" y="2177868"/>
              <a:ext cx="2287091" cy="432031"/>
            </a:xfrm>
            <a:prstGeom prst="rect">
              <a:avLst/>
            </a:prstGeom>
            <a:noFill/>
          </p:spPr>
          <p:txBody>
            <a:bodyPr wrap="square" lIns="0" tIns="0" rIns="0" bIns="0" rtlCol="0">
              <a:spAutoFit/>
            </a:bodyPr>
            <a:lstStyle/>
            <a:p>
              <a:pPr>
                <a:lnSpc>
                  <a:spcPct val="120000"/>
                </a:lnSpc>
              </a:pPr>
              <a:r>
                <a:rPr lang="zh-CN" altLang="zh-CN" sz="1400" dirty="0">
                  <a:solidFill>
                    <a:schemeClr val="bg1">
                      <a:lumMod val="50000"/>
                    </a:schemeClr>
                  </a:solidFill>
                </a:rPr>
                <a:t>导出全身运动约束并将它们有效地映射到</a:t>
              </a:r>
              <a:r>
                <a:rPr lang="en-US" altLang="zh-CN" sz="1400" dirty="0">
                  <a:solidFill>
                    <a:schemeClr val="bg1">
                      <a:lumMod val="50000"/>
                    </a:schemeClr>
                  </a:solidFill>
                </a:rPr>
                <a:t>2D</a:t>
              </a:r>
              <a:r>
                <a:rPr lang="zh-CN" altLang="zh-CN" sz="1400" dirty="0">
                  <a:solidFill>
                    <a:schemeClr val="bg1">
                      <a:lumMod val="50000"/>
                    </a:schemeClr>
                  </a:solidFill>
                </a:rPr>
                <a:t>速度平面</a:t>
              </a:r>
              <a:endParaRPr lang="en-US" sz="14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6"/>
            <p:cNvSpPr txBox="1"/>
            <p:nvPr/>
          </p:nvSpPr>
          <p:spPr>
            <a:xfrm>
              <a:off x="1034005" y="1927962"/>
              <a:ext cx="2097820" cy="176221"/>
            </a:xfrm>
            <a:prstGeom prst="rect">
              <a:avLst/>
            </a:prstGeom>
            <a:noFill/>
          </p:spPr>
          <p:txBody>
            <a:bodyPr wrap="none" lIns="0" tIns="0" rIns="0" bIns="0" rtlCol="0" anchor="ctr">
              <a:spAutoFit/>
            </a:bodyPr>
            <a:lstStyle/>
            <a:p>
              <a:pPr algn="r">
                <a:lnSpc>
                  <a:spcPct val="120000"/>
                </a:lnSpc>
              </a:pPr>
              <a:r>
                <a:rPr lang="zh-CN" altLang="zh-CN" dirty="0"/>
                <a:t>导出全身运动约束</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2"/>
          <p:cNvGrpSpPr/>
          <p:nvPr/>
        </p:nvGrpSpPr>
        <p:grpSpPr>
          <a:xfrm>
            <a:off x="1689291" y="4673324"/>
            <a:ext cx="2013271" cy="1185833"/>
            <a:chOff x="844734" y="1935337"/>
            <a:chExt cx="2287091" cy="619797"/>
          </a:xfrm>
        </p:grpSpPr>
        <p:sp>
          <p:nvSpPr>
            <p:cNvPr id="29" name="Footer Text"/>
            <p:cNvSpPr txBox="1"/>
            <p:nvPr/>
          </p:nvSpPr>
          <p:spPr>
            <a:xfrm>
              <a:off x="844734" y="2099986"/>
              <a:ext cx="2287091" cy="455148"/>
            </a:xfrm>
            <a:prstGeom prst="rect">
              <a:avLst/>
            </a:prstGeom>
            <a:noFill/>
          </p:spPr>
          <p:txBody>
            <a:bodyPr wrap="square" lIns="0" tIns="0" rIns="0" bIns="0" rtlCol="0">
              <a:spAutoFit/>
            </a:bodyPr>
            <a:lstStyle/>
            <a:p>
              <a:pPr>
                <a:lnSpc>
                  <a:spcPct val="120000"/>
                </a:lnSpc>
              </a:pPr>
              <a:r>
                <a:rPr lang="zh-CN" altLang="zh-CN" sz="1200" dirty="0">
                  <a:solidFill>
                    <a:schemeClr val="bg1">
                      <a:lumMod val="50000"/>
                    </a:schemeClr>
                  </a:solidFill>
                </a:rPr>
                <a:t>考虑了在沉浸式虚拟环境中跟踪的真实用户的存在，并生成无碰撞且可信的化身</a:t>
              </a:r>
              <a:r>
                <a:rPr lang="en-US" altLang="zh-CN" sz="1200" dirty="0">
                  <a:solidFill>
                    <a:schemeClr val="bg1">
                      <a:lumMod val="50000"/>
                    </a:schemeClr>
                  </a:solidFill>
                </a:rPr>
                <a:t>-</a:t>
              </a:r>
              <a:r>
                <a:rPr lang="zh-CN" altLang="zh-CN" sz="1200" dirty="0">
                  <a:solidFill>
                    <a:schemeClr val="bg1">
                      <a:lumMod val="50000"/>
                    </a:schemeClr>
                  </a:solidFill>
                </a:rPr>
                <a:t>代理交互</a:t>
              </a:r>
              <a:endParaRPr lang="en-US" sz="12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1558459" y="1935337"/>
              <a:ext cx="1573366" cy="161468"/>
            </a:xfrm>
            <a:prstGeom prst="rect">
              <a:avLst/>
            </a:prstGeom>
            <a:noFill/>
          </p:spPr>
          <p:txBody>
            <a:bodyPr wrap="none" lIns="0" tIns="0" rIns="0" bIns="0" rtlCol="0" anchor="ctr">
              <a:spAutoFit/>
            </a:bodyPr>
            <a:lstStyle/>
            <a:p>
              <a:pPr algn="r">
                <a:lnSpc>
                  <a:spcPct val="120000"/>
                </a:lnSpc>
              </a:pPr>
              <a:r>
                <a:rPr lang="zh-CN" altLang="zh-CN" dirty="0"/>
                <a:t>无碰撞且可信</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38"/>
          <p:cNvGrpSpPr/>
          <p:nvPr/>
        </p:nvGrpSpPr>
        <p:grpSpPr>
          <a:xfrm>
            <a:off x="8542467" y="1931300"/>
            <a:ext cx="2013271" cy="793723"/>
            <a:chOff x="844734" y="1900197"/>
            <a:chExt cx="2287091" cy="595397"/>
          </a:xfrm>
        </p:grpSpPr>
        <p:sp>
          <p:nvSpPr>
            <p:cNvPr id="32" name="Footer Text"/>
            <p:cNvSpPr txBox="1"/>
            <p:nvPr/>
          </p:nvSpPr>
          <p:spPr>
            <a:xfrm>
              <a:off x="844734" y="2177471"/>
              <a:ext cx="2287091" cy="318123"/>
            </a:xfrm>
            <a:prstGeom prst="rect">
              <a:avLst/>
            </a:prstGeom>
            <a:noFill/>
          </p:spPr>
          <p:txBody>
            <a:bodyPr wrap="square" lIns="0" tIns="0" rIns="0" bIns="0" rtlCol="0">
              <a:spAutoFit/>
            </a:bodyPr>
            <a:lstStyle/>
            <a:p>
              <a:pPr>
                <a:lnSpc>
                  <a:spcPct val="120000"/>
                </a:lnSpc>
              </a:pP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容易地与许多现有的全身动画或模拟方法集成</a:t>
              </a: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844734" y="1900197"/>
              <a:ext cx="524455" cy="231739"/>
            </a:xfrm>
            <a:prstGeom prst="rect">
              <a:avLst/>
            </a:prstGeom>
            <a:noFill/>
          </p:spPr>
          <p:txBody>
            <a:bodyPr wrap="none" lIns="0" tIns="0" rIns="0" bIns="0" rtlCol="0" anchor="ctr">
              <a:spAutoFit/>
            </a:bodyPr>
            <a:lstStyle/>
            <a:p>
              <a:pPr>
                <a:lnSpc>
                  <a:spcPct val="120000"/>
                </a:lnSpc>
              </a:pPr>
              <a:r>
                <a:rPr lang="zh-CN" altLang="zh-CN" dirty="0"/>
                <a:t>通用</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44"/>
          <p:cNvGrpSpPr/>
          <p:nvPr/>
        </p:nvGrpSpPr>
        <p:grpSpPr>
          <a:xfrm>
            <a:off x="8339340" y="4673333"/>
            <a:ext cx="2013271" cy="1067137"/>
            <a:chOff x="844734" y="1935340"/>
            <a:chExt cx="2287091" cy="557757"/>
          </a:xfrm>
        </p:grpSpPr>
        <p:sp>
          <p:nvSpPr>
            <p:cNvPr id="35" name="Footer Text"/>
            <p:cNvSpPr txBox="1"/>
            <p:nvPr/>
          </p:nvSpPr>
          <p:spPr>
            <a:xfrm>
              <a:off x="844734" y="2099984"/>
              <a:ext cx="2287091" cy="393113"/>
            </a:xfrm>
            <a:prstGeom prst="rect">
              <a:avLst/>
            </a:prstGeom>
            <a:noFill/>
          </p:spPr>
          <p:txBody>
            <a:bodyPr wrap="square" lIns="0" tIns="0" rIns="0" bIns="0" rtlCol="0">
              <a:spAutoFit/>
            </a:bodyPr>
            <a:lstStyle/>
            <a:p>
              <a:pPr>
                <a:lnSpc>
                  <a:spcPct val="120000"/>
                </a:lnSpc>
              </a:pPr>
              <a:r>
                <a:rPr lang="en-US" altLang="zh-CN" sz="1200" dirty="0">
                  <a:solidFill>
                    <a:schemeClr val="bg1">
                      <a:lumMod val="50000"/>
                    </a:schemeClr>
                  </a:solidFill>
                </a:rPr>
                <a:t>BAM</a:t>
              </a:r>
              <a:r>
                <a:rPr lang="zh-CN" altLang="zh-CN" sz="1200" dirty="0">
                  <a:solidFill>
                    <a:schemeClr val="bg1">
                      <a:lumMod val="50000"/>
                    </a:schemeClr>
                  </a:solidFill>
                </a:rPr>
                <a:t>可以在多个核心上轻松并行化，并用于以交互速率模拟数百个</a:t>
              </a:r>
              <a:r>
                <a:rPr lang="en-US" altLang="zh-CN" sz="1200" dirty="0">
                  <a:solidFill>
                    <a:schemeClr val="bg1">
                      <a:lumMod val="50000"/>
                    </a:schemeClr>
                  </a:solidFill>
                </a:rPr>
                <a:t>2D</a:t>
              </a:r>
              <a:r>
                <a:rPr lang="zh-CN" altLang="zh-CN" sz="1200" dirty="0">
                  <a:solidFill>
                    <a:schemeClr val="bg1">
                      <a:lumMod val="50000"/>
                    </a:schemeClr>
                  </a:solidFill>
                </a:rPr>
                <a:t>代理</a:t>
              </a:r>
              <a:r>
                <a:rPr lang="zh-CN" altLang="zh-CN" dirty="0"/>
                <a:t>。</a:t>
              </a:r>
              <a:endParaRPr 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35"/>
            <p:cNvSpPr txBox="1"/>
            <p:nvPr/>
          </p:nvSpPr>
          <p:spPr>
            <a:xfrm>
              <a:off x="844734" y="1935340"/>
              <a:ext cx="2097819" cy="161468"/>
            </a:xfrm>
            <a:prstGeom prst="rect">
              <a:avLst/>
            </a:prstGeom>
            <a:noFill/>
          </p:spPr>
          <p:txBody>
            <a:bodyPr wrap="none" lIns="0" tIns="0" rIns="0" bIns="0" rtlCol="0" anchor="ctr">
              <a:spAutoFit/>
            </a:bodyPr>
            <a:lstStyle/>
            <a:p>
              <a:pPr>
                <a:lnSpc>
                  <a:spcPct val="120000"/>
                </a:lnSpc>
              </a:pPr>
              <a:r>
                <a:rPr lang="zh-CN" altLang="zh-CN" dirty="0"/>
                <a:t>核心上轻松并行化</a:t>
              </a:r>
              <a:endParaRPr lang="en-US" sz="1333"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81"/>
          <p:cNvGrpSpPr/>
          <p:nvPr/>
        </p:nvGrpSpPr>
        <p:grpSpPr>
          <a:xfrm flipV="1">
            <a:off x="3892469" y="4917106"/>
            <a:ext cx="1491356" cy="292412"/>
            <a:chOff x="2712812" y="1457456"/>
            <a:chExt cx="1118923" cy="223062"/>
          </a:xfrm>
        </p:grpSpPr>
        <p:cxnSp>
          <p:nvCxnSpPr>
            <p:cNvPr id="38" name="Straight Connector 37"/>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2712812" y="1457456"/>
              <a:ext cx="879870" cy="1615"/>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1" name="Group 81"/>
          <p:cNvGrpSpPr/>
          <p:nvPr/>
        </p:nvGrpSpPr>
        <p:grpSpPr>
          <a:xfrm flipH="1" flipV="1">
            <a:off x="6726151" y="4918163"/>
            <a:ext cx="1414574" cy="290294"/>
            <a:chOff x="2770419" y="1459071"/>
            <a:chExt cx="1061316" cy="221447"/>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770419" y="1459071"/>
              <a:ext cx="822263" cy="2"/>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3760049" y="2490469"/>
            <a:ext cx="1491356" cy="292412"/>
            <a:chOff x="2712812" y="1457456"/>
            <a:chExt cx="1118923" cy="223062"/>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V="1">
              <a:off x="2712812" y="1457456"/>
              <a:ext cx="879870" cy="1615"/>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flipH="1">
            <a:off x="6937894" y="2491527"/>
            <a:ext cx="1414574" cy="290294"/>
            <a:chOff x="2770419" y="1459071"/>
            <a:chExt cx="1061316" cy="221447"/>
          </a:xfrm>
        </p:grpSpPr>
        <p:cxnSp>
          <p:nvCxnSpPr>
            <p:cNvPr id="47" name="Straight Connector 46"/>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770419" y="1459071"/>
              <a:ext cx="822263" cy="2"/>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09C44E7B-98B5-E444-8061-DAA3F66DCA6F}"/>
              </a:ext>
            </a:extLst>
          </p:cNvPr>
          <p:cNvSpPr/>
          <p:nvPr/>
        </p:nvSpPr>
        <p:spPr>
          <a:xfrm>
            <a:off x="710593" y="1064805"/>
            <a:ext cx="1401346" cy="369332"/>
          </a:xfrm>
          <a:prstGeom prst="rect">
            <a:avLst/>
          </a:prstGeom>
        </p:spPr>
        <p:txBody>
          <a:bodyPr wrap="none">
            <a:spAutoFit/>
          </a:bodyPr>
          <a:lstStyle/>
          <a:p>
            <a:r>
              <a:rPr lang="zh-CN" altLang="zh-CN" dirty="0">
                <a:ea typeface="仿宋_GB2312"/>
                <a:cs typeface="Times New Roman" panose="02020603050405020304" pitchFamily="18" charset="0"/>
              </a:rPr>
              <a:t>结果与创新</a:t>
            </a:r>
            <a:r>
              <a:rPr lang="zh-CN" altLang="zh-CN" dirty="0"/>
              <a:t> </a:t>
            </a:r>
            <a:endParaRPr lang="zh-CN" altLang="en-US" dirty="0"/>
          </a:p>
        </p:txBody>
      </p:sp>
    </p:spTree>
    <p:extLst>
      <p:ext uri="{BB962C8B-B14F-4D97-AF65-F5344CB8AC3E}">
        <p14:creationId xmlns:p14="http://schemas.microsoft.com/office/powerpoint/2010/main" val="19322345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4000"/>
                            </p:stCondLst>
                            <p:childTnLst>
                              <p:par>
                                <p:cTn id="43" presetID="22" presetClass="entr" presetSubtype="2"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Callout 8"/>
          <p:cNvSpPr/>
          <p:nvPr/>
        </p:nvSpPr>
        <p:spPr bwMode="auto">
          <a:xfrm>
            <a:off x="6215801" y="1015830"/>
            <a:ext cx="2758183" cy="1713823"/>
          </a:xfrm>
          <a:prstGeom prst="cloudCallout">
            <a:avLst>
              <a:gd name="adj1" fmla="val -66639"/>
              <a:gd name="adj2" fmla="val 117063"/>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r>
              <a:rPr lang="zh-CN" altLang="en-US" sz="2133" b="1" dirty="0">
                <a:solidFill>
                  <a:schemeClr val="accent1"/>
                </a:solidFill>
                <a:latin typeface="微软雅黑" pitchFamily="34" charset="-122"/>
              </a:rPr>
              <a:t>未来的工作？</a:t>
            </a:r>
            <a:endParaRPr lang="en-US" altLang="zh-CN" sz="2133"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1.</a:t>
            </a:r>
            <a:r>
              <a:rPr lang="zh-CN" altLang="en-US" sz="1600" b="1" dirty="0">
                <a:solidFill>
                  <a:schemeClr val="accent1"/>
                </a:solidFill>
                <a:latin typeface="微软雅黑" pitchFamily="34" charset="-122"/>
              </a:rPr>
              <a:t> 改进人体运动合成算法</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的性能和性能 </a:t>
            </a:r>
            <a:endParaRPr lang="en-US" altLang="zh-CN" sz="1600"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2.</a:t>
            </a:r>
            <a:r>
              <a:rPr lang="zh-CN" altLang="en-US" sz="1600" b="1" dirty="0">
                <a:solidFill>
                  <a:schemeClr val="accent1"/>
                </a:solidFill>
                <a:latin typeface="微软雅黑" pitchFamily="34" charset="-122"/>
              </a:rPr>
              <a:t>定量评估包括能量使用 </a:t>
            </a:r>
            <a:endParaRPr lang="en-US" altLang="zh-CN" sz="1600" b="1" dirty="0">
              <a:solidFill>
                <a:schemeClr val="accent1"/>
              </a:solidFill>
              <a:latin typeface="微软雅黑" pitchFamily="34" charset="-122"/>
            </a:endParaRPr>
          </a:p>
        </p:txBody>
      </p:sp>
      <p:sp>
        <p:nvSpPr>
          <p:cNvPr id="27" name="Cloud Callout 9"/>
          <p:cNvSpPr/>
          <p:nvPr/>
        </p:nvSpPr>
        <p:spPr bwMode="auto">
          <a:xfrm>
            <a:off x="1453733" y="2996298"/>
            <a:ext cx="3139396" cy="1727649"/>
          </a:xfrm>
          <a:prstGeom prst="cloudCallout">
            <a:avLst>
              <a:gd name="adj1" fmla="val 68799"/>
              <a:gd name="adj2" fmla="val 17194"/>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r>
              <a:rPr lang="zh-CN" altLang="en-US" sz="2133" b="1" dirty="0">
                <a:solidFill>
                  <a:schemeClr val="accent1"/>
                </a:solidFill>
                <a:latin typeface="微软雅黑" pitchFamily="34" charset="-122"/>
              </a:rPr>
              <a:t>结论？交互式方法 </a:t>
            </a:r>
            <a:endParaRPr lang="en-US" altLang="zh-CN" sz="2133" b="1" dirty="0">
              <a:solidFill>
                <a:schemeClr val="accent1"/>
              </a:solidFill>
              <a:latin typeface="微软雅黑" pitchFamily="34" charset="-122"/>
            </a:endParaRPr>
          </a:p>
          <a:p>
            <a:pPr defTabSz="1218904">
              <a:defRPr/>
            </a:pPr>
            <a:endParaRPr lang="en-US" sz="2133" b="1" dirty="0">
              <a:solidFill>
                <a:schemeClr val="accent1"/>
              </a:solidFill>
              <a:latin typeface="微软雅黑" pitchFamily="34" charset="-122"/>
            </a:endParaRPr>
          </a:p>
        </p:txBody>
      </p:sp>
      <p:sp>
        <p:nvSpPr>
          <p:cNvPr id="29" name="Cloud Callout 11"/>
          <p:cNvSpPr/>
          <p:nvPr/>
        </p:nvSpPr>
        <p:spPr bwMode="auto">
          <a:xfrm>
            <a:off x="7418612" y="2826974"/>
            <a:ext cx="2921101" cy="1921164"/>
          </a:xfrm>
          <a:prstGeom prst="cloudCallout">
            <a:avLst>
              <a:gd name="adj1" fmla="val -90339"/>
              <a:gd name="adj2" fmla="val 18228"/>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35977" rIns="35977" bIns="71947" anchor="b"/>
          <a:lstStyle/>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endParaRPr lang="en-US" altLang="zh-CN" sz="2133" b="1" dirty="0">
              <a:solidFill>
                <a:schemeClr val="accent1"/>
              </a:solidFill>
              <a:latin typeface="微软雅黑" pitchFamily="34" charset="-122"/>
            </a:endParaRPr>
          </a:p>
          <a:p>
            <a:pPr defTabSz="1218904">
              <a:defRPr/>
            </a:pPr>
            <a:r>
              <a:rPr lang="zh-CN" altLang="en-US" sz="2133" b="1" dirty="0">
                <a:solidFill>
                  <a:schemeClr val="accent1"/>
                </a:solidFill>
                <a:latin typeface="微软雅黑" pitchFamily="34" charset="-122"/>
              </a:rPr>
              <a:t>未来的工作？</a:t>
            </a:r>
            <a:endParaRPr lang="en-US" altLang="zh-CN" sz="2133"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3.</a:t>
            </a:r>
            <a:r>
              <a:rPr lang="zh-CN" altLang="en-US" sz="1600" b="1" dirty="0">
                <a:solidFill>
                  <a:schemeClr val="accent1"/>
                </a:solidFill>
                <a:latin typeface="微软雅黑" pitchFamily="34" charset="-122"/>
              </a:rPr>
              <a:t>探索更复杂的动态稳定</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性约束与</a:t>
            </a:r>
            <a:r>
              <a:rPr lang="en-US" altLang="zh-CN" sz="1600" b="1" dirty="0">
                <a:solidFill>
                  <a:schemeClr val="accent1"/>
                </a:solidFill>
                <a:latin typeface="微软雅黑" pitchFamily="34" charset="-122"/>
              </a:rPr>
              <a:t>BAM</a:t>
            </a:r>
            <a:r>
              <a:rPr lang="zh-CN" altLang="en-US" sz="1600" b="1" dirty="0">
                <a:solidFill>
                  <a:schemeClr val="accent1"/>
                </a:solidFill>
                <a:latin typeface="微软雅黑" pitchFamily="34" charset="-122"/>
              </a:rPr>
              <a:t>的集成 </a:t>
            </a:r>
            <a:endParaRPr lang="en-US" altLang="zh-CN" sz="1600" b="1" dirty="0">
              <a:solidFill>
                <a:schemeClr val="accent1"/>
              </a:solidFill>
              <a:latin typeface="微软雅黑" pitchFamily="34" charset="-122"/>
            </a:endParaRPr>
          </a:p>
          <a:p>
            <a:pPr defTabSz="1218904">
              <a:defRPr/>
            </a:pPr>
            <a:r>
              <a:rPr lang="en-US" altLang="zh-CN" sz="1600" b="1" dirty="0">
                <a:solidFill>
                  <a:schemeClr val="accent1"/>
                </a:solidFill>
                <a:latin typeface="微软雅黑" pitchFamily="34" charset="-122"/>
              </a:rPr>
              <a:t>4.</a:t>
            </a:r>
            <a:r>
              <a:rPr lang="zh-CN" altLang="en-US" sz="1600" b="1" dirty="0">
                <a:solidFill>
                  <a:schemeClr val="accent1"/>
                </a:solidFill>
                <a:latin typeface="微软雅黑" pitchFamily="34" charset="-122"/>
              </a:rPr>
              <a:t>多个</a:t>
            </a:r>
            <a:r>
              <a:rPr lang="en-US" altLang="zh-CN" sz="1600" b="1" dirty="0">
                <a:solidFill>
                  <a:schemeClr val="accent1"/>
                </a:solidFill>
                <a:latin typeface="微软雅黑" pitchFamily="34" charset="-122"/>
              </a:rPr>
              <a:t>avatar</a:t>
            </a:r>
            <a:r>
              <a:rPr lang="zh-CN" altLang="en-US" sz="1600" b="1" dirty="0">
                <a:solidFill>
                  <a:schemeClr val="accent1"/>
                </a:solidFill>
                <a:latin typeface="微软雅黑" pitchFamily="34" charset="-122"/>
              </a:rPr>
              <a:t>和社交</a:t>
            </a:r>
            <a:r>
              <a:rPr lang="en-US" altLang="zh-CN" sz="1600" b="1" dirty="0">
                <a:solidFill>
                  <a:schemeClr val="accent1"/>
                </a:solidFill>
                <a:latin typeface="微软雅黑" pitchFamily="34" charset="-122"/>
              </a:rPr>
              <a:t>VR</a:t>
            </a:r>
            <a:r>
              <a:rPr lang="zh-CN" altLang="en-US" sz="1600" b="1" dirty="0">
                <a:solidFill>
                  <a:schemeClr val="accent1"/>
                </a:solidFill>
                <a:latin typeface="微软雅黑" pitchFamily="34" charset="-122"/>
              </a:rPr>
              <a:t>的</a:t>
            </a:r>
            <a:endParaRPr lang="en-US" altLang="zh-CN" sz="1600" b="1" dirty="0">
              <a:solidFill>
                <a:schemeClr val="accent1"/>
              </a:solidFill>
              <a:latin typeface="微软雅黑" pitchFamily="34" charset="-122"/>
            </a:endParaRPr>
          </a:p>
          <a:p>
            <a:pPr defTabSz="1218904">
              <a:defRPr/>
            </a:pPr>
            <a:r>
              <a:rPr lang="zh-CN" altLang="en-US" sz="1600" b="1" dirty="0">
                <a:solidFill>
                  <a:schemeClr val="accent1"/>
                </a:solidFill>
                <a:latin typeface="微软雅黑" pitchFamily="34" charset="-122"/>
              </a:rPr>
              <a:t>共享虚拟环境 </a:t>
            </a:r>
            <a:endParaRPr lang="en-US" altLang="zh-CN" sz="1600" b="1" dirty="0">
              <a:solidFill>
                <a:schemeClr val="accent1"/>
              </a:solidFill>
              <a:latin typeface="微软雅黑" pitchFamily="34" charset="-122"/>
            </a:endParaRPr>
          </a:p>
        </p:txBody>
      </p:sp>
      <p:sp>
        <p:nvSpPr>
          <p:cNvPr id="30" name="Cloud Callout 12"/>
          <p:cNvSpPr/>
          <p:nvPr/>
        </p:nvSpPr>
        <p:spPr bwMode="auto">
          <a:xfrm>
            <a:off x="2696021" y="1039319"/>
            <a:ext cx="3309849" cy="1726247"/>
          </a:xfrm>
          <a:prstGeom prst="cloudCallout">
            <a:avLst>
              <a:gd name="adj1" fmla="val 44578"/>
              <a:gd name="adj2" fmla="val 117581"/>
            </a:avLst>
          </a:prstGeom>
          <a:no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35977" rIns="35977" bIns="71947" anchor="b"/>
          <a:lstStyle/>
          <a:p>
            <a:pPr algn="ctr" defTabSz="1218904">
              <a:defRPr/>
            </a:pPr>
            <a:r>
              <a:rPr lang="zh-CN" altLang="en-US" sz="2000" b="1" dirty="0">
                <a:solidFill>
                  <a:schemeClr val="accent1"/>
                </a:solidFill>
                <a:latin typeface="微软雅黑" pitchFamily="34" charset="-122"/>
              </a:rPr>
              <a:t>算法缺点？</a:t>
            </a:r>
            <a:endParaRPr lang="en-US" altLang="zh-CN" sz="2000" b="1" dirty="0">
              <a:solidFill>
                <a:schemeClr val="accent1"/>
              </a:solidFill>
              <a:latin typeface="微软雅黑" pitchFamily="34" charset="-122"/>
            </a:endParaRPr>
          </a:p>
          <a:p>
            <a:pPr algn="ctr" defTabSz="1218904">
              <a:defRPr/>
            </a:pPr>
            <a:r>
              <a:rPr lang="en-US" altLang="zh-CN" sz="2000" b="1" dirty="0">
                <a:solidFill>
                  <a:schemeClr val="accent1"/>
                </a:solidFill>
                <a:latin typeface="微软雅黑" pitchFamily="34" charset="-122"/>
              </a:rPr>
              <a:t>1.</a:t>
            </a:r>
            <a:r>
              <a:rPr lang="zh-CN" altLang="en-US" sz="2000" b="1" dirty="0">
                <a:solidFill>
                  <a:schemeClr val="accent1"/>
                </a:solidFill>
                <a:latin typeface="微软雅黑" pitchFamily="34" charset="-122"/>
              </a:rPr>
              <a:t> 交互性能</a:t>
            </a:r>
            <a:endParaRPr lang="en-US" altLang="zh-CN" sz="2000" b="1" dirty="0">
              <a:solidFill>
                <a:schemeClr val="accent1"/>
              </a:solidFill>
              <a:latin typeface="微软雅黑" pitchFamily="34" charset="-122"/>
            </a:endParaRPr>
          </a:p>
          <a:p>
            <a:pPr algn="ctr" defTabSz="1218904">
              <a:defRPr/>
            </a:pPr>
            <a:r>
              <a:rPr lang="en-US" altLang="zh-CN" sz="2000" b="1" dirty="0">
                <a:solidFill>
                  <a:schemeClr val="accent1"/>
                </a:solidFill>
                <a:latin typeface="微软雅黑" pitchFamily="34" charset="-122"/>
              </a:rPr>
              <a:t>2.</a:t>
            </a:r>
            <a:r>
              <a:rPr lang="zh-CN" altLang="en-US" sz="2000" b="1" dirty="0">
                <a:solidFill>
                  <a:schemeClr val="accent1"/>
                </a:solidFill>
                <a:latin typeface="微软雅黑" pitchFamily="34" charset="-122"/>
              </a:rPr>
              <a:t> 合成算法的选择 </a:t>
            </a:r>
            <a:endParaRPr lang="en-US" altLang="zh-CN" sz="2000" b="1" dirty="0">
              <a:solidFill>
                <a:schemeClr val="accent1"/>
              </a:solidFill>
              <a:latin typeface="微软雅黑" pitchFamily="34" charset="-122"/>
            </a:endParaRPr>
          </a:p>
        </p:txBody>
      </p:sp>
      <p:sp>
        <p:nvSpPr>
          <p:cNvPr id="28" name="Freeform 53"/>
          <p:cNvSpPr>
            <a:spLocks noEditPoints="1"/>
          </p:cNvSpPr>
          <p:nvPr/>
        </p:nvSpPr>
        <p:spPr bwMode="black">
          <a:xfrm>
            <a:off x="4993217" y="3947081"/>
            <a:ext cx="2283203" cy="2608540"/>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1"/>
          </a:solidFill>
          <a:ln>
            <a:noFill/>
          </a:ln>
          <a:extLst/>
        </p:spPr>
        <p:txBody>
          <a:bodyPr lIns="71947" tIns="35977" rIns="71947" bIns="35977"/>
          <a:lstStyle/>
          <a:p>
            <a:pPr defTabSz="1218904">
              <a:defRPr/>
            </a:pPr>
            <a:endParaRPr lang="en-US" sz="2399" dirty="0"/>
          </a:p>
        </p:txBody>
      </p:sp>
      <p:sp>
        <p:nvSpPr>
          <p:cNvPr id="4" name="文本框 3">
            <a:extLst>
              <a:ext uri="{FF2B5EF4-FFF2-40B4-BE49-F238E27FC236}">
                <a16:creationId xmlns:a16="http://schemas.microsoft.com/office/drawing/2014/main" id="{DA4E0E32-9EB8-5A42-BF64-6D5579670121}"/>
              </a:ext>
            </a:extLst>
          </p:cNvPr>
          <p:cNvSpPr txBox="1"/>
          <p:nvPr/>
        </p:nvSpPr>
        <p:spPr>
          <a:xfrm>
            <a:off x="8329808" y="3557392"/>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906116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2727431" y="2486251"/>
            <a:ext cx="6950054" cy="1100483"/>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lnSpc>
                <a:spcPct val="150000"/>
              </a:lnSpc>
            </a:pP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Thank</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you</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for</a:t>
            </a:r>
            <a:r>
              <a:rPr lang="zh-CN" altLang="en-US" sz="48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rPr>
              <a:t>listening</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33779" y="1797881"/>
            <a:ext cx="4286445" cy="650876"/>
            <a:chOff x="4357092" y="1347614"/>
            <a:chExt cx="3215268" cy="488156"/>
          </a:xfrm>
        </p:grpSpPr>
        <p:sp>
          <p:nvSpPr>
            <p:cNvPr id="57" name="MH_SubTitle_1"/>
            <p:cNvSpPr txBox="1"/>
            <p:nvPr>
              <p:custDataLst>
                <p:tags r:id="rId15"/>
              </p:custDataLst>
            </p:nvPr>
          </p:nvSpPr>
          <p:spPr>
            <a:xfrm>
              <a:off x="5391574" y="1461961"/>
              <a:ext cx="2180786" cy="324848"/>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论文背景</a:t>
              </a: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33779" y="2789541"/>
            <a:ext cx="4286445" cy="650876"/>
            <a:chOff x="4357092" y="2091358"/>
            <a:chExt cx="3215268" cy="488156"/>
          </a:xfrm>
        </p:grpSpPr>
        <p:sp>
          <p:nvSpPr>
            <p:cNvPr id="63" name="MH_SubTitle_2"/>
            <p:cNvSpPr txBox="1"/>
            <p:nvPr>
              <p:custDataLst>
                <p:tags r:id="rId11"/>
              </p:custDataLst>
            </p:nvPr>
          </p:nvSpPr>
          <p:spPr>
            <a:xfrm>
              <a:off x="5391574" y="2205479"/>
              <a:ext cx="2180786" cy="324512"/>
            </a:xfrm>
            <a:prstGeom prst="rect">
              <a:avLst/>
            </a:prstGeom>
            <a:noFill/>
          </p:spPr>
          <p:txBody>
            <a:bodyPr wrap="square" lIns="0" tIns="0" rIns="0" bIns="0" anchor="ctr">
              <a:spAutoFit/>
            </a:bodyPr>
            <a:lstStyle/>
            <a:p>
              <a:pPr>
                <a:lnSpc>
                  <a:spcPct val="130000"/>
                </a:lnSpc>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BAM: </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速度计算</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33779" y="3781195"/>
            <a:ext cx="4286445" cy="650876"/>
            <a:chOff x="4357092" y="2835101"/>
            <a:chExt cx="3215268" cy="488156"/>
          </a:xfrm>
        </p:grpSpPr>
        <p:sp>
          <p:nvSpPr>
            <p:cNvPr id="69" name="MH_SubTitle_3"/>
            <p:cNvSpPr txBox="1"/>
            <p:nvPr>
              <p:custDataLst>
                <p:tags r:id="rId7"/>
              </p:custDataLst>
            </p:nvPr>
          </p:nvSpPr>
          <p:spPr>
            <a:xfrm>
              <a:off x="5391574" y="2972582"/>
              <a:ext cx="2180786" cy="276998"/>
            </a:xfrm>
            <a:prstGeom prst="rect">
              <a:avLst/>
            </a:prstGeom>
            <a:noFill/>
          </p:spPr>
          <p:txBody>
            <a:bodyPr wrap="square" lIns="0" tIns="0" rIns="0" bIns="0" anchor="ctr">
              <a:spAutoFit/>
            </a:bodyPr>
            <a:lstStyle/>
            <a:p>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结果展示</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33779" y="4772857"/>
            <a:ext cx="4286445" cy="649288"/>
            <a:chOff x="4357092" y="3578845"/>
            <a:chExt cx="3215268" cy="486966"/>
          </a:xfrm>
        </p:grpSpPr>
        <p:sp>
          <p:nvSpPr>
            <p:cNvPr id="75" name="MH_SubTitle_4"/>
            <p:cNvSpPr txBox="1"/>
            <p:nvPr>
              <p:custDataLst>
                <p:tags r:id="rId3"/>
              </p:custDataLst>
            </p:nvPr>
          </p:nvSpPr>
          <p:spPr>
            <a:xfrm>
              <a:off x="5391574" y="3692003"/>
              <a:ext cx="2180786" cy="324849"/>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rPr>
                <a:t>论文总结</a:t>
              </a: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61471" y="2963825"/>
            <a:ext cx="3341029" cy="814490"/>
          </a:xfrm>
          <a:prstGeom prst="rect">
            <a:avLst/>
          </a:prstGeom>
          <a:noFill/>
        </p:spPr>
        <p:txBody>
          <a:bodyPr wrap="square" lIns="91412" tIns="45706" rIns="91412" bIns="45706" rtlCol="0">
            <a:spAutoFit/>
          </a:bodyPr>
          <a:lstStyle/>
          <a:p>
            <a:pPr algn="dist">
              <a:lnSpc>
                <a:spcPct val="130000"/>
              </a:lnSpc>
            </a:pPr>
            <a:r>
              <a:rPr lang="zh-CN" altLang="en-US" sz="4000" dirty="0">
                <a:solidFill>
                  <a:schemeClr val="accent1"/>
                </a:solidFill>
                <a:latin typeface="微软雅黑"/>
                <a:ea typeface="微软雅黑"/>
              </a:rPr>
              <a:t>论文背景</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041185"/>
            <a:ext cx="5493755" cy="92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en-US" kern="100" dirty="0">
                <a:latin typeface="Kaiti SC" panose="02010600040101010101" pitchFamily="2" charset="-122"/>
                <a:ea typeface="Kaiti SC" panose="02010600040101010101" pitchFamily="2" charset="-122"/>
                <a:cs typeface="Times New Roman" panose="02020603050405020304" pitchFamily="18" charset="0"/>
              </a:rPr>
              <a:t>生成</a:t>
            </a:r>
            <a:r>
              <a:rPr lang="zh-CN" altLang="zh-CN" kern="100" dirty="0">
                <a:latin typeface="Kaiti SC" panose="02010600040101010101" pitchFamily="2" charset="-122"/>
                <a:ea typeface="Kaiti SC" panose="02010600040101010101" pitchFamily="2" charset="-122"/>
                <a:cs typeface="Times New Roman" panose="02020603050405020304" pitchFamily="18" charset="0"/>
              </a:rPr>
              <a:t>成类似人类代理的真实运动和行为的问题</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对于许多虚拟现实应用是重要的，例如训练模拟器，</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娱乐和游戏，心理障碍的治疗等。</a:t>
            </a:r>
            <a:endParaRPr lang="en-US" altLang="zh-CN" dirty="0">
              <a:solidFill>
                <a:schemeClr val="bg1">
                  <a:lumMod val="65000"/>
                </a:schemeClr>
              </a:solidFill>
              <a:latin typeface="Kaiti SC" panose="02010600040101010101" pitchFamily="2" charset="-122"/>
              <a:ea typeface="Kaiti SC" panose="02010600040101010101" pitchFamily="2" charset="-122"/>
            </a:endParaRPr>
          </a:p>
        </p:txBody>
      </p:sp>
      <p:sp>
        <p:nvSpPr>
          <p:cNvPr id="8"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70652" y="2975897"/>
            <a:ext cx="5032090"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为每个虚拟的代理人生成合理的移动和行为，因</a:t>
            </a:r>
            <a:endParaRPr lang="en-US" altLang="zh-CN" kern="100" dirty="0">
              <a:latin typeface="Kaiti SC" panose="02010600040101010101" pitchFamily="2" charset="-122"/>
              <a:ea typeface="Kaiti SC" panose="02010600040101010101" pitchFamily="2" charset="-122"/>
              <a:cs typeface="Times New Roman" panose="02020603050405020304" pitchFamily="18" charset="0"/>
            </a:endParaRPr>
          </a:p>
          <a:p>
            <a:r>
              <a:rPr lang="zh-CN" altLang="zh-CN" kern="100" dirty="0">
                <a:latin typeface="Kaiti SC" panose="02010600040101010101" pitchFamily="2" charset="-122"/>
                <a:ea typeface="Kaiti SC" panose="02010600040101010101" pitchFamily="2" charset="-122"/>
                <a:cs typeface="Times New Roman" panose="02020603050405020304" pitchFamily="18" charset="0"/>
              </a:rPr>
              <a:t>为它与场景中的其他代理和化身进行交互。</a:t>
            </a:r>
            <a:endParaRPr lang="en-US" altLang="zh-CN" dirty="0">
              <a:solidFill>
                <a:schemeClr val="bg1">
                  <a:lumMod val="65000"/>
                </a:schemeClr>
              </a:solidFill>
              <a:latin typeface="Kaiti SC" panose="02010600040101010101" pitchFamily="2" charset="-122"/>
              <a:ea typeface="Kaiti SC" panose="02010600040101010101" pitchFamily="2" charset="-122"/>
            </a:endParaRPr>
          </a:p>
        </p:txBody>
      </p:sp>
      <p:sp>
        <p:nvSpPr>
          <p:cNvPr id="9"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5" y="4029157"/>
            <a:ext cx="5067356" cy="6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dirty="0">
                <a:latin typeface="Kaiti SC" panose="02010600040101010101" pitchFamily="2" charset="-122"/>
                <a:ea typeface="Kaiti SC" panose="02010600040101010101" pitchFamily="2" charset="-122"/>
              </a:rPr>
              <a:t>在计算机动画，人群模拟和机器人技术方面</a:t>
            </a:r>
            <a:endParaRPr lang="en-US" altLang="zh-CN" dirty="0">
              <a:latin typeface="Kaiti SC" panose="02010600040101010101" pitchFamily="2" charset="-122"/>
              <a:ea typeface="Kaiti SC" panose="02010600040101010101" pitchFamily="2" charset="-122"/>
            </a:endParaRPr>
          </a:p>
          <a:p>
            <a:r>
              <a:rPr lang="zh-CN" altLang="zh-CN" dirty="0">
                <a:latin typeface="Kaiti SC" panose="02010600040101010101" pitchFamily="2" charset="-122"/>
                <a:ea typeface="Kaiti SC" panose="02010600040101010101" pitchFamily="2" charset="-122"/>
              </a:rPr>
              <a:t>有大量关于人体运动模拟和无碰撞导航的工作。</a:t>
            </a:r>
            <a:r>
              <a:rPr lang="zh-CN" altLang="zh-CN" sz="1200" dirty="0">
                <a:latin typeface="Kaiti SC" panose="02010600040101010101" pitchFamily="2" charset="-122"/>
                <a:ea typeface="Kaiti SC" panose="02010600040101010101" pitchFamily="2" charset="-122"/>
              </a:rPr>
              <a:t> </a:t>
            </a:r>
            <a:endParaRPr lang="en-US" altLang="zh-CN" sz="1200" dirty="0">
              <a:solidFill>
                <a:schemeClr val="bg1">
                  <a:lumMod val="65000"/>
                </a:schemeClr>
              </a:solidFill>
              <a:latin typeface="Kaiti SC" panose="02010600040101010101" pitchFamily="2" charset="-122"/>
              <a:ea typeface="Kaiti SC" panose="02010600040101010101" pitchFamily="2" charset="-122"/>
            </a:endParaRPr>
          </a:p>
        </p:txBody>
      </p:sp>
      <p:sp>
        <p:nvSpPr>
          <p:cNvPr id="12" name="文本框 18" descr="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
          <p:cNvSpPr>
            <a:spLocks noChangeArrowheads="1"/>
          </p:cNvSpPr>
          <p:nvPr/>
        </p:nvSpPr>
        <p:spPr bwMode="auto">
          <a:xfrm>
            <a:off x="6682814" y="5093706"/>
            <a:ext cx="4387683" cy="83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2" tIns="45706" rIns="91412" bIns="45706">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r>
              <a:rPr lang="zh-CN" altLang="zh-CN" sz="1600" dirty="0">
                <a:latin typeface="Kaiti SC" panose="02010600040101010101" pitchFamily="2" charset="-122"/>
                <a:ea typeface="Kaiti SC" panose="02010600040101010101" pitchFamily="2" charset="-122"/>
              </a:rPr>
              <a:t>先前的交互式仿真算法将运动交互问题分解为</a:t>
            </a:r>
            <a:endParaRPr lang="en-US" altLang="zh-CN" sz="1600" dirty="0">
              <a:latin typeface="Kaiti SC" panose="02010600040101010101" pitchFamily="2" charset="-122"/>
              <a:ea typeface="Kaiti SC" panose="02010600040101010101" pitchFamily="2" charset="-122"/>
            </a:endParaRPr>
          </a:p>
          <a:p>
            <a:r>
              <a:rPr lang="en-US" altLang="zh-CN" sz="1600" dirty="0">
                <a:latin typeface="Kaiti SC" panose="02010600040101010101" pitchFamily="2" charset="-122"/>
                <a:ea typeface="Kaiti SC" panose="02010600040101010101" pitchFamily="2" charset="-122"/>
              </a:rPr>
              <a:t>2D</a:t>
            </a:r>
            <a:r>
              <a:rPr lang="zh-CN" altLang="zh-CN" sz="1600" dirty="0">
                <a:latin typeface="Kaiti SC" panose="02010600040101010101" pitchFamily="2" charset="-122"/>
                <a:ea typeface="Kaiti SC" panose="02010600040101010101" pitchFamily="2" charset="-122"/>
              </a:rPr>
              <a:t>速度计算或简单</a:t>
            </a:r>
            <a:r>
              <a:rPr lang="en-US" altLang="zh-CN" sz="1600" dirty="0">
                <a:latin typeface="Kaiti SC" panose="02010600040101010101" pitchFamily="2" charset="-122"/>
                <a:ea typeface="Kaiti SC" panose="02010600040101010101" pitchFamily="2" charset="-122"/>
              </a:rPr>
              <a:t>2D</a:t>
            </a:r>
            <a:r>
              <a:rPr lang="zh-CN" altLang="zh-CN" sz="1600" dirty="0">
                <a:latin typeface="Kaiti SC" panose="02010600040101010101" pitchFamily="2" charset="-122"/>
                <a:ea typeface="Kaiti SC" panose="02010600040101010101" pitchFamily="2" charset="-122"/>
              </a:rPr>
              <a:t>代理的路径规划，然后是</a:t>
            </a:r>
            <a:endParaRPr lang="en-US" altLang="zh-CN" sz="1600" dirty="0">
              <a:latin typeface="Kaiti SC" panose="02010600040101010101" pitchFamily="2" charset="-122"/>
              <a:ea typeface="Kaiti SC" panose="02010600040101010101" pitchFamily="2" charset="-122"/>
            </a:endParaRPr>
          </a:p>
          <a:p>
            <a:r>
              <a:rPr lang="en-US" altLang="zh-CN" sz="1600" dirty="0">
                <a:latin typeface="Kaiti SC" panose="02010600040101010101" pitchFamily="2" charset="-122"/>
                <a:ea typeface="Kaiti SC" panose="02010600040101010101" pitchFamily="2" charset="-122"/>
              </a:rPr>
              <a:t>3D</a:t>
            </a:r>
            <a:r>
              <a:rPr lang="zh-CN" altLang="zh-CN" sz="1600" dirty="0">
                <a:latin typeface="Kaiti SC" panose="02010600040101010101" pitchFamily="2" charset="-122"/>
                <a:ea typeface="Kaiti SC" panose="02010600040101010101" pitchFamily="2" charset="-122"/>
              </a:rPr>
              <a:t>人体运动合成。 </a:t>
            </a:r>
            <a:endParaRPr lang="en-US" altLang="zh-CN" sz="1600" dirty="0">
              <a:solidFill>
                <a:schemeClr val="bg1">
                  <a:lumMod val="65000"/>
                </a:schemeClr>
              </a:solidFill>
              <a:latin typeface="Kaiti SC" panose="02010600040101010101" pitchFamily="2" charset="-122"/>
              <a:ea typeface="Kaiti SC" panose="02010600040101010101" pitchFamily="2" charset="-122"/>
            </a:endParaRPr>
          </a:p>
        </p:txBody>
      </p:sp>
      <p:grpSp>
        <p:nvGrpSpPr>
          <p:cNvPr id="2" name="组合 12"/>
          <p:cNvGrpSpPr/>
          <p:nvPr/>
        </p:nvGrpSpPr>
        <p:grpSpPr>
          <a:xfrm>
            <a:off x="5634083" y="5074975"/>
            <a:ext cx="674400" cy="674608"/>
            <a:chOff x="5633937" y="5416673"/>
            <a:chExt cx="674608" cy="674608"/>
          </a:xfrm>
        </p:grpSpPr>
        <p:sp>
          <p:nvSpPr>
            <p:cNvPr id="14" name="椭圆 13"/>
            <p:cNvSpPr>
              <a:spLocks noChangeAspect="1"/>
            </p:cNvSpPr>
            <p:nvPr/>
          </p:nvSpPr>
          <p:spPr>
            <a:xfrm>
              <a:off x="5633937" y="5416673"/>
              <a:ext cx="674608" cy="674608"/>
            </a:xfrm>
            <a:prstGeom prst="ellipse">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5" name="文本框 14"/>
            <p:cNvSpPr txBox="1"/>
            <p:nvPr/>
          </p:nvSpPr>
          <p:spPr>
            <a:xfrm>
              <a:off x="5639260" y="5492367"/>
              <a:ext cx="649738"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04</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3" name="组合 15"/>
          <p:cNvGrpSpPr/>
          <p:nvPr/>
        </p:nvGrpSpPr>
        <p:grpSpPr>
          <a:xfrm>
            <a:off x="5634074" y="4011725"/>
            <a:ext cx="674399" cy="674607"/>
            <a:chOff x="5633937" y="4353425"/>
            <a:chExt cx="674608" cy="674608"/>
          </a:xfrm>
        </p:grpSpPr>
        <p:sp>
          <p:nvSpPr>
            <p:cNvPr id="17" name="椭圆 16"/>
            <p:cNvSpPr>
              <a:spLocks noChangeAspect="1"/>
            </p:cNvSpPr>
            <p:nvPr/>
          </p:nvSpPr>
          <p:spPr>
            <a:xfrm>
              <a:off x="5633937" y="4353425"/>
              <a:ext cx="674608" cy="674608"/>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18" name="文本框 17"/>
            <p:cNvSpPr txBox="1"/>
            <p:nvPr/>
          </p:nvSpPr>
          <p:spPr>
            <a:xfrm>
              <a:off x="5652084" y="4435508"/>
              <a:ext cx="640117" cy="523093"/>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03</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4" name="组合 19"/>
          <p:cNvGrpSpPr/>
          <p:nvPr/>
        </p:nvGrpSpPr>
        <p:grpSpPr>
          <a:xfrm>
            <a:off x="5636707" y="2950257"/>
            <a:ext cx="674400" cy="674608"/>
            <a:chOff x="5636562" y="3291956"/>
            <a:chExt cx="674608" cy="674608"/>
          </a:xfrm>
        </p:grpSpPr>
        <p:sp>
          <p:nvSpPr>
            <p:cNvPr id="22" name="椭圆 21"/>
            <p:cNvSpPr>
              <a:spLocks noChangeAspect="1"/>
            </p:cNvSpPr>
            <p:nvPr/>
          </p:nvSpPr>
          <p:spPr>
            <a:xfrm>
              <a:off x="5636562" y="3291956"/>
              <a:ext cx="674608" cy="674608"/>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3" name="文本框 22"/>
            <p:cNvSpPr txBox="1"/>
            <p:nvPr/>
          </p:nvSpPr>
          <p:spPr>
            <a:xfrm>
              <a:off x="5652083" y="3368178"/>
              <a:ext cx="636909" cy="523092"/>
            </a:xfrm>
            <a:prstGeom prst="rect">
              <a:avLst/>
            </a:prstGeom>
            <a:noFill/>
            <a:effectLst/>
          </p:spPr>
          <p:txBody>
            <a:bodyPr wrap="none" rtlCol="0">
              <a:spAutoFit/>
            </a:bodyPr>
            <a:lstStyle/>
            <a:p>
              <a:r>
                <a:rPr lang="en-US" altLang="zh-CN" sz="2799" b="1" dirty="0">
                  <a:solidFill>
                    <a:schemeClr val="bg1"/>
                  </a:solidFill>
                  <a:latin typeface="方正兰亭超细黑简体" panose="02000000000000000000" pitchFamily="2" charset="-122"/>
                  <a:ea typeface="方正兰亭超细黑简体" panose="02000000000000000000" pitchFamily="2" charset="-122"/>
                </a:rPr>
                <a:t>02</a:t>
              </a:r>
              <a:endParaRPr lang="zh-CN" altLang="en-US" sz="2799" b="1" dirty="0">
                <a:solidFill>
                  <a:schemeClr val="bg1"/>
                </a:solidFill>
                <a:latin typeface="方正兰亭超细黑简体" panose="02000000000000000000" pitchFamily="2" charset="-122"/>
                <a:ea typeface="方正兰亭超细黑简体" panose="02000000000000000000" pitchFamily="2" charset="-122"/>
              </a:endParaRPr>
            </a:p>
          </p:txBody>
        </p:sp>
      </p:grpSp>
      <p:grpSp>
        <p:nvGrpSpPr>
          <p:cNvPr id="5" name="组合 23"/>
          <p:cNvGrpSpPr/>
          <p:nvPr/>
        </p:nvGrpSpPr>
        <p:grpSpPr>
          <a:xfrm>
            <a:off x="5634075" y="1941294"/>
            <a:ext cx="674399" cy="674608"/>
            <a:chOff x="5633937" y="2282993"/>
            <a:chExt cx="674608" cy="674608"/>
          </a:xfrm>
        </p:grpSpPr>
        <p:sp>
          <p:nvSpPr>
            <p:cNvPr id="25" name="椭圆 24"/>
            <p:cNvSpPr>
              <a:spLocks noChangeAspect="1"/>
            </p:cNvSpPr>
            <p:nvPr/>
          </p:nvSpPr>
          <p:spPr>
            <a:xfrm>
              <a:off x="5633937" y="2282993"/>
              <a:ext cx="674608" cy="674608"/>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26" name="文本框 25"/>
            <p:cNvSpPr txBox="1"/>
            <p:nvPr/>
          </p:nvSpPr>
          <p:spPr>
            <a:xfrm>
              <a:off x="5659008" y="2352157"/>
              <a:ext cx="648134" cy="523092"/>
            </a:xfrm>
            <a:prstGeom prst="rect">
              <a:avLst/>
            </a:prstGeom>
            <a:noFill/>
            <a:effectLst/>
          </p:spPr>
          <p:txBody>
            <a:bodyPr wrap="none" rtlCol="0">
              <a:spAutoFit/>
            </a:bodyPr>
            <a:lstStyle/>
            <a:p>
              <a:r>
                <a:rPr lang="en-US" altLang="zh-CN" sz="2799" b="1" dirty="0">
                  <a:solidFill>
                    <a:srgbClr val="FDFDFD"/>
                  </a:solidFill>
                  <a:latin typeface="方正兰亭超细黑简体" panose="02000000000000000000" pitchFamily="2" charset="-122"/>
                  <a:ea typeface="方正兰亭超细黑简体" panose="02000000000000000000" pitchFamily="2" charset="-122"/>
                </a:rPr>
                <a:t>01</a:t>
              </a:r>
              <a:endParaRPr lang="zh-CN" altLang="en-US" sz="2799" b="1" dirty="0">
                <a:solidFill>
                  <a:srgbClr val="FDFDFD"/>
                </a:solidFill>
                <a:latin typeface="方正兰亭超细黑简体" panose="02000000000000000000" pitchFamily="2" charset="-122"/>
                <a:ea typeface="方正兰亭超细黑简体" panose="02000000000000000000" pitchFamily="2" charset="-122"/>
              </a:endParaRPr>
            </a:p>
          </p:txBody>
        </p:sp>
      </p:grpSp>
      <p:grpSp>
        <p:nvGrpSpPr>
          <p:cNvPr id="13" name="组合 26"/>
          <p:cNvGrpSpPr/>
          <p:nvPr/>
        </p:nvGrpSpPr>
        <p:grpSpPr>
          <a:xfrm>
            <a:off x="362437" y="2481944"/>
            <a:ext cx="4693597" cy="1160963"/>
            <a:chOff x="360667" y="2155840"/>
            <a:chExt cx="4695045" cy="1873220"/>
          </a:xfrm>
        </p:grpSpPr>
        <p:sp>
          <p:nvSpPr>
            <p:cNvPr id="28" name="任意多边形 27"/>
            <p:cNvSpPr/>
            <p:nvPr/>
          </p:nvSpPr>
          <p:spPr>
            <a:xfrm>
              <a:off x="360667" y="2155840"/>
              <a:ext cx="4695045" cy="1873220"/>
            </a:xfrm>
            <a:custGeom>
              <a:avLst/>
              <a:gdLst>
                <a:gd name="connsiteX0" fmla="*/ 1628463 w 4008766"/>
                <a:gd name="connsiteY0" fmla="*/ 0 h 1599410"/>
                <a:gd name="connsiteX1" fmla="*/ 1646822 w 4008766"/>
                <a:gd name="connsiteY1" fmla="*/ 0 h 1599410"/>
                <a:gd name="connsiteX2" fmla="*/ 3601835 w 4008766"/>
                <a:gd name="connsiteY2" fmla="*/ 0 h 1599410"/>
                <a:gd name="connsiteX3" fmla="*/ 4008766 w 4008766"/>
                <a:gd name="connsiteY3" fmla="*/ 406932 h 1599410"/>
                <a:gd name="connsiteX4" fmla="*/ 3601835 w 4008766"/>
                <a:gd name="connsiteY4" fmla="*/ 813863 h 1599410"/>
                <a:gd name="connsiteX5" fmla="*/ 3067145 w 4008766"/>
                <a:gd name="connsiteY5" fmla="*/ 813863 h 1599410"/>
                <a:gd name="connsiteX6" fmla="*/ 3067145 w 4008766"/>
                <a:gd name="connsiteY6" fmla="*/ 813864 h 1599410"/>
                <a:gd name="connsiteX7" fmla="*/ 1210565 w 4008766"/>
                <a:gd name="connsiteY7" fmla="*/ 813864 h 1599410"/>
                <a:gd name="connsiteX8" fmla="*/ 1210539 w 4008766"/>
                <a:gd name="connsiteY8" fmla="*/ 813855 h 1599410"/>
                <a:gd name="connsiteX9" fmla="*/ 931442 w 4008766"/>
                <a:gd name="connsiteY9" fmla="*/ 771659 h 1599410"/>
                <a:gd name="connsiteX10" fmla="*/ 11958 w 4008766"/>
                <a:gd name="connsiteY10" fmla="*/ 1521060 h 1599410"/>
                <a:gd name="connsiteX11" fmla="*/ 0 w 4008766"/>
                <a:gd name="connsiteY11" fmla="*/ 1599410 h 1599410"/>
                <a:gd name="connsiteX12" fmla="*/ 5994 w 4008766"/>
                <a:gd name="connsiteY12" fmla="*/ 1480707 h 1599410"/>
                <a:gd name="connsiteX13" fmla="*/ 1488592 w 4008766"/>
                <a:gd name="connsiteY13" fmla="*/ 7492 h 1599410"/>
                <a:gd name="connsiteX14" fmla="*/ 1628463 w 4008766"/>
                <a:gd name="connsiteY14" fmla="*/ 869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08766" h="1599410">
                  <a:moveTo>
                    <a:pt x="1628463" y="0"/>
                  </a:moveTo>
                  <a:lnTo>
                    <a:pt x="1646822" y="0"/>
                  </a:lnTo>
                  <a:lnTo>
                    <a:pt x="3601835" y="0"/>
                  </a:lnTo>
                  <a:lnTo>
                    <a:pt x="4008766" y="406932"/>
                  </a:lnTo>
                  <a:lnTo>
                    <a:pt x="3601835" y="813863"/>
                  </a:lnTo>
                  <a:lnTo>
                    <a:pt x="3067145" y="813863"/>
                  </a:lnTo>
                  <a:lnTo>
                    <a:pt x="3067145" y="813864"/>
                  </a:lnTo>
                  <a:lnTo>
                    <a:pt x="1210565" y="813864"/>
                  </a:lnTo>
                  <a:lnTo>
                    <a:pt x="1210539" y="813855"/>
                  </a:lnTo>
                  <a:cubicBezTo>
                    <a:pt x="1122372" y="786432"/>
                    <a:pt x="1028632" y="771659"/>
                    <a:pt x="931442" y="771659"/>
                  </a:cubicBezTo>
                  <a:cubicBezTo>
                    <a:pt x="477888" y="771659"/>
                    <a:pt x="99475" y="1093378"/>
                    <a:pt x="11958" y="1521060"/>
                  </a:cubicBezTo>
                  <a:lnTo>
                    <a:pt x="0" y="1599410"/>
                  </a:lnTo>
                  <a:lnTo>
                    <a:pt x="5994" y="1480707"/>
                  </a:lnTo>
                  <a:cubicBezTo>
                    <a:pt x="85178" y="700997"/>
                    <a:pt x="707462" y="81841"/>
                    <a:pt x="1488592" y="7492"/>
                  </a:cubicBezTo>
                  <a:lnTo>
                    <a:pt x="1628463" y="869"/>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9" name="TextBox 20"/>
            <p:cNvSpPr txBox="1"/>
            <p:nvPr/>
          </p:nvSpPr>
          <p:spPr>
            <a:xfrm>
              <a:off x="2773337" y="2344502"/>
              <a:ext cx="1210961" cy="645371"/>
            </a:xfrm>
            <a:prstGeom prst="rect">
              <a:avLst/>
            </a:prstGeom>
            <a:noFill/>
          </p:spPr>
          <p:txBody>
            <a:bodyPr wrap="none" rtlCol="0">
              <a:spAutoFit/>
            </a:bodyPr>
            <a:lstStyle/>
            <a:p>
              <a:r>
                <a:rPr lang="zh-CN" altLang="en-US" sz="1999" dirty="0">
                  <a:solidFill>
                    <a:srgbClr val="FDFDFD"/>
                  </a:solidFill>
                  <a:latin typeface="微软雅黑" pitchFamily="34" charset="-122"/>
                  <a:ea typeface="微软雅黑" pitchFamily="34" charset="-122"/>
                </a:rPr>
                <a:t>场景应用</a:t>
              </a:r>
              <a:endParaRPr lang="en-US" altLang="zh-CN" sz="1999" dirty="0">
                <a:solidFill>
                  <a:srgbClr val="FDFDFD"/>
                </a:solidFill>
                <a:latin typeface="微软雅黑" pitchFamily="34" charset="-122"/>
                <a:ea typeface="微软雅黑" pitchFamily="34" charset="-122"/>
              </a:endParaRPr>
            </a:p>
          </p:txBody>
        </p:sp>
      </p:grpSp>
      <p:grpSp>
        <p:nvGrpSpPr>
          <p:cNvPr id="16" name="组合 29"/>
          <p:cNvGrpSpPr/>
          <p:nvPr/>
        </p:nvGrpSpPr>
        <p:grpSpPr>
          <a:xfrm>
            <a:off x="1671610" y="3078852"/>
            <a:ext cx="3417368" cy="653524"/>
            <a:chOff x="1670244" y="3109033"/>
            <a:chExt cx="3418422" cy="1054464"/>
          </a:xfrm>
          <a:solidFill>
            <a:schemeClr val="accent1"/>
          </a:solidFill>
        </p:grpSpPr>
        <p:sp>
          <p:nvSpPr>
            <p:cNvPr id="31" name="五边形 30"/>
            <p:cNvSpPr/>
            <p:nvPr/>
          </p:nvSpPr>
          <p:spPr>
            <a:xfrm>
              <a:off x="1670244" y="3109033"/>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2" name="TextBox 20"/>
            <p:cNvSpPr txBox="1"/>
            <p:nvPr/>
          </p:nvSpPr>
          <p:spPr>
            <a:xfrm>
              <a:off x="2795581" y="3368180"/>
              <a:ext cx="1210961"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主要挑战</a:t>
              </a:r>
              <a:endParaRPr lang="en-US" altLang="zh-CN" sz="1999" dirty="0">
                <a:solidFill>
                  <a:srgbClr val="FDFDFD"/>
                </a:solidFill>
                <a:latin typeface="微软雅黑" pitchFamily="34" charset="-122"/>
                <a:ea typeface="微软雅黑" pitchFamily="34" charset="-122"/>
              </a:endParaRPr>
            </a:p>
          </p:txBody>
        </p:sp>
      </p:grpSp>
      <p:grpSp>
        <p:nvGrpSpPr>
          <p:cNvPr id="20" name="组合 32"/>
          <p:cNvGrpSpPr/>
          <p:nvPr/>
        </p:nvGrpSpPr>
        <p:grpSpPr>
          <a:xfrm>
            <a:off x="1671610" y="3729568"/>
            <a:ext cx="3417368" cy="653524"/>
            <a:chOff x="1670244" y="4163497"/>
            <a:chExt cx="3418422" cy="1054464"/>
          </a:xfrm>
          <a:solidFill>
            <a:schemeClr val="accent3"/>
          </a:solidFill>
        </p:grpSpPr>
        <p:sp>
          <p:nvSpPr>
            <p:cNvPr id="34" name="五边形 33"/>
            <p:cNvSpPr/>
            <p:nvPr/>
          </p:nvSpPr>
          <p:spPr>
            <a:xfrm>
              <a:off x="1670244" y="4163497"/>
              <a:ext cx="3418422" cy="1054464"/>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5" name="TextBox 20"/>
            <p:cNvSpPr txBox="1"/>
            <p:nvPr/>
          </p:nvSpPr>
          <p:spPr>
            <a:xfrm>
              <a:off x="2607374" y="4443931"/>
              <a:ext cx="1542886"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计算机动画 </a:t>
              </a:r>
              <a:endParaRPr lang="en-US" altLang="zh-CN" sz="1999" dirty="0">
                <a:solidFill>
                  <a:srgbClr val="FDFDFD"/>
                </a:solidFill>
                <a:latin typeface="微软雅黑" pitchFamily="34" charset="-122"/>
                <a:ea typeface="微软雅黑" pitchFamily="34" charset="-122"/>
              </a:endParaRPr>
            </a:p>
          </p:txBody>
        </p:sp>
      </p:grpSp>
      <p:grpSp>
        <p:nvGrpSpPr>
          <p:cNvPr id="24" name="组合 35"/>
          <p:cNvGrpSpPr/>
          <p:nvPr/>
        </p:nvGrpSpPr>
        <p:grpSpPr>
          <a:xfrm>
            <a:off x="357976" y="3814818"/>
            <a:ext cx="4698058" cy="1160963"/>
            <a:chOff x="356204" y="4296217"/>
            <a:chExt cx="4699508" cy="1873220"/>
          </a:xfrm>
          <a:solidFill>
            <a:schemeClr val="accent4"/>
          </a:solidFill>
        </p:grpSpPr>
        <p:sp>
          <p:nvSpPr>
            <p:cNvPr id="37" name="任意多边形 36"/>
            <p:cNvSpPr/>
            <p:nvPr/>
          </p:nvSpPr>
          <p:spPr>
            <a:xfrm flipV="1">
              <a:off x="356204" y="4296217"/>
              <a:ext cx="4699508" cy="1873220"/>
            </a:xfrm>
            <a:custGeom>
              <a:avLst/>
              <a:gdLst>
                <a:gd name="connsiteX0" fmla="*/ 0 w 4012577"/>
                <a:gd name="connsiteY0" fmla="*/ 1599410 h 1599410"/>
                <a:gd name="connsiteX1" fmla="*/ 11958 w 4012577"/>
                <a:gd name="connsiteY1" fmla="*/ 1521060 h 1599410"/>
                <a:gd name="connsiteX2" fmla="*/ 931442 w 4012577"/>
                <a:gd name="connsiteY2" fmla="*/ 771659 h 1599410"/>
                <a:gd name="connsiteX3" fmla="*/ 1210539 w 4012577"/>
                <a:gd name="connsiteY3" fmla="*/ 813855 h 1599410"/>
                <a:gd name="connsiteX4" fmla="*/ 1210565 w 4012577"/>
                <a:gd name="connsiteY4" fmla="*/ 813864 h 1599410"/>
                <a:gd name="connsiteX5" fmla="*/ 1576005 w 4012577"/>
                <a:gd name="connsiteY5" fmla="*/ 813864 h 1599410"/>
                <a:gd name="connsiteX6" fmla="*/ 3067145 w 4012577"/>
                <a:gd name="connsiteY6" fmla="*/ 813864 h 1599410"/>
                <a:gd name="connsiteX7" fmla="*/ 3605646 w 4012577"/>
                <a:gd name="connsiteY7" fmla="*/ 813864 h 1599410"/>
                <a:gd name="connsiteX8" fmla="*/ 4012577 w 4012577"/>
                <a:gd name="connsiteY8" fmla="*/ 406933 h 1599410"/>
                <a:gd name="connsiteX9" fmla="*/ 3605646 w 4012577"/>
                <a:gd name="connsiteY9" fmla="*/ 1 h 1599410"/>
                <a:gd name="connsiteX10" fmla="*/ 1646838 w 4012577"/>
                <a:gd name="connsiteY10" fmla="*/ 1 h 1599410"/>
                <a:gd name="connsiteX11" fmla="*/ 1646822 w 4012577"/>
                <a:gd name="connsiteY11" fmla="*/ 0 h 1599410"/>
                <a:gd name="connsiteX12" fmla="*/ 1646801 w 4012577"/>
                <a:gd name="connsiteY12" fmla="*/ 1 h 1599410"/>
                <a:gd name="connsiteX13" fmla="*/ 1576005 w 4012577"/>
                <a:gd name="connsiteY13" fmla="*/ 1 h 1599410"/>
                <a:gd name="connsiteX14" fmla="*/ 1576005 w 4012577"/>
                <a:gd name="connsiteY14" fmla="*/ 3353 h 1599410"/>
                <a:gd name="connsiteX15" fmla="*/ 1488592 w 4012577"/>
                <a:gd name="connsiteY15" fmla="*/ 7492 h 1599410"/>
                <a:gd name="connsiteX16" fmla="*/ 5994 w 4012577"/>
                <a:gd name="connsiteY16" fmla="*/ 1480707 h 1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12577" h="1599410">
                  <a:moveTo>
                    <a:pt x="0" y="1599410"/>
                  </a:moveTo>
                  <a:lnTo>
                    <a:pt x="11958" y="1521060"/>
                  </a:lnTo>
                  <a:cubicBezTo>
                    <a:pt x="99475" y="1093378"/>
                    <a:pt x="477888" y="771659"/>
                    <a:pt x="931442" y="771659"/>
                  </a:cubicBezTo>
                  <a:cubicBezTo>
                    <a:pt x="1028632" y="771659"/>
                    <a:pt x="1122372" y="786432"/>
                    <a:pt x="1210539" y="813855"/>
                  </a:cubicBezTo>
                  <a:lnTo>
                    <a:pt x="1210565" y="813864"/>
                  </a:lnTo>
                  <a:lnTo>
                    <a:pt x="1576005" y="813864"/>
                  </a:lnTo>
                  <a:lnTo>
                    <a:pt x="3067145" y="813864"/>
                  </a:lnTo>
                  <a:lnTo>
                    <a:pt x="3605646" y="813864"/>
                  </a:lnTo>
                  <a:lnTo>
                    <a:pt x="4012577" y="406933"/>
                  </a:lnTo>
                  <a:lnTo>
                    <a:pt x="3605646" y="1"/>
                  </a:lnTo>
                  <a:lnTo>
                    <a:pt x="1646838" y="1"/>
                  </a:lnTo>
                  <a:lnTo>
                    <a:pt x="1646822" y="0"/>
                  </a:lnTo>
                  <a:lnTo>
                    <a:pt x="1646801" y="1"/>
                  </a:lnTo>
                  <a:lnTo>
                    <a:pt x="1576005" y="1"/>
                  </a:lnTo>
                  <a:lnTo>
                    <a:pt x="1576005" y="3353"/>
                  </a:lnTo>
                  <a:lnTo>
                    <a:pt x="1488592" y="7492"/>
                  </a:lnTo>
                  <a:cubicBezTo>
                    <a:pt x="707462" y="81841"/>
                    <a:pt x="85178" y="700997"/>
                    <a:pt x="5994" y="1480707"/>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8" name="TextBox 20"/>
            <p:cNvSpPr txBox="1"/>
            <p:nvPr/>
          </p:nvSpPr>
          <p:spPr>
            <a:xfrm>
              <a:off x="2350814" y="5379723"/>
              <a:ext cx="2056005" cy="645371"/>
            </a:xfrm>
            <a:prstGeom prst="rect">
              <a:avLst/>
            </a:prstGeom>
            <a:grpFill/>
          </p:spPr>
          <p:txBody>
            <a:bodyPr wrap="none" rtlCol="0">
              <a:spAutoFit/>
            </a:bodyPr>
            <a:lstStyle/>
            <a:p>
              <a:r>
                <a:rPr lang="zh-CN" altLang="en-US" sz="1999" dirty="0">
                  <a:solidFill>
                    <a:srgbClr val="FDFDFD"/>
                  </a:solidFill>
                  <a:latin typeface="微软雅黑" pitchFamily="34" charset="-122"/>
                  <a:ea typeface="微软雅黑" pitchFamily="34" charset="-122"/>
                </a:rPr>
                <a:t>交互式仿真算法 </a:t>
              </a:r>
              <a:endParaRPr lang="en-US" altLang="zh-CN" sz="1999" dirty="0">
                <a:solidFill>
                  <a:srgbClr val="FDFDFD"/>
                </a:solidFill>
                <a:latin typeface="微软雅黑" pitchFamily="34" charset="-122"/>
                <a:ea typeface="微软雅黑" pitchFamily="34" charset="-122"/>
              </a:endParaRPr>
            </a:p>
          </p:txBody>
        </p:sp>
      </p:grpSp>
      <p:grpSp>
        <p:nvGrpSpPr>
          <p:cNvPr id="27" name="组合 38"/>
          <p:cNvGrpSpPr/>
          <p:nvPr/>
        </p:nvGrpSpPr>
        <p:grpSpPr>
          <a:xfrm>
            <a:off x="346161" y="2790704"/>
            <a:ext cx="1857915" cy="1858488"/>
            <a:chOff x="342034" y="3025096"/>
            <a:chExt cx="2276802" cy="2276802"/>
          </a:xfrm>
        </p:grpSpPr>
        <p:sp>
          <p:nvSpPr>
            <p:cNvPr id="40" name="椭圆 39"/>
            <p:cNvSpPr>
              <a:spLocks noChangeAspect="1"/>
            </p:cNvSpPr>
            <p:nvPr/>
          </p:nvSpPr>
          <p:spPr>
            <a:xfrm>
              <a:off x="342034" y="3025096"/>
              <a:ext cx="2276802" cy="2276802"/>
            </a:xfrm>
            <a:prstGeom prst="ellipse">
              <a:avLst/>
            </a:prstGeom>
            <a:gradFill>
              <a:gsLst>
                <a:gs pos="0">
                  <a:srgbClr val="E2E2E2"/>
                </a:gs>
                <a:gs pos="100000">
                  <a:schemeClr val="bg1"/>
                </a:gs>
              </a:gsLst>
              <a:lin ang="3600000" scaled="0"/>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sp>
          <p:nvSpPr>
            <p:cNvPr id="41" name="文本框 40"/>
            <p:cNvSpPr txBox="1"/>
            <p:nvPr/>
          </p:nvSpPr>
          <p:spPr>
            <a:xfrm>
              <a:off x="834728" y="3884585"/>
              <a:ext cx="1063142" cy="615694"/>
            </a:xfrm>
            <a:prstGeom prst="rect">
              <a:avLst/>
            </a:prstGeom>
            <a:noFill/>
          </p:spPr>
          <p:txBody>
            <a:bodyPr wrap="none" rtlCol="0">
              <a:spAutoFit/>
            </a:bodyPr>
            <a:lstStyle/>
            <a:p>
              <a:r>
                <a:rPr lang="zh-CN" altLang="en-US" sz="2666" dirty="0">
                  <a:solidFill>
                    <a:schemeClr val="accent4"/>
                  </a:solidFill>
                  <a:latin typeface="Microsoft YaHei" panose="020B0503020204020204" pitchFamily="34" charset="-122"/>
                  <a:ea typeface="Microsoft YaHei" panose="020B0503020204020204" pitchFamily="34" charset="-122"/>
                </a:rPr>
                <a:t>背景</a:t>
              </a:r>
              <a:endParaRPr lang="en-US" altLang="zh-CN" sz="2666" dirty="0">
                <a:solidFill>
                  <a:schemeClr val="accent4"/>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3947468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250"/>
                                        <p:tgtEl>
                                          <p:spTgt spid="27"/>
                                        </p:tgtEl>
                                      </p:cBhvr>
                                    </p:animEffect>
                                  </p:childTnLst>
                                </p:cTn>
                              </p:par>
                            </p:childTnLst>
                          </p:cTn>
                        </p:par>
                        <p:par>
                          <p:cTn id="8" fill="hold">
                            <p:stCondLst>
                              <p:cond delay="125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75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5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75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par>
                          <p:cTn id="45" fill="hold">
                            <p:stCondLst>
                              <p:cond delay="550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6000"/>
                            </p:stCondLst>
                            <p:childTnLst>
                              <p:par>
                                <p:cTn id="50" presetID="2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0868E9B-2440-AB43-A602-B6A5E0FF6087}"/>
              </a:ext>
            </a:extLst>
          </p:cNvPr>
          <p:cNvSpPr/>
          <p:nvPr/>
        </p:nvSpPr>
        <p:spPr>
          <a:xfrm>
            <a:off x="743211" y="1277035"/>
            <a:ext cx="6096000" cy="646331"/>
          </a:xfrm>
          <a:prstGeom prst="rect">
            <a:avLst/>
          </a:prstGeom>
        </p:spPr>
        <p:txBody>
          <a:bodyPr>
            <a:spAutoFit/>
          </a:bodyPr>
          <a:lstStyle/>
          <a:p>
            <a:r>
              <a:rPr lang="zh-CN" altLang="zh-CN" dirty="0"/>
              <a:t>一种交互式算法，用于生成类似人类代理与虚拟环境中的其他代理或化身交互的合理运动。</a:t>
            </a:r>
            <a:endParaRPr lang="zh-CN" altLang="en-US" dirty="0"/>
          </a:p>
        </p:txBody>
      </p:sp>
      <p:sp>
        <p:nvSpPr>
          <p:cNvPr id="27" name="矩形 26">
            <a:extLst>
              <a:ext uri="{FF2B5EF4-FFF2-40B4-BE49-F238E27FC236}">
                <a16:creationId xmlns:a16="http://schemas.microsoft.com/office/drawing/2014/main" id="{AE41E509-4C32-0D41-A2D3-F29A4C020E7C}"/>
              </a:ext>
            </a:extLst>
          </p:cNvPr>
          <p:cNvSpPr/>
          <p:nvPr/>
        </p:nvSpPr>
        <p:spPr>
          <a:xfrm>
            <a:off x="3965138" y="2551836"/>
            <a:ext cx="5955476" cy="369332"/>
          </a:xfrm>
          <a:prstGeom prst="rect">
            <a:avLst/>
          </a:prstGeom>
        </p:spPr>
        <p:txBody>
          <a:bodyPr wrap="none">
            <a:spAutoFit/>
          </a:bodyPr>
          <a:lstStyle/>
          <a:p>
            <a:r>
              <a:rPr lang="zh-CN" altLang="zh-CN" dirty="0"/>
              <a:t>该算法可以很容易地与许多现有的运动合成技术相结合。</a:t>
            </a:r>
            <a:endParaRPr lang="zh-CN" altLang="en-US" dirty="0"/>
          </a:p>
        </p:txBody>
      </p:sp>
      <p:sp>
        <p:nvSpPr>
          <p:cNvPr id="28" name="矩形 27">
            <a:extLst>
              <a:ext uri="{FF2B5EF4-FFF2-40B4-BE49-F238E27FC236}">
                <a16:creationId xmlns:a16="http://schemas.microsoft.com/office/drawing/2014/main" id="{859FE430-F0D6-2545-B01C-99A6909DBCD3}"/>
              </a:ext>
            </a:extLst>
          </p:cNvPr>
          <p:cNvSpPr/>
          <p:nvPr/>
        </p:nvSpPr>
        <p:spPr>
          <a:xfrm>
            <a:off x="3894876" y="4012731"/>
            <a:ext cx="6096000" cy="646331"/>
          </a:xfrm>
          <a:prstGeom prst="rect">
            <a:avLst/>
          </a:prstGeom>
        </p:spPr>
        <p:txBody>
          <a:bodyPr>
            <a:spAutoFit/>
          </a:bodyPr>
          <a:lstStyle/>
          <a:p>
            <a:r>
              <a:rPr lang="zh-CN" altLang="zh-CN" dirty="0"/>
              <a:t>本文的公式减少了在密集场景和紧密相互作用中出现的不自然现象，并且得出更平稳和合理的运动行为。</a:t>
            </a:r>
            <a:endParaRPr lang="zh-CN" altLang="en-US" dirty="0"/>
          </a:p>
        </p:txBody>
      </p:sp>
    </p:spTree>
    <p:extLst>
      <p:ext uri="{BB962C8B-B14F-4D97-AF65-F5344CB8AC3E}">
        <p14:creationId xmlns:p14="http://schemas.microsoft.com/office/powerpoint/2010/main" val="32091466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86871" y="2938425"/>
            <a:ext cx="4706192" cy="814490"/>
          </a:xfrm>
          <a:prstGeom prst="rect">
            <a:avLst/>
          </a:prstGeom>
          <a:noFill/>
        </p:spPr>
        <p:txBody>
          <a:bodyPr wrap="square" lIns="91412" tIns="45706" rIns="91412" bIns="45706" rtlCol="0">
            <a:spAutoFit/>
          </a:bodyPr>
          <a:lstStyle/>
          <a:p>
            <a:pPr algn="dist">
              <a:lnSpc>
                <a:spcPct val="130000"/>
              </a:lnSpc>
            </a:pPr>
            <a:r>
              <a:rPr lang="en-US" altLang="zh-CN" sz="4000" dirty="0">
                <a:solidFill>
                  <a:schemeClr val="accent1"/>
                </a:solidFill>
                <a:latin typeface="微软雅黑"/>
                <a:ea typeface="微软雅黑"/>
              </a:rPr>
              <a:t>BAM: </a:t>
            </a:r>
            <a:r>
              <a:rPr lang="zh-CN" altLang="en-US" sz="4000" dirty="0">
                <a:solidFill>
                  <a:schemeClr val="accent1"/>
                </a:solidFill>
                <a:latin typeface="微软雅黑"/>
                <a:ea typeface="微软雅黑"/>
              </a:rPr>
              <a:t>速度计算</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379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336674" y="-219406"/>
            <a:ext cx="191995" cy="192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06" tIns="60953" rIns="121906" bIns="60953" rtlCol="0" anchor="ctr"/>
          <a:lstStyle/>
          <a:p>
            <a:pPr algn="ctr"/>
            <a:endParaRPr lang="zh-CN" altLang="en-US" sz="2399"/>
          </a:p>
        </p:txBody>
      </p:sp>
      <p:sp>
        <p:nvSpPr>
          <p:cNvPr id="19" name="원호 10"/>
          <p:cNvSpPr/>
          <p:nvPr/>
        </p:nvSpPr>
        <p:spPr>
          <a:xfrm flipH="1">
            <a:off x="1497746" y="1873564"/>
            <a:ext cx="3680581" cy="3681077"/>
          </a:xfrm>
          <a:prstGeom prst="arc">
            <a:avLst>
              <a:gd name="adj1" fmla="val 16200000"/>
              <a:gd name="adj2" fmla="val 16115733"/>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0" name="원호 11"/>
          <p:cNvSpPr/>
          <p:nvPr/>
        </p:nvSpPr>
        <p:spPr>
          <a:xfrm flipH="1">
            <a:off x="1913372" y="2298886"/>
            <a:ext cx="2830057" cy="2830436"/>
          </a:xfrm>
          <a:prstGeom prst="arc">
            <a:avLst>
              <a:gd name="adj1" fmla="val 16200000"/>
              <a:gd name="adj2" fmla="val 16141882"/>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1" name="원호 12"/>
          <p:cNvSpPr/>
          <p:nvPr/>
        </p:nvSpPr>
        <p:spPr>
          <a:xfrm flipH="1">
            <a:off x="1488110" y="1873564"/>
            <a:ext cx="3680581" cy="3681077"/>
          </a:xfrm>
          <a:prstGeom prst="arc">
            <a:avLst>
              <a:gd name="adj1" fmla="val 16200000"/>
              <a:gd name="adj2" fmla="val 9400271"/>
            </a:avLst>
          </a:prstGeom>
          <a:ln w="276225" cap="rnd">
            <a:solidFill>
              <a:schemeClr val="accent1"/>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2" name="원호 13"/>
          <p:cNvSpPr/>
          <p:nvPr/>
        </p:nvSpPr>
        <p:spPr>
          <a:xfrm flipH="1">
            <a:off x="1913372" y="2298886"/>
            <a:ext cx="2830057" cy="2830436"/>
          </a:xfrm>
          <a:prstGeom prst="arc">
            <a:avLst>
              <a:gd name="adj1" fmla="val 16200000"/>
              <a:gd name="adj2" fmla="val 5418629"/>
            </a:avLst>
          </a:prstGeom>
          <a:ln w="276225" cap="rnd">
            <a:solidFill>
              <a:schemeClr val="accent2"/>
            </a:solidFill>
          </a:ln>
          <a:effectLst>
            <a:outerShdw blurRad="63500" sx="102000" sy="102000" algn="ctr"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3" name="원호 14"/>
          <p:cNvSpPr/>
          <p:nvPr/>
        </p:nvSpPr>
        <p:spPr>
          <a:xfrm flipH="1">
            <a:off x="2342094" y="2727667"/>
            <a:ext cx="1972613" cy="1972875"/>
          </a:xfrm>
          <a:prstGeom prst="arc">
            <a:avLst>
              <a:gd name="adj1" fmla="val 16200000"/>
              <a:gd name="adj2" fmla="val 16147260"/>
            </a:avLst>
          </a:prstGeom>
          <a:ln w="2762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sp>
        <p:nvSpPr>
          <p:cNvPr id="24" name="원호 15"/>
          <p:cNvSpPr/>
          <p:nvPr/>
        </p:nvSpPr>
        <p:spPr>
          <a:xfrm flipH="1">
            <a:off x="2342094" y="2727667"/>
            <a:ext cx="1972613" cy="1972875"/>
          </a:xfrm>
          <a:prstGeom prst="arc">
            <a:avLst>
              <a:gd name="adj1" fmla="val 16200000"/>
              <a:gd name="adj2" fmla="val 20963023"/>
            </a:avLst>
          </a:prstGeom>
          <a:ln w="276225" cap="rnd">
            <a:solidFill>
              <a:schemeClr val="accent3"/>
            </a:solidFill>
          </a:ln>
          <a:effectLst>
            <a:outerShdw blurRad="50800" dist="381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lIns="121906" tIns="60953" rIns="121906" bIns="60953" rtlCol="0" anchor="ctr"/>
          <a:lstStyle/>
          <a:p>
            <a:pPr algn="ctr"/>
            <a:endParaRPr lang="ko-KR" altLang="en-US" sz="2399">
              <a:solidFill>
                <a:srgbClr val="222D47"/>
              </a:solidFill>
            </a:endParaRPr>
          </a:p>
        </p:txBody>
      </p:sp>
      <p:cxnSp>
        <p:nvCxnSpPr>
          <p:cNvPr id="25" name="직선 화살표 연결선 16"/>
          <p:cNvCxnSpPr/>
          <p:nvPr/>
        </p:nvCxnSpPr>
        <p:spPr>
          <a:xfrm>
            <a:off x="3507259" y="1873564"/>
            <a:ext cx="3537853"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직선 화살표 연결선 24"/>
          <p:cNvCxnSpPr/>
          <p:nvPr/>
        </p:nvCxnSpPr>
        <p:spPr>
          <a:xfrm>
            <a:off x="3507259" y="2303282"/>
            <a:ext cx="3202334"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직선 연결선 25"/>
          <p:cNvCxnSpPr/>
          <p:nvPr/>
        </p:nvCxnSpPr>
        <p:spPr>
          <a:xfrm>
            <a:off x="6709593" y="2303283"/>
            <a:ext cx="0" cy="1065197"/>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직선 화살표 연결선 26"/>
          <p:cNvCxnSpPr/>
          <p:nvPr/>
        </p:nvCxnSpPr>
        <p:spPr>
          <a:xfrm flipH="1">
            <a:off x="6709598" y="3368479"/>
            <a:ext cx="335512"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직선 화살표 연결선 28"/>
          <p:cNvCxnSpPr/>
          <p:nvPr/>
        </p:nvCxnSpPr>
        <p:spPr>
          <a:xfrm>
            <a:off x="3507256" y="2727353"/>
            <a:ext cx="25853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직선 연결선 29"/>
          <p:cNvCxnSpPr/>
          <p:nvPr/>
        </p:nvCxnSpPr>
        <p:spPr>
          <a:xfrm>
            <a:off x="6092581" y="2727353"/>
            <a:ext cx="0" cy="2160529"/>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직선 화살표 연결선 30"/>
          <p:cNvCxnSpPr/>
          <p:nvPr/>
        </p:nvCxnSpPr>
        <p:spPr>
          <a:xfrm flipH="1">
            <a:off x="6092586" y="4887882"/>
            <a:ext cx="926025" cy="0"/>
          </a:xfrm>
          <a:prstGeom prst="straightConnector1">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Freeform 17"/>
          <p:cNvSpPr>
            <a:spLocks noEditPoints="1"/>
          </p:cNvSpPr>
          <p:nvPr/>
        </p:nvSpPr>
        <p:spPr bwMode="auto">
          <a:xfrm flipH="1">
            <a:off x="3005447" y="3228050"/>
            <a:ext cx="809029" cy="865621"/>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accent4"/>
          </a:solidFill>
          <a:ln>
            <a:noFill/>
          </a:ln>
          <a:extLst/>
        </p:spPr>
        <p:txBody>
          <a:bodyPr vert="horz" wrap="square" lIns="91406" tIns="45703" rIns="91406" bIns="45703" numCol="1" anchor="t" anchorCtr="0" compatLnSpc="1">
            <a:prstTxWarp prst="textNoShape">
              <a:avLst/>
            </a:prstTxWarp>
          </a:bodyPr>
          <a:lstStyle/>
          <a:p>
            <a:endParaRPr lang="zh-CN" altLang="en-US" sz="2399"/>
          </a:p>
        </p:txBody>
      </p:sp>
      <p:sp>
        <p:nvSpPr>
          <p:cNvPr id="50" name="TextBox 49"/>
          <p:cNvSpPr txBox="1"/>
          <p:nvPr/>
        </p:nvSpPr>
        <p:spPr>
          <a:xfrm>
            <a:off x="7203812" y="1671550"/>
            <a:ext cx="1918126"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代理与代理交互</a:t>
            </a:r>
          </a:p>
        </p:txBody>
      </p:sp>
      <p:sp>
        <p:nvSpPr>
          <p:cNvPr id="59" name="TextBox 58"/>
          <p:cNvSpPr txBox="1"/>
          <p:nvPr/>
        </p:nvSpPr>
        <p:spPr>
          <a:xfrm>
            <a:off x="7203813" y="208485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这里有广泛的前期工作关于模拟多个代理的</a:t>
            </a:r>
            <a:r>
              <a:rPr lang="en-US" altLang="zh-CN" sz="1333" dirty="0">
                <a:solidFill>
                  <a:schemeClr val="tx1">
                    <a:lumMod val="65000"/>
                    <a:lumOff val="35000"/>
                  </a:schemeClr>
                </a:solidFill>
                <a:latin typeface="微软雅黑" pitchFamily="34" charset="-122"/>
                <a:ea typeface="微软雅黑" pitchFamily="34" charset="-122"/>
              </a:rPr>
              <a:t>2D</a:t>
            </a:r>
            <a:r>
              <a:rPr lang="zh-CN" altLang="en-US" sz="1333" dirty="0">
                <a:solidFill>
                  <a:schemeClr val="tx1">
                    <a:lumMod val="65000"/>
                    <a:lumOff val="35000"/>
                  </a:schemeClr>
                </a:solidFill>
                <a:latin typeface="微软雅黑" pitchFamily="34" charset="-122"/>
                <a:ea typeface="微软雅黑" pitchFamily="34" charset="-122"/>
              </a:rPr>
              <a:t>交互和冲突避免。</a:t>
            </a:r>
            <a:r>
              <a:rPr lang="en-US" altLang="zh-CN" sz="1333" dirty="0">
                <a:solidFill>
                  <a:schemeClr val="tx1">
                    <a:lumMod val="65000"/>
                    <a:lumOff val="35000"/>
                  </a:schemeClr>
                </a:solidFill>
                <a:latin typeface="微软雅黑" pitchFamily="34" charset="-122"/>
                <a:ea typeface="微软雅黑" pitchFamily="34" charset="-122"/>
              </a:rPr>
              <a:t>2D</a:t>
            </a:r>
            <a:r>
              <a:rPr lang="zh-CN" altLang="en-US" sz="1333" dirty="0">
                <a:solidFill>
                  <a:schemeClr val="tx1">
                    <a:lumMod val="65000"/>
                    <a:lumOff val="35000"/>
                  </a:schemeClr>
                </a:solidFill>
                <a:latin typeface="微软雅黑" pitchFamily="34" charset="-122"/>
                <a:ea typeface="微软雅黑" pitchFamily="34" charset="-122"/>
              </a:rPr>
              <a:t>交互和碰撞避免；非移动的交互</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60" name="TextBox 59"/>
          <p:cNvSpPr txBox="1"/>
          <p:nvPr/>
        </p:nvSpPr>
        <p:spPr>
          <a:xfrm>
            <a:off x="7203812" y="3130019"/>
            <a:ext cx="3139934" cy="410226"/>
          </a:xfrm>
          <a:prstGeom prst="rect">
            <a:avLst/>
          </a:prstGeom>
          <a:noFill/>
        </p:spPr>
        <p:txBody>
          <a:bodyPr wrap="none" lIns="121906" tIns="60953" rIns="121906" bIns="60953" rtlCol="0">
            <a:spAutoFit/>
          </a:bodyPr>
          <a:lstStyle/>
          <a:p>
            <a:r>
              <a:rPr lang="en-US" altLang="zh-CN" sz="1866" b="1" dirty="0">
                <a:solidFill>
                  <a:schemeClr val="tx1">
                    <a:lumMod val="65000"/>
                    <a:lumOff val="35000"/>
                  </a:schemeClr>
                </a:solidFill>
                <a:latin typeface="微软雅黑" pitchFamily="34" charset="-122"/>
                <a:ea typeface="微软雅黑" pitchFamily="34" charset="-122"/>
              </a:rPr>
              <a:t>VR</a:t>
            </a:r>
            <a:r>
              <a:rPr lang="zh-CN" altLang="en-US" sz="1866" b="1" dirty="0">
                <a:solidFill>
                  <a:schemeClr val="tx1">
                    <a:lumMod val="65000"/>
                    <a:lumOff val="35000"/>
                  </a:schemeClr>
                </a:solidFill>
                <a:latin typeface="微软雅黑" pitchFamily="34" charset="-122"/>
                <a:ea typeface="微软雅黑" pitchFamily="34" charset="-122"/>
              </a:rPr>
              <a:t>中的</a:t>
            </a:r>
            <a:r>
              <a:rPr lang="en-US" altLang="zh-CN" sz="1866" b="1" dirty="0">
                <a:solidFill>
                  <a:schemeClr val="tx1">
                    <a:lumMod val="65000"/>
                    <a:lumOff val="35000"/>
                  </a:schemeClr>
                </a:solidFill>
                <a:latin typeface="微软雅黑" pitchFamily="34" charset="-122"/>
                <a:ea typeface="微软雅黑" pitchFamily="34" charset="-122"/>
              </a:rPr>
              <a:t>avatar-agent</a:t>
            </a:r>
            <a:r>
              <a:rPr lang="zh-CN" altLang="en-US" sz="1866" b="1" dirty="0">
                <a:solidFill>
                  <a:schemeClr val="tx1">
                    <a:lumMod val="65000"/>
                    <a:lumOff val="35000"/>
                  </a:schemeClr>
                </a:solidFill>
                <a:latin typeface="微软雅黑" pitchFamily="34" charset="-122"/>
                <a:ea typeface="微软雅黑" pitchFamily="34" charset="-122"/>
              </a:rPr>
              <a:t>交互 </a:t>
            </a:r>
          </a:p>
        </p:txBody>
      </p:sp>
      <p:sp>
        <p:nvSpPr>
          <p:cNvPr id="61" name="TextBox 60"/>
          <p:cNvSpPr txBox="1"/>
          <p:nvPr/>
        </p:nvSpPr>
        <p:spPr>
          <a:xfrm>
            <a:off x="7203813" y="3525012"/>
            <a:ext cx="3288689" cy="1107981"/>
          </a:xfrm>
          <a:prstGeom prst="rect">
            <a:avLst/>
          </a:prstGeom>
          <a:noFill/>
        </p:spPr>
        <p:txBody>
          <a:bodyPr wrap="square" lIns="121906" tIns="60953" rIns="121906" bIns="60953" rtlCol="0">
            <a:spAutoFit/>
          </a:bodyPr>
          <a:lstStyle/>
          <a:p>
            <a:r>
              <a:rPr lang="zh-CN" altLang="zh-CN" sz="1600" dirty="0"/>
              <a:t>最近的研究还强调了避免碰撞在虚拟代理方面的作用及其在模拟中增加感知现实感和整体存在感的作用。 </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62" name="TextBox 61"/>
          <p:cNvSpPr txBox="1"/>
          <p:nvPr/>
        </p:nvSpPr>
        <p:spPr>
          <a:xfrm>
            <a:off x="7203812" y="4581129"/>
            <a:ext cx="1749810" cy="410226"/>
          </a:xfrm>
          <a:prstGeom prst="rect">
            <a:avLst/>
          </a:prstGeom>
          <a:noFill/>
        </p:spPr>
        <p:txBody>
          <a:bodyPr wrap="none" lIns="121906" tIns="60953" rIns="121906" bIns="60953" rtlCol="0">
            <a:spAutoFit/>
          </a:bodyPr>
          <a:lstStyle/>
          <a:p>
            <a:r>
              <a:rPr lang="zh-CN" altLang="en-US" sz="1866" b="1" dirty="0">
                <a:solidFill>
                  <a:schemeClr val="tx1">
                    <a:lumMod val="65000"/>
                    <a:lumOff val="35000"/>
                  </a:schemeClr>
                </a:solidFill>
                <a:latin typeface="微软雅黑" pitchFamily="34" charset="-122"/>
                <a:ea typeface="微软雅黑" pitchFamily="34" charset="-122"/>
              </a:rPr>
              <a:t>人体运动约束 </a:t>
            </a:r>
          </a:p>
        </p:txBody>
      </p:sp>
      <p:sp>
        <p:nvSpPr>
          <p:cNvPr id="63" name="TextBox 62"/>
          <p:cNvSpPr txBox="1"/>
          <p:nvPr/>
        </p:nvSpPr>
        <p:spPr>
          <a:xfrm>
            <a:off x="7203813" y="4965171"/>
            <a:ext cx="3288689" cy="738458"/>
          </a:xfrm>
          <a:prstGeom prst="rect">
            <a:avLst/>
          </a:prstGeom>
          <a:noFill/>
        </p:spPr>
        <p:txBody>
          <a:bodyPr wrap="square" lIns="121906" tIns="60953" rIns="121906" bIns="60953" rtlCol="0">
            <a:spAutoFit/>
          </a:bodyPr>
          <a:lstStyle/>
          <a:p>
            <a:r>
              <a:rPr lang="zh-CN" altLang="en-US" sz="1333" dirty="0">
                <a:solidFill>
                  <a:schemeClr val="tx1">
                    <a:lumMod val="65000"/>
                    <a:lumOff val="35000"/>
                  </a:schemeClr>
                </a:solidFill>
                <a:latin typeface="微软雅黑" pitchFamily="34" charset="-122"/>
                <a:ea typeface="微软雅黑" pitchFamily="34" charset="-122"/>
              </a:rPr>
              <a:t>人类运动由不同肌群之间复杂的节间协调产生的循环事件组成。它受运动极限</a:t>
            </a:r>
            <a:r>
              <a:rPr lang="en-US" altLang="zh-CN" sz="1333" dirty="0">
                <a:solidFill>
                  <a:schemeClr val="tx1">
                    <a:lumMod val="65000"/>
                    <a:lumOff val="35000"/>
                  </a:schemeClr>
                </a:solidFill>
                <a:latin typeface="微软雅黑" pitchFamily="34" charset="-122"/>
                <a:ea typeface="微软雅黑" pitchFamily="34" charset="-122"/>
              </a:rPr>
              <a:t>[5]</a:t>
            </a:r>
            <a:r>
              <a:rPr lang="zh-CN" altLang="en-US" sz="1333" dirty="0">
                <a:solidFill>
                  <a:schemeClr val="tx1">
                    <a:lumMod val="65000"/>
                    <a:lumOff val="35000"/>
                  </a:schemeClr>
                </a:solidFill>
                <a:latin typeface="微软雅黑" pitchFamily="34" charset="-122"/>
                <a:ea typeface="微软雅黑" pitchFamily="34" charset="-122"/>
              </a:rPr>
              <a:t>以及姿势和动态稳定性约束的约束。 </a:t>
            </a:r>
            <a:endParaRPr lang="en-US" altLang="zh-CN" sz="1333" dirty="0">
              <a:solidFill>
                <a:schemeClr val="tx1">
                  <a:lumMod val="65000"/>
                  <a:lumOff val="3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8273AC77-1A01-324D-A2A0-D0C85061DA69}"/>
              </a:ext>
            </a:extLst>
          </p:cNvPr>
          <p:cNvSpPr txBox="1"/>
          <p:nvPr/>
        </p:nvSpPr>
        <p:spPr>
          <a:xfrm>
            <a:off x="2404692" y="889848"/>
            <a:ext cx="1723549" cy="553998"/>
          </a:xfrm>
          <a:prstGeom prst="rect">
            <a:avLst/>
          </a:prstGeom>
          <a:noFill/>
        </p:spPr>
        <p:txBody>
          <a:bodyPr wrap="none" rtlCol="0">
            <a:spAutoFit/>
          </a:bodyPr>
          <a:lstStyle/>
          <a:p>
            <a:r>
              <a:rPr kumimoji="1" lang="zh-CN" altLang="en-US" sz="3000" dirty="0"/>
              <a:t>先期工作</a:t>
            </a:r>
          </a:p>
        </p:txBody>
      </p:sp>
    </p:spTree>
    <p:extLst>
      <p:ext uri="{BB962C8B-B14F-4D97-AF65-F5344CB8AC3E}">
        <p14:creationId xmlns:p14="http://schemas.microsoft.com/office/powerpoint/2010/main" val="37535932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1000" fill="hold"/>
                                        <p:tgtEl>
                                          <p:spTgt spid="42"/>
                                        </p:tgtEl>
                                        <p:attrNameLst>
                                          <p:attrName>ppt_w</p:attrName>
                                        </p:attrNameLst>
                                      </p:cBhvr>
                                      <p:tavLst>
                                        <p:tav tm="0">
                                          <p:val>
                                            <p:fltVal val="0"/>
                                          </p:val>
                                        </p:tav>
                                        <p:tav tm="100000">
                                          <p:val>
                                            <p:strVal val="#ppt_w"/>
                                          </p:val>
                                        </p:tav>
                                      </p:tavLst>
                                    </p:anim>
                                    <p:anim calcmode="lin" valueType="num">
                                      <p:cBhvr>
                                        <p:cTn id="23" dur="1000" fill="hold"/>
                                        <p:tgtEl>
                                          <p:spTgt spid="42"/>
                                        </p:tgtEl>
                                        <p:attrNameLst>
                                          <p:attrName>ppt_h</p:attrName>
                                        </p:attrNameLst>
                                      </p:cBhvr>
                                      <p:tavLst>
                                        <p:tav tm="0">
                                          <p:val>
                                            <p:fltVal val="0"/>
                                          </p:val>
                                        </p:tav>
                                        <p:tav tm="100000">
                                          <p:val>
                                            <p:strVal val="#ppt_h"/>
                                          </p:val>
                                        </p:tav>
                                      </p:tavLst>
                                    </p:anim>
                                    <p:animEffect transition="in" filter="fade">
                                      <p:cBhvr>
                                        <p:cTn id="24" dur="1000"/>
                                        <p:tgtEl>
                                          <p:spTgt spid="42"/>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1"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ntr" presetSubtype="1"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3000"/>
                            </p:stCondLst>
                            <p:childTnLst>
                              <p:par>
                                <p:cTn id="40" presetID="2" presetClass="entr" presetSubtype="2"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250" fill="hold"/>
                                        <p:tgtEl>
                                          <p:spTgt spid="50"/>
                                        </p:tgtEl>
                                        <p:attrNameLst>
                                          <p:attrName>ppt_x</p:attrName>
                                        </p:attrNameLst>
                                      </p:cBhvr>
                                      <p:tavLst>
                                        <p:tav tm="0">
                                          <p:val>
                                            <p:strVal val="1+#ppt_w/2"/>
                                          </p:val>
                                        </p:tav>
                                        <p:tav tm="100000">
                                          <p:val>
                                            <p:strVal val="#ppt_x"/>
                                          </p:val>
                                        </p:tav>
                                      </p:tavLst>
                                    </p:anim>
                                    <p:anim calcmode="lin" valueType="num">
                                      <p:cBhvr additive="base">
                                        <p:cTn id="43" dur="250" fill="hold"/>
                                        <p:tgtEl>
                                          <p:spTgt spid="5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2" presetClass="entr" presetSubtype="1"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par>
                          <p:cTn id="48" fill="hold">
                            <p:stCondLst>
                              <p:cond delay="375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par>
                          <p:cTn id="52" fill="hold">
                            <p:stCondLst>
                              <p:cond delay="4250"/>
                            </p:stCondLst>
                            <p:childTnLst>
                              <p:par>
                                <p:cTn id="53" presetID="22" presetClass="entr" presetSubtype="1"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childTnLst>
                          </p:cTn>
                        </p:par>
                        <p:par>
                          <p:cTn id="56" fill="hold">
                            <p:stCondLst>
                              <p:cond delay="475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250"/>
                            </p:stCondLst>
                            <p:childTnLst>
                              <p:par>
                                <p:cTn id="61" presetID="2" presetClass="entr" presetSubtype="2"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250" fill="hold"/>
                                        <p:tgtEl>
                                          <p:spTgt spid="60"/>
                                        </p:tgtEl>
                                        <p:attrNameLst>
                                          <p:attrName>ppt_x</p:attrName>
                                        </p:attrNameLst>
                                      </p:cBhvr>
                                      <p:tavLst>
                                        <p:tav tm="0">
                                          <p:val>
                                            <p:strVal val="1+#ppt_w/2"/>
                                          </p:val>
                                        </p:tav>
                                        <p:tav tm="100000">
                                          <p:val>
                                            <p:strVal val="#ppt_x"/>
                                          </p:val>
                                        </p:tav>
                                      </p:tavLst>
                                    </p:anim>
                                    <p:anim calcmode="lin" valueType="num">
                                      <p:cBhvr additive="base">
                                        <p:cTn id="64" dur="250" fill="hold"/>
                                        <p:tgtEl>
                                          <p:spTgt spid="60"/>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22" presetClass="entr" presetSubtype="1" fill="hold" grpId="0" nodeType="after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up)">
                                      <p:cBhvr>
                                        <p:cTn id="68" dur="500"/>
                                        <p:tgtEl>
                                          <p:spTgt spid="61"/>
                                        </p:tgtEl>
                                      </p:cBhvr>
                                    </p:animEffect>
                                  </p:childTnLst>
                                </p:cTn>
                              </p:par>
                            </p:childTnLst>
                          </p:cTn>
                        </p:par>
                        <p:par>
                          <p:cTn id="69" fill="hold">
                            <p:stCondLst>
                              <p:cond delay="60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6500"/>
                            </p:stCondLst>
                            <p:childTnLst>
                              <p:par>
                                <p:cTn id="74" presetID="22" presetClass="entr" presetSubtype="1"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70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7500"/>
                            </p:stCondLst>
                            <p:childTnLst>
                              <p:par>
                                <p:cTn id="82" presetID="2" presetClass="entr" presetSubtype="2"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 calcmode="lin" valueType="num">
                                      <p:cBhvr additive="base">
                                        <p:cTn id="84" dur="250" fill="hold"/>
                                        <p:tgtEl>
                                          <p:spTgt spid="62"/>
                                        </p:tgtEl>
                                        <p:attrNameLst>
                                          <p:attrName>ppt_x</p:attrName>
                                        </p:attrNameLst>
                                      </p:cBhvr>
                                      <p:tavLst>
                                        <p:tav tm="0">
                                          <p:val>
                                            <p:strVal val="1+#ppt_w/2"/>
                                          </p:val>
                                        </p:tav>
                                        <p:tav tm="100000">
                                          <p:val>
                                            <p:strVal val="#ppt_x"/>
                                          </p:val>
                                        </p:tav>
                                      </p:tavLst>
                                    </p:anim>
                                    <p:anim calcmode="lin" valueType="num">
                                      <p:cBhvr additive="base">
                                        <p:cTn id="85" dur="250" fill="hold"/>
                                        <p:tgtEl>
                                          <p:spTgt spid="62"/>
                                        </p:tgtEl>
                                        <p:attrNameLst>
                                          <p:attrName>ppt_y</p:attrName>
                                        </p:attrNameLst>
                                      </p:cBhvr>
                                      <p:tavLst>
                                        <p:tav tm="0">
                                          <p:val>
                                            <p:strVal val="#ppt_y"/>
                                          </p:val>
                                        </p:tav>
                                        <p:tav tm="100000">
                                          <p:val>
                                            <p:strVal val="#ppt_y"/>
                                          </p:val>
                                        </p:tav>
                                      </p:tavLst>
                                    </p:anim>
                                  </p:childTnLst>
                                </p:cTn>
                              </p:par>
                            </p:childTnLst>
                          </p:cTn>
                        </p:par>
                        <p:par>
                          <p:cTn id="86" fill="hold">
                            <p:stCondLst>
                              <p:cond delay="7750"/>
                            </p:stCondLst>
                            <p:childTnLst>
                              <p:par>
                                <p:cTn id="87" presetID="22" presetClass="entr" presetSubtype="1" fill="hold" grpId="0"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ipe(up)">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2" grpId="0" animBg="1"/>
      <p:bldP spid="50" grpId="0"/>
      <p:bldP spid="59" grpId="0"/>
      <p:bldP spid="60" grpId="0"/>
      <p:bldP spid="61" grpId="0"/>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bwMode="auto">
          <a:xfrm>
            <a:off x="8157529" y="3155999"/>
            <a:ext cx="2548739" cy="287290"/>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7" name="任意多边形 6"/>
          <p:cNvSpPr/>
          <p:nvPr/>
        </p:nvSpPr>
        <p:spPr bwMode="auto">
          <a:xfrm flipH="1">
            <a:off x="1912645" y="3465510"/>
            <a:ext cx="2550326" cy="285701"/>
          </a:xfrm>
          <a:custGeom>
            <a:avLst/>
            <a:gdLst>
              <a:gd name="connsiteX0" fmla="*/ 0 w 1600200"/>
              <a:gd name="connsiteY0" fmla="*/ 552450 h 552450"/>
              <a:gd name="connsiteX1" fmla="*/ 171450 w 1600200"/>
              <a:gd name="connsiteY1" fmla="*/ 0 h 552450"/>
              <a:gd name="connsiteX2" fmla="*/ 1600200 w 1600200"/>
              <a:gd name="connsiteY2" fmla="*/ 0 h 552450"/>
            </a:gdLst>
            <a:ahLst/>
            <a:cxnLst>
              <a:cxn ang="0">
                <a:pos x="connsiteX0" y="connsiteY0"/>
              </a:cxn>
              <a:cxn ang="0">
                <a:pos x="connsiteX1" y="connsiteY1"/>
              </a:cxn>
              <a:cxn ang="0">
                <a:pos x="connsiteX2" y="connsiteY2"/>
              </a:cxn>
            </a:cxnLst>
            <a:rect l="l" t="t" r="r" b="b"/>
            <a:pathLst>
              <a:path w="1600200" h="552450">
                <a:moveTo>
                  <a:pt x="0" y="552450"/>
                </a:moveTo>
                <a:lnTo>
                  <a:pt x="171450" y="0"/>
                </a:lnTo>
                <a:lnTo>
                  <a:pt x="16002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8" name="任意多边形 7"/>
          <p:cNvSpPr/>
          <p:nvPr/>
        </p:nvSpPr>
        <p:spPr>
          <a:xfrm>
            <a:off x="6270540" y="245603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9" name="任意多边形 8"/>
          <p:cNvSpPr/>
          <p:nvPr/>
        </p:nvSpPr>
        <p:spPr>
          <a:xfrm flipH="1">
            <a:off x="4558157" y="2449682"/>
            <a:ext cx="672892" cy="1001539"/>
          </a:xfrm>
          <a:custGeom>
            <a:avLst/>
            <a:gdLst>
              <a:gd name="connsiteX0" fmla="*/ 0 w 647700"/>
              <a:gd name="connsiteY0" fmla="*/ 965200 h 965200"/>
              <a:gd name="connsiteX1" fmla="*/ 152400 w 647700"/>
              <a:gd name="connsiteY1" fmla="*/ 508000 h 965200"/>
              <a:gd name="connsiteX2" fmla="*/ 647700 w 647700"/>
              <a:gd name="connsiteY2" fmla="*/ 0 h 965200"/>
              <a:gd name="connsiteX0" fmla="*/ 0 w 647700"/>
              <a:gd name="connsiteY0" fmla="*/ 965200 h 965200"/>
              <a:gd name="connsiteX1" fmla="*/ 101600 w 647700"/>
              <a:gd name="connsiteY1" fmla="*/ 520700 h 965200"/>
              <a:gd name="connsiteX2" fmla="*/ 647700 w 647700"/>
              <a:gd name="connsiteY2" fmla="*/ 0 h 965200"/>
            </a:gdLst>
            <a:ahLst/>
            <a:cxnLst>
              <a:cxn ang="0">
                <a:pos x="connsiteX0" y="connsiteY0"/>
              </a:cxn>
              <a:cxn ang="0">
                <a:pos x="connsiteX1" y="connsiteY1"/>
              </a:cxn>
              <a:cxn ang="0">
                <a:pos x="connsiteX2" y="connsiteY2"/>
              </a:cxn>
            </a:cxnLst>
            <a:rect l="l" t="t" r="r" b="b"/>
            <a:pathLst>
              <a:path w="647700" h="965200">
                <a:moveTo>
                  <a:pt x="0" y="965200"/>
                </a:moveTo>
                <a:lnTo>
                  <a:pt x="101600" y="520700"/>
                </a:lnTo>
                <a:lnTo>
                  <a:pt x="647700" y="0"/>
                </a:lnTo>
              </a:path>
            </a:pathLst>
          </a:custGeom>
          <a:noFill/>
          <a:ln w="12700" cap="flat" cmpd="sng" algn="ctr">
            <a:solidFill>
              <a:schemeClr val="bg1">
                <a:lumMod val="60000"/>
                <a:lumOff val="40000"/>
              </a:schemeClr>
            </a:solidFill>
            <a:prstDash val="solid"/>
            <a:headEnd type="oval" w="med" len="med"/>
            <a:tailEnd type="stealth" w="med" len="med"/>
          </a:ln>
          <a:effectLst/>
        </p:spPr>
        <p:txBody>
          <a:bodyPr lIns="91396" tIns="45698" rIns="91396" bIns="4569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066" kern="0" dirty="0">
              <a:solidFill>
                <a:srgbClr val="000000"/>
              </a:solidFill>
              <a:cs typeface="+mn-ea"/>
              <a:sym typeface="Arial" panose="020B0604020202020204" pitchFamily="34" charset="0"/>
            </a:endParaRPr>
          </a:p>
        </p:txBody>
      </p:sp>
      <p:sp>
        <p:nvSpPr>
          <p:cNvPr id="28" name="TextBox 13"/>
          <p:cNvSpPr txBox="1"/>
          <p:nvPr/>
        </p:nvSpPr>
        <p:spPr>
          <a:xfrm>
            <a:off x="1330308" y="3598836"/>
            <a:ext cx="2174204" cy="287130"/>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zh-CN" alt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人体运动约束</a:t>
            </a:r>
            <a:endParaRPr lang="en-US" sz="1866" b="1"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29" name="TextBox 13"/>
          <p:cNvSpPr txBox="1"/>
          <p:nvPr/>
        </p:nvSpPr>
        <p:spPr>
          <a:xfrm>
            <a:off x="1335068" y="3971832"/>
            <a:ext cx="2071049" cy="697435"/>
          </a:xfrm>
          <a:prstGeom prst="rect">
            <a:avLst/>
          </a:prstGeom>
          <a:noFill/>
        </p:spPr>
        <p:txBody>
          <a:bodyPr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1.</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 运动学运动约束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2.</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稳定性和平衡约束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a:p>
            <a:pPr defTabSz="1216178">
              <a:spcBef>
                <a:spcPct val="20000"/>
              </a:spcBef>
              <a:defRPr/>
            </a:pPr>
            <a:r>
              <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3.</a:t>
            </a:r>
            <a:r>
              <a:rPr lang="zh-CN" altLang="en-US"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rPr>
              <a:t>无碰撞 </a:t>
            </a:r>
            <a:endParaRPr lang="en-US" altLang="zh-CN" sz="1333" dirty="0">
              <a:solidFill>
                <a:schemeClr val="tx1">
                  <a:lumMod val="65000"/>
                  <a:lumOff val="35000"/>
                </a:schemeClr>
              </a:solidFill>
              <a:latin typeface="微软雅黑" pitchFamily="34" charset="-122"/>
              <a:ea typeface="微软雅黑" pitchFamily="34" charset="-122"/>
              <a:cs typeface="+mn-ea"/>
              <a:sym typeface="Arial" panose="020B0604020202020204" pitchFamily="34" charset="0"/>
            </a:endParaRPr>
          </a:p>
        </p:txBody>
      </p:sp>
      <p:sp>
        <p:nvSpPr>
          <p:cNvPr id="35" name="文本框 34">
            <a:extLst>
              <a:ext uri="{FF2B5EF4-FFF2-40B4-BE49-F238E27FC236}">
                <a16:creationId xmlns:a16="http://schemas.microsoft.com/office/drawing/2014/main" id="{2203E8FF-1743-C648-A2B9-F3DEF81AF206}"/>
              </a:ext>
            </a:extLst>
          </p:cNvPr>
          <p:cNvSpPr txBox="1"/>
          <p:nvPr/>
        </p:nvSpPr>
        <p:spPr>
          <a:xfrm>
            <a:off x="1377863" y="1365337"/>
            <a:ext cx="1059906" cy="553998"/>
          </a:xfrm>
          <a:prstGeom prst="rect">
            <a:avLst/>
          </a:prstGeom>
          <a:noFill/>
        </p:spPr>
        <p:txBody>
          <a:bodyPr wrap="none" rtlCol="0">
            <a:spAutoFit/>
          </a:bodyPr>
          <a:lstStyle/>
          <a:p>
            <a:r>
              <a:rPr kumimoji="1" lang="zh-CN" altLang="en-US" sz="3000" dirty="0"/>
              <a:t>概述 </a:t>
            </a:r>
          </a:p>
        </p:txBody>
      </p:sp>
      <p:pic>
        <p:nvPicPr>
          <p:cNvPr id="38" name="图片 37">
            <a:extLst>
              <a:ext uri="{FF2B5EF4-FFF2-40B4-BE49-F238E27FC236}">
                <a16:creationId xmlns:a16="http://schemas.microsoft.com/office/drawing/2014/main" id="{5D96E562-88E9-1741-84CB-CBFD0ADA32C1}"/>
              </a:ext>
            </a:extLst>
          </p:cNvPr>
          <p:cNvPicPr>
            <a:picLocks noChangeAspect="1"/>
          </p:cNvPicPr>
          <p:nvPr/>
        </p:nvPicPr>
        <p:blipFill>
          <a:blip r:embed="rId2"/>
          <a:stretch>
            <a:fillRect/>
          </a:stretch>
        </p:blipFill>
        <p:spPr>
          <a:xfrm>
            <a:off x="4140966" y="2267211"/>
            <a:ext cx="7538184" cy="3688654"/>
          </a:xfrm>
          <a:prstGeom prst="rect">
            <a:avLst/>
          </a:prstGeom>
        </p:spPr>
      </p:pic>
      <p:sp>
        <p:nvSpPr>
          <p:cNvPr id="39" name="矩形 38">
            <a:extLst>
              <a:ext uri="{FF2B5EF4-FFF2-40B4-BE49-F238E27FC236}">
                <a16:creationId xmlns:a16="http://schemas.microsoft.com/office/drawing/2014/main" id="{74F7A130-B836-DB4B-B13E-A4E1C0250D69}"/>
              </a:ext>
            </a:extLst>
          </p:cNvPr>
          <p:cNvSpPr/>
          <p:nvPr/>
        </p:nvSpPr>
        <p:spPr>
          <a:xfrm>
            <a:off x="6270540" y="1809180"/>
            <a:ext cx="2731838" cy="369332"/>
          </a:xfrm>
          <a:prstGeom prst="rect">
            <a:avLst/>
          </a:prstGeom>
        </p:spPr>
        <p:txBody>
          <a:bodyPr wrap="none">
            <a:spAutoFit/>
          </a:bodyPr>
          <a:lstStyle/>
          <a:p>
            <a:r>
              <a:rPr lang="zh-CN" altLang="zh-CN" dirty="0">
                <a:ea typeface="仿宋_GB2312"/>
                <a:cs typeface="Times New Roman" panose="02020603050405020304" pitchFamily="18" charset="0"/>
              </a:rPr>
              <a:t>模拟多代理与</a:t>
            </a:r>
            <a:r>
              <a:rPr lang="en-US" altLang="zh-CN" dirty="0">
                <a:ea typeface="仿宋_GB2312"/>
                <a:cs typeface="Times New Roman" panose="02020603050405020304" pitchFamily="18" charset="0"/>
              </a:rPr>
              <a:t>Avatar</a:t>
            </a:r>
            <a:r>
              <a:rPr lang="zh-CN" altLang="zh-CN" dirty="0">
                <a:ea typeface="仿宋_GB2312"/>
                <a:cs typeface="Times New Roman" panose="02020603050405020304" pitchFamily="18" charset="0"/>
              </a:rPr>
              <a:t>交互</a:t>
            </a:r>
            <a:r>
              <a:rPr lang="zh-CN" altLang="zh-CN" dirty="0"/>
              <a:t> </a:t>
            </a:r>
            <a:endParaRPr lang="zh-CN" altLang="en-US" dirty="0"/>
          </a:p>
        </p:txBody>
      </p:sp>
    </p:spTree>
    <p:extLst>
      <p:ext uri="{BB962C8B-B14F-4D97-AF65-F5344CB8AC3E}">
        <p14:creationId xmlns:p14="http://schemas.microsoft.com/office/powerpoint/2010/main" val="28167590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Right)">
                                      <p:cBhvr>
                                        <p:cTn id="7" dur="500"/>
                                        <p:tgtEl>
                                          <p:spTgt spid="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Bottom)">
                                      <p:cBhvr>
                                        <p:cTn id="26" dur="500"/>
                                        <p:tgtEl>
                                          <p:spTgt spid="8"/>
                                        </p:tgtEl>
                                      </p:cBhvr>
                                    </p:animEffect>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lide(from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BDE698-CA0C-1749-9CA0-1F1E640B2F72}"/>
              </a:ext>
            </a:extLst>
          </p:cNvPr>
          <p:cNvSpPr/>
          <p:nvPr/>
        </p:nvSpPr>
        <p:spPr>
          <a:xfrm>
            <a:off x="679525" y="1102383"/>
            <a:ext cx="4850367" cy="553998"/>
          </a:xfrm>
          <a:prstGeom prst="rect">
            <a:avLst/>
          </a:prstGeom>
        </p:spPr>
        <p:txBody>
          <a:bodyPr wrap="none">
            <a:spAutoFit/>
          </a:bodyPr>
          <a:lstStyle/>
          <a:p>
            <a:r>
              <a:rPr lang="en-US" altLang="zh-CN" sz="3000" b="1" dirty="0">
                <a:latin typeface="仿宋_GB2312"/>
                <a:cs typeface="Times New Roman" panose="02020603050405020304" pitchFamily="18" charset="0"/>
              </a:rPr>
              <a:t>1.</a:t>
            </a:r>
            <a:r>
              <a:rPr lang="zh-CN" altLang="en-US" sz="3000" b="1" dirty="0">
                <a:latin typeface="仿宋_GB2312"/>
                <a:cs typeface="Times New Roman" panose="02020603050405020304" pitchFamily="18" charset="0"/>
              </a:rPr>
              <a:t> </a:t>
            </a:r>
            <a:r>
              <a:rPr lang="en-US" altLang="zh-CN" sz="3000" b="1" dirty="0">
                <a:latin typeface="仿宋_GB2312"/>
                <a:cs typeface="Times New Roman" panose="02020603050405020304" pitchFamily="18" charset="0"/>
              </a:rPr>
              <a:t>Mocap</a:t>
            </a:r>
            <a:r>
              <a:rPr lang="zh-CN" altLang="zh-CN" sz="3000" b="1" dirty="0">
                <a:ea typeface="仿宋_GB2312"/>
                <a:cs typeface="Times New Roman" panose="02020603050405020304" pitchFamily="18" charset="0"/>
              </a:rPr>
              <a:t>的全身运动学约束</a:t>
            </a:r>
            <a:r>
              <a:rPr lang="zh-CN" altLang="zh-CN" sz="3000" b="1" dirty="0"/>
              <a:t> </a:t>
            </a:r>
            <a:endParaRPr lang="zh-CN" altLang="en-US" sz="3000" b="1" dirty="0"/>
          </a:p>
        </p:txBody>
      </p:sp>
      <p:pic>
        <p:nvPicPr>
          <p:cNvPr id="3" name="图片 2">
            <a:extLst>
              <a:ext uri="{FF2B5EF4-FFF2-40B4-BE49-F238E27FC236}">
                <a16:creationId xmlns:a16="http://schemas.microsoft.com/office/drawing/2014/main" id="{79EF9FEE-71EA-D247-BB99-16DE840569D4}"/>
              </a:ext>
            </a:extLst>
          </p:cNvPr>
          <p:cNvPicPr>
            <a:picLocks noChangeAspect="1"/>
          </p:cNvPicPr>
          <p:nvPr/>
        </p:nvPicPr>
        <p:blipFill>
          <a:blip r:embed="rId2"/>
          <a:stretch>
            <a:fillRect/>
          </a:stretch>
        </p:blipFill>
        <p:spPr>
          <a:xfrm>
            <a:off x="1882819" y="3318875"/>
            <a:ext cx="8877300" cy="3276600"/>
          </a:xfrm>
          <a:prstGeom prst="rect">
            <a:avLst/>
          </a:prstGeom>
        </p:spPr>
      </p:pic>
      <p:pic>
        <p:nvPicPr>
          <p:cNvPr id="4" name="图片 3">
            <a:extLst>
              <a:ext uri="{FF2B5EF4-FFF2-40B4-BE49-F238E27FC236}">
                <a16:creationId xmlns:a16="http://schemas.microsoft.com/office/drawing/2014/main" id="{912A8001-C4A5-3D40-ADA8-D34C136CF035}"/>
              </a:ext>
            </a:extLst>
          </p:cNvPr>
          <p:cNvPicPr>
            <a:picLocks noChangeAspect="1"/>
          </p:cNvPicPr>
          <p:nvPr/>
        </p:nvPicPr>
        <p:blipFill>
          <a:blip r:embed="rId3"/>
          <a:stretch>
            <a:fillRect/>
          </a:stretch>
        </p:blipFill>
        <p:spPr>
          <a:xfrm>
            <a:off x="541142" y="2018256"/>
            <a:ext cx="5422900" cy="1143000"/>
          </a:xfrm>
          <a:prstGeom prst="rect">
            <a:avLst/>
          </a:prstGeom>
        </p:spPr>
      </p:pic>
      <p:pic>
        <p:nvPicPr>
          <p:cNvPr id="5" name="图片 4">
            <a:extLst>
              <a:ext uri="{FF2B5EF4-FFF2-40B4-BE49-F238E27FC236}">
                <a16:creationId xmlns:a16="http://schemas.microsoft.com/office/drawing/2014/main" id="{61D1EA50-444F-5447-9924-62E55542D707}"/>
              </a:ext>
            </a:extLst>
          </p:cNvPr>
          <p:cNvPicPr>
            <a:picLocks noChangeAspect="1"/>
          </p:cNvPicPr>
          <p:nvPr/>
        </p:nvPicPr>
        <p:blipFill>
          <a:blip r:embed="rId4"/>
          <a:stretch>
            <a:fillRect/>
          </a:stretch>
        </p:blipFill>
        <p:spPr>
          <a:xfrm>
            <a:off x="5964042" y="1731375"/>
            <a:ext cx="6032500" cy="1587500"/>
          </a:xfrm>
          <a:prstGeom prst="rect">
            <a:avLst/>
          </a:prstGeom>
        </p:spPr>
      </p:pic>
    </p:spTree>
    <p:extLst>
      <p:ext uri="{BB962C8B-B14F-4D97-AF65-F5344CB8AC3E}">
        <p14:creationId xmlns:p14="http://schemas.microsoft.com/office/powerpoint/2010/main" val="29566953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heme/theme1.xml><?xml version="1.0" encoding="utf-8"?>
<a:theme xmlns:a="http://schemas.openxmlformats.org/drawingml/2006/main" name="Office 主题​​">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1759</Words>
  <Application>Microsoft Macintosh PowerPoint</Application>
  <PresentationFormat>宽屏</PresentationFormat>
  <Paragraphs>150</Paragraphs>
  <Slides>19</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等线</vt:lpstr>
      <vt:lpstr>等线 Light</vt:lpstr>
      <vt:lpstr>方正兰亭超细黑简体</vt:lpstr>
      <vt:lpstr>方正姚体</vt:lpstr>
      <vt:lpstr>仿宋_GB2312</vt:lpstr>
      <vt:lpstr>宋体</vt:lpstr>
      <vt:lpstr>Microsoft YaHei</vt:lpstr>
      <vt:lpstr>Microsoft YaHei</vt:lpstr>
      <vt:lpstr>Clear Sans Light</vt:lpstr>
      <vt:lpstr>Kaiti SC</vt:lpstr>
      <vt:lpstr>맑은 고딕</vt:lpstr>
      <vt:lpstr>Open Sans</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 Fallen</cp:lastModifiedBy>
  <cp:revision>56</cp:revision>
  <dcterms:created xsi:type="dcterms:W3CDTF">2017-07-09T11:42:26Z</dcterms:created>
  <dcterms:modified xsi:type="dcterms:W3CDTF">2018-12-30T18:03:52Z</dcterms:modified>
</cp:coreProperties>
</file>