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2F2F2"/>
    <a:srgbClr val="0D5FB0"/>
    <a:srgbClr val="0056AC"/>
    <a:srgbClr val="006B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1" autoAdjust="0"/>
  </p:normalViewPr>
  <p:slideViewPr>
    <p:cSldViewPr snapToGrid="0">
      <p:cViewPr varScale="1">
        <p:scale>
          <a:sx n="127" d="100"/>
          <a:sy n="127" d="100"/>
        </p:scale>
        <p:origin x="1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64642-B43C-48DD-8073-C31525207672}"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A394B-F00D-4D15-AAD0-D28B520DEB1B}" type="slidenum">
              <a:rPr lang="zh-CN" altLang="en-US" smtClean="0"/>
              <a:t>‹#›</a:t>
            </a:fld>
            <a:endParaRPr lang="zh-CN" altLang="en-US"/>
          </a:p>
        </p:txBody>
      </p:sp>
    </p:spTree>
    <p:extLst>
      <p:ext uri="{BB962C8B-B14F-4D97-AF65-F5344CB8AC3E}">
        <p14:creationId xmlns:p14="http://schemas.microsoft.com/office/powerpoint/2010/main" val="313620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31A394B-F00D-4D15-AAD0-D28B520DEB1B}" type="slidenum">
              <a:rPr lang="zh-CN" altLang="en-US" smtClean="0"/>
              <a:t>1</a:t>
            </a:fld>
            <a:endParaRPr lang="zh-CN" altLang="en-US"/>
          </a:p>
        </p:txBody>
      </p:sp>
    </p:spTree>
    <p:extLst>
      <p:ext uri="{BB962C8B-B14F-4D97-AF65-F5344CB8AC3E}">
        <p14:creationId xmlns:p14="http://schemas.microsoft.com/office/powerpoint/2010/main" val="425092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2</a:t>
            </a:fld>
            <a:endParaRPr lang="zh-CN" altLang="en-US"/>
          </a:p>
        </p:txBody>
      </p:sp>
    </p:spTree>
    <p:extLst>
      <p:ext uri="{BB962C8B-B14F-4D97-AF65-F5344CB8AC3E}">
        <p14:creationId xmlns:p14="http://schemas.microsoft.com/office/powerpoint/2010/main" val="9112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1A394B-F00D-4D15-AAD0-D28B520DEB1B}" type="slidenum">
              <a:rPr lang="zh-CN" altLang="en-US" smtClean="0"/>
              <a:t>5</a:t>
            </a:fld>
            <a:endParaRPr lang="zh-CN" altLang="en-US"/>
          </a:p>
        </p:txBody>
      </p:sp>
    </p:spTree>
    <p:extLst>
      <p:ext uri="{BB962C8B-B14F-4D97-AF65-F5344CB8AC3E}">
        <p14:creationId xmlns:p14="http://schemas.microsoft.com/office/powerpoint/2010/main" val="54282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7</a:t>
            </a:fld>
            <a:endParaRPr lang="zh-CN" altLang="en-US"/>
          </a:p>
        </p:txBody>
      </p:sp>
    </p:spTree>
    <p:extLst>
      <p:ext uri="{BB962C8B-B14F-4D97-AF65-F5344CB8AC3E}">
        <p14:creationId xmlns:p14="http://schemas.microsoft.com/office/powerpoint/2010/main" val="397627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8</a:t>
            </a:fld>
            <a:endParaRPr lang="zh-CN" altLang="en-US"/>
          </a:p>
        </p:txBody>
      </p:sp>
    </p:spTree>
    <p:extLst>
      <p:ext uri="{BB962C8B-B14F-4D97-AF65-F5344CB8AC3E}">
        <p14:creationId xmlns:p14="http://schemas.microsoft.com/office/powerpoint/2010/main" val="3960115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12</a:t>
            </a:fld>
            <a:endParaRPr lang="zh-CN" altLang="en-US"/>
          </a:p>
        </p:txBody>
      </p:sp>
    </p:spTree>
    <p:extLst>
      <p:ext uri="{BB962C8B-B14F-4D97-AF65-F5344CB8AC3E}">
        <p14:creationId xmlns:p14="http://schemas.microsoft.com/office/powerpoint/2010/main" val="69954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14837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14552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33683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6605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85008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308569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16031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10927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2323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52601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53766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805068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28901" y="93047"/>
            <a:ext cx="6340197" cy="584775"/>
          </a:xfrm>
          <a:prstGeom prst="rect">
            <a:avLst/>
          </a:prstGeom>
        </p:spPr>
        <p:txBody>
          <a:bodyPr wrap="none">
            <a:spAutoFit/>
          </a:bodyPr>
          <a:lstStyle/>
          <a:p>
            <a:r>
              <a:rPr lang="zh-CN" altLang="en-US" sz="3200" dirty="0">
                <a:solidFill>
                  <a:srgbClr val="FFFFFF"/>
                </a:solidFill>
                <a:latin typeface="黑体" panose="02010609060101010101" pitchFamily="49" charset="-122"/>
                <a:ea typeface="黑体" panose="02010609060101010101" pitchFamily="49" charset="-122"/>
              </a:rPr>
              <a:t>三维动画与交互设计课程读书报告</a:t>
            </a:r>
            <a:endParaRPr lang="zh-CN" altLang="en-US" sz="3200" dirty="0"/>
          </a:p>
        </p:txBody>
      </p:sp>
      <p:sp>
        <p:nvSpPr>
          <p:cNvPr id="9" name="矩形 8"/>
          <p:cNvSpPr/>
          <p:nvPr/>
        </p:nvSpPr>
        <p:spPr>
          <a:xfrm>
            <a:off x="648929" y="2481415"/>
            <a:ext cx="7846142" cy="584775"/>
          </a:xfrm>
          <a:prstGeom prst="rect">
            <a:avLst/>
          </a:prstGeom>
        </p:spPr>
        <p:txBody>
          <a:bodyPr wrap="square">
            <a:spAutoFit/>
          </a:bodyPr>
          <a:lstStyle/>
          <a:p>
            <a:r>
              <a:rPr lang="zh-CN" altLang="en-US" b="1" dirty="0"/>
              <a:t> </a:t>
            </a:r>
            <a:r>
              <a:rPr lang="zh-CN" altLang="zh-CN" b="1" dirty="0"/>
              <a:t>在沉浸式虚拟环境中研究自我虚拟化身的拟人保真度对近场深度感知的影响</a:t>
            </a:r>
            <a:r>
              <a:rPr lang="zh-CN" altLang="zh-CN" sz="3200" b="1" dirty="0"/>
              <a:t> </a:t>
            </a:r>
            <a:endParaRPr lang="zh-CN" altLang="en-US" sz="3200" b="1" dirty="0"/>
          </a:p>
        </p:txBody>
      </p:sp>
      <p:cxnSp>
        <p:nvCxnSpPr>
          <p:cNvPr id="11" name="直接连接符 10"/>
          <p:cNvCxnSpPr/>
          <p:nvPr/>
        </p:nvCxnSpPr>
        <p:spPr>
          <a:xfrm>
            <a:off x="2628900" y="3544572"/>
            <a:ext cx="388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652520" y="3904669"/>
            <a:ext cx="1838965" cy="1114408"/>
          </a:xfrm>
          <a:prstGeom prst="rect">
            <a:avLst/>
          </a:prstGeom>
        </p:spPr>
        <p:txBody>
          <a:bodyPr wrap="none">
            <a:spAutoFit/>
          </a:bodyPr>
          <a:lstStyle/>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作者：黄小洁</a:t>
            </a:r>
            <a:endParaRPr lang="en-US" altLang="zh-CN" sz="1600" b="1" dirty="0">
              <a:solidFill>
                <a:srgbClr val="000000"/>
              </a:solidFill>
              <a:latin typeface="宋体" panose="02010600030101010101" pitchFamily="2" charset="-122"/>
              <a:ea typeface="宋体" panose="02010600030101010101" pitchFamily="2" charset="-122"/>
            </a:endParaRPr>
          </a:p>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学院：工程师学院</a:t>
            </a:r>
            <a:endParaRPr lang="en-US" altLang="zh-CN" sz="1600" b="1" dirty="0">
              <a:solidFill>
                <a:srgbClr val="000000"/>
              </a:solidFill>
              <a:latin typeface="宋体" panose="02010600030101010101" pitchFamily="2" charset="-122"/>
              <a:ea typeface="宋体" panose="02010600030101010101" pitchFamily="2" charset="-122"/>
            </a:endParaRPr>
          </a:p>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指导教师：李启雷</a:t>
            </a:r>
            <a:endParaRPr lang="zh-CN" altLang="en-US" sz="1600" b="1" dirty="0">
              <a:latin typeface="宋体" panose="02010600030101010101" pitchFamily="2" charset="-122"/>
              <a:ea typeface="宋体" panose="02010600030101010101" pitchFamily="2" charset="-122"/>
            </a:endParaRPr>
          </a:p>
        </p:txBody>
      </p:sp>
      <p:sp>
        <p:nvSpPr>
          <p:cNvPr id="29" name="矩形 28"/>
          <p:cNvSpPr/>
          <p:nvPr/>
        </p:nvSpPr>
        <p:spPr>
          <a:xfrm>
            <a:off x="648929" y="1814571"/>
            <a:ext cx="7846142" cy="3515293"/>
          </a:xfrm>
          <a:prstGeom prst="rect">
            <a:avLst/>
          </a:prstGeom>
          <a:noFill/>
          <a:ln>
            <a:solidFill>
              <a:srgbClr val="5590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4" name="文本框 33"/>
          <p:cNvSpPr txBox="1"/>
          <p:nvPr/>
        </p:nvSpPr>
        <p:spPr>
          <a:xfrm>
            <a:off x="3710224" y="1602924"/>
            <a:ext cx="1723549" cy="400110"/>
          </a:xfrm>
          <a:prstGeom prst="rect">
            <a:avLst/>
          </a:prstGeom>
          <a:solidFill>
            <a:schemeClr val="bg1">
              <a:lumMod val="95000"/>
            </a:schemeClr>
          </a:solidFill>
        </p:spPr>
        <p:txBody>
          <a:bodyPr wrap="none" rtlCol="0">
            <a:spAutoFit/>
          </a:bodyPr>
          <a:lstStyle/>
          <a:p>
            <a:r>
              <a:rPr lang="zh-CN" altLang="en-US" sz="2000" dirty="0">
                <a:solidFill>
                  <a:srgbClr val="0F466A"/>
                </a:solidFill>
                <a:latin typeface="微软雅黑" panose="020B0503020204020204" pitchFamily="34" charset="-122"/>
                <a:ea typeface="微软雅黑" panose="020B0503020204020204" pitchFamily="34" charset="-122"/>
              </a:rPr>
              <a:t>课程读书报告</a:t>
            </a:r>
          </a:p>
        </p:txBody>
      </p:sp>
      <p:sp>
        <p:nvSpPr>
          <p:cNvPr id="39" name="矩形 38"/>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1/16</a:t>
            </a:r>
            <a:endParaRPr lang="zh-CN" altLang="en-US" dirty="0">
              <a:solidFill>
                <a:schemeClr val="bg1"/>
              </a:solidFill>
            </a:endParaRPr>
          </a:p>
        </p:txBody>
      </p:sp>
    </p:spTree>
    <p:extLst>
      <p:ext uri="{BB962C8B-B14F-4D97-AF65-F5344CB8AC3E}">
        <p14:creationId xmlns:p14="http://schemas.microsoft.com/office/powerpoint/2010/main" val="114307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750" tmFilter="0, 0; .2, .5; .8, .5; 1, 0"/>
                                        <p:tgtEl>
                                          <p:spTgt spid="34">
                                            <p:txEl>
                                              <p:pRg st="0" end="0"/>
                                            </p:txEl>
                                          </p:spTgt>
                                        </p:tgtEl>
                                      </p:cBhvr>
                                    </p:animEffect>
                                    <p:animScale>
                                      <p:cBhvr>
                                        <p:cTn id="7" dur="375" autoRev="1" fill="hold"/>
                                        <p:tgtEl>
                                          <p:spTgt spid="3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3824577" cy="584775"/>
          </a:xfrm>
          <a:prstGeom prst="rect">
            <a:avLst/>
          </a:prstGeom>
        </p:spPr>
        <p:txBody>
          <a:bodyPr wrap="square">
            <a:spAutoFit/>
          </a:bodyPr>
          <a:lstStyle/>
          <a:p>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绝对误差</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11/16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569675" y="1462374"/>
            <a:ext cx="8004650" cy="2122889"/>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        与测试后相比，参与者在测试前高估距离时往往会出现更大的误差。</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与测试前阶段相比，测试后的低估</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误差</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较</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小</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。由相位调节的二次呈现距离表明二次趋势在绝对误差中的主要影响从测试前到测试后减少。由方向性调节的二次呈现距离的显着相互作用表明，当距离增加时，参与者在低估时比在高估时有更大的误差。 </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10C6C515-08EF-7942-80CE-8702CF9F1BFD}"/>
              </a:ext>
            </a:extLst>
          </p:cNvPr>
          <p:cNvPicPr>
            <a:picLocks noChangeAspect="1"/>
          </p:cNvPicPr>
          <p:nvPr/>
        </p:nvPicPr>
        <p:blipFill>
          <a:blip r:embed="rId3"/>
          <a:stretch>
            <a:fillRect/>
          </a:stretch>
        </p:blipFill>
        <p:spPr>
          <a:xfrm>
            <a:off x="1788123" y="3595166"/>
            <a:ext cx="5567753" cy="2623075"/>
          </a:xfrm>
          <a:prstGeom prst="rect">
            <a:avLst/>
          </a:prstGeom>
        </p:spPr>
      </p:pic>
    </p:spTree>
    <p:extLst>
      <p:ext uri="{BB962C8B-B14F-4D97-AF65-F5344CB8AC3E}">
        <p14:creationId xmlns:p14="http://schemas.microsoft.com/office/powerpoint/2010/main" val="177057806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讨论</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12/16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22685" y="1107062"/>
            <a:ext cx="8098629" cy="4194674"/>
          </a:xfrm>
          <a:prstGeom prst="rect">
            <a:avLst/>
          </a:prstGeom>
        </p:spPr>
        <p:txBody>
          <a:bodyPr wrap="square">
            <a:spAutoFit/>
          </a:bodyPr>
          <a:lstStyle/>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所有三个假设验证了绝对误差的结果 </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首先，我们预计无论虚拟化身的视觉保真度如何，从测试前到测试后校准后的绝对误差都会降低。 </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第二</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假设是通过相位和条件调节的二次呈现距离之间的三向相互作用来支持的，这表明相位和条件之间的相互作用也取决于二次呈现距离。 </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第三，我们预测四种观察条件将具有不同的绝对误差，其中末端效应器和现实世界条件分别是最高和最低。</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结果揭示了预期的趋势，随着虚拟化身的视觉保真度的下降，误差增加，因此绝对误差在末端效应器条件中最高，在低保真虚拟化身条件中较低，最小的绝对误差是针对现实世界的情况。 </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9108869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思考</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13/16</a:t>
            </a:r>
            <a:endParaRPr lang="zh-CN" altLang="en-US" dirty="0">
              <a:solidFill>
                <a:schemeClr val="bg1"/>
              </a:solidFill>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611839" y="1272673"/>
            <a:ext cx="7920321" cy="4618380"/>
          </a:xfrm>
          <a:prstGeom prst="rect">
            <a:avLst/>
          </a:prstGeom>
        </p:spPr>
        <p:txBody>
          <a:bodyPr wrap="square">
            <a:spAutoFit/>
          </a:bodyPr>
          <a:lstStyle/>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虚拟化身的存在会影响用户在中场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IVE</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中的空间感知。有人认为，改变用户的感知判断以及与虚拟环境的适当互动需要最低水平的虚拟化身保真度。</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但是</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，目前尚不清楚参与者需要</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什么程度的</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虚拟化身的视觉信息来改善他们在近场中的空间感知。在实际研究的基础上，在估算距离时，提出了三种不同的理论，以便适当地扩展距离。</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首先，主要的视觉目标是末端效应器或者手的位置，当只校准到末端效应器时，参与者对所呈现的目标距离的可达性变得与现实世界条件相似，尽管误差高于现实世界。</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其次，关节位置对于创建精确的体图以及更好的距离估计至关重要。 </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第三，虚拟化身的存在改善了虚拟环境中的距离估计，因此，我们创建了一个逼真的，精确缩放的虚拟化身来研究近场中的这种可能性。 </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081936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28901" y="93047"/>
            <a:ext cx="6340197" cy="584775"/>
          </a:xfrm>
          <a:prstGeom prst="rect">
            <a:avLst/>
          </a:prstGeom>
        </p:spPr>
        <p:txBody>
          <a:bodyPr wrap="none">
            <a:spAutoFit/>
          </a:bodyPr>
          <a:lstStyle/>
          <a:p>
            <a:r>
              <a:rPr lang="zh-CN" altLang="en-US" sz="3200" dirty="0">
                <a:solidFill>
                  <a:srgbClr val="FFFFFF"/>
                </a:solidFill>
                <a:latin typeface="黑体" panose="02010609060101010101" pitchFamily="49" charset="-122"/>
                <a:ea typeface="黑体" panose="02010609060101010101" pitchFamily="49" charset="-122"/>
              </a:rPr>
              <a:t>三维动画与交互设计课程读书报告</a:t>
            </a:r>
          </a:p>
        </p:txBody>
      </p:sp>
      <p:cxnSp>
        <p:nvCxnSpPr>
          <p:cNvPr id="11" name="直接连接符 10"/>
          <p:cNvCxnSpPr/>
          <p:nvPr/>
        </p:nvCxnSpPr>
        <p:spPr>
          <a:xfrm>
            <a:off x="2628900" y="4420872"/>
            <a:ext cx="388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604764" y="4584444"/>
            <a:ext cx="6188469" cy="396262"/>
          </a:xfrm>
          <a:prstGeom prst="rect">
            <a:avLst/>
          </a:prstGeom>
        </p:spPr>
        <p:txBody>
          <a:bodyPr wrap="square">
            <a:spAutoFit/>
          </a:bodyPr>
          <a:lstStyle/>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作者：黄小洁</a:t>
            </a:r>
            <a:r>
              <a:rPr lang="en-US" altLang="zh-CN" sz="1600" b="1" dirty="0">
                <a:solidFill>
                  <a:srgbClr val="000000"/>
                </a:solidFill>
                <a:latin typeface="宋体" panose="02010600030101010101" pitchFamily="2" charset="-122"/>
                <a:ea typeface="宋体" panose="02010600030101010101" pitchFamily="2" charset="-122"/>
              </a:rPr>
              <a:t>     </a:t>
            </a:r>
            <a:r>
              <a:rPr lang="zh-CN" altLang="en-US" sz="1600" b="1" dirty="0">
                <a:solidFill>
                  <a:srgbClr val="000000"/>
                </a:solidFill>
                <a:latin typeface="宋体" panose="02010600030101010101" pitchFamily="2" charset="-122"/>
                <a:ea typeface="宋体" panose="02010600030101010101" pitchFamily="2" charset="-122"/>
              </a:rPr>
              <a:t>学院：工程师学院</a:t>
            </a:r>
            <a:r>
              <a:rPr lang="en-US" altLang="zh-CN" sz="1600" b="1" dirty="0">
                <a:solidFill>
                  <a:srgbClr val="000000"/>
                </a:solidFill>
                <a:latin typeface="宋体" panose="02010600030101010101" pitchFamily="2" charset="-122"/>
                <a:ea typeface="宋体" panose="02010600030101010101" pitchFamily="2" charset="-122"/>
              </a:rPr>
              <a:t>     </a:t>
            </a:r>
            <a:r>
              <a:rPr lang="zh-CN" altLang="en-US" sz="1600" b="1" dirty="0">
                <a:solidFill>
                  <a:srgbClr val="000000"/>
                </a:solidFill>
                <a:latin typeface="宋体" panose="02010600030101010101" pitchFamily="2" charset="-122"/>
                <a:ea typeface="宋体" panose="02010600030101010101" pitchFamily="2" charset="-122"/>
              </a:rPr>
              <a:t>指导教师：李启雷</a:t>
            </a:r>
            <a:endParaRPr lang="zh-CN" altLang="en-US" sz="1600" b="1" dirty="0">
              <a:latin typeface="宋体" panose="02010600030101010101" pitchFamily="2" charset="-122"/>
              <a:ea typeface="宋体" panose="02010600030101010101" pitchFamily="2" charset="-122"/>
            </a:endParaRPr>
          </a:p>
        </p:txBody>
      </p:sp>
      <p:sp>
        <p:nvSpPr>
          <p:cNvPr id="29" name="矩形 28"/>
          <p:cNvSpPr/>
          <p:nvPr/>
        </p:nvSpPr>
        <p:spPr>
          <a:xfrm>
            <a:off x="928171" y="1814571"/>
            <a:ext cx="7287658" cy="3515293"/>
          </a:xfrm>
          <a:prstGeom prst="rect">
            <a:avLst/>
          </a:prstGeom>
          <a:noFill/>
          <a:ln>
            <a:solidFill>
              <a:srgbClr val="5590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4" name="文本框 33"/>
          <p:cNvSpPr txBox="1"/>
          <p:nvPr/>
        </p:nvSpPr>
        <p:spPr>
          <a:xfrm>
            <a:off x="3710225" y="1614516"/>
            <a:ext cx="1723549" cy="400110"/>
          </a:xfrm>
          <a:prstGeom prst="rect">
            <a:avLst/>
          </a:prstGeom>
          <a:solidFill>
            <a:schemeClr val="bg1">
              <a:lumMod val="95000"/>
            </a:schemeClr>
          </a:solidFill>
        </p:spPr>
        <p:txBody>
          <a:bodyPr wrap="none" rtlCol="0">
            <a:spAutoFit/>
          </a:bodyPr>
          <a:lstStyle/>
          <a:p>
            <a:r>
              <a:rPr lang="zh-CN" altLang="en-US" sz="2000" dirty="0">
                <a:solidFill>
                  <a:srgbClr val="0F466A"/>
                </a:solidFill>
                <a:latin typeface="微软雅黑" panose="020B0503020204020204" pitchFamily="34" charset="-122"/>
                <a:ea typeface="微软雅黑" panose="020B0503020204020204" pitchFamily="34" charset="-122"/>
              </a:rPr>
              <a:t>课程读书报告</a:t>
            </a:r>
          </a:p>
        </p:txBody>
      </p:sp>
      <p:sp>
        <p:nvSpPr>
          <p:cNvPr id="39" name="矩形 38"/>
          <p:cNvSpPr/>
          <p:nvPr/>
        </p:nvSpPr>
        <p:spPr>
          <a:xfrm>
            <a:off x="8029913" y="6479797"/>
            <a:ext cx="76976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16/16</a:t>
            </a:r>
            <a:endParaRPr lang="zh-CN" altLang="en-US" dirty="0">
              <a:solidFill>
                <a:schemeClr val="bg1"/>
              </a:solidFill>
            </a:endParaRPr>
          </a:p>
        </p:txBody>
      </p:sp>
      <p:sp>
        <p:nvSpPr>
          <p:cNvPr id="2" name="矩形 1"/>
          <p:cNvSpPr/>
          <p:nvPr/>
        </p:nvSpPr>
        <p:spPr>
          <a:xfrm>
            <a:off x="3094672" y="3106365"/>
            <a:ext cx="2954656"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感谢聆听</a:t>
            </a:r>
          </a:p>
        </p:txBody>
      </p:sp>
      <p:sp>
        <p:nvSpPr>
          <p:cNvPr id="13" name="矩形 12"/>
          <p:cNvSpPr/>
          <p:nvPr/>
        </p:nvSpPr>
        <p:spPr>
          <a:xfrm>
            <a:off x="1094124" y="2604240"/>
            <a:ext cx="6955750" cy="338554"/>
          </a:xfrm>
          <a:prstGeom prst="rect">
            <a:avLst/>
          </a:prstGeom>
        </p:spPr>
        <p:txBody>
          <a:bodyPr wrap="none">
            <a:spAutoFit/>
          </a:bodyPr>
          <a:lstStyle/>
          <a:p>
            <a:r>
              <a:rPr lang="zh-CN" altLang="zh-CN" sz="1600" b="1" dirty="0"/>
              <a:t>在沉浸式虚拟环境中研究自我虚拟化身的拟人保真度对近场深度感知的影响</a:t>
            </a:r>
            <a:endParaRPr lang="zh-CN" altLang="en-US" sz="1600" b="1" dirty="0"/>
          </a:p>
        </p:txBody>
      </p:sp>
    </p:spTree>
    <p:extLst>
      <p:ext uri="{BB962C8B-B14F-4D97-AF65-F5344CB8AC3E}">
        <p14:creationId xmlns:p14="http://schemas.microsoft.com/office/powerpoint/2010/main" val="1078407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750" tmFilter="0, 0; .2, .5; .8, .5; 1, 0"/>
                                        <p:tgtEl>
                                          <p:spTgt spid="34">
                                            <p:txEl>
                                              <p:pRg st="0" end="0"/>
                                            </p:txEl>
                                          </p:spTgt>
                                        </p:tgtEl>
                                      </p:cBhvr>
                                    </p:animEffect>
                                    <p:animScale>
                                      <p:cBhvr>
                                        <p:cTn id="7" dur="375" autoRev="1" fill="hold"/>
                                        <p:tgtEl>
                                          <p:spTgt spid="3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84053" y="93047"/>
            <a:ext cx="3877985" cy="584775"/>
          </a:xfrm>
          <a:prstGeom prst="rect">
            <a:avLst/>
          </a:prstGeom>
        </p:spPr>
        <p:txBody>
          <a:bodyPr wrap="none">
            <a:spAutoFit/>
          </a:bodyPr>
          <a:lstStyle/>
          <a:p>
            <a:r>
              <a:rPr lang="zh-CN" altLang="en-US" sz="3200" dirty="0">
                <a:solidFill>
                  <a:srgbClr val="FFFFFF"/>
                </a:solidFill>
                <a:latin typeface="黑体" panose="02010609060101010101" pitchFamily="49" charset="-122"/>
                <a:ea typeface="黑体" panose="02010609060101010101" pitchFamily="49" charset="-122"/>
              </a:rPr>
              <a:t>论文简介与研究背景</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3/16</a:t>
            </a:r>
            <a:endParaRPr lang="zh-CN" altLang="en-US" dirty="0">
              <a:solidFill>
                <a:schemeClr val="bg1"/>
              </a:solidFill>
            </a:endParaRPr>
          </a:p>
        </p:txBody>
      </p:sp>
      <p:sp>
        <p:nvSpPr>
          <p:cNvPr id="13" name="矩形 12"/>
          <p:cNvSpPr/>
          <p:nvPr/>
        </p:nvSpPr>
        <p:spPr>
          <a:xfrm>
            <a:off x="545499" y="1625805"/>
            <a:ext cx="8137157" cy="1701684"/>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题目：</a:t>
            </a:r>
            <a:r>
              <a:rPr lang="en-US" altLang="zh-CN" dirty="0"/>
              <a:t>Investigating the Effects of Anthropomorphic Fidelity of Self-Avatars on Near Field Depth Perception in Immersive Virtual Environments</a:t>
            </a:r>
          </a:p>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作者：</a:t>
            </a:r>
            <a:r>
              <a:rPr lang="en-US" altLang="zh-CN" dirty="0"/>
              <a:t>5</a:t>
            </a:r>
            <a:r>
              <a:rPr lang="zh-CN" altLang="zh-CN" dirty="0"/>
              <a:t>人，</a:t>
            </a:r>
            <a:r>
              <a:rPr lang="en-US" altLang="zh-CN" dirty="0"/>
              <a:t>UNC</a:t>
            </a:r>
            <a:r>
              <a:rPr lang="zh-CN" altLang="zh-CN" dirty="0"/>
              <a:t>（北卡罗莱纳大学威明顿分校）的研究团队 </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发表于：</a:t>
            </a:r>
            <a:r>
              <a:rPr lang="en-US" altLang="zh-CN" dirty="0"/>
              <a:t>Virtual Reality and 3D User Interfaces</a:t>
            </a:r>
            <a:r>
              <a:rPr lang="zh-CN" altLang="zh-CN" dirty="0"/>
              <a:t>，</a:t>
            </a:r>
            <a:r>
              <a:rPr lang="en-US" altLang="zh-CN" dirty="0"/>
              <a:t>2018</a:t>
            </a:r>
            <a:r>
              <a:rPr lang="zh-CN" altLang="zh-CN" dirty="0"/>
              <a:t>年</a:t>
            </a:r>
            <a:r>
              <a:rPr lang="en-US" altLang="zh-CN" dirty="0"/>
              <a:t>3</a:t>
            </a:r>
            <a:r>
              <a:rPr lang="zh-CN" altLang="zh-CN" dirty="0"/>
              <a:t>月 </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 name="矩形 13"/>
          <p:cNvSpPr/>
          <p:nvPr/>
        </p:nvSpPr>
        <p:spPr>
          <a:xfrm>
            <a:off x="545499" y="4056354"/>
            <a:ext cx="7659717" cy="2122889"/>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沉浸式虚拟环境现如今越来越广泛被使用了。在沉浸式虚拟环境中，</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视觉和本体感受信息的匹配校准很重要，尽管研究已经证明虚拟化身可以增强人的存在感并且改善对距离的准确感知情况，但是虚拟化身保真度对近场距离的估计的影响还没有被研究过，所以我们要研究测试一下虚拟化身的保真度对近场距离估计精度的影响</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a:t>
            </a:r>
          </a:p>
        </p:txBody>
      </p:sp>
      <p:sp>
        <p:nvSpPr>
          <p:cNvPr id="15" name="矩形 14"/>
          <p:cNvSpPr/>
          <p:nvPr/>
        </p:nvSpPr>
        <p:spPr>
          <a:xfrm>
            <a:off x="545499" y="1203092"/>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论文简介</a:t>
            </a:r>
          </a:p>
        </p:txBody>
      </p:sp>
      <p:sp>
        <p:nvSpPr>
          <p:cNvPr id="16" name="矩形 15"/>
          <p:cNvSpPr/>
          <p:nvPr/>
        </p:nvSpPr>
        <p:spPr>
          <a:xfrm>
            <a:off x="545499" y="3646341"/>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研究背景</a:t>
            </a:r>
          </a:p>
        </p:txBody>
      </p:sp>
    </p:spTree>
    <p:extLst>
      <p:ext uri="{BB962C8B-B14F-4D97-AF65-F5344CB8AC3E}">
        <p14:creationId xmlns:p14="http://schemas.microsoft.com/office/powerpoint/2010/main" val="286996043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4/16</a:t>
            </a:r>
            <a:endParaRPr lang="zh-CN" altLang="en-US" dirty="0">
              <a:solidFill>
                <a:schemeClr val="bg1"/>
              </a:solidFill>
            </a:endParaRPr>
          </a:p>
        </p:txBody>
      </p:sp>
      <p:sp>
        <p:nvSpPr>
          <p:cNvPr id="19" name="矩形 18"/>
          <p:cNvSpPr/>
          <p:nvPr/>
        </p:nvSpPr>
        <p:spPr>
          <a:xfrm>
            <a:off x="1350324" y="93047"/>
            <a:ext cx="1826141" cy="584775"/>
          </a:xfrm>
          <a:prstGeom prst="rect">
            <a:avLst/>
          </a:prstGeom>
        </p:spPr>
        <p:txBody>
          <a:bodyPr wrap="non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问题描述</a:t>
            </a:r>
          </a:p>
        </p:txBody>
      </p:sp>
      <p:sp>
        <p:nvSpPr>
          <p:cNvPr id="9" name="矩形 8"/>
          <p:cNvSpPr/>
          <p:nvPr/>
        </p:nvSpPr>
        <p:spPr>
          <a:xfrm>
            <a:off x="545499" y="1438478"/>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研究问题</a:t>
            </a:r>
          </a:p>
        </p:txBody>
      </p:sp>
      <p:sp>
        <p:nvSpPr>
          <p:cNvPr id="17" name="矩形 16"/>
          <p:cNvSpPr/>
          <p:nvPr/>
        </p:nvSpPr>
        <p:spPr>
          <a:xfrm>
            <a:off x="545499" y="1907197"/>
            <a:ext cx="7976201" cy="4612994"/>
          </a:xfrm>
          <a:prstGeom prst="rect">
            <a:avLst/>
          </a:prstGeom>
        </p:spPr>
        <p:txBody>
          <a:bodyPr wrap="square">
            <a:spAutoFit/>
          </a:bodyPr>
          <a:lstStyle/>
          <a:p>
            <a:pPr>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这篇文章针对以下具体研究问题进行了探索：</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a:latin typeface="Times New Roman" panose="02020603050405020304" pitchFamily="18" charset="0"/>
                <a:ea typeface="仿宋" panose="02010609060101010101" pitchFamily="49" charset="-122"/>
              </a:rPr>
              <a:t>虚拟环境中的深度感知一直被认为是扭曲的，无法达到现实世界中那么真实。深度感知和很多因素有关，比如视觉感知的范围和感知速度，这些都会增加深度感知的不确定性，从而影响到用户在虚拟环境中的整体体验。将视觉感知和本体感觉通道高度捆绑在一起并不断校准以适应新环境，这种相互作用可以增强用户在虚拟环境中的体验感。而其中有一种方式叫做虚拟化身，采用的是用户的真人大小视角表示，从第一人称视角看，并且与用户实际身体共存。虚拟化身的视觉保真度可以改变用户在沉浸式虚拟环境中的空间感知，但是人们并不清楚其实如何影响的。因此，本文旨在探讨</a:t>
            </a:r>
            <a:r>
              <a:rPr lang="en-US" altLang="zh-CN" kern="100" dirty="0">
                <a:latin typeface="Times New Roman" panose="02020603050405020304" pitchFamily="18" charset="0"/>
                <a:ea typeface="仿宋" panose="02010609060101010101" pitchFamily="49" charset="-122"/>
              </a:rPr>
              <a:t>3D</a:t>
            </a:r>
            <a:r>
              <a:rPr lang="zh-CN" altLang="en-US" kern="100" dirty="0">
                <a:latin typeface="Times New Roman" panose="02020603050405020304" pitchFamily="18" charset="0"/>
                <a:ea typeface="仿宋" panose="02010609060101010101" pitchFamily="49" charset="-122"/>
              </a:rPr>
              <a:t>交互过程中人体测量特征如何影响沉浸式虚拟环境中用户的近场深度感知。</a:t>
            </a:r>
          </a:p>
        </p:txBody>
      </p:sp>
    </p:spTree>
    <p:extLst>
      <p:ext uri="{BB962C8B-B14F-4D97-AF65-F5344CB8AC3E}">
        <p14:creationId xmlns:p14="http://schemas.microsoft.com/office/powerpoint/2010/main" val="123992493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5/16</a:t>
            </a:r>
            <a:endParaRPr lang="zh-CN" altLang="en-US" dirty="0">
              <a:solidFill>
                <a:schemeClr val="bg1"/>
              </a:solidFill>
            </a:endParaRPr>
          </a:p>
        </p:txBody>
      </p:sp>
      <p:sp>
        <p:nvSpPr>
          <p:cNvPr id="17" name="矩形 16"/>
          <p:cNvSpPr/>
          <p:nvPr/>
        </p:nvSpPr>
        <p:spPr>
          <a:xfrm>
            <a:off x="583899" y="1229907"/>
            <a:ext cx="7976201" cy="2862322"/>
          </a:xfrm>
          <a:prstGeom prst="rect">
            <a:avLst/>
          </a:prstGeom>
        </p:spPr>
        <p:txBody>
          <a:bodyPr wrap="square">
            <a:spAutoFit/>
          </a:bodyPr>
          <a:lstStyle/>
          <a:p>
            <a:r>
              <a:rPr lang="zh-CN" altLang="en-US" dirty="0"/>
              <a:t>         </a:t>
            </a:r>
            <a:r>
              <a:rPr lang="zh-CN" altLang="zh-CN" dirty="0"/>
              <a:t>这篇文章通过比较虚拟化身中的表现和现实世界中的表现，测试了三个级别的保真度：</a:t>
            </a:r>
            <a:endParaRPr lang="en-US" altLang="zh-CN" dirty="0"/>
          </a:p>
          <a:p>
            <a:endParaRPr lang="zh-CN" altLang="zh-CN" dirty="0"/>
          </a:p>
          <a:p>
            <a:pPr lvl="0"/>
            <a:r>
              <a:rPr lang="en-US" altLang="zh-CN" dirty="0"/>
              <a:t>	①</a:t>
            </a:r>
            <a:r>
              <a:rPr lang="zh-CN" altLang="zh-CN" dirty="0"/>
              <a:t>具有逼真肢体的沉浸式虚拟化身。</a:t>
            </a:r>
          </a:p>
          <a:p>
            <a:pPr lvl="0"/>
            <a:r>
              <a:rPr lang="en-US" altLang="zh-CN" dirty="0"/>
              <a:t>	②</a:t>
            </a:r>
            <a:r>
              <a:rPr lang="zh-CN" altLang="zh-CN" dirty="0"/>
              <a:t>仅显示关节位置的低保真虚拟化身。</a:t>
            </a:r>
          </a:p>
          <a:p>
            <a:pPr lvl="0"/>
            <a:r>
              <a:rPr lang="en-US" altLang="zh-CN" dirty="0"/>
              <a:t>	③</a:t>
            </a:r>
            <a:r>
              <a:rPr lang="zh-CN" altLang="zh-CN" dirty="0"/>
              <a:t>末端效应器。</a:t>
            </a:r>
            <a:endParaRPr lang="en-US" altLang="zh-CN" dirty="0"/>
          </a:p>
          <a:p>
            <a:pPr lvl="0"/>
            <a:endParaRPr lang="zh-CN" altLang="zh-CN" dirty="0"/>
          </a:p>
          <a:p>
            <a:r>
              <a:rPr lang="zh-CN" altLang="en-US" dirty="0"/>
              <a:t>         </a:t>
            </a:r>
            <a:r>
              <a:rPr lang="zh-CN" altLang="zh-CN" dirty="0"/>
              <a:t>随着虚拟化身的视觉保真度增加，到达估计值变得更加准确，与低保真度和末端效应器两个级别的测试相比较，高保真虚拟化身的准确度更接近真实世界的性能。在所有条件下，在校准阶段接收反馈后，估计值变得更加准确。</a:t>
            </a:r>
          </a:p>
        </p:txBody>
      </p:sp>
      <p:sp>
        <p:nvSpPr>
          <p:cNvPr id="19" name="矩形 18"/>
          <p:cNvSpPr/>
          <p:nvPr/>
        </p:nvSpPr>
        <p:spPr>
          <a:xfrm>
            <a:off x="1350324" y="93047"/>
            <a:ext cx="2236510" cy="584775"/>
          </a:xfrm>
          <a:prstGeom prst="rect">
            <a:avLst/>
          </a:prstGeom>
        </p:spPr>
        <p:txBody>
          <a:bodyPr wrap="non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保真度测试</a:t>
            </a:r>
          </a:p>
        </p:txBody>
      </p:sp>
      <p:pic>
        <p:nvPicPr>
          <p:cNvPr id="13" name="图片 12">
            <a:extLst>
              <a:ext uri="{FF2B5EF4-FFF2-40B4-BE49-F238E27FC236}">
                <a16:creationId xmlns:a16="http://schemas.microsoft.com/office/drawing/2014/main" id="{F879922E-27C8-9749-B56F-3AB9DF0D0C66}"/>
              </a:ext>
            </a:extLst>
          </p:cNvPr>
          <p:cNvPicPr>
            <a:picLocks noChangeAspect="1"/>
          </p:cNvPicPr>
          <p:nvPr/>
        </p:nvPicPr>
        <p:blipFill>
          <a:blip r:embed="rId3"/>
          <a:stretch>
            <a:fillRect/>
          </a:stretch>
        </p:blipFill>
        <p:spPr>
          <a:xfrm>
            <a:off x="907339" y="4160862"/>
            <a:ext cx="2300339" cy="1858353"/>
          </a:xfrm>
          <a:prstGeom prst="rect">
            <a:avLst/>
          </a:prstGeom>
        </p:spPr>
      </p:pic>
      <p:pic>
        <p:nvPicPr>
          <p:cNvPr id="14" name="图片 13">
            <a:extLst>
              <a:ext uri="{FF2B5EF4-FFF2-40B4-BE49-F238E27FC236}">
                <a16:creationId xmlns:a16="http://schemas.microsoft.com/office/drawing/2014/main" id="{B0A46914-176B-AD40-A0EE-C25B25EC7AD9}"/>
              </a:ext>
            </a:extLst>
          </p:cNvPr>
          <p:cNvPicPr>
            <a:picLocks noChangeAspect="1"/>
          </p:cNvPicPr>
          <p:nvPr/>
        </p:nvPicPr>
        <p:blipFill>
          <a:blip r:embed="rId4"/>
          <a:stretch>
            <a:fillRect/>
          </a:stretch>
        </p:blipFill>
        <p:spPr>
          <a:xfrm>
            <a:off x="3606650" y="4176908"/>
            <a:ext cx="2300339" cy="1842307"/>
          </a:xfrm>
          <a:prstGeom prst="rect">
            <a:avLst/>
          </a:prstGeom>
        </p:spPr>
      </p:pic>
      <p:pic>
        <p:nvPicPr>
          <p:cNvPr id="15" name="图片 14">
            <a:extLst>
              <a:ext uri="{FF2B5EF4-FFF2-40B4-BE49-F238E27FC236}">
                <a16:creationId xmlns:a16="http://schemas.microsoft.com/office/drawing/2014/main" id="{50A4E147-C534-704E-8D64-98587EF07477}"/>
              </a:ext>
            </a:extLst>
          </p:cNvPr>
          <p:cNvPicPr>
            <a:picLocks noChangeAspect="1"/>
          </p:cNvPicPr>
          <p:nvPr/>
        </p:nvPicPr>
        <p:blipFill>
          <a:blip r:embed="rId5"/>
          <a:stretch>
            <a:fillRect/>
          </a:stretch>
        </p:blipFill>
        <p:spPr>
          <a:xfrm>
            <a:off x="6305961" y="4160861"/>
            <a:ext cx="2453018" cy="1842308"/>
          </a:xfrm>
          <a:prstGeom prst="rect">
            <a:avLst/>
          </a:prstGeom>
        </p:spPr>
      </p:pic>
      <p:sp>
        <p:nvSpPr>
          <p:cNvPr id="16" name="文本框 15">
            <a:extLst>
              <a:ext uri="{FF2B5EF4-FFF2-40B4-BE49-F238E27FC236}">
                <a16:creationId xmlns:a16="http://schemas.microsoft.com/office/drawing/2014/main" id="{4FE74DFE-D0AA-5F44-BE39-57E3A2D48554}"/>
              </a:ext>
            </a:extLst>
          </p:cNvPr>
          <p:cNvSpPr txBox="1"/>
          <p:nvPr/>
        </p:nvSpPr>
        <p:spPr>
          <a:xfrm>
            <a:off x="952398" y="6087848"/>
            <a:ext cx="2210220" cy="369332"/>
          </a:xfrm>
          <a:prstGeom prst="rect">
            <a:avLst/>
          </a:prstGeom>
          <a:noFill/>
        </p:spPr>
        <p:txBody>
          <a:bodyPr wrap="none" rtlCol="0">
            <a:spAutoFit/>
          </a:bodyPr>
          <a:lstStyle/>
          <a:p>
            <a:r>
              <a:rPr kumimoji="1" lang="zh-CN" altLang="en-US" dirty="0"/>
              <a:t>图</a:t>
            </a:r>
            <a:r>
              <a:rPr kumimoji="1" lang="en-US" altLang="zh-CN" dirty="0"/>
              <a:t>a</a:t>
            </a:r>
            <a:r>
              <a:rPr kumimoji="1" lang="zh-CN" altLang="en-US" dirty="0"/>
              <a:t>高保真虚拟化身</a:t>
            </a:r>
          </a:p>
        </p:txBody>
      </p:sp>
      <p:sp>
        <p:nvSpPr>
          <p:cNvPr id="20" name="文本框 19">
            <a:extLst>
              <a:ext uri="{FF2B5EF4-FFF2-40B4-BE49-F238E27FC236}">
                <a16:creationId xmlns:a16="http://schemas.microsoft.com/office/drawing/2014/main" id="{76C6D300-A40A-6249-B111-4CE2990B54BB}"/>
              </a:ext>
            </a:extLst>
          </p:cNvPr>
          <p:cNvSpPr txBox="1"/>
          <p:nvPr/>
        </p:nvSpPr>
        <p:spPr>
          <a:xfrm>
            <a:off x="3646098" y="6098765"/>
            <a:ext cx="2221442" cy="369332"/>
          </a:xfrm>
          <a:prstGeom prst="rect">
            <a:avLst/>
          </a:prstGeom>
          <a:noFill/>
        </p:spPr>
        <p:txBody>
          <a:bodyPr wrap="none" rtlCol="0">
            <a:spAutoFit/>
          </a:bodyPr>
          <a:lstStyle/>
          <a:p>
            <a:r>
              <a:rPr kumimoji="1" lang="zh-CN" altLang="en-US" dirty="0"/>
              <a:t>图</a:t>
            </a:r>
            <a:r>
              <a:rPr kumimoji="1" lang="en-US" altLang="zh-CN" dirty="0"/>
              <a:t>b</a:t>
            </a:r>
            <a:r>
              <a:rPr kumimoji="1" lang="zh-CN" altLang="en-US" dirty="0"/>
              <a:t>低保真虚拟化身</a:t>
            </a:r>
          </a:p>
        </p:txBody>
      </p:sp>
      <p:sp>
        <p:nvSpPr>
          <p:cNvPr id="21" name="文本框 20">
            <a:extLst>
              <a:ext uri="{FF2B5EF4-FFF2-40B4-BE49-F238E27FC236}">
                <a16:creationId xmlns:a16="http://schemas.microsoft.com/office/drawing/2014/main" id="{5D4F1D95-1622-D74A-B47E-DA7130D16A98}"/>
              </a:ext>
            </a:extLst>
          </p:cNvPr>
          <p:cNvSpPr txBox="1"/>
          <p:nvPr/>
        </p:nvSpPr>
        <p:spPr>
          <a:xfrm>
            <a:off x="6688840" y="6087848"/>
            <a:ext cx="1667444" cy="369332"/>
          </a:xfrm>
          <a:prstGeom prst="rect">
            <a:avLst/>
          </a:prstGeom>
          <a:noFill/>
        </p:spPr>
        <p:txBody>
          <a:bodyPr wrap="none" rtlCol="0">
            <a:spAutoFit/>
          </a:bodyPr>
          <a:lstStyle/>
          <a:p>
            <a:r>
              <a:rPr kumimoji="1" lang="zh-CN" altLang="en-US" dirty="0"/>
              <a:t>图</a:t>
            </a:r>
            <a:r>
              <a:rPr kumimoji="1" lang="en-US" altLang="zh-CN" dirty="0"/>
              <a:t>c</a:t>
            </a:r>
            <a:r>
              <a:rPr kumimoji="1" lang="zh-CN" altLang="en-US" dirty="0"/>
              <a:t>末端效应器</a:t>
            </a:r>
          </a:p>
        </p:txBody>
      </p:sp>
    </p:spTree>
    <p:extLst>
      <p:ext uri="{BB962C8B-B14F-4D97-AF65-F5344CB8AC3E}">
        <p14:creationId xmlns:p14="http://schemas.microsoft.com/office/powerpoint/2010/main" val="24005429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6/16</a:t>
            </a:r>
            <a:endParaRPr lang="zh-CN" altLang="en-US" dirty="0">
              <a:solidFill>
                <a:schemeClr val="bg1"/>
              </a:solidFill>
            </a:endParaRPr>
          </a:p>
        </p:txBody>
      </p:sp>
      <p:sp>
        <p:nvSpPr>
          <p:cNvPr id="13" name="矩形 12"/>
          <p:cNvSpPr/>
          <p:nvPr/>
        </p:nvSpPr>
        <p:spPr>
          <a:xfrm>
            <a:off x="1350324" y="93047"/>
            <a:ext cx="1826141" cy="584775"/>
          </a:xfrm>
          <a:prstGeom prst="rect">
            <a:avLst/>
          </a:prstGeom>
        </p:spPr>
        <p:txBody>
          <a:bodyPr wrap="non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空间感知</a:t>
            </a:r>
          </a:p>
        </p:txBody>
      </p:sp>
      <p:sp>
        <p:nvSpPr>
          <p:cNvPr id="9" name="矩形 8"/>
          <p:cNvSpPr/>
          <p:nvPr/>
        </p:nvSpPr>
        <p:spPr>
          <a:xfrm>
            <a:off x="431199" y="918463"/>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现实空间</a:t>
            </a:r>
          </a:p>
        </p:txBody>
      </p:sp>
      <p:sp>
        <p:nvSpPr>
          <p:cNvPr id="17" name="矩形 16"/>
          <p:cNvSpPr/>
          <p:nvPr/>
        </p:nvSpPr>
        <p:spPr>
          <a:xfrm>
            <a:off x="431199" y="1328476"/>
            <a:ext cx="8115393" cy="1754326"/>
          </a:xfrm>
          <a:prstGeom prst="rect">
            <a:avLst/>
          </a:prstGeom>
        </p:spPr>
        <p:txBody>
          <a:bodyPr wrap="square">
            <a:spAutoFit/>
          </a:bodyPr>
          <a:lstStyle/>
          <a:p>
            <a:r>
              <a:rPr lang="zh-CN" altLang="zh-CN" dirty="0"/>
              <a:t>我们周围的空间可以分为三个主要区域：</a:t>
            </a:r>
          </a:p>
          <a:p>
            <a:pPr lvl="0"/>
            <a:r>
              <a:rPr lang="en-US" altLang="zh-CN" dirty="0"/>
              <a:t>	①</a:t>
            </a:r>
            <a:r>
              <a:rPr lang="zh-CN" altLang="zh-CN" dirty="0"/>
              <a:t>近场（或者称为个人空间和互动空间），一个典型的例子就是用户手臂范围内的区域。</a:t>
            </a:r>
          </a:p>
          <a:p>
            <a:pPr lvl="0"/>
            <a:r>
              <a:rPr lang="en-US" altLang="zh-CN" dirty="0"/>
              <a:t>	②</a:t>
            </a:r>
            <a:r>
              <a:rPr lang="zh-CN" altLang="zh-CN" dirty="0"/>
              <a:t>中场（或者称为动作空间），也就是说个人空间以外的区域，大约</a:t>
            </a:r>
            <a:r>
              <a:rPr lang="en-US" altLang="zh-CN" dirty="0"/>
              <a:t>30</a:t>
            </a:r>
            <a:r>
              <a:rPr lang="zh-CN" altLang="zh-CN" dirty="0"/>
              <a:t>米直径范围。</a:t>
            </a:r>
          </a:p>
          <a:p>
            <a:pPr lvl="0"/>
            <a:r>
              <a:rPr lang="en-US" altLang="zh-CN" dirty="0"/>
              <a:t>	③</a:t>
            </a:r>
            <a:r>
              <a:rPr lang="zh-CN" altLang="zh-CN" dirty="0"/>
              <a:t>远场（或者称为远景区），直径距离超过</a:t>
            </a:r>
            <a:r>
              <a:rPr lang="en-US" altLang="zh-CN" dirty="0"/>
              <a:t>30</a:t>
            </a:r>
            <a:r>
              <a:rPr lang="zh-CN" altLang="zh-CN" dirty="0"/>
              <a:t>米的范围。</a:t>
            </a:r>
            <a:endParaRPr lang="en-US" altLang="zh-CN" dirty="0"/>
          </a:p>
        </p:txBody>
      </p:sp>
      <p:sp>
        <p:nvSpPr>
          <p:cNvPr id="15" name="矩形 14">
            <a:extLst>
              <a:ext uri="{FF2B5EF4-FFF2-40B4-BE49-F238E27FC236}">
                <a16:creationId xmlns:a16="http://schemas.microsoft.com/office/drawing/2014/main" id="{885734D9-A2AC-5341-9E7C-EB625F850A35}"/>
              </a:ext>
            </a:extLst>
          </p:cNvPr>
          <p:cNvSpPr/>
          <p:nvPr/>
        </p:nvSpPr>
        <p:spPr>
          <a:xfrm>
            <a:off x="431199" y="3236468"/>
            <a:ext cx="1724255"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虚拟空间感知</a:t>
            </a:r>
          </a:p>
        </p:txBody>
      </p:sp>
      <p:sp>
        <p:nvSpPr>
          <p:cNvPr id="16" name="矩形 15">
            <a:extLst>
              <a:ext uri="{FF2B5EF4-FFF2-40B4-BE49-F238E27FC236}">
                <a16:creationId xmlns:a16="http://schemas.microsoft.com/office/drawing/2014/main" id="{2EDC4661-369E-D040-8487-7A1872DF80F4}"/>
              </a:ext>
            </a:extLst>
          </p:cNvPr>
          <p:cNvSpPr/>
          <p:nvPr/>
        </p:nvSpPr>
        <p:spPr>
          <a:xfrm>
            <a:off x="450663" y="3728105"/>
            <a:ext cx="8115393" cy="1200329"/>
          </a:xfrm>
          <a:prstGeom prst="rect">
            <a:avLst/>
          </a:prstGeom>
        </p:spPr>
        <p:txBody>
          <a:bodyPr wrap="square">
            <a:spAutoFit/>
          </a:bodyPr>
          <a:lstStyle/>
          <a:p>
            <a:r>
              <a:rPr lang="zh-CN" altLang="zh-CN" dirty="0"/>
              <a:t>虽然距离可以在现实世界中准确的估计，但是沉浸式虚拟环境</a:t>
            </a:r>
            <a:r>
              <a:rPr lang="zh-CN" altLang="en-US" dirty="0"/>
              <a:t>中场领域中</a:t>
            </a:r>
            <a:r>
              <a:rPr lang="zh-CN" altLang="zh-CN" dirty="0"/>
              <a:t>对距离估计偏差低于现实世界距离的估计。同样的，虚拟环境中用户在执行精细的运动任务的个人空间即近场中的距离也是扭曲的，近场距离的精准度在大多数虚拟环境中都</a:t>
            </a:r>
            <a:r>
              <a:rPr lang="zh-CN" altLang="en-US" dirty="0"/>
              <a:t>被</a:t>
            </a:r>
            <a:r>
              <a:rPr lang="zh-CN" altLang="zh-CN" dirty="0"/>
              <a:t>高估了。 </a:t>
            </a:r>
            <a:endParaRPr lang="en-US" altLang="zh-CN" dirty="0"/>
          </a:p>
        </p:txBody>
      </p:sp>
    </p:spTree>
    <p:extLst>
      <p:ext uri="{BB962C8B-B14F-4D97-AF65-F5344CB8AC3E}">
        <p14:creationId xmlns:p14="http://schemas.microsoft.com/office/powerpoint/2010/main" val="31918622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1826141" cy="584775"/>
          </a:xfrm>
          <a:prstGeom prst="rect">
            <a:avLst/>
          </a:prstGeom>
        </p:spPr>
        <p:txBody>
          <a:bodyPr wrap="non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提出假设</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7/16</a:t>
            </a:r>
            <a:endParaRPr lang="zh-CN" altLang="en-US" dirty="0">
              <a:solidFill>
                <a:schemeClr val="bg1"/>
              </a:solidFill>
            </a:endParaRPr>
          </a:p>
        </p:txBody>
      </p:sp>
      <p:sp>
        <p:nvSpPr>
          <p:cNvPr id="13" name="矩形 12"/>
          <p:cNvSpPr/>
          <p:nvPr/>
        </p:nvSpPr>
        <p:spPr>
          <a:xfrm>
            <a:off x="431199" y="1771252"/>
            <a:ext cx="8375917" cy="3416320"/>
          </a:xfrm>
          <a:prstGeom prst="rect">
            <a:avLst/>
          </a:prstGeom>
        </p:spPr>
        <p:txBody>
          <a:bodyPr wrap="square">
            <a:spAutoFit/>
          </a:bodyPr>
          <a:lstStyle/>
          <a:p>
            <a:r>
              <a:rPr lang="en-US" altLang="zh-CN" dirty="0"/>
              <a:t>	</a:t>
            </a:r>
            <a:r>
              <a:rPr lang="zh-CN" altLang="zh-CN" dirty="0"/>
              <a:t>关于沉浸式虚拟化身的视觉保真度对沉浸式虚拟环境中近场距离估计的视觉运动校准效果的研究提出三个主要假设。</a:t>
            </a:r>
            <a:endParaRPr lang="en-US" altLang="zh-CN" dirty="0"/>
          </a:p>
          <a:p>
            <a:endParaRPr lang="zh-CN" altLang="zh-CN" dirty="0"/>
          </a:p>
          <a:p>
            <a:pPr lvl="0"/>
            <a:r>
              <a:rPr lang="en-US" altLang="zh-CN" dirty="0"/>
              <a:t>	①</a:t>
            </a:r>
            <a:r>
              <a:rPr lang="zh-CN" altLang="zh-CN" dirty="0"/>
              <a:t>我们假设仅仅存在虚拟化身或者末端效应器位置将校准用户在沉浸式虚拟环境中的近场深度感知。因此，无论虚拟化身的视觉保真度如何，参与者的距离判断将在校准阶段后得到改善。</a:t>
            </a:r>
            <a:endParaRPr lang="en-US" altLang="zh-CN" dirty="0"/>
          </a:p>
          <a:p>
            <a:pPr lvl="0"/>
            <a:endParaRPr lang="zh-CN" altLang="zh-CN" dirty="0"/>
          </a:p>
          <a:p>
            <a:pPr lvl="0"/>
            <a:r>
              <a:rPr lang="en-US" altLang="zh-CN" dirty="0"/>
              <a:t>	②</a:t>
            </a:r>
            <a:r>
              <a:rPr lang="zh-CN" altLang="zh-CN" dirty="0"/>
              <a:t>基于在校准阶段呈现给参与者的虚拟化身的视觉细节，从测试前到测试后的变化幅度将显著不同。</a:t>
            </a:r>
            <a:endParaRPr lang="en-US" altLang="zh-CN" dirty="0"/>
          </a:p>
          <a:p>
            <a:pPr lvl="0"/>
            <a:endParaRPr lang="zh-CN" altLang="zh-CN" dirty="0"/>
          </a:p>
          <a:p>
            <a:pPr lvl="0"/>
            <a:r>
              <a:rPr lang="en-US" altLang="zh-CN" dirty="0"/>
              <a:t>	③</a:t>
            </a:r>
            <a:r>
              <a:rPr lang="zh-CN" altLang="zh-CN" dirty="0"/>
              <a:t>我们预测距离估计精度在视觉现实虚拟化身条件中最高，在最终效应器条件下最低。</a:t>
            </a:r>
          </a:p>
        </p:txBody>
      </p:sp>
    </p:spTree>
    <p:extLst>
      <p:ext uri="{BB962C8B-B14F-4D97-AF65-F5344CB8AC3E}">
        <p14:creationId xmlns:p14="http://schemas.microsoft.com/office/powerpoint/2010/main" val="111075725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1826141" cy="584775"/>
          </a:xfrm>
          <a:prstGeom prst="rect">
            <a:avLst/>
          </a:prstGeom>
        </p:spPr>
        <p:txBody>
          <a:bodyPr wrap="non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实验方法</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8/16</a:t>
            </a:r>
            <a:endParaRPr lang="zh-CN" altLang="en-US" dirty="0">
              <a:solidFill>
                <a:schemeClr val="bg1"/>
              </a:solidFill>
            </a:endParaRPr>
          </a:p>
        </p:txBody>
      </p:sp>
      <p:sp>
        <p:nvSpPr>
          <p:cNvPr id="13" name="矩形 12"/>
          <p:cNvSpPr/>
          <p:nvPr/>
        </p:nvSpPr>
        <p:spPr>
          <a:xfrm>
            <a:off x="520099" y="1184084"/>
            <a:ext cx="8103802" cy="4200381"/>
          </a:xfrm>
          <a:prstGeom prst="rect">
            <a:avLst/>
          </a:prstGeom>
        </p:spPr>
        <p:txBody>
          <a:bodyPr wrap="square">
            <a:spAutoFit/>
          </a:bodyPr>
          <a:lstStyle/>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a:t>
            </a: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种实验条件：</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①</a:t>
            </a:r>
            <a:r>
              <a:rPr lang="zh-CN" altLang="zh-CN" dirty="0"/>
              <a:t>真实世界</a:t>
            </a:r>
            <a:r>
              <a:rPr lang="en-US" altLang="zh-CN" dirty="0"/>
              <a:t>(RW)</a:t>
            </a:r>
            <a:r>
              <a:rPr lang="zh-CN" altLang="zh-CN" dirty="0"/>
              <a:t> </a:t>
            </a:r>
            <a:endParaRPr lang="en-US" altLang="zh-CN" dirty="0"/>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②</a:t>
            </a:r>
            <a:r>
              <a:rPr lang="zh-CN" altLang="zh-CN" dirty="0"/>
              <a:t>沉浸式虚拟化身</a:t>
            </a:r>
            <a:r>
              <a:rPr lang="en-US" altLang="zh-CN" dirty="0"/>
              <a:t>(SA)</a:t>
            </a:r>
            <a:r>
              <a:rPr lang="zh-CN" altLang="zh-CN" dirty="0"/>
              <a:t> </a:t>
            </a:r>
            <a:endParaRPr lang="en-US" altLang="zh-CN" dirty="0"/>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③</a:t>
            </a:r>
            <a:r>
              <a:rPr lang="zh-CN" altLang="zh-CN" dirty="0"/>
              <a:t>低保真虚拟化身</a:t>
            </a:r>
            <a:r>
              <a:rPr lang="en-US" altLang="zh-CN" dirty="0"/>
              <a:t>(LF-SA)</a:t>
            </a:r>
            <a:r>
              <a:rPr lang="zh-CN" altLang="zh-CN" dirty="0"/>
              <a:t> </a:t>
            </a:r>
            <a:endParaRPr lang="en-US" altLang="zh-CN" dirty="0"/>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④</a:t>
            </a:r>
            <a:r>
              <a:rPr lang="zh-CN" altLang="zh-CN" dirty="0"/>
              <a:t>末端执行器</a:t>
            </a:r>
            <a:r>
              <a:rPr lang="en-US" altLang="zh-CN" dirty="0"/>
              <a:t>(EE)</a:t>
            </a:r>
            <a:r>
              <a:rPr lang="zh-CN" altLang="zh-CN" dirty="0"/>
              <a:t> </a:t>
            </a:r>
            <a:endParaRPr lang="en-US" altLang="zh-CN" dirty="0"/>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个测试阶段：</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①</a:t>
            </a:r>
            <a:r>
              <a:rPr lang="zh-CN" altLang="zh-CN" dirty="0"/>
              <a:t>预测试阶段 </a:t>
            </a:r>
            <a:endParaRPr lang="en-US" altLang="zh-CN" dirty="0"/>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②</a:t>
            </a:r>
            <a:r>
              <a:rPr lang="zh-CN" altLang="zh-CN" dirty="0"/>
              <a:t>校准阶段 </a:t>
            </a:r>
            <a:endParaRPr lang="en-US" altLang="zh-CN" dirty="0"/>
          </a:p>
          <a:p>
            <a:pPr algn="just">
              <a:lnSpc>
                <a:spcPct val="150000"/>
              </a:lnSpc>
            </a:pP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③</a:t>
            </a:r>
            <a:r>
              <a:rPr lang="zh-CN" altLang="zh-CN" dirty="0"/>
              <a:t>测试后阶段 </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4" name="矩形 13"/>
          <p:cNvSpPr/>
          <p:nvPr/>
        </p:nvSpPr>
        <p:spPr>
          <a:xfrm>
            <a:off x="545499" y="1275738"/>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实验设计</a:t>
            </a:r>
          </a:p>
        </p:txBody>
      </p:sp>
      <p:pic>
        <p:nvPicPr>
          <p:cNvPr id="15" name="图片 14">
            <a:extLst>
              <a:ext uri="{FF2B5EF4-FFF2-40B4-BE49-F238E27FC236}">
                <a16:creationId xmlns:a16="http://schemas.microsoft.com/office/drawing/2014/main" id="{83D61049-4792-A54A-96B2-7C6FDD8C95B1}"/>
              </a:ext>
            </a:extLst>
          </p:cNvPr>
          <p:cNvPicPr/>
          <p:nvPr/>
        </p:nvPicPr>
        <p:blipFill>
          <a:blip r:embed="rId4"/>
          <a:stretch>
            <a:fillRect/>
          </a:stretch>
        </p:blipFill>
        <p:spPr>
          <a:xfrm>
            <a:off x="3081974" y="4286577"/>
            <a:ext cx="5274310" cy="1711325"/>
          </a:xfrm>
          <a:prstGeom prst="rect">
            <a:avLst/>
          </a:prstGeom>
        </p:spPr>
      </p:pic>
    </p:spTree>
    <p:extLst>
      <p:ext uri="{BB962C8B-B14F-4D97-AF65-F5344CB8AC3E}">
        <p14:creationId xmlns:p14="http://schemas.microsoft.com/office/powerpoint/2010/main" val="231109474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1826141" cy="584775"/>
          </a:xfrm>
          <a:prstGeom prst="rect">
            <a:avLst/>
          </a:prstGeom>
        </p:spPr>
        <p:txBody>
          <a:bodyPr wrap="none">
            <a:spAutoFit/>
          </a:bodyPr>
          <a:lstStyle/>
          <a:p>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转换变量</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9/16</a:t>
            </a:r>
            <a:endParaRPr lang="zh-CN" altLang="en-US" dirty="0">
              <a:solidFill>
                <a:schemeClr val="bg1"/>
              </a:solidFill>
            </a:endParaRPr>
          </a:p>
        </p:txBody>
      </p:sp>
      <p:sp>
        <p:nvSpPr>
          <p:cNvPr id="13" name="矩形 12"/>
          <p:cNvSpPr/>
          <p:nvPr/>
        </p:nvSpPr>
        <p:spPr>
          <a:xfrm>
            <a:off x="585806" y="1563080"/>
            <a:ext cx="8096850" cy="1289007"/>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从前面设计的条件和阶段中进行实验并且收集信息，将收集到的信息变量在组合成更多变量用于分析，其中一种组合出的新变量则是误差，通过误差可以表示距离估计精准度是高估还是低估了。</a:t>
            </a:r>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15" name="图片 14">
            <a:extLst>
              <a:ext uri="{FF2B5EF4-FFF2-40B4-BE49-F238E27FC236}">
                <a16:creationId xmlns:a16="http://schemas.microsoft.com/office/drawing/2014/main" id="{A97281A6-D20D-534A-948D-E063B2EB2E8F}"/>
              </a:ext>
            </a:extLst>
          </p:cNvPr>
          <p:cNvPicPr/>
          <p:nvPr/>
        </p:nvPicPr>
        <p:blipFill>
          <a:blip r:embed="rId4"/>
          <a:stretch>
            <a:fillRect/>
          </a:stretch>
        </p:blipFill>
        <p:spPr>
          <a:xfrm>
            <a:off x="1797194" y="3220852"/>
            <a:ext cx="5274310" cy="2599055"/>
          </a:xfrm>
          <a:prstGeom prst="rect">
            <a:avLst/>
          </a:prstGeom>
        </p:spPr>
      </p:pic>
    </p:spTree>
    <p:extLst>
      <p:ext uri="{BB962C8B-B14F-4D97-AF65-F5344CB8AC3E}">
        <p14:creationId xmlns:p14="http://schemas.microsoft.com/office/powerpoint/2010/main" val="129923438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7" name="矩形 6"/>
          <p:cNvSpPr/>
          <p:nvPr/>
        </p:nvSpPr>
        <p:spPr>
          <a:xfrm>
            <a:off x="0" y="6489700"/>
            <a:ext cx="9144000" cy="3683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50324" y="93047"/>
            <a:ext cx="7539676" cy="584775"/>
          </a:xfrm>
          <a:prstGeom prst="rect">
            <a:avLst/>
          </a:prstGeom>
        </p:spPr>
        <p:txBody>
          <a:bodyPr wrap="square">
            <a:spAutoFit/>
          </a:bodyPr>
          <a:lstStyle/>
          <a:p>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绝对误差</a:t>
            </a:r>
            <a:endParaRPr lang="en-US" altLang="zh-CN"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76976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10/16</a:t>
            </a:r>
            <a:endParaRPr lang="zh-CN" altLang="en-US" dirty="0">
              <a:solidFill>
                <a:schemeClr val="bg1"/>
              </a:solidFill>
            </a:endParaRPr>
          </a:p>
        </p:txBody>
      </p:sp>
      <p:sp>
        <p:nvSpPr>
          <p:cNvPr id="9" name="矩形 8"/>
          <p:cNvSpPr/>
          <p:nvPr/>
        </p:nvSpPr>
        <p:spPr>
          <a:xfrm>
            <a:off x="538687" y="1311670"/>
            <a:ext cx="8066625" cy="2541401"/>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以绝对误差作为自变量，再把自变量和适当的相互作用作为预测因子包含在模型中。</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在预测绝对误差方面，发现了在绝对误差和测试距离之间发现了它们之间线性关系的这么一个主要特征。但是，二次测试距离的主特征表明绝对误差之间存在非线性关系。这表明距离判断在所有目标距离上都不一样。因此，当目标距离离参与者较远时，错误将增加。另外两个</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级预测因子，阶段和方向性具有重要特征和双向相互作用 </a:t>
            </a: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a:t>
            </a:r>
          </a:p>
        </p:txBody>
      </p:sp>
      <p:pic>
        <p:nvPicPr>
          <p:cNvPr id="3" name="图片 2">
            <a:extLst>
              <a:ext uri="{FF2B5EF4-FFF2-40B4-BE49-F238E27FC236}">
                <a16:creationId xmlns:a16="http://schemas.microsoft.com/office/drawing/2014/main" id="{2051E6EE-4026-1943-B3DA-C13FCF1AFDF6}"/>
              </a:ext>
            </a:extLst>
          </p:cNvPr>
          <p:cNvPicPr>
            <a:picLocks noChangeAspect="1"/>
          </p:cNvPicPr>
          <p:nvPr/>
        </p:nvPicPr>
        <p:blipFill>
          <a:blip r:embed="rId3"/>
          <a:stretch>
            <a:fillRect/>
          </a:stretch>
        </p:blipFill>
        <p:spPr>
          <a:xfrm>
            <a:off x="2806699" y="4067768"/>
            <a:ext cx="3530600" cy="1993900"/>
          </a:xfrm>
          <a:prstGeom prst="rect">
            <a:avLst/>
          </a:prstGeom>
        </p:spPr>
      </p:pic>
    </p:spTree>
    <p:extLst>
      <p:ext uri="{BB962C8B-B14F-4D97-AF65-F5344CB8AC3E}">
        <p14:creationId xmlns:p14="http://schemas.microsoft.com/office/powerpoint/2010/main" val="3736131801"/>
      </p:ext>
    </p:extLst>
  </p:cSld>
  <p:clrMapOvr>
    <a:masterClrMapping/>
  </p:clrMapOvr>
  <p:transition spd="slow">
    <p:cove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680</TotalTime>
  <Words>894</Words>
  <Application>Microsoft Macintosh PowerPoint</Application>
  <PresentationFormat>全屏显示(4:3)</PresentationFormat>
  <Paragraphs>97</Paragraphs>
  <Slides>13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黑体</vt:lpstr>
      <vt:lpstr>宋体</vt:lpstr>
      <vt:lpstr>微软雅黑</vt:lpstr>
      <vt:lpstr>Segoe UI</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Jiakun</dc:creator>
  <cp:lastModifiedBy>Microsoft Office User</cp:lastModifiedBy>
  <cp:revision>86</cp:revision>
  <dcterms:created xsi:type="dcterms:W3CDTF">2018-12-04T13:59:23Z</dcterms:created>
  <dcterms:modified xsi:type="dcterms:W3CDTF">2018-12-25T14:31:02Z</dcterms:modified>
</cp:coreProperties>
</file>