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5" r:id="rId5"/>
    <p:sldId id="276" r:id="rId6"/>
    <p:sldId id="266" r:id="rId7"/>
    <p:sldId id="301" r:id="rId8"/>
    <p:sldId id="268" r:id="rId9"/>
    <p:sldId id="267" r:id="rId10"/>
    <p:sldId id="274" r:id="rId11"/>
    <p:sldId id="284" r:id="rId12"/>
    <p:sldId id="292" r:id="rId13"/>
    <p:sldId id="293" r:id="rId14"/>
    <p:sldId id="307" r:id="rId15"/>
    <p:sldId id="302" r:id="rId16"/>
    <p:sldId id="281" r:id="rId17"/>
    <p:sldId id="279" r:id="rId18"/>
    <p:sldId id="272" r:id="rId19"/>
    <p:sldId id="303" r:id="rId20"/>
    <p:sldId id="294" r:id="rId21"/>
    <p:sldId id="305" r:id="rId22"/>
  </p:sldIdLst>
  <p:sldSz cx="8999538" cy="5040313"/>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B49B"/>
    <a:srgbClr val="959AA2"/>
    <a:srgbClr val="C0F6ED"/>
    <a:srgbClr val="99F1E2"/>
    <a:srgbClr val="53585F"/>
    <a:srgbClr val="138774"/>
    <a:srgbClr val="1AB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48"/>
  </p:normalViewPr>
  <p:slideViewPr>
    <p:cSldViewPr snapToGrid="0">
      <p:cViewPr>
        <p:scale>
          <a:sx n="126" d="100"/>
          <a:sy n="126" d="100"/>
        </p:scale>
        <p:origin x="40"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tags" Target="tags/tag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4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CFDDC-4151-4F58-BEA7-655A61B04F29}"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D692C-C307-4C02-AC17-4596772F2DAD}" type="slidenum">
              <a:rPr lang="zh-CN" altLang="en-US" smtClean="0"/>
              <a:t>‹#›</a:t>
            </a:fld>
            <a:endParaRPr lang="zh-CN" altLang="en-US"/>
          </a:p>
        </p:txBody>
      </p:sp>
    </p:spTree>
    <p:extLst>
      <p:ext uri="{BB962C8B-B14F-4D97-AF65-F5344CB8AC3E}">
        <p14:creationId xmlns:p14="http://schemas.microsoft.com/office/powerpoint/2010/main" val="219870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1</a:t>
            </a:fld>
            <a:endParaRPr lang="zh-CN" altLang="en-US"/>
          </a:p>
        </p:txBody>
      </p:sp>
    </p:spTree>
    <p:extLst>
      <p:ext uri="{BB962C8B-B14F-4D97-AF65-F5344CB8AC3E}">
        <p14:creationId xmlns:p14="http://schemas.microsoft.com/office/powerpoint/2010/main" val="1722676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10</a:t>
            </a:fld>
            <a:endParaRPr lang="zh-CN" altLang="en-US"/>
          </a:p>
        </p:txBody>
      </p:sp>
    </p:spTree>
    <p:extLst>
      <p:ext uri="{BB962C8B-B14F-4D97-AF65-F5344CB8AC3E}">
        <p14:creationId xmlns:p14="http://schemas.microsoft.com/office/powerpoint/2010/main" val="7751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11</a:t>
            </a:fld>
            <a:endParaRPr lang="zh-CN" altLang="en-US"/>
          </a:p>
        </p:txBody>
      </p:sp>
    </p:spTree>
    <p:extLst>
      <p:ext uri="{BB962C8B-B14F-4D97-AF65-F5344CB8AC3E}">
        <p14:creationId xmlns:p14="http://schemas.microsoft.com/office/powerpoint/2010/main" val="353968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12</a:t>
            </a:fld>
            <a:endParaRPr lang="zh-CN" altLang="en-US"/>
          </a:p>
        </p:txBody>
      </p:sp>
    </p:spTree>
    <p:extLst>
      <p:ext uri="{BB962C8B-B14F-4D97-AF65-F5344CB8AC3E}">
        <p14:creationId xmlns:p14="http://schemas.microsoft.com/office/powerpoint/2010/main" val="410305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13</a:t>
            </a:fld>
            <a:endParaRPr lang="zh-CN" altLang="en-US"/>
          </a:p>
        </p:txBody>
      </p:sp>
    </p:spTree>
    <p:extLst>
      <p:ext uri="{BB962C8B-B14F-4D97-AF65-F5344CB8AC3E}">
        <p14:creationId xmlns:p14="http://schemas.microsoft.com/office/powerpoint/2010/main" val="191252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14</a:t>
            </a:fld>
            <a:endParaRPr lang="zh-CN" altLang="en-US"/>
          </a:p>
        </p:txBody>
      </p:sp>
    </p:spTree>
    <p:extLst>
      <p:ext uri="{BB962C8B-B14F-4D97-AF65-F5344CB8AC3E}">
        <p14:creationId xmlns:p14="http://schemas.microsoft.com/office/powerpoint/2010/main" val="802677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15</a:t>
            </a:fld>
            <a:endParaRPr lang="zh-CN" altLang="en-US"/>
          </a:p>
        </p:txBody>
      </p:sp>
    </p:spTree>
    <p:extLst>
      <p:ext uri="{BB962C8B-B14F-4D97-AF65-F5344CB8AC3E}">
        <p14:creationId xmlns:p14="http://schemas.microsoft.com/office/powerpoint/2010/main" val="1856744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16</a:t>
            </a:fld>
            <a:endParaRPr lang="zh-CN" altLang="en-US"/>
          </a:p>
        </p:txBody>
      </p:sp>
    </p:spTree>
    <p:extLst>
      <p:ext uri="{BB962C8B-B14F-4D97-AF65-F5344CB8AC3E}">
        <p14:creationId xmlns:p14="http://schemas.microsoft.com/office/powerpoint/2010/main" val="2876317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17</a:t>
            </a:fld>
            <a:endParaRPr lang="zh-CN" altLang="en-US"/>
          </a:p>
        </p:txBody>
      </p:sp>
    </p:spTree>
    <p:extLst>
      <p:ext uri="{BB962C8B-B14F-4D97-AF65-F5344CB8AC3E}">
        <p14:creationId xmlns:p14="http://schemas.microsoft.com/office/powerpoint/2010/main" val="1925778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18</a:t>
            </a:fld>
            <a:endParaRPr lang="zh-CN" altLang="en-US"/>
          </a:p>
        </p:txBody>
      </p:sp>
    </p:spTree>
    <p:extLst>
      <p:ext uri="{BB962C8B-B14F-4D97-AF65-F5344CB8AC3E}">
        <p14:creationId xmlns:p14="http://schemas.microsoft.com/office/powerpoint/2010/main" val="2240773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19</a:t>
            </a:fld>
            <a:endParaRPr lang="zh-CN" altLang="en-US"/>
          </a:p>
        </p:txBody>
      </p:sp>
    </p:spTree>
    <p:extLst>
      <p:ext uri="{BB962C8B-B14F-4D97-AF65-F5344CB8AC3E}">
        <p14:creationId xmlns:p14="http://schemas.microsoft.com/office/powerpoint/2010/main" val="183475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2</a:t>
            </a:fld>
            <a:endParaRPr lang="zh-CN" altLang="en-US"/>
          </a:p>
        </p:txBody>
      </p:sp>
    </p:spTree>
    <p:extLst>
      <p:ext uri="{BB962C8B-B14F-4D97-AF65-F5344CB8AC3E}">
        <p14:creationId xmlns:p14="http://schemas.microsoft.com/office/powerpoint/2010/main" val="2941366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20</a:t>
            </a:fld>
            <a:endParaRPr lang="zh-CN" altLang="en-US"/>
          </a:p>
        </p:txBody>
      </p:sp>
    </p:spTree>
    <p:extLst>
      <p:ext uri="{BB962C8B-B14F-4D97-AF65-F5344CB8AC3E}">
        <p14:creationId xmlns:p14="http://schemas.microsoft.com/office/powerpoint/2010/main" val="3011510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6D692C-C307-4C02-AC17-4596772F2DAD}" type="slidenum">
              <a:rPr lang="zh-CN" altLang="en-US" smtClean="0"/>
              <a:t>21</a:t>
            </a:fld>
            <a:endParaRPr lang="zh-CN" altLang="en-US"/>
          </a:p>
        </p:txBody>
      </p:sp>
    </p:spTree>
    <p:extLst>
      <p:ext uri="{BB962C8B-B14F-4D97-AF65-F5344CB8AC3E}">
        <p14:creationId xmlns:p14="http://schemas.microsoft.com/office/powerpoint/2010/main" val="191907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3</a:t>
            </a:fld>
            <a:endParaRPr lang="zh-CN" altLang="en-US"/>
          </a:p>
        </p:txBody>
      </p:sp>
    </p:spTree>
    <p:extLst>
      <p:ext uri="{BB962C8B-B14F-4D97-AF65-F5344CB8AC3E}">
        <p14:creationId xmlns:p14="http://schemas.microsoft.com/office/powerpoint/2010/main" val="3070436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4</a:t>
            </a:fld>
            <a:endParaRPr lang="zh-CN" altLang="en-US"/>
          </a:p>
        </p:txBody>
      </p:sp>
    </p:spTree>
    <p:extLst>
      <p:ext uri="{BB962C8B-B14F-4D97-AF65-F5344CB8AC3E}">
        <p14:creationId xmlns:p14="http://schemas.microsoft.com/office/powerpoint/2010/main" val="1531528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5</a:t>
            </a:fld>
            <a:endParaRPr lang="zh-CN" altLang="en-US"/>
          </a:p>
        </p:txBody>
      </p:sp>
    </p:spTree>
    <p:extLst>
      <p:ext uri="{BB962C8B-B14F-4D97-AF65-F5344CB8AC3E}">
        <p14:creationId xmlns:p14="http://schemas.microsoft.com/office/powerpoint/2010/main" val="366293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6</a:t>
            </a:fld>
            <a:endParaRPr lang="zh-CN" altLang="en-US"/>
          </a:p>
        </p:txBody>
      </p:sp>
    </p:spTree>
    <p:extLst>
      <p:ext uri="{BB962C8B-B14F-4D97-AF65-F5344CB8AC3E}">
        <p14:creationId xmlns:p14="http://schemas.microsoft.com/office/powerpoint/2010/main" val="3642221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7</a:t>
            </a:fld>
            <a:endParaRPr lang="zh-CN" altLang="en-US"/>
          </a:p>
        </p:txBody>
      </p:sp>
    </p:spTree>
    <p:extLst>
      <p:ext uri="{BB962C8B-B14F-4D97-AF65-F5344CB8AC3E}">
        <p14:creationId xmlns:p14="http://schemas.microsoft.com/office/powerpoint/2010/main" val="3450505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8</a:t>
            </a:fld>
            <a:endParaRPr lang="zh-CN" altLang="en-US"/>
          </a:p>
        </p:txBody>
      </p:sp>
    </p:spTree>
    <p:extLst>
      <p:ext uri="{BB962C8B-B14F-4D97-AF65-F5344CB8AC3E}">
        <p14:creationId xmlns:p14="http://schemas.microsoft.com/office/powerpoint/2010/main" val="28599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D692C-C307-4C02-AC17-4596772F2DAD}" type="slidenum">
              <a:rPr lang="zh-CN" altLang="en-US" smtClean="0"/>
              <a:t>9</a:t>
            </a:fld>
            <a:endParaRPr lang="zh-CN" altLang="en-US"/>
          </a:p>
        </p:txBody>
      </p:sp>
    </p:spTree>
    <p:extLst>
      <p:ext uri="{BB962C8B-B14F-4D97-AF65-F5344CB8AC3E}">
        <p14:creationId xmlns:p14="http://schemas.microsoft.com/office/powerpoint/2010/main" val="191347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24942" y="824885"/>
            <a:ext cx="6749654" cy="1754776"/>
          </a:xfrm>
        </p:spPr>
        <p:txBody>
          <a:bodyPr anchor="b"/>
          <a:lstStyle>
            <a:lvl1pPr algn="ctr">
              <a:defRPr sz="4410"/>
            </a:lvl1pPr>
          </a:lstStyle>
          <a:p>
            <a:r>
              <a:rPr lang="zh-CN" altLang="en-US"/>
              <a:t>单击此处编辑母版标题样式</a:t>
            </a:r>
            <a:endParaRPr lang="en-US" dirty="0"/>
          </a:p>
        </p:txBody>
      </p:sp>
      <p:sp>
        <p:nvSpPr>
          <p:cNvPr id="3" name="Subtitle 2"/>
          <p:cNvSpPr>
            <a:spLocks noGrp="1"/>
          </p:cNvSpPr>
          <p:nvPr>
            <p:ph type="subTitle" idx="1"/>
          </p:nvPr>
        </p:nvSpPr>
        <p:spPr>
          <a:xfrm>
            <a:off x="1124942" y="2647331"/>
            <a:ext cx="6749654" cy="1216909"/>
          </a:xfrm>
        </p:spPr>
        <p:txBody>
          <a:bodyPr/>
          <a:lstStyle>
            <a:lvl1pPr marL="0" indent="0" algn="ctr">
              <a:buNone/>
              <a:defRPr sz="1764"/>
            </a:lvl1pPr>
            <a:lvl2pPr marL="336042" indent="0" algn="ctr">
              <a:buNone/>
              <a:defRPr sz="1470"/>
            </a:lvl2pPr>
            <a:lvl3pPr marL="672084" indent="0" algn="ctr">
              <a:buNone/>
              <a:defRPr sz="1323"/>
            </a:lvl3pPr>
            <a:lvl4pPr marL="1008126" indent="0" algn="ctr">
              <a:buNone/>
              <a:defRPr sz="1176"/>
            </a:lvl4pPr>
            <a:lvl5pPr marL="1344168" indent="0" algn="ctr">
              <a:buNone/>
              <a:defRPr sz="1176"/>
            </a:lvl5pPr>
            <a:lvl6pPr marL="1680210" indent="0" algn="ctr">
              <a:buNone/>
              <a:defRPr sz="1176"/>
            </a:lvl6pPr>
            <a:lvl7pPr marL="2016252" indent="0" algn="ctr">
              <a:buNone/>
              <a:defRPr sz="1176"/>
            </a:lvl7pPr>
            <a:lvl8pPr marL="2352294" indent="0" algn="ctr">
              <a:buNone/>
              <a:defRPr sz="1176"/>
            </a:lvl8pPr>
            <a:lvl9pPr marL="2688336" indent="0" algn="ctr">
              <a:buNone/>
              <a:defRPr sz="1176"/>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9000477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13752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295" y="268350"/>
            <a:ext cx="1940525" cy="427143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18718" y="268350"/>
            <a:ext cx="5709082" cy="427143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5482662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8322155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4031" y="1256579"/>
            <a:ext cx="7762102" cy="2096630"/>
          </a:xfrm>
        </p:spPr>
        <p:txBody>
          <a:bodyPr anchor="b"/>
          <a:lstStyle>
            <a:lvl1pPr>
              <a:defRPr sz="4410"/>
            </a:lvl1pPr>
          </a:lstStyle>
          <a:p>
            <a:r>
              <a:rPr lang="zh-CN" altLang="en-US"/>
              <a:t>单击此处编辑母版标题样式</a:t>
            </a:r>
            <a:endParaRPr lang="en-US" dirty="0"/>
          </a:p>
        </p:txBody>
      </p:sp>
      <p:sp>
        <p:nvSpPr>
          <p:cNvPr id="3" name="Text Placeholder 2"/>
          <p:cNvSpPr>
            <a:spLocks noGrp="1"/>
          </p:cNvSpPr>
          <p:nvPr>
            <p:ph type="body" idx="1"/>
          </p:nvPr>
        </p:nvSpPr>
        <p:spPr>
          <a:xfrm>
            <a:off x="614031" y="3373044"/>
            <a:ext cx="7762102" cy="1102568"/>
          </a:xfrm>
        </p:spPr>
        <p:txBody>
          <a:bodyPr/>
          <a:lstStyle>
            <a:lvl1pPr marL="0" indent="0">
              <a:buNone/>
              <a:defRPr sz="1764">
                <a:solidFill>
                  <a:schemeClr val="tx1">
                    <a:tint val="75000"/>
                  </a:schemeClr>
                </a:solidFill>
              </a:defRPr>
            </a:lvl1pPr>
            <a:lvl2pPr marL="336042" indent="0">
              <a:buNone/>
              <a:defRPr sz="1470">
                <a:solidFill>
                  <a:schemeClr val="tx1">
                    <a:tint val="75000"/>
                  </a:schemeClr>
                </a:solidFill>
              </a:defRPr>
            </a:lvl2pPr>
            <a:lvl3pPr marL="672084" indent="0">
              <a:buNone/>
              <a:defRPr sz="1323">
                <a:solidFill>
                  <a:schemeClr val="tx1">
                    <a:tint val="75000"/>
                  </a:schemeClr>
                </a:solidFill>
              </a:defRPr>
            </a:lvl3pPr>
            <a:lvl4pPr marL="1008126" indent="0">
              <a:buNone/>
              <a:defRPr sz="1176">
                <a:solidFill>
                  <a:schemeClr val="tx1">
                    <a:tint val="75000"/>
                  </a:schemeClr>
                </a:solidFill>
              </a:defRPr>
            </a:lvl4pPr>
            <a:lvl5pPr marL="1344168" indent="0">
              <a:buNone/>
              <a:defRPr sz="1176">
                <a:solidFill>
                  <a:schemeClr val="tx1">
                    <a:tint val="75000"/>
                  </a:schemeClr>
                </a:solidFill>
              </a:defRPr>
            </a:lvl5pPr>
            <a:lvl6pPr marL="1680210" indent="0">
              <a:buNone/>
              <a:defRPr sz="1176">
                <a:solidFill>
                  <a:schemeClr val="tx1">
                    <a:tint val="75000"/>
                  </a:schemeClr>
                </a:solidFill>
              </a:defRPr>
            </a:lvl6pPr>
            <a:lvl7pPr marL="2016252" indent="0">
              <a:buNone/>
              <a:defRPr sz="1176">
                <a:solidFill>
                  <a:schemeClr val="tx1">
                    <a:tint val="75000"/>
                  </a:schemeClr>
                </a:solidFill>
              </a:defRPr>
            </a:lvl7pPr>
            <a:lvl8pPr marL="2352294" indent="0">
              <a:buNone/>
              <a:defRPr sz="1176">
                <a:solidFill>
                  <a:schemeClr val="tx1">
                    <a:tint val="75000"/>
                  </a:schemeClr>
                </a:solidFill>
              </a:defRPr>
            </a:lvl8pPr>
            <a:lvl9pPr marL="2688336" indent="0">
              <a:buNone/>
              <a:defRPr sz="1176">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6215759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8718" y="1341750"/>
            <a:ext cx="3824804" cy="31980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556016" y="1341750"/>
            <a:ext cx="3824804" cy="319803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39642405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9890" y="268350"/>
            <a:ext cx="7762102" cy="97422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19891" y="1235577"/>
            <a:ext cx="380722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编辑母版文本样式</a:t>
            </a:r>
          </a:p>
        </p:txBody>
      </p:sp>
      <p:sp>
        <p:nvSpPr>
          <p:cNvPr id="4" name="Content Placeholder 3"/>
          <p:cNvSpPr>
            <a:spLocks noGrp="1"/>
          </p:cNvSpPr>
          <p:nvPr>
            <p:ph sz="half" idx="2"/>
          </p:nvPr>
        </p:nvSpPr>
        <p:spPr>
          <a:xfrm>
            <a:off x="619891" y="1841114"/>
            <a:ext cx="3807226" cy="270800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56016" y="1235577"/>
            <a:ext cx="3825976" cy="605537"/>
          </a:xfrm>
        </p:spPr>
        <p:txBody>
          <a:bodyPr anchor="b"/>
          <a:lstStyle>
            <a:lvl1pPr marL="0" indent="0">
              <a:buNone/>
              <a:defRPr sz="1764" b="1"/>
            </a:lvl1pPr>
            <a:lvl2pPr marL="336042" indent="0">
              <a:buNone/>
              <a:defRPr sz="1470" b="1"/>
            </a:lvl2pPr>
            <a:lvl3pPr marL="672084" indent="0">
              <a:buNone/>
              <a:defRPr sz="1323" b="1"/>
            </a:lvl3pPr>
            <a:lvl4pPr marL="1008126" indent="0">
              <a:buNone/>
              <a:defRPr sz="1176" b="1"/>
            </a:lvl4pPr>
            <a:lvl5pPr marL="1344168" indent="0">
              <a:buNone/>
              <a:defRPr sz="1176" b="1"/>
            </a:lvl5pPr>
            <a:lvl6pPr marL="1680210" indent="0">
              <a:buNone/>
              <a:defRPr sz="1176" b="1"/>
            </a:lvl6pPr>
            <a:lvl7pPr marL="2016252" indent="0">
              <a:buNone/>
              <a:defRPr sz="1176" b="1"/>
            </a:lvl7pPr>
            <a:lvl8pPr marL="2352294" indent="0">
              <a:buNone/>
              <a:defRPr sz="1176" b="1"/>
            </a:lvl8pPr>
            <a:lvl9pPr marL="2688336" indent="0">
              <a:buNone/>
              <a:defRPr sz="1176" b="1"/>
            </a:lvl9pPr>
          </a:lstStyle>
          <a:p>
            <a:pPr lvl="0"/>
            <a:r>
              <a:rPr lang="zh-CN" altLang="en-US"/>
              <a:t>编辑母版文本样式</a:t>
            </a:r>
          </a:p>
        </p:txBody>
      </p:sp>
      <p:sp>
        <p:nvSpPr>
          <p:cNvPr id="6" name="Content Placeholder 5"/>
          <p:cNvSpPr>
            <a:spLocks noGrp="1"/>
          </p:cNvSpPr>
          <p:nvPr>
            <p:ph sz="quarter" idx="4"/>
          </p:nvPr>
        </p:nvSpPr>
        <p:spPr>
          <a:xfrm>
            <a:off x="4556016" y="1841114"/>
            <a:ext cx="3825976" cy="270800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73226961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3532340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257120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endParaRPr lang="en-US" dirty="0"/>
          </a:p>
        </p:txBody>
      </p:sp>
      <p:sp>
        <p:nvSpPr>
          <p:cNvPr id="3" name="Content Placeholder 2"/>
          <p:cNvSpPr>
            <a:spLocks noGrp="1"/>
          </p:cNvSpPr>
          <p:nvPr>
            <p:ph idx="1"/>
          </p:nvPr>
        </p:nvSpPr>
        <p:spPr>
          <a:xfrm>
            <a:off x="3825976" y="725712"/>
            <a:ext cx="4556016" cy="3581889"/>
          </a:xfrm>
        </p:spPr>
        <p:txBody>
          <a:bodyPr/>
          <a:lstStyle>
            <a:lvl1pPr>
              <a:defRPr sz="2352"/>
            </a:lvl1pPr>
            <a:lvl2pPr>
              <a:defRPr sz="2058"/>
            </a:lvl2pPr>
            <a:lvl3pPr>
              <a:defRPr sz="1764"/>
            </a:lvl3pPr>
            <a:lvl4pPr>
              <a:defRPr sz="1470"/>
            </a:lvl4pPr>
            <a:lvl5pPr>
              <a:defRPr sz="1470"/>
            </a:lvl5pPr>
            <a:lvl6pPr>
              <a:defRPr sz="1470"/>
            </a:lvl6pPr>
            <a:lvl7pPr>
              <a:defRPr sz="1470"/>
            </a:lvl7pPr>
            <a:lvl8pPr>
              <a:defRPr sz="1470"/>
            </a:lvl8pPr>
            <a:lvl9pPr>
              <a:defRPr sz="147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编辑母版文本样式</a:t>
            </a:r>
          </a:p>
        </p:txBody>
      </p:sp>
      <p:sp>
        <p:nvSpPr>
          <p:cNvPr id="5" name="Date Placeholder 4"/>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27131600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9891" y="336021"/>
            <a:ext cx="2902585" cy="1176073"/>
          </a:xfrm>
        </p:spPr>
        <p:txBody>
          <a:bodyPr anchor="b"/>
          <a:lstStyle>
            <a:lvl1pPr>
              <a:defRPr sz="235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25976" y="725712"/>
            <a:ext cx="4556016" cy="3581889"/>
          </a:xfrm>
        </p:spPr>
        <p:txBody>
          <a:bodyPr anchor="t"/>
          <a:lstStyle>
            <a:lvl1pPr marL="0" indent="0">
              <a:buNone/>
              <a:defRPr sz="2352"/>
            </a:lvl1pPr>
            <a:lvl2pPr marL="336042" indent="0">
              <a:buNone/>
              <a:defRPr sz="2058"/>
            </a:lvl2pPr>
            <a:lvl3pPr marL="672084" indent="0">
              <a:buNone/>
              <a:defRPr sz="1764"/>
            </a:lvl3pPr>
            <a:lvl4pPr marL="1008126" indent="0">
              <a:buNone/>
              <a:defRPr sz="1470"/>
            </a:lvl4pPr>
            <a:lvl5pPr marL="1344168" indent="0">
              <a:buNone/>
              <a:defRPr sz="1470"/>
            </a:lvl5pPr>
            <a:lvl6pPr marL="1680210" indent="0">
              <a:buNone/>
              <a:defRPr sz="1470"/>
            </a:lvl6pPr>
            <a:lvl7pPr marL="2016252" indent="0">
              <a:buNone/>
              <a:defRPr sz="1470"/>
            </a:lvl7pPr>
            <a:lvl8pPr marL="2352294" indent="0">
              <a:buNone/>
              <a:defRPr sz="1470"/>
            </a:lvl8pPr>
            <a:lvl9pPr marL="2688336" indent="0">
              <a:buNone/>
              <a:defRPr sz="1470"/>
            </a:lvl9pPr>
          </a:lstStyle>
          <a:p>
            <a:r>
              <a:rPr lang="zh-CN" altLang="en-US"/>
              <a:t>单击图标添加图片</a:t>
            </a:r>
            <a:endParaRPr lang="en-US" dirty="0"/>
          </a:p>
        </p:txBody>
      </p:sp>
      <p:sp>
        <p:nvSpPr>
          <p:cNvPr id="4" name="Text Placeholder 3"/>
          <p:cNvSpPr>
            <a:spLocks noGrp="1"/>
          </p:cNvSpPr>
          <p:nvPr>
            <p:ph type="body" sz="half" idx="2"/>
          </p:nvPr>
        </p:nvSpPr>
        <p:spPr>
          <a:xfrm>
            <a:off x="619891" y="1512094"/>
            <a:ext cx="2902585" cy="2801341"/>
          </a:xfrm>
        </p:spPr>
        <p:txBody>
          <a:bodyPr/>
          <a:lstStyle>
            <a:lvl1pPr marL="0" indent="0">
              <a:buNone/>
              <a:defRPr sz="1176"/>
            </a:lvl1pPr>
            <a:lvl2pPr marL="336042" indent="0">
              <a:buNone/>
              <a:defRPr sz="1029"/>
            </a:lvl2pPr>
            <a:lvl3pPr marL="672084" indent="0">
              <a:buNone/>
              <a:defRPr sz="882"/>
            </a:lvl3pPr>
            <a:lvl4pPr marL="1008126" indent="0">
              <a:buNone/>
              <a:defRPr sz="735"/>
            </a:lvl4pPr>
            <a:lvl5pPr marL="1344168" indent="0">
              <a:buNone/>
              <a:defRPr sz="735"/>
            </a:lvl5pPr>
            <a:lvl6pPr marL="1680210" indent="0">
              <a:buNone/>
              <a:defRPr sz="735"/>
            </a:lvl6pPr>
            <a:lvl7pPr marL="2016252" indent="0">
              <a:buNone/>
              <a:defRPr sz="735"/>
            </a:lvl7pPr>
            <a:lvl8pPr marL="2352294" indent="0">
              <a:buNone/>
              <a:defRPr sz="735"/>
            </a:lvl8pPr>
            <a:lvl9pPr marL="2688336" indent="0">
              <a:buNone/>
              <a:defRPr sz="735"/>
            </a:lvl9pPr>
          </a:lstStyle>
          <a:p>
            <a:pPr lvl="0"/>
            <a:r>
              <a:rPr lang="zh-CN" altLang="en-US"/>
              <a:t>编辑母版文本样式</a:t>
            </a:r>
          </a:p>
        </p:txBody>
      </p:sp>
      <p:sp>
        <p:nvSpPr>
          <p:cNvPr id="5" name="Date Placeholder 4"/>
          <p:cNvSpPr>
            <a:spLocks noGrp="1"/>
          </p:cNvSpPr>
          <p:nvPr>
            <p:ph type="dt" sz="half" idx="10"/>
          </p:nvPr>
        </p:nvSpPr>
        <p:spPr/>
        <p:txBody>
          <a:bodyPr/>
          <a:lstStyle/>
          <a:p>
            <a:fld id="{8A14FFCF-463E-4D67-9145-5F37447319F8}" type="datetimeFigureOut">
              <a:rPr lang="zh-CN" altLang="en-US" smtClean="0"/>
              <a:t>2018/12/27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5361186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718" y="268350"/>
            <a:ext cx="7762102" cy="9742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18718" y="1341750"/>
            <a:ext cx="7762102" cy="319803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18718" y="4671624"/>
            <a:ext cx="2024896" cy="268350"/>
          </a:xfrm>
          <a:prstGeom prst="rect">
            <a:avLst/>
          </a:prstGeom>
        </p:spPr>
        <p:txBody>
          <a:bodyPr vert="horz" lIns="91440" tIns="45720" rIns="91440" bIns="45720" rtlCol="0" anchor="ctr"/>
          <a:lstStyle>
            <a:lvl1pPr algn="l">
              <a:defRPr sz="882">
                <a:solidFill>
                  <a:schemeClr val="tx1">
                    <a:tint val="75000"/>
                  </a:schemeClr>
                </a:solidFill>
              </a:defRPr>
            </a:lvl1pPr>
          </a:lstStyle>
          <a:p>
            <a:fld id="{8A14FFCF-463E-4D67-9145-5F37447319F8}" type="datetimeFigureOut">
              <a:rPr lang="zh-CN" altLang="en-US" smtClean="0"/>
              <a:t>2018/12/27</a:t>
            </a:fld>
            <a:endParaRPr lang="zh-CN" altLang="en-US"/>
          </a:p>
        </p:txBody>
      </p:sp>
      <p:sp>
        <p:nvSpPr>
          <p:cNvPr id="5" name="Footer Placeholder 4"/>
          <p:cNvSpPr>
            <a:spLocks noGrp="1"/>
          </p:cNvSpPr>
          <p:nvPr>
            <p:ph type="ftr" sz="quarter" idx="3"/>
          </p:nvPr>
        </p:nvSpPr>
        <p:spPr>
          <a:xfrm>
            <a:off x="2981097" y="4671624"/>
            <a:ext cx="3037344" cy="268350"/>
          </a:xfrm>
          <a:prstGeom prst="rect">
            <a:avLst/>
          </a:prstGeom>
        </p:spPr>
        <p:txBody>
          <a:bodyPr vert="horz" lIns="91440" tIns="45720" rIns="91440" bIns="45720" rtlCol="0" anchor="ctr"/>
          <a:lstStyle>
            <a:lvl1pPr algn="ctr">
              <a:defRPr sz="88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355924" y="4671624"/>
            <a:ext cx="2024896" cy="268350"/>
          </a:xfrm>
          <a:prstGeom prst="rect">
            <a:avLst/>
          </a:prstGeom>
        </p:spPr>
        <p:txBody>
          <a:bodyPr vert="horz" lIns="91440" tIns="45720" rIns="91440" bIns="45720" rtlCol="0" anchor="ctr"/>
          <a:lstStyle>
            <a:lvl1pPr algn="r">
              <a:defRPr sz="882">
                <a:solidFill>
                  <a:schemeClr val="tx1">
                    <a:tint val="75000"/>
                  </a:schemeClr>
                </a:solidFill>
              </a:defRPr>
            </a:lvl1pPr>
          </a:lstStyle>
          <a:p>
            <a:fld id="{721A364A-95C9-4918-B87B-C8364849B004}" type="slidenum">
              <a:rPr lang="zh-CN" altLang="en-US" smtClean="0"/>
              <a:t>‹#›</a:t>
            </a:fld>
            <a:endParaRPr lang="zh-CN" altLang="en-US"/>
          </a:p>
        </p:txBody>
      </p:sp>
    </p:spTree>
    <p:extLst>
      <p:ext uri="{BB962C8B-B14F-4D97-AF65-F5344CB8AC3E}">
        <p14:creationId xmlns:p14="http://schemas.microsoft.com/office/powerpoint/2010/main" val="1994320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672084" rtl="0" eaLnBrk="1" latinLnBrk="0" hangingPunct="1">
        <a:lnSpc>
          <a:spcPct val="90000"/>
        </a:lnSpc>
        <a:spcBef>
          <a:spcPct val="0"/>
        </a:spcBef>
        <a:buNone/>
        <a:defRPr sz="3234" kern="1200">
          <a:solidFill>
            <a:schemeClr val="tx1"/>
          </a:solidFill>
          <a:latin typeface="+mj-lt"/>
          <a:ea typeface="+mj-ea"/>
          <a:cs typeface="+mj-cs"/>
        </a:defRPr>
      </a:lvl1pPr>
    </p:titleStyle>
    <p:bodyStyle>
      <a:lvl1pPr marL="168021" indent="-168021" algn="l" defTabSz="672084" rtl="0" eaLnBrk="1" latinLnBrk="0" hangingPunct="1">
        <a:lnSpc>
          <a:spcPct val="90000"/>
        </a:lnSpc>
        <a:spcBef>
          <a:spcPts val="735"/>
        </a:spcBef>
        <a:buFont typeface="Arial" panose="020B0604020202020204" pitchFamily="34" charset="0"/>
        <a:buChar char="•"/>
        <a:defRPr sz="2058" kern="1200">
          <a:solidFill>
            <a:schemeClr val="tx1"/>
          </a:solidFill>
          <a:latin typeface="+mn-lt"/>
          <a:ea typeface="+mn-ea"/>
          <a:cs typeface="+mn-cs"/>
        </a:defRPr>
      </a:lvl1pPr>
      <a:lvl2pPr marL="504063" indent="-168021" algn="l" defTabSz="672084" rtl="0" eaLnBrk="1" latinLnBrk="0" hangingPunct="1">
        <a:lnSpc>
          <a:spcPct val="90000"/>
        </a:lnSpc>
        <a:spcBef>
          <a:spcPts val="368"/>
        </a:spcBef>
        <a:buFont typeface="Arial" panose="020B0604020202020204" pitchFamily="34" charset="0"/>
        <a:buChar char="•"/>
        <a:defRPr sz="1764" kern="1200">
          <a:solidFill>
            <a:schemeClr val="tx1"/>
          </a:solidFill>
          <a:latin typeface="+mn-lt"/>
          <a:ea typeface="+mn-ea"/>
          <a:cs typeface="+mn-cs"/>
        </a:defRPr>
      </a:lvl2pPr>
      <a:lvl3pPr marL="840105" indent="-168021" algn="l" defTabSz="672084" rtl="0" eaLnBrk="1" latinLnBrk="0" hangingPunct="1">
        <a:lnSpc>
          <a:spcPct val="90000"/>
        </a:lnSpc>
        <a:spcBef>
          <a:spcPts val="368"/>
        </a:spcBef>
        <a:buFont typeface="Arial" panose="020B0604020202020204" pitchFamily="34" charset="0"/>
        <a:buChar char="•"/>
        <a:defRPr sz="1470" kern="1200">
          <a:solidFill>
            <a:schemeClr val="tx1"/>
          </a:solidFill>
          <a:latin typeface="+mn-lt"/>
          <a:ea typeface="+mn-ea"/>
          <a:cs typeface="+mn-cs"/>
        </a:defRPr>
      </a:lvl3pPr>
      <a:lvl4pPr marL="117614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4pPr>
      <a:lvl5pPr marL="1512189"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5pPr>
      <a:lvl6pPr marL="1848231"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6pPr>
      <a:lvl7pPr marL="2184273"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7pPr>
      <a:lvl8pPr marL="2520315"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8pPr>
      <a:lvl9pPr marL="2856357" indent="-168021" algn="l" defTabSz="672084" rtl="0" eaLnBrk="1" latinLnBrk="0" hangingPunct="1">
        <a:lnSpc>
          <a:spcPct val="90000"/>
        </a:lnSpc>
        <a:spcBef>
          <a:spcPts val="368"/>
        </a:spcBef>
        <a:buFont typeface="Arial" panose="020B0604020202020204" pitchFamily="34" charset="0"/>
        <a:buChar char="•"/>
        <a:defRPr sz="1323" kern="1200">
          <a:solidFill>
            <a:schemeClr val="tx1"/>
          </a:solidFill>
          <a:latin typeface="+mn-lt"/>
          <a:ea typeface="+mn-ea"/>
          <a:cs typeface="+mn-cs"/>
        </a:defRPr>
      </a:lvl9pPr>
    </p:bodyStyle>
    <p:otherStyle>
      <a:defPPr>
        <a:defRPr lang="en-US"/>
      </a:defPPr>
      <a:lvl1pPr marL="0" algn="l" defTabSz="672084" rtl="0" eaLnBrk="1" latinLnBrk="0" hangingPunct="1">
        <a:defRPr sz="1323" kern="1200">
          <a:solidFill>
            <a:schemeClr val="tx1"/>
          </a:solidFill>
          <a:latin typeface="+mn-lt"/>
          <a:ea typeface="+mn-ea"/>
          <a:cs typeface="+mn-cs"/>
        </a:defRPr>
      </a:lvl1pPr>
      <a:lvl2pPr marL="336042" algn="l" defTabSz="672084" rtl="0" eaLnBrk="1" latinLnBrk="0" hangingPunct="1">
        <a:defRPr sz="1323" kern="1200">
          <a:solidFill>
            <a:schemeClr val="tx1"/>
          </a:solidFill>
          <a:latin typeface="+mn-lt"/>
          <a:ea typeface="+mn-ea"/>
          <a:cs typeface="+mn-cs"/>
        </a:defRPr>
      </a:lvl2pPr>
      <a:lvl3pPr marL="672084" algn="l" defTabSz="672084" rtl="0" eaLnBrk="1" latinLnBrk="0" hangingPunct="1">
        <a:defRPr sz="1323" kern="1200">
          <a:solidFill>
            <a:schemeClr val="tx1"/>
          </a:solidFill>
          <a:latin typeface="+mn-lt"/>
          <a:ea typeface="+mn-ea"/>
          <a:cs typeface="+mn-cs"/>
        </a:defRPr>
      </a:lvl3pPr>
      <a:lvl4pPr marL="1008126" algn="l" defTabSz="672084" rtl="0" eaLnBrk="1" latinLnBrk="0" hangingPunct="1">
        <a:defRPr sz="1323" kern="1200">
          <a:solidFill>
            <a:schemeClr val="tx1"/>
          </a:solidFill>
          <a:latin typeface="+mn-lt"/>
          <a:ea typeface="+mn-ea"/>
          <a:cs typeface="+mn-cs"/>
        </a:defRPr>
      </a:lvl4pPr>
      <a:lvl5pPr marL="1344168" algn="l" defTabSz="672084" rtl="0" eaLnBrk="1" latinLnBrk="0" hangingPunct="1">
        <a:defRPr sz="1323" kern="1200">
          <a:solidFill>
            <a:schemeClr val="tx1"/>
          </a:solidFill>
          <a:latin typeface="+mn-lt"/>
          <a:ea typeface="+mn-ea"/>
          <a:cs typeface="+mn-cs"/>
        </a:defRPr>
      </a:lvl5pPr>
      <a:lvl6pPr marL="1680210" algn="l" defTabSz="672084" rtl="0" eaLnBrk="1" latinLnBrk="0" hangingPunct="1">
        <a:defRPr sz="1323" kern="1200">
          <a:solidFill>
            <a:schemeClr val="tx1"/>
          </a:solidFill>
          <a:latin typeface="+mn-lt"/>
          <a:ea typeface="+mn-ea"/>
          <a:cs typeface="+mn-cs"/>
        </a:defRPr>
      </a:lvl6pPr>
      <a:lvl7pPr marL="2016252" algn="l" defTabSz="672084" rtl="0" eaLnBrk="1" latinLnBrk="0" hangingPunct="1">
        <a:defRPr sz="1323" kern="1200">
          <a:solidFill>
            <a:schemeClr val="tx1"/>
          </a:solidFill>
          <a:latin typeface="+mn-lt"/>
          <a:ea typeface="+mn-ea"/>
          <a:cs typeface="+mn-cs"/>
        </a:defRPr>
      </a:lvl7pPr>
      <a:lvl8pPr marL="2352294" algn="l" defTabSz="672084" rtl="0" eaLnBrk="1" latinLnBrk="0" hangingPunct="1">
        <a:defRPr sz="1323" kern="1200">
          <a:solidFill>
            <a:schemeClr val="tx1"/>
          </a:solidFill>
          <a:latin typeface="+mn-lt"/>
          <a:ea typeface="+mn-ea"/>
          <a:cs typeface="+mn-cs"/>
        </a:defRPr>
      </a:lvl8pPr>
      <a:lvl9pPr marL="2688336" algn="l" defTabSz="672084" rtl="0" eaLnBrk="1" latinLnBrk="0" hangingPunct="1">
        <a:defRPr sz="1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9.jp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jpe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png"/><Relationship Id="rId7" Type="http://schemas.openxmlformats.org/officeDocument/2006/relationships/image" Target="../media/image12.jpe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90EACA00-6FF0-4BAA-8D34-F10560AA718B}"/>
              </a:ext>
            </a:extLst>
          </p:cNvPr>
          <p:cNvGrpSpPr/>
          <p:nvPr/>
        </p:nvGrpSpPr>
        <p:grpSpPr>
          <a:xfrm>
            <a:off x="798653" y="0"/>
            <a:ext cx="10797892" cy="5416952"/>
            <a:chOff x="798653" y="0"/>
            <a:chExt cx="10797892" cy="5416952"/>
          </a:xfrm>
        </p:grpSpPr>
        <p:pic>
          <p:nvPicPr>
            <p:cNvPr id="3" name="图片 2">
              <a:extLst>
                <a:ext uri="{FF2B5EF4-FFF2-40B4-BE49-F238E27FC236}">
                  <a16:creationId xmlns:a16="http://schemas.microsoft.com/office/drawing/2014/main" xmlns="" id="{C1D9B0E8-C194-46F2-A391-E279E0668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773" y="0"/>
              <a:ext cx="7641765" cy="5040313"/>
            </a:xfrm>
            <a:prstGeom prst="rect">
              <a:avLst/>
            </a:prstGeom>
          </p:spPr>
        </p:pic>
        <p:sp>
          <p:nvSpPr>
            <p:cNvPr id="27" name="矩形 26">
              <a:extLst>
                <a:ext uri="{FF2B5EF4-FFF2-40B4-BE49-F238E27FC236}">
                  <a16:creationId xmlns:a16="http://schemas.microsoft.com/office/drawing/2014/main" xmlns="" id="{F25AED5C-AAC9-4210-B394-DCA8A40B9276}"/>
                </a:ext>
              </a:extLst>
            </p:cNvPr>
            <p:cNvSpPr/>
            <p:nvPr/>
          </p:nvSpPr>
          <p:spPr>
            <a:xfrm>
              <a:off x="798653" y="0"/>
              <a:ext cx="10797892" cy="541695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xmlns="" id="{43ACF4B5-3196-48FE-B2C6-0A6EBBFF1433}"/>
              </a:ext>
            </a:extLst>
          </p:cNvPr>
          <p:cNvSpPr/>
          <p:nvPr/>
        </p:nvSpPr>
        <p:spPr>
          <a:xfrm>
            <a:off x="0" y="248920"/>
            <a:ext cx="6193742" cy="5040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63729F32-B1CF-409D-9D40-DCF83FEB4112}"/>
              </a:ext>
            </a:extLst>
          </p:cNvPr>
          <p:cNvSpPr/>
          <p:nvPr/>
        </p:nvSpPr>
        <p:spPr>
          <a:xfrm>
            <a:off x="769053" y="1112394"/>
            <a:ext cx="7112000"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BA49E199-73FA-4DCD-95C0-785846948B65}"/>
              </a:ext>
            </a:extLst>
          </p:cNvPr>
          <p:cNvSpPr txBox="1"/>
          <p:nvPr/>
        </p:nvSpPr>
        <p:spPr>
          <a:xfrm>
            <a:off x="1201360" y="1327143"/>
            <a:ext cx="1723549" cy="1015663"/>
          </a:xfrm>
          <a:prstGeom prst="rect">
            <a:avLst/>
          </a:prstGeom>
          <a:noFill/>
        </p:spPr>
        <p:txBody>
          <a:bodyPr wrap="none" rtlCol="0">
            <a:spAutoFit/>
          </a:bodyPr>
          <a:lstStyle/>
          <a:p>
            <a:r>
              <a:rPr lang="en-US" altLang="zh-CN" sz="6000" dirty="0" smtClean="0">
                <a:solidFill>
                  <a:srgbClr val="19B49B"/>
                </a:solidFill>
                <a:latin typeface="Agency FB" panose="020B0503020202020204" pitchFamily="34" charset="0"/>
              </a:rPr>
              <a:t>2018</a:t>
            </a:r>
            <a:endParaRPr lang="zh-CN" altLang="en-US" sz="6000" dirty="0">
              <a:solidFill>
                <a:srgbClr val="19B49B"/>
              </a:solidFill>
              <a:latin typeface="Agency FB" panose="020B0503020202020204" pitchFamily="34" charset="0"/>
            </a:endParaRPr>
          </a:p>
        </p:txBody>
      </p:sp>
      <p:sp>
        <p:nvSpPr>
          <p:cNvPr id="11" name="文本框 10">
            <a:extLst>
              <a:ext uri="{FF2B5EF4-FFF2-40B4-BE49-F238E27FC236}">
                <a16:creationId xmlns:a16="http://schemas.microsoft.com/office/drawing/2014/main" xmlns="" id="{3FC2A3FB-BDB8-45AD-9ABC-C9725D1D4C64}"/>
              </a:ext>
            </a:extLst>
          </p:cNvPr>
          <p:cNvSpPr txBox="1"/>
          <p:nvPr/>
        </p:nvSpPr>
        <p:spPr>
          <a:xfrm>
            <a:off x="1140438" y="2213235"/>
            <a:ext cx="3416320" cy="646331"/>
          </a:xfrm>
          <a:prstGeom prst="rect">
            <a:avLst/>
          </a:prstGeom>
          <a:noFill/>
        </p:spPr>
        <p:txBody>
          <a:bodyPr wrap="none" rtlCol="0">
            <a:spAutoFit/>
          </a:bodyPr>
          <a:lstStyle/>
          <a:p>
            <a:r>
              <a:rPr lang="zh-CN" altLang="en-US" sz="3600" b="1" dirty="0" smtClean="0">
                <a:latin typeface="方正兰亭中粗黑_GBK" panose="02000000000000000000" pitchFamily="2" charset="-122"/>
                <a:ea typeface="方正兰亭中粗黑_GBK" panose="02000000000000000000" pitchFamily="2" charset="-122"/>
              </a:rPr>
              <a:t>力触觉人机交互</a:t>
            </a:r>
            <a:endParaRPr lang="zh-CN" altLang="en-US" sz="3600" b="1" dirty="0">
              <a:latin typeface="方正兰亭准黑_GBK" panose="02000000000000000000" pitchFamily="2" charset="-122"/>
              <a:ea typeface="方正兰亭准黑_GBK" panose="02000000000000000000" pitchFamily="2" charset="-122"/>
            </a:endParaRPr>
          </a:p>
        </p:txBody>
      </p:sp>
      <p:cxnSp>
        <p:nvCxnSpPr>
          <p:cNvPr id="7" name="直接连接符 6">
            <a:extLst>
              <a:ext uri="{FF2B5EF4-FFF2-40B4-BE49-F238E27FC236}">
                <a16:creationId xmlns:a16="http://schemas.microsoft.com/office/drawing/2014/main" xmlns="" id="{C1C37B0F-00A9-4F73-BAAA-5F3EA4C5E53C}"/>
              </a:ext>
            </a:extLst>
          </p:cNvPr>
          <p:cNvCxnSpPr>
            <a:cxnSpLocks/>
          </p:cNvCxnSpPr>
          <p:nvPr/>
        </p:nvCxnSpPr>
        <p:spPr>
          <a:xfrm>
            <a:off x="1335940" y="2877385"/>
            <a:ext cx="521435" cy="0"/>
          </a:xfrm>
          <a:prstGeom prst="line">
            <a:avLst/>
          </a:prstGeom>
          <a:ln w="25400">
            <a:solidFill>
              <a:srgbClr val="19B49B"/>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D87ABEDF-3EB7-4AB0-9219-2AACC2C0AD59}"/>
              </a:ext>
            </a:extLst>
          </p:cNvPr>
          <p:cNvSpPr txBox="1"/>
          <p:nvPr/>
        </p:nvSpPr>
        <p:spPr>
          <a:xfrm>
            <a:off x="1252198" y="2959416"/>
            <a:ext cx="4927622" cy="238527"/>
          </a:xfrm>
          <a:prstGeom prst="rect">
            <a:avLst/>
          </a:prstGeom>
          <a:noFill/>
        </p:spPr>
        <p:txBody>
          <a:bodyPr wrap="square" rtlCol="0">
            <a:spAutoFit/>
          </a:bodyPr>
          <a:lstStyle/>
          <a:p>
            <a:r>
              <a:rPr lang="en-US" altLang="zh-CN" sz="950" dirty="0" smtClean="0">
                <a:solidFill>
                  <a:srgbClr val="53585F"/>
                </a:solidFill>
                <a:latin typeface="方正兰亭准黑_GBK" panose="02000000000000000000" pitchFamily="2" charset="-122"/>
                <a:ea typeface="方正兰亭准黑_GBK" panose="02000000000000000000" pitchFamily="2" charset="-122"/>
              </a:rPr>
              <a:t>Haptic</a:t>
            </a:r>
            <a:r>
              <a:rPr lang="zh-CN" altLang="en-US" sz="950" dirty="0" smtClean="0">
                <a:solidFill>
                  <a:srgbClr val="53585F"/>
                </a:solidFill>
                <a:latin typeface="方正兰亭准黑_GBK" panose="02000000000000000000" pitchFamily="2" charset="-122"/>
                <a:ea typeface="方正兰亭准黑_GBK" panose="02000000000000000000" pitchFamily="2" charset="-122"/>
              </a:rPr>
              <a:t> </a:t>
            </a:r>
            <a:r>
              <a:rPr lang="en-US" altLang="zh-CN" sz="950" dirty="0" smtClean="0">
                <a:solidFill>
                  <a:srgbClr val="53585F"/>
                </a:solidFill>
                <a:latin typeface="方正兰亭准黑_GBK" panose="02000000000000000000" pitchFamily="2" charset="-122"/>
                <a:ea typeface="方正兰亭准黑_GBK" panose="02000000000000000000" pitchFamily="2" charset="-122"/>
              </a:rPr>
              <a:t>Human-Machine</a:t>
            </a:r>
            <a:r>
              <a:rPr lang="zh-CN" altLang="en-US" sz="950" dirty="0" smtClean="0">
                <a:solidFill>
                  <a:srgbClr val="53585F"/>
                </a:solidFill>
                <a:latin typeface="方正兰亭准黑_GBK" panose="02000000000000000000" pitchFamily="2" charset="-122"/>
                <a:ea typeface="方正兰亭准黑_GBK" panose="02000000000000000000" pitchFamily="2" charset="-122"/>
              </a:rPr>
              <a:t> </a:t>
            </a:r>
            <a:r>
              <a:rPr lang="en-US" altLang="zh-CN" sz="950" dirty="0" smtClean="0">
                <a:solidFill>
                  <a:srgbClr val="53585F"/>
                </a:solidFill>
                <a:latin typeface="方正兰亭准黑_GBK" panose="02000000000000000000" pitchFamily="2" charset="-122"/>
                <a:ea typeface="方正兰亭准黑_GBK" panose="02000000000000000000" pitchFamily="2" charset="-122"/>
              </a:rPr>
              <a:t>Interaction</a:t>
            </a:r>
            <a:endParaRPr lang="zh-CN" altLang="en-US" sz="950" dirty="0">
              <a:solidFill>
                <a:srgbClr val="53585F"/>
              </a:solidFill>
              <a:latin typeface="方正兰亭准黑_GBK" panose="02000000000000000000" pitchFamily="2" charset="-122"/>
              <a:ea typeface="方正兰亭准黑_GBK" panose="02000000000000000000" pitchFamily="2" charset="-122"/>
            </a:endParaRPr>
          </a:p>
        </p:txBody>
      </p:sp>
      <p:sp>
        <p:nvSpPr>
          <p:cNvPr id="18" name="文本框 17">
            <a:extLst>
              <a:ext uri="{FF2B5EF4-FFF2-40B4-BE49-F238E27FC236}">
                <a16:creationId xmlns:a16="http://schemas.microsoft.com/office/drawing/2014/main" xmlns="" id="{19659316-C0C2-483E-B258-EEAE627FFF18}"/>
              </a:ext>
            </a:extLst>
          </p:cNvPr>
          <p:cNvSpPr txBox="1"/>
          <p:nvPr/>
        </p:nvSpPr>
        <p:spPr>
          <a:xfrm>
            <a:off x="1214098" y="3439476"/>
            <a:ext cx="4927622" cy="269304"/>
          </a:xfrm>
          <a:prstGeom prst="rect">
            <a:avLst/>
          </a:prstGeom>
          <a:noFill/>
        </p:spPr>
        <p:txBody>
          <a:bodyPr wrap="square" rtlCol="0">
            <a:spAutoFit/>
          </a:bodyPr>
          <a:lstStyle/>
          <a:p>
            <a:r>
              <a:rPr lang="zh-CN" altLang="en-US" sz="1150" dirty="0" smtClean="0">
                <a:solidFill>
                  <a:srgbClr val="19B49B"/>
                </a:solidFill>
                <a:latin typeface="方正兰亭准黑_GBK" panose="02000000000000000000" pitchFamily="2" charset="-122"/>
                <a:ea typeface="方正兰亭准黑_GBK" panose="02000000000000000000" pitchFamily="2" charset="-122"/>
              </a:rPr>
              <a:t>主讲人</a:t>
            </a:r>
            <a:r>
              <a:rPr lang="en-US" altLang="zh-CN" sz="1150" dirty="0">
                <a:solidFill>
                  <a:srgbClr val="19B49B"/>
                </a:solidFill>
                <a:latin typeface="方正兰亭准黑_GBK" panose="02000000000000000000" pitchFamily="2" charset="-122"/>
                <a:ea typeface="方正兰亭准黑_GBK" panose="02000000000000000000" pitchFamily="2" charset="-122"/>
              </a:rPr>
              <a:t>:</a:t>
            </a:r>
            <a:r>
              <a:rPr lang="zh-CN" altLang="en-US" sz="1150" dirty="0" smtClean="0">
                <a:solidFill>
                  <a:srgbClr val="19B49B"/>
                </a:solidFill>
                <a:latin typeface="方正兰亭准黑_GBK" panose="02000000000000000000" pitchFamily="2" charset="-122"/>
                <a:ea typeface="方正兰亭准黑_GBK" panose="02000000000000000000" pitchFamily="2" charset="-122"/>
              </a:rPr>
              <a:t> </a:t>
            </a:r>
            <a:r>
              <a:rPr lang="zh-CN" altLang="en-US" sz="1150" dirty="0" smtClean="0">
                <a:solidFill>
                  <a:srgbClr val="19B49B"/>
                </a:solidFill>
                <a:latin typeface="方正兰亭准黑_GBK" panose="02000000000000000000" pitchFamily="2" charset="-122"/>
                <a:ea typeface="方正兰亭准黑_GBK" panose="02000000000000000000" pitchFamily="2" charset="-122"/>
              </a:rPr>
              <a:t>钱立清   </a:t>
            </a:r>
            <a:r>
              <a:rPr lang="zh-CN" altLang="en-US" sz="1150" dirty="0">
                <a:solidFill>
                  <a:srgbClr val="19B49B"/>
                </a:solidFill>
                <a:latin typeface="方正兰亭准黑_GBK" panose="02000000000000000000" pitchFamily="2" charset="-122"/>
                <a:ea typeface="方正兰亭准黑_GBK" panose="02000000000000000000" pitchFamily="2" charset="-122"/>
              </a:rPr>
              <a:t>日期：</a:t>
            </a:r>
            <a:r>
              <a:rPr lang="en-US" altLang="zh-CN" sz="1150" dirty="0" smtClean="0">
                <a:solidFill>
                  <a:srgbClr val="19B49B"/>
                </a:solidFill>
                <a:latin typeface="方正兰亭准黑_GBK" panose="02000000000000000000" pitchFamily="2" charset="-122"/>
                <a:ea typeface="方正兰亭准黑_GBK" panose="02000000000000000000" pitchFamily="2" charset="-122"/>
              </a:rPr>
              <a:t>2018.12.26</a:t>
            </a:r>
            <a:endParaRPr lang="zh-CN" altLang="en-US" sz="1150" dirty="0">
              <a:solidFill>
                <a:srgbClr val="19B49B"/>
              </a:solidFill>
              <a:latin typeface="方正兰亭准黑_GBK" panose="02000000000000000000" pitchFamily="2" charset="-122"/>
              <a:ea typeface="方正兰亭准黑_GBK" panose="02000000000000000000" pitchFamily="2" charset="-122"/>
            </a:endParaRPr>
          </a:p>
        </p:txBody>
      </p:sp>
      <p:sp>
        <p:nvSpPr>
          <p:cNvPr id="19" name="文本框 18">
            <a:extLst>
              <a:ext uri="{FF2B5EF4-FFF2-40B4-BE49-F238E27FC236}">
                <a16:creationId xmlns:a16="http://schemas.microsoft.com/office/drawing/2014/main" xmlns="" id="{2D755E95-D042-44B7-B921-A79CDD1A70E2}"/>
              </a:ext>
            </a:extLst>
          </p:cNvPr>
          <p:cNvSpPr txBox="1"/>
          <p:nvPr/>
        </p:nvSpPr>
        <p:spPr>
          <a:xfrm>
            <a:off x="7860276" y="1130149"/>
            <a:ext cx="615553" cy="2541208"/>
          </a:xfrm>
          <a:prstGeom prst="rect">
            <a:avLst/>
          </a:prstGeom>
          <a:noFill/>
        </p:spPr>
        <p:txBody>
          <a:bodyPr vert="eaVert" wrap="none" rtlCol="0">
            <a:spAutoFit/>
          </a:bodyPr>
          <a:lstStyle/>
          <a:p>
            <a:r>
              <a:rPr lang="en-US" altLang="zh-CN" sz="2800" dirty="0" err="1" smtClean="0">
                <a:solidFill>
                  <a:srgbClr val="19B49B"/>
                </a:solidFill>
                <a:latin typeface="方正兰亭准黑_GBK" panose="02000000000000000000" pitchFamily="2" charset="-122"/>
                <a:ea typeface="方正兰亭准黑_GBK" panose="02000000000000000000" pitchFamily="2" charset="-122"/>
              </a:rPr>
              <a:t>www.qianlq.com</a:t>
            </a:r>
            <a:endParaRPr lang="zh-CN" altLang="en-US" sz="2800" dirty="0">
              <a:solidFill>
                <a:srgbClr val="19B49B"/>
              </a:solidFill>
              <a:latin typeface="方正兰亭准黑_GBK" panose="02000000000000000000" pitchFamily="2" charset="-122"/>
              <a:ea typeface="方正兰亭准黑_GBK" panose="02000000000000000000" pitchFamily="2" charset="-122"/>
            </a:endParaRPr>
          </a:p>
        </p:txBody>
      </p:sp>
      <p:cxnSp>
        <p:nvCxnSpPr>
          <p:cNvPr id="23" name="直接连接符 22">
            <a:extLst>
              <a:ext uri="{FF2B5EF4-FFF2-40B4-BE49-F238E27FC236}">
                <a16:creationId xmlns:a16="http://schemas.microsoft.com/office/drawing/2014/main" xmlns="" id="{FA563EAC-806F-49B4-AE8E-B9FB7A39A99A}"/>
              </a:ext>
            </a:extLst>
          </p:cNvPr>
          <p:cNvCxnSpPr>
            <a:cxnSpLocks/>
          </p:cNvCxnSpPr>
          <p:nvPr/>
        </p:nvCxnSpPr>
        <p:spPr>
          <a:xfrm>
            <a:off x="8627239" y="1119224"/>
            <a:ext cx="0" cy="541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0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5"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9"/>
                                        </p:tgtEl>
                                      </p:cBhvr>
                                    </p:animEffect>
                                  </p:childTnLst>
                                </p:cTn>
                              </p:par>
                            </p:childTnLst>
                          </p:cTn>
                        </p:par>
                        <p:par>
                          <p:cTn id="24" fill="hold">
                            <p:stCondLst>
                              <p:cond delay="2000"/>
                            </p:stCondLst>
                            <p:childTnLst>
                              <p:par>
                                <p:cTn id="25" presetID="22" presetClass="entr" presetSubtype="8"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8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
                                        <p:tgtEl>
                                          <p:spTgt spid="7"/>
                                        </p:tgtEl>
                                      </p:cBhvr>
                                    </p:animEffect>
                                  </p:childTnLst>
                                </p:cTn>
                              </p:par>
                            </p:childTnLst>
                          </p:cTn>
                        </p:par>
                        <p:par>
                          <p:cTn id="32" fill="hold">
                            <p:stCondLst>
                              <p:cond delay="300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Effect transition="in" filter="fade">
                                      <p:cBhvr>
                                        <p:cTn id="35" dur="300"/>
                                        <p:tgtEl>
                                          <p:spTgt spid="17"/>
                                        </p:tgtEl>
                                      </p:cBhvr>
                                    </p:animEffect>
                                  </p:childTnLst>
                                </p:cTn>
                              </p:par>
                            </p:childTnLst>
                          </p:cTn>
                        </p:par>
                        <p:par>
                          <p:cTn id="36" fill="hold">
                            <p:stCondLst>
                              <p:cond delay="4170"/>
                            </p:stCondLst>
                            <p:childTnLst>
                              <p:par>
                                <p:cTn id="37" presetID="42" presetClass="entr" presetSubtype="0" fill="hold" grpId="0" nodeType="afterEffect">
                                  <p:stCondLst>
                                    <p:cond delay="0"/>
                                  </p:stCondLst>
                                  <p:iterate type="lt">
                                    <p:tmPct val="10000"/>
                                  </p:iterate>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anim calcmode="lin" valueType="num">
                                      <p:cBhvr>
                                        <p:cTn id="40" dur="500" fill="hold"/>
                                        <p:tgtEl>
                                          <p:spTgt spid="18"/>
                                        </p:tgtEl>
                                        <p:attrNameLst>
                                          <p:attrName>ppt_x</p:attrName>
                                        </p:attrNameLst>
                                      </p:cBhvr>
                                      <p:tavLst>
                                        <p:tav tm="0">
                                          <p:val>
                                            <p:strVal val="#ppt_x"/>
                                          </p:val>
                                        </p:tav>
                                        <p:tav tm="100000">
                                          <p:val>
                                            <p:strVal val="#ppt_x"/>
                                          </p:val>
                                        </p:tav>
                                      </p:tavLst>
                                    </p:anim>
                                    <p:anim calcmode="lin" valueType="num">
                                      <p:cBhvr>
                                        <p:cTn id="41" dur="500" fill="hold"/>
                                        <p:tgtEl>
                                          <p:spTgt spid="18"/>
                                        </p:tgtEl>
                                        <p:attrNameLst>
                                          <p:attrName>ppt_y</p:attrName>
                                        </p:attrNameLst>
                                      </p:cBhvr>
                                      <p:tavLst>
                                        <p:tav tm="0">
                                          <p:val>
                                            <p:strVal val="#ppt_y+.1"/>
                                          </p:val>
                                        </p:tav>
                                        <p:tav tm="100000">
                                          <p:val>
                                            <p:strVal val="#ppt_y"/>
                                          </p:val>
                                        </p:tav>
                                      </p:tavLst>
                                    </p:anim>
                                  </p:childTnLst>
                                </p:cTn>
                              </p:par>
                            </p:childTnLst>
                          </p:cTn>
                        </p:par>
                        <p:par>
                          <p:cTn id="42" fill="hold">
                            <p:stCondLst>
                              <p:cond delay="5620"/>
                            </p:stCondLst>
                            <p:childTnLst>
                              <p:par>
                                <p:cTn id="43" presetID="2" presetClass="entr" presetSubtype="4" fill="hold" grpId="0" nodeType="afterEffect">
                                  <p:stCondLst>
                                    <p:cond delay="0"/>
                                  </p:stCondLst>
                                  <p:iterate type="wd">
                                    <p:tmPct val="10000"/>
                                  </p:iterate>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par>
                          <p:cTn id="47" fill="hold">
                            <p:stCondLst>
                              <p:cond delay="612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7"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4">
            <a:extLst>
              <a:ext uri="{FF2B5EF4-FFF2-40B4-BE49-F238E27FC236}">
                <a16:creationId xmlns:a16="http://schemas.microsoft.com/office/drawing/2014/main" xmlns="" id="{F6BF2E82-53AB-47C1-91E8-4A9190F62C37}"/>
              </a:ext>
            </a:extLst>
          </p:cNvPr>
          <p:cNvSpPr>
            <a:spLocks/>
          </p:cNvSpPr>
          <p:nvPr/>
        </p:nvSpPr>
        <p:spPr bwMode="auto">
          <a:xfrm>
            <a:off x="1376128" y="2170551"/>
            <a:ext cx="219296" cy="253124"/>
          </a:xfrm>
          <a:custGeom>
            <a:avLst/>
            <a:gdLst>
              <a:gd name="T0" fmla="*/ 0 w 336"/>
              <a:gd name="T1" fmla="*/ 194 h 388"/>
              <a:gd name="T2" fmla="*/ 168 w 336"/>
              <a:gd name="T3" fmla="*/ 97 h 388"/>
              <a:gd name="T4" fmla="*/ 336 w 336"/>
              <a:gd name="T5" fmla="*/ 0 h 388"/>
              <a:gd name="T6" fmla="*/ 336 w 336"/>
              <a:gd name="T7" fmla="*/ 194 h 388"/>
              <a:gd name="T8" fmla="*/ 336 w 336"/>
              <a:gd name="T9" fmla="*/ 388 h 388"/>
              <a:gd name="T10" fmla="*/ 168 w 336"/>
              <a:gd name="T11" fmla="*/ 291 h 388"/>
              <a:gd name="T12" fmla="*/ 0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194"/>
                </a:moveTo>
                <a:lnTo>
                  <a:pt x="168" y="97"/>
                </a:lnTo>
                <a:lnTo>
                  <a:pt x="336" y="0"/>
                </a:lnTo>
                <a:lnTo>
                  <a:pt x="336" y="194"/>
                </a:lnTo>
                <a:lnTo>
                  <a:pt x="336" y="388"/>
                </a:lnTo>
                <a:lnTo>
                  <a:pt x="168" y="291"/>
                </a:lnTo>
                <a:lnTo>
                  <a:pt x="0" y="194"/>
                </a:lnTo>
                <a:close/>
              </a:path>
            </a:pathLst>
          </a:custGeom>
          <a:solidFill>
            <a:srgbClr val="53585F"/>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3" name="Freeform 15">
            <a:extLst>
              <a:ext uri="{FF2B5EF4-FFF2-40B4-BE49-F238E27FC236}">
                <a16:creationId xmlns:a16="http://schemas.microsoft.com/office/drawing/2014/main" xmlns="" id="{BFD5730F-CEFD-4CB7-B6DE-072B229CEA94}"/>
              </a:ext>
            </a:extLst>
          </p:cNvPr>
          <p:cNvSpPr>
            <a:spLocks/>
          </p:cNvSpPr>
          <p:nvPr/>
        </p:nvSpPr>
        <p:spPr bwMode="auto">
          <a:xfrm>
            <a:off x="1530102" y="2656969"/>
            <a:ext cx="253124" cy="219296"/>
          </a:xfrm>
          <a:custGeom>
            <a:avLst/>
            <a:gdLst>
              <a:gd name="T0" fmla="*/ 0 w 388"/>
              <a:gd name="T1" fmla="*/ 336 h 336"/>
              <a:gd name="T2" fmla="*/ 97 w 388"/>
              <a:gd name="T3" fmla="*/ 168 h 336"/>
              <a:gd name="T4" fmla="*/ 194 w 388"/>
              <a:gd name="T5" fmla="*/ 0 h 336"/>
              <a:gd name="T6" fmla="*/ 291 w 388"/>
              <a:gd name="T7" fmla="*/ 168 h 336"/>
              <a:gd name="T8" fmla="*/ 388 w 388"/>
              <a:gd name="T9" fmla="*/ 336 h 336"/>
              <a:gd name="T10" fmla="*/ 194 w 388"/>
              <a:gd name="T11" fmla="*/ 336 h 336"/>
              <a:gd name="T12" fmla="*/ 0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0" y="336"/>
                </a:moveTo>
                <a:lnTo>
                  <a:pt x="97" y="168"/>
                </a:lnTo>
                <a:lnTo>
                  <a:pt x="194" y="0"/>
                </a:lnTo>
                <a:lnTo>
                  <a:pt x="291" y="168"/>
                </a:lnTo>
                <a:lnTo>
                  <a:pt x="388" y="336"/>
                </a:lnTo>
                <a:lnTo>
                  <a:pt x="194" y="336"/>
                </a:lnTo>
                <a:lnTo>
                  <a:pt x="0" y="336"/>
                </a:lnTo>
                <a:close/>
              </a:path>
            </a:pathLst>
          </a:custGeom>
          <a:solidFill>
            <a:srgbClr val="53585F"/>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4" name="Freeform 16">
            <a:extLst>
              <a:ext uri="{FF2B5EF4-FFF2-40B4-BE49-F238E27FC236}">
                <a16:creationId xmlns:a16="http://schemas.microsoft.com/office/drawing/2014/main" xmlns="" id="{4C0B99A3-658C-4A5B-ACE3-E42158299D6B}"/>
              </a:ext>
            </a:extLst>
          </p:cNvPr>
          <p:cNvSpPr>
            <a:spLocks/>
          </p:cNvSpPr>
          <p:nvPr/>
        </p:nvSpPr>
        <p:spPr bwMode="auto">
          <a:xfrm>
            <a:off x="1887042" y="3010409"/>
            <a:ext cx="219296" cy="253124"/>
          </a:xfrm>
          <a:custGeom>
            <a:avLst/>
            <a:gdLst>
              <a:gd name="T0" fmla="*/ 0 w 336"/>
              <a:gd name="T1" fmla="*/ 388 h 388"/>
              <a:gd name="T2" fmla="*/ 0 w 336"/>
              <a:gd name="T3" fmla="*/ 194 h 388"/>
              <a:gd name="T4" fmla="*/ 0 w 336"/>
              <a:gd name="T5" fmla="*/ 0 h 388"/>
              <a:gd name="T6" fmla="*/ 168 w 336"/>
              <a:gd name="T7" fmla="*/ 97 h 388"/>
              <a:gd name="T8" fmla="*/ 336 w 336"/>
              <a:gd name="T9" fmla="*/ 194 h 388"/>
              <a:gd name="T10" fmla="*/ 168 w 336"/>
              <a:gd name="T11" fmla="*/ 291 h 388"/>
              <a:gd name="T12" fmla="*/ 0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0" y="388"/>
                </a:moveTo>
                <a:lnTo>
                  <a:pt x="0" y="194"/>
                </a:lnTo>
                <a:lnTo>
                  <a:pt x="0" y="0"/>
                </a:lnTo>
                <a:lnTo>
                  <a:pt x="168" y="97"/>
                </a:lnTo>
                <a:lnTo>
                  <a:pt x="336" y="194"/>
                </a:lnTo>
                <a:lnTo>
                  <a:pt x="168" y="291"/>
                </a:lnTo>
                <a:lnTo>
                  <a:pt x="0" y="388"/>
                </a:lnTo>
                <a:close/>
              </a:path>
            </a:pathLst>
          </a:custGeom>
          <a:solidFill>
            <a:srgbClr val="53585F"/>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5" name="Freeform 17">
            <a:extLst>
              <a:ext uri="{FF2B5EF4-FFF2-40B4-BE49-F238E27FC236}">
                <a16:creationId xmlns:a16="http://schemas.microsoft.com/office/drawing/2014/main" xmlns="" id="{1844B442-7C1E-46F6-B343-48C424ED3EE5}"/>
              </a:ext>
            </a:extLst>
          </p:cNvPr>
          <p:cNvSpPr>
            <a:spLocks/>
          </p:cNvSpPr>
          <p:nvPr/>
        </p:nvSpPr>
        <p:spPr bwMode="auto">
          <a:xfrm>
            <a:off x="2326801" y="3198211"/>
            <a:ext cx="253124" cy="219296"/>
          </a:xfrm>
          <a:custGeom>
            <a:avLst/>
            <a:gdLst>
              <a:gd name="T0" fmla="*/ 194 w 388"/>
              <a:gd name="T1" fmla="*/ 336 h 336"/>
              <a:gd name="T2" fmla="*/ 97 w 388"/>
              <a:gd name="T3" fmla="*/ 168 h 336"/>
              <a:gd name="T4" fmla="*/ 0 w 388"/>
              <a:gd name="T5" fmla="*/ 0 h 336"/>
              <a:gd name="T6" fmla="*/ 194 w 388"/>
              <a:gd name="T7" fmla="*/ 0 h 336"/>
              <a:gd name="T8" fmla="*/ 388 w 388"/>
              <a:gd name="T9" fmla="*/ 0 h 336"/>
              <a:gd name="T10" fmla="*/ 291 w 388"/>
              <a:gd name="T11" fmla="*/ 168 h 336"/>
              <a:gd name="T12" fmla="*/ 194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194" y="336"/>
                </a:moveTo>
                <a:lnTo>
                  <a:pt x="97" y="168"/>
                </a:lnTo>
                <a:lnTo>
                  <a:pt x="0" y="0"/>
                </a:lnTo>
                <a:lnTo>
                  <a:pt x="194" y="0"/>
                </a:lnTo>
                <a:lnTo>
                  <a:pt x="388" y="0"/>
                </a:lnTo>
                <a:lnTo>
                  <a:pt x="291" y="168"/>
                </a:lnTo>
                <a:lnTo>
                  <a:pt x="194" y="336"/>
                </a:lnTo>
                <a:close/>
              </a:path>
            </a:pathLst>
          </a:custGeom>
          <a:solidFill>
            <a:srgbClr val="53585F"/>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6" name="Freeform 18">
            <a:extLst>
              <a:ext uri="{FF2B5EF4-FFF2-40B4-BE49-F238E27FC236}">
                <a16:creationId xmlns:a16="http://schemas.microsoft.com/office/drawing/2014/main" xmlns="" id="{BDAF3430-39DE-498F-86F1-1466A085DCB1}"/>
              </a:ext>
            </a:extLst>
          </p:cNvPr>
          <p:cNvSpPr>
            <a:spLocks/>
          </p:cNvSpPr>
          <p:nvPr/>
        </p:nvSpPr>
        <p:spPr bwMode="auto">
          <a:xfrm>
            <a:off x="2822550" y="3020907"/>
            <a:ext cx="219296" cy="253124"/>
          </a:xfrm>
          <a:custGeom>
            <a:avLst/>
            <a:gdLst>
              <a:gd name="T0" fmla="*/ 336 w 336"/>
              <a:gd name="T1" fmla="*/ 388 h 388"/>
              <a:gd name="T2" fmla="*/ 168 w 336"/>
              <a:gd name="T3" fmla="*/ 291 h 388"/>
              <a:gd name="T4" fmla="*/ 0 w 336"/>
              <a:gd name="T5" fmla="*/ 194 h 388"/>
              <a:gd name="T6" fmla="*/ 168 w 336"/>
              <a:gd name="T7" fmla="*/ 97 h 388"/>
              <a:gd name="T8" fmla="*/ 336 w 336"/>
              <a:gd name="T9" fmla="*/ 0 h 388"/>
              <a:gd name="T10" fmla="*/ 336 w 336"/>
              <a:gd name="T11" fmla="*/ 194 h 388"/>
              <a:gd name="T12" fmla="*/ 336 w 336"/>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388"/>
                </a:moveTo>
                <a:lnTo>
                  <a:pt x="168" y="291"/>
                </a:lnTo>
                <a:lnTo>
                  <a:pt x="0" y="194"/>
                </a:lnTo>
                <a:lnTo>
                  <a:pt x="168" y="97"/>
                </a:lnTo>
                <a:lnTo>
                  <a:pt x="336" y="0"/>
                </a:lnTo>
                <a:lnTo>
                  <a:pt x="336" y="194"/>
                </a:lnTo>
                <a:lnTo>
                  <a:pt x="336" y="388"/>
                </a:lnTo>
                <a:close/>
              </a:path>
            </a:pathLst>
          </a:custGeom>
          <a:solidFill>
            <a:srgbClr val="53585F"/>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7" name="Freeform 19">
            <a:extLst>
              <a:ext uri="{FF2B5EF4-FFF2-40B4-BE49-F238E27FC236}">
                <a16:creationId xmlns:a16="http://schemas.microsoft.com/office/drawing/2014/main" xmlns="" id="{19EA796C-44ED-45EC-BE09-4BD27686F299}"/>
              </a:ext>
            </a:extLst>
          </p:cNvPr>
          <p:cNvSpPr>
            <a:spLocks/>
          </p:cNvSpPr>
          <p:nvPr/>
        </p:nvSpPr>
        <p:spPr bwMode="auto">
          <a:xfrm>
            <a:off x="3179489" y="2651136"/>
            <a:ext cx="253124" cy="219296"/>
          </a:xfrm>
          <a:custGeom>
            <a:avLst/>
            <a:gdLst>
              <a:gd name="T0" fmla="*/ 388 w 388"/>
              <a:gd name="T1" fmla="*/ 336 h 336"/>
              <a:gd name="T2" fmla="*/ 194 w 388"/>
              <a:gd name="T3" fmla="*/ 336 h 336"/>
              <a:gd name="T4" fmla="*/ 0 w 388"/>
              <a:gd name="T5" fmla="*/ 336 h 336"/>
              <a:gd name="T6" fmla="*/ 97 w 388"/>
              <a:gd name="T7" fmla="*/ 168 h 336"/>
              <a:gd name="T8" fmla="*/ 194 w 388"/>
              <a:gd name="T9" fmla="*/ 0 h 336"/>
              <a:gd name="T10" fmla="*/ 291 w 388"/>
              <a:gd name="T11" fmla="*/ 168 h 336"/>
              <a:gd name="T12" fmla="*/ 388 w 388"/>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388" h="336">
                <a:moveTo>
                  <a:pt x="388" y="336"/>
                </a:moveTo>
                <a:lnTo>
                  <a:pt x="194" y="336"/>
                </a:lnTo>
                <a:lnTo>
                  <a:pt x="0" y="336"/>
                </a:lnTo>
                <a:lnTo>
                  <a:pt x="97" y="168"/>
                </a:lnTo>
                <a:lnTo>
                  <a:pt x="194" y="0"/>
                </a:lnTo>
                <a:lnTo>
                  <a:pt x="291" y="168"/>
                </a:lnTo>
                <a:lnTo>
                  <a:pt x="388" y="336"/>
                </a:lnTo>
                <a:close/>
              </a:path>
            </a:pathLst>
          </a:custGeom>
          <a:solidFill>
            <a:srgbClr val="53585F"/>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8" name="Freeform 20">
            <a:extLst>
              <a:ext uri="{FF2B5EF4-FFF2-40B4-BE49-F238E27FC236}">
                <a16:creationId xmlns:a16="http://schemas.microsoft.com/office/drawing/2014/main" xmlns="" id="{F3BC28AC-D2B3-4038-9260-26577893D97B}"/>
              </a:ext>
            </a:extLst>
          </p:cNvPr>
          <p:cNvSpPr>
            <a:spLocks/>
          </p:cNvSpPr>
          <p:nvPr/>
        </p:nvSpPr>
        <p:spPr bwMode="auto">
          <a:xfrm>
            <a:off x="3362625" y="2168218"/>
            <a:ext cx="219296" cy="253124"/>
          </a:xfrm>
          <a:custGeom>
            <a:avLst/>
            <a:gdLst>
              <a:gd name="T0" fmla="*/ 336 w 336"/>
              <a:gd name="T1" fmla="*/ 194 h 388"/>
              <a:gd name="T2" fmla="*/ 168 w 336"/>
              <a:gd name="T3" fmla="*/ 291 h 388"/>
              <a:gd name="T4" fmla="*/ 0 w 336"/>
              <a:gd name="T5" fmla="*/ 388 h 388"/>
              <a:gd name="T6" fmla="*/ 0 w 336"/>
              <a:gd name="T7" fmla="*/ 194 h 388"/>
              <a:gd name="T8" fmla="*/ 0 w 336"/>
              <a:gd name="T9" fmla="*/ 0 h 388"/>
              <a:gd name="T10" fmla="*/ 168 w 336"/>
              <a:gd name="T11" fmla="*/ 97 h 388"/>
              <a:gd name="T12" fmla="*/ 336 w 336"/>
              <a:gd name="T13" fmla="*/ 194 h 388"/>
            </a:gdLst>
            <a:ahLst/>
            <a:cxnLst>
              <a:cxn ang="0">
                <a:pos x="T0" y="T1"/>
              </a:cxn>
              <a:cxn ang="0">
                <a:pos x="T2" y="T3"/>
              </a:cxn>
              <a:cxn ang="0">
                <a:pos x="T4" y="T5"/>
              </a:cxn>
              <a:cxn ang="0">
                <a:pos x="T6" y="T7"/>
              </a:cxn>
              <a:cxn ang="0">
                <a:pos x="T8" y="T9"/>
              </a:cxn>
              <a:cxn ang="0">
                <a:pos x="T10" y="T11"/>
              </a:cxn>
              <a:cxn ang="0">
                <a:pos x="T12" y="T13"/>
              </a:cxn>
            </a:cxnLst>
            <a:rect l="0" t="0" r="r" b="b"/>
            <a:pathLst>
              <a:path w="336" h="388">
                <a:moveTo>
                  <a:pt x="336" y="194"/>
                </a:moveTo>
                <a:lnTo>
                  <a:pt x="168" y="291"/>
                </a:lnTo>
                <a:lnTo>
                  <a:pt x="0" y="388"/>
                </a:lnTo>
                <a:lnTo>
                  <a:pt x="0" y="194"/>
                </a:lnTo>
                <a:lnTo>
                  <a:pt x="0" y="0"/>
                </a:lnTo>
                <a:lnTo>
                  <a:pt x="168" y="97"/>
                </a:lnTo>
                <a:lnTo>
                  <a:pt x="336" y="194"/>
                </a:lnTo>
                <a:close/>
              </a:path>
            </a:pathLst>
          </a:custGeom>
          <a:solidFill>
            <a:srgbClr val="53585F"/>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grpSp>
        <p:nvGrpSpPr>
          <p:cNvPr id="9" name="组合 8">
            <a:extLst>
              <a:ext uri="{FF2B5EF4-FFF2-40B4-BE49-F238E27FC236}">
                <a16:creationId xmlns:a16="http://schemas.microsoft.com/office/drawing/2014/main" xmlns="" id="{3E948DFD-2AF6-4CA4-B22E-F1BA4CC03CD5}"/>
              </a:ext>
            </a:extLst>
          </p:cNvPr>
          <p:cNvGrpSpPr/>
          <p:nvPr/>
        </p:nvGrpSpPr>
        <p:grpSpPr>
          <a:xfrm>
            <a:off x="1705072" y="1547657"/>
            <a:ext cx="1512911" cy="1514077"/>
            <a:chOff x="1990725" y="836613"/>
            <a:chExt cx="2058988" cy="2060575"/>
          </a:xfrm>
          <a:solidFill>
            <a:srgbClr val="19B49B"/>
          </a:solidFill>
        </p:grpSpPr>
        <p:sp>
          <p:nvSpPr>
            <p:cNvPr id="10" name="Oval 6">
              <a:extLst>
                <a:ext uri="{FF2B5EF4-FFF2-40B4-BE49-F238E27FC236}">
                  <a16:creationId xmlns:a16="http://schemas.microsoft.com/office/drawing/2014/main" xmlns="" id="{E234F798-2B41-4A96-9DE4-828202C4BFA0}"/>
                </a:ext>
              </a:extLst>
            </p:cNvPr>
            <p:cNvSpPr>
              <a:spLocks noChangeArrowheads="1"/>
            </p:cNvSpPr>
            <p:nvPr/>
          </p:nvSpPr>
          <p:spPr bwMode="auto">
            <a:xfrm>
              <a:off x="1990725" y="836613"/>
              <a:ext cx="2058988" cy="2060575"/>
            </a:xfrm>
            <a:prstGeom prst="ellipse">
              <a:avLst/>
            </a:prstGeom>
            <a:grpFill/>
            <a:ln w="1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11" name="TextBox 52">
              <a:extLst>
                <a:ext uri="{FF2B5EF4-FFF2-40B4-BE49-F238E27FC236}">
                  <a16:creationId xmlns:a16="http://schemas.microsoft.com/office/drawing/2014/main" xmlns="" id="{8A9FD9BC-8C47-4651-9C4E-AF8A9FFCDFF5}"/>
                </a:ext>
              </a:extLst>
            </p:cNvPr>
            <p:cNvSpPr txBox="1"/>
            <p:nvPr/>
          </p:nvSpPr>
          <p:spPr>
            <a:xfrm>
              <a:off x="2262957" y="1625540"/>
              <a:ext cx="1492297" cy="433528"/>
            </a:xfrm>
            <a:prstGeom prst="rect">
              <a:avLst/>
            </a:prstGeom>
            <a:grpFill/>
          </p:spPr>
          <p:txBody>
            <a:bodyPr wrap="square" rtlCol="0">
              <a:spAutoFit/>
            </a:bodyPr>
            <a:lstStyle/>
            <a:p>
              <a:pPr algn="ctr" defTabSz="671901">
                <a:defRPr/>
              </a:pPr>
              <a:r>
                <a:rPr lang="zh-CN" altLang="en-US" sz="1470" kern="0" dirty="0" smtClean="0">
                  <a:solidFill>
                    <a:srgbClr val="FFFFFF"/>
                  </a:solidFill>
                  <a:latin typeface="微软雅黑"/>
                  <a:ea typeface="微软雅黑"/>
                </a:rPr>
                <a:t>模型</a:t>
              </a:r>
              <a:endParaRPr lang="zh-CN" altLang="en-US" sz="1470" kern="0" dirty="0">
                <a:solidFill>
                  <a:srgbClr val="FFFFFF"/>
                </a:solidFill>
                <a:latin typeface="微软雅黑"/>
                <a:ea typeface="微软雅黑"/>
              </a:endParaRPr>
            </a:p>
          </p:txBody>
        </p:sp>
      </p:grpSp>
      <p:grpSp>
        <p:nvGrpSpPr>
          <p:cNvPr id="12" name="组合 11">
            <a:extLst>
              <a:ext uri="{FF2B5EF4-FFF2-40B4-BE49-F238E27FC236}">
                <a16:creationId xmlns:a16="http://schemas.microsoft.com/office/drawing/2014/main" xmlns="" id="{EB136870-3791-4A20-8B4A-1B5B38EBF8E9}"/>
              </a:ext>
            </a:extLst>
          </p:cNvPr>
          <p:cNvGrpSpPr/>
          <p:nvPr/>
        </p:nvGrpSpPr>
        <p:grpSpPr>
          <a:xfrm>
            <a:off x="3622748" y="1979250"/>
            <a:ext cx="720878" cy="719712"/>
            <a:chOff x="4600575" y="1423988"/>
            <a:chExt cx="981075" cy="979488"/>
          </a:xfrm>
        </p:grpSpPr>
        <p:sp>
          <p:nvSpPr>
            <p:cNvPr id="13" name="Freeform 7">
              <a:extLst>
                <a:ext uri="{FF2B5EF4-FFF2-40B4-BE49-F238E27FC236}">
                  <a16:creationId xmlns:a16="http://schemas.microsoft.com/office/drawing/2014/main" xmlns="" id="{10BD805D-8ADF-4F8F-8552-FBC5E198E774}"/>
                </a:ext>
              </a:extLst>
            </p:cNvPr>
            <p:cNvSpPr>
              <a:spLocks/>
            </p:cNvSpPr>
            <p:nvPr/>
          </p:nvSpPr>
          <p:spPr bwMode="auto">
            <a:xfrm>
              <a:off x="4600575" y="1423988"/>
              <a:ext cx="981075" cy="979488"/>
            </a:xfrm>
            <a:custGeom>
              <a:avLst/>
              <a:gdLst>
                <a:gd name="T0" fmla="*/ 429 w 1106"/>
                <a:gd name="T1" fmla="*/ 68 h 1105"/>
                <a:gd name="T2" fmla="*/ 1038 w 1106"/>
                <a:gd name="T3" fmla="*/ 429 h 1105"/>
                <a:gd name="T4" fmla="*/ 677 w 1106"/>
                <a:gd name="T5" fmla="*/ 1037 h 1105"/>
                <a:gd name="T6" fmla="*/ 69 w 1106"/>
                <a:gd name="T7" fmla="*/ 677 h 1105"/>
                <a:gd name="T8" fmla="*/ 429 w 1106"/>
                <a:gd name="T9" fmla="*/ 68 h 1105"/>
              </a:gdLst>
              <a:ahLst/>
              <a:cxnLst>
                <a:cxn ang="0">
                  <a:pos x="T0" y="T1"/>
                </a:cxn>
                <a:cxn ang="0">
                  <a:pos x="T2" y="T3"/>
                </a:cxn>
                <a:cxn ang="0">
                  <a:pos x="T4" y="T5"/>
                </a:cxn>
                <a:cxn ang="0">
                  <a:pos x="T6" y="T7"/>
                </a:cxn>
                <a:cxn ang="0">
                  <a:pos x="T8" y="T9"/>
                </a:cxn>
              </a:cxnLst>
              <a:rect l="0" t="0" r="r" b="b"/>
              <a:pathLst>
                <a:path w="1106" h="1105">
                  <a:moveTo>
                    <a:pt x="429" y="68"/>
                  </a:moveTo>
                  <a:cubicBezTo>
                    <a:pt x="697" y="0"/>
                    <a:pt x="969" y="161"/>
                    <a:pt x="1038" y="429"/>
                  </a:cubicBezTo>
                  <a:cubicBezTo>
                    <a:pt x="1106" y="696"/>
                    <a:pt x="945" y="968"/>
                    <a:pt x="677" y="1037"/>
                  </a:cubicBezTo>
                  <a:cubicBezTo>
                    <a:pt x="410" y="1105"/>
                    <a:pt x="137" y="944"/>
                    <a:pt x="69" y="677"/>
                  </a:cubicBezTo>
                  <a:cubicBezTo>
                    <a:pt x="0" y="409"/>
                    <a:pt x="162" y="137"/>
                    <a:pt x="429" y="68"/>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dirty="0">
                <a:solidFill>
                  <a:srgbClr val="FFFFFF"/>
                </a:solidFill>
                <a:latin typeface="微软雅黑"/>
                <a:ea typeface="微软雅黑"/>
              </a:endParaRPr>
            </a:p>
          </p:txBody>
        </p:sp>
        <p:sp>
          <p:nvSpPr>
            <p:cNvPr id="14" name="TextBox 55">
              <a:extLst>
                <a:ext uri="{FF2B5EF4-FFF2-40B4-BE49-F238E27FC236}">
                  <a16:creationId xmlns:a16="http://schemas.microsoft.com/office/drawing/2014/main" xmlns="" id="{A765D69F-CD92-48A1-A517-FF1CCD595A52}"/>
                </a:ext>
              </a:extLst>
            </p:cNvPr>
            <p:cNvSpPr txBox="1"/>
            <p:nvPr/>
          </p:nvSpPr>
          <p:spPr>
            <a:xfrm>
              <a:off x="4705089" y="1640942"/>
              <a:ext cx="773140" cy="402724"/>
            </a:xfrm>
            <a:prstGeom prst="rect">
              <a:avLst/>
            </a:prstGeom>
            <a:noFill/>
          </p:spPr>
          <p:txBody>
            <a:bodyPr wrap="square" rtlCol="0">
              <a:spAutoFit/>
            </a:bodyPr>
            <a:lstStyle/>
            <a:p>
              <a:pPr algn="ctr" defTabSz="671901">
                <a:defRPr/>
              </a:pPr>
              <a:r>
                <a:rPr lang="mr-IN" altLang="zh-CN" sz="1323" kern="0" dirty="0" smtClean="0">
                  <a:solidFill>
                    <a:srgbClr val="FFFFFF"/>
                  </a:solidFill>
                  <a:latin typeface="微软雅黑"/>
                  <a:ea typeface="微软雅黑"/>
                </a:rPr>
                <a:t>…</a:t>
              </a:r>
              <a:endParaRPr lang="zh-CN" altLang="en-US" sz="1323" kern="0" dirty="0">
                <a:solidFill>
                  <a:srgbClr val="FFFFFF"/>
                </a:solidFill>
                <a:latin typeface="微软雅黑"/>
                <a:ea typeface="微软雅黑"/>
              </a:endParaRPr>
            </a:p>
          </p:txBody>
        </p:sp>
      </p:grpSp>
      <p:grpSp>
        <p:nvGrpSpPr>
          <p:cNvPr id="15" name="组合 14">
            <a:extLst>
              <a:ext uri="{FF2B5EF4-FFF2-40B4-BE49-F238E27FC236}">
                <a16:creationId xmlns:a16="http://schemas.microsoft.com/office/drawing/2014/main" xmlns="" id="{56009BA7-425C-4F66-A9D5-932CAEC7FDDB}"/>
              </a:ext>
            </a:extLst>
          </p:cNvPr>
          <p:cNvGrpSpPr/>
          <p:nvPr/>
        </p:nvGrpSpPr>
        <p:grpSpPr>
          <a:xfrm>
            <a:off x="3406468" y="2753410"/>
            <a:ext cx="740207" cy="725544"/>
            <a:chOff x="4297937" y="2452688"/>
            <a:chExt cx="1007381" cy="987425"/>
          </a:xfrm>
        </p:grpSpPr>
        <p:sp>
          <p:nvSpPr>
            <p:cNvPr id="16" name="Freeform 8">
              <a:extLst>
                <a:ext uri="{FF2B5EF4-FFF2-40B4-BE49-F238E27FC236}">
                  <a16:creationId xmlns:a16="http://schemas.microsoft.com/office/drawing/2014/main" xmlns="" id="{61420BE5-51F6-4C9A-8F06-6AA5A04F0D89}"/>
                </a:ext>
              </a:extLst>
            </p:cNvPr>
            <p:cNvSpPr>
              <a:spLocks/>
            </p:cNvSpPr>
            <p:nvPr/>
          </p:nvSpPr>
          <p:spPr bwMode="auto">
            <a:xfrm>
              <a:off x="4308475" y="2452688"/>
              <a:ext cx="987425" cy="987425"/>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dirty="0">
                <a:solidFill>
                  <a:srgbClr val="FFFFFF"/>
                </a:solidFill>
                <a:latin typeface="微软雅黑"/>
                <a:ea typeface="微软雅黑"/>
              </a:endParaRPr>
            </a:p>
          </p:txBody>
        </p:sp>
        <p:sp>
          <p:nvSpPr>
            <p:cNvPr id="17" name="TextBox 58">
              <a:extLst>
                <a:ext uri="{FF2B5EF4-FFF2-40B4-BE49-F238E27FC236}">
                  <a16:creationId xmlns:a16="http://schemas.microsoft.com/office/drawing/2014/main" xmlns="" id="{EC9B4799-22AF-49A1-B7C7-1867DF48D9FD}"/>
                </a:ext>
              </a:extLst>
            </p:cNvPr>
            <p:cNvSpPr txBox="1"/>
            <p:nvPr/>
          </p:nvSpPr>
          <p:spPr>
            <a:xfrm>
              <a:off x="4297937" y="2656977"/>
              <a:ext cx="1007381" cy="565470"/>
            </a:xfrm>
            <a:prstGeom prst="rect">
              <a:avLst/>
            </a:prstGeom>
            <a:noFill/>
          </p:spPr>
          <p:txBody>
            <a:bodyPr wrap="square" rtlCol="0">
              <a:spAutoFit/>
            </a:bodyPr>
            <a:lstStyle/>
            <a:p>
              <a:pPr algn="ctr" defTabSz="671901">
                <a:defRPr/>
              </a:pPr>
              <a:r>
                <a:rPr lang="en-US" altLang="zh-CN" sz="1050" kern="0" dirty="0" smtClean="0">
                  <a:solidFill>
                    <a:srgbClr val="FFFFFF"/>
                  </a:solidFill>
                  <a:latin typeface="微软雅黑"/>
                  <a:ea typeface="微软雅黑"/>
                </a:rPr>
                <a:t>NURBS</a:t>
              </a:r>
              <a:r>
                <a:rPr lang="zh-CN" altLang="en-US" sz="1050" kern="0" dirty="0" smtClean="0">
                  <a:solidFill>
                    <a:srgbClr val="FFFFFF"/>
                  </a:solidFill>
                  <a:latin typeface="微软雅黑"/>
                  <a:ea typeface="微软雅黑"/>
                </a:rPr>
                <a:t>曲面模型</a:t>
              </a:r>
              <a:endParaRPr lang="zh-CN" altLang="en-US" sz="1050" kern="0" dirty="0">
                <a:solidFill>
                  <a:srgbClr val="FFFFFF"/>
                </a:solidFill>
                <a:latin typeface="微软雅黑"/>
                <a:ea typeface="微软雅黑"/>
              </a:endParaRPr>
            </a:p>
          </p:txBody>
        </p:sp>
      </p:grpSp>
      <p:grpSp>
        <p:nvGrpSpPr>
          <p:cNvPr id="18" name="组合 17">
            <a:extLst>
              <a:ext uri="{FF2B5EF4-FFF2-40B4-BE49-F238E27FC236}">
                <a16:creationId xmlns:a16="http://schemas.microsoft.com/office/drawing/2014/main" xmlns="" id="{1F1BFA3D-C7CB-4B83-ADB4-F3CFBBBED75C}"/>
              </a:ext>
            </a:extLst>
          </p:cNvPr>
          <p:cNvGrpSpPr/>
          <p:nvPr/>
        </p:nvGrpSpPr>
        <p:grpSpPr>
          <a:xfrm>
            <a:off x="2848212" y="3289195"/>
            <a:ext cx="717379" cy="718545"/>
            <a:chOff x="3546475" y="3206751"/>
            <a:chExt cx="976313" cy="977900"/>
          </a:xfrm>
        </p:grpSpPr>
        <p:sp>
          <p:nvSpPr>
            <p:cNvPr id="19" name="Freeform 9">
              <a:extLst>
                <a:ext uri="{FF2B5EF4-FFF2-40B4-BE49-F238E27FC236}">
                  <a16:creationId xmlns:a16="http://schemas.microsoft.com/office/drawing/2014/main" xmlns="" id="{0E5D98E6-ED18-4ECF-A29E-F15637A0874D}"/>
                </a:ext>
              </a:extLst>
            </p:cNvPr>
            <p:cNvSpPr>
              <a:spLocks/>
            </p:cNvSpPr>
            <p:nvPr/>
          </p:nvSpPr>
          <p:spPr bwMode="auto">
            <a:xfrm>
              <a:off x="3546475" y="3206751"/>
              <a:ext cx="976313" cy="977900"/>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dirty="0">
                <a:solidFill>
                  <a:srgbClr val="FFFFFF"/>
                </a:solidFill>
                <a:latin typeface="微软雅黑"/>
                <a:ea typeface="微软雅黑"/>
              </a:endParaRPr>
            </a:p>
          </p:txBody>
        </p:sp>
        <p:sp>
          <p:nvSpPr>
            <p:cNvPr id="20" name="TextBox 61">
              <a:extLst>
                <a:ext uri="{FF2B5EF4-FFF2-40B4-BE49-F238E27FC236}">
                  <a16:creationId xmlns:a16="http://schemas.microsoft.com/office/drawing/2014/main" xmlns="" id="{D9A04DEE-3D47-4075-A008-89D331A41EDC}"/>
                </a:ext>
              </a:extLst>
            </p:cNvPr>
            <p:cNvSpPr txBox="1"/>
            <p:nvPr/>
          </p:nvSpPr>
          <p:spPr>
            <a:xfrm>
              <a:off x="3575194" y="3355807"/>
              <a:ext cx="910969" cy="679786"/>
            </a:xfrm>
            <a:prstGeom prst="rect">
              <a:avLst/>
            </a:prstGeom>
            <a:noFill/>
          </p:spPr>
          <p:txBody>
            <a:bodyPr wrap="square" rtlCol="0">
              <a:spAutoFit/>
            </a:bodyPr>
            <a:lstStyle/>
            <a:p>
              <a:pPr algn="ctr" defTabSz="671901">
                <a:defRPr/>
              </a:pPr>
              <a:r>
                <a:rPr lang="zh-CN" altLang="en-US" sz="1323" kern="0" smtClean="0">
                  <a:solidFill>
                    <a:srgbClr val="FFFFFF"/>
                  </a:solidFill>
                  <a:latin typeface="微软雅黑"/>
                  <a:ea typeface="微软雅黑"/>
                </a:rPr>
                <a:t>点壳模型</a:t>
              </a:r>
              <a:endParaRPr lang="zh-CN" altLang="en-US" sz="1323" kern="0" dirty="0">
                <a:solidFill>
                  <a:srgbClr val="FFFFFF"/>
                </a:solidFill>
                <a:latin typeface="微软雅黑"/>
                <a:ea typeface="微软雅黑"/>
              </a:endParaRPr>
            </a:p>
          </p:txBody>
        </p:sp>
      </p:grpSp>
      <p:grpSp>
        <p:nvGrpSpPr>
          <p:cNvPr id="21" name="组合 20">
            <a:extLst>
              <a:ext uri="{FF2B5EF4-FFF2-40B4-BE49-F238E27FC236}">
                <a16:creationId xmlns:a16="http://schemas.microsoft.com/office/drawing/2014/main" xmlns="" id="{F7F7373D-99EF-46D4-BD4A-C1820608E28F}"/>
              </a:ext>
            </a:extLst>
          </p:cNvPr>
          <p:cNvGrpSpPr/>
          <p:nvPr/>
        </p:nvGrpSpPr>
        <p:grpSpPr>
          <a:xfrm>
            <a:off x="2083009" y="3482829"/>
            <a:ext cx="720878" cy="720878"/>
            <a:chOff x="2505075" y="3470276"/>
            <a:chExt cx="981075" cy="981075"/>
          </a:xfrm>
        </p:grpSpPr>
        <p:sp>
          <p:nvSpPr>
            <p:cNvPr id="22" name="Freeform 10">
              <a:extLst>
                <a:ext uri="{FF2B5EF4-FFF2-40B4-BE49-F238E27FC236}">
                  <a16:creationId xmlns:a16="http://schemas.microsoft.com/office/drawing/2014/main" xmlns="" id="{69326D3C-5B40-4043-9BB0-D1476A7A8D0E}"/>
                </a:ext>
              </a:extLst>
            </p:cNvPr>
            <p:cNvSpPr>
              <a:spLocks/>
            </p:cNvSpPr>
            <p:nvPr/>
          </p:nvSpPr>
          <p:spPr bwMode="auto">
            <a:xfrm>
              <a:off x="2505075" y="3470276"/>
              <a:ext cx="981075" cy="981075"/>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dirty="0">
                <a:solidFill>
                  <a:srgbClr val="FFFFFF"/>
                </a:solidFill>
                <a:latin typeface="微软雅黑"/>
                <a:ea typeface="微软雅黑"/>
              </a:endParaRPr>
            </a:p>
          </p:txBody>
        </p:sp>
        <p:sp>
          <p:nvSpPr>
            <p:cNvPr id="23" name="TextBox 64">
              <a:extLst>
                <a:ext uri="{FF2B5EF4-FFF2-40B4-BE49-F238E27FC236}">
                  <a16:creationId xmlns:a16="http://schemas.microsoft.com/office/drawing/2014/main" xmlns="" id="{DF97E74F-4A18-47FB-BA79-61AF9891A24F}"/>
                </a:ext>
              </a:extLst>
            </p:cNvPr>
            <p:cNvSpPr txBox="1"/>
            <p:nvPr/>
          </p:nvSpPr>
          <p:spPr>
            <a:xfrm>
              <a:off x="2539069" y="3635580"/>
              <a:ext cx="886843" cy="679787"/>
            </a:xfrm>
            <a:prstGeom prst="rect">
              <a:avLst/>
            </a:prstGeom>
            <a:noFill/>
          </p:spPr>
          <p:txBody>
            <a:bodyPr wrap="square" rtlCol="0">
              <a:spAutoFit/>
            </a:bodyPr>
            <a:lstStyle/>
            <a:p>
              <a:pPr algn="ctr" defTabSz="671901">
                <a:defRPr/>
              </a:pPr>
              <a:r>
                <a:rPr lang="zh-CN" altLang="en-US" sz="1323" kern="0" dirty="0" smtClean="0">
                  <a:solidFill>
                    <a:srgbClr val="FFFFFF"/>
                  </a:solidFill>
                  <a:latin typeface="微软雅黑"/>
                  <a:ea typeface="微软雅黑"/>
                </a:rPr>
                <a:t>球树模型</a:t>
              </a:r>
              <a:endParaRPr lang="zh-CN" altLang="en-US" sz="1323" kern="0" dirty="0">
                <a:solidFill>
                  <a:srgbClr val="FFFFFF"/>
                </a:solidFill>
                <a:latin typeface="微软雅黑"/>
                <a:ea typeface="微软雅黑"/>
              </a:endParaRPr>
            </a:p>
          </p:txBody>
        </p:sp>
      </p:grpSp>
      <p:grpSp>
        <p:nvGrpSpPr>
          <p:cNvPr id="24" name="组合 23">
            <a:extLst>
              <a:ext uri="{FF2B5EF4-FFF2-40B4-BE49-F238E27FC236}">
                <a16:creationId xmlns:a16="http://schemas.microsoft.com/office/drawing/2014/main" xmlns="" id="{A48B6DE0-4336-475E-B7D3-AE75B431D1F5}"/>
              </a:ext>
            </a:extLst>
          </p:cNvPr>
          <p:cNvGrpSpPr/>
          <p:nvPr/>
        </p:nvGrpSpPr>
        <p:grpSpPr>
          <a:xfrm>
            <a:off x="1322471" y="3268199"/>
            <a:ext cx="725544" cy="724378"/>
            <a:chOff x="1470025" y="3178176"/>
            <a:chExt cx="987425" cy="985838"/>
          </a:xfrm>
        </p:grpSpPr>
        <p:sp>
          <p:nvSpPr>
            <p:cNvPr id="25" name="Freeform 11">
              <a:extLst>
                <a:ext uri="{FF2B5EF4-FFF2-40B4-BE49-F238E27FC236}">
                  <a16:creationId xmlns:a16="http://schemas.microsoft.com/office/drawing/2014/main" xmlns="" id="{94B64227-5ED8-4114-9B87-373664A685C4}"/>
                </a:ext>
              </a:extLst>
            </p:cNvPr>
            <p:cNvSpPr>
              <a:spLocks/>
            </p:cNvSpPr>
            <p:nvPr/>
          </p:nvSpPr>
          <p:spPr bwMode="auto">
            <a:xfrm>
              <a:off x="1470025" y="3178176"/>
              <a:ext cx="987425" cy="985838"/>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26" name="TextBox 67">
              <a:extLst>
                <a:ext uri="{FF2B5EF4-FFF2-40B4-BE49-F238E27FC236}">
                  <a16:creationId xmlns:a16="http://schemas.microsoft.com/office/drawing/2014/main" xmlns="" id="{90C9A932-A359-4573-BAF4-FF3F538CCED4}"/>
                </a:ext>
              </a:extLst>
            </p:cNvPr>
            <p:cNvSpPr txBox="1"/>
            <p:nvPr/>
          </p:nvSpPr>
          <p:spPr>
            <a:xfrm>
              <a:off x="1593182" y="3339764"/>
              <a:ext cx="741110" cy="679786"/>
            </a:xfrm>
            <a:prstGeom prst="rect">
              <a:avLst/>
            </a:prstGeom>
            <a:noFill/>
          </p:spPr>
          <p:txBody>
            <a:bodyPr wrap="square" rtlCol="0">
              <a:spAutoFit/>
            </a:bodyPr>
            <a:lstStyle/>
            <a:p>
              <a:pPr algn="ctr" defTabSz="671901">
                <a:defRPr/>
              </a:pPr>
              <a:r>
                <a:rPr lang="zh-CN" altLang="en-US" sz="1323" kern="0" dirty="0" smtClean="0">
                  <a:solidFill>
                    <a:srgbClr val="FFFFFF"/>
                  </a:solidFill>
                  <a:latin typeface="微软雅黑"/>
                  <a:ea typeface="微软雅黑"/>
                </a:rPr>
                <a:t>体素模型</a:t>
              </a:r>
              <a:endParaRPr lang="zh-CN" altLang="en-US" sz="1323" kern="0" dirty="0">
                <a:solidFill>
                  <a:srgbClr val="FFFFFF"/>
                </a:solidFill>
                <a:latin typeface="微软雅黑"/>
                <a:ea typeface="微软雅黑"/>
              </a:endParaRPr>
            </a:p>
          </p:txBody>
        </p:sp>
      </p:grpSp>
      <p:grpSp>
        <p:nvGrpSpPr>
          <p:cNvPr id="27" name="组合 26">
            <a:extLst>
              <a:ext uri="{FF2B5EF4-FFF2-40B4-BE49-F238E27FC236}">
                <a16:creationId xmlns:a16="http://schemas.microsoft.com/office/drawing/2014/main" xmlns="" id="{DD355577-BDF5-4D83-8663-212078D1973D}"/>
              </a:ext>
            </a:extLst>
          </p:cNvPr>
          <p:cNvGrpSpPr/>
          <p:nvPr/>
        </p:nvGrpSpPr>
        <p:grpSpPr>
          <a:xfrm>
            <a:off x="775397" y="2708298"/>
            <a:ext cx="718545" cy="718546"/>
            <a:chOff x="725488" y="2416176"/>
            <a:chExt cx="977900" cy="977900"/>
          </a:xfrm>
        </p:grpSpPr>
        <p:sp>
          <p:nvSpPr>
            <p:cNvPr id="28" name="Freeform 12">
              <a:extLst>
                <a:ext uri="{FF2B5EF4-FFF2-40B4-BE49-F238E27FC236}">
                  <a16:creationId xmlns:a16="http://schemas.microsoft.com/office/drawing/2014/main" xmlns="" id="{9B1518C1-8230-485C-950F-D1F68E9E261A}"/>
                </a:ext>
              </a:extLst>
            </p:cNvPr>
            <p:cNvSpPr>
              <a:spLocks/>
            </p:cNvSpPr>
            <p:nvPr/>
          </p:nvSpPr>
          <p:spPr bwMode="auto">
            <a:xfrm>
              <a:off x="725488" y="2416176"/>
              <a:ext cx="977900" cy="977900"/>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dirty="0">
                <a:solidFill>
                  <a:srgbClr val="FFFFFF"/>
                </a:solidFill>
                <a:latin typeface="微软雅黑"/>
                <a:ea typeface="微软雅黑"/>
              </a:endParaRPr>
            </a:p>
          </p:txBody>
        </p:sp>
        <p:sp>
          <p:nvSpPr>
            <p:cNvPr id="29" name="TextBox 70">
              <a:extLst>
                <a:ext uri="{FF2B5EF4-FFF2-40B4-BE49-F238E27FC236}">
                  <a16:creationId xmlns:a16="http://schemas.microsoft.com/office/drawing/2014/main" xmlns="" id="{5A80212A-8F1D-48E0-B542-5604460F3A9E}"/>
                </a:ext>
              </a:extLst>
            </p:cNvPr>
            <p:cNvSpPr txBox="1"/>
            <p:nvPr/>
          </p:nvSpPr>
          <p:spPr>
            <a:xfrm>
              <a:off x="788460" y="2606313"/>
              <a:ext cx="826372" cy="565469"/>
            </a:xfrm>
            <a:prstGeom prst="rect">
              <a:avLst/>
            </a:prstGeom>
            <a:noFill/>
          </p:spPr>
          <p:txBody>
            <a:bodyPr wrap="square" rtlCol="0">
              <a:spAutoFit/>
            </a:bodyPr>
            <a:lstStyle/>
            <a:p>
              <a:pPr algn="ctr" defTabSz="671901">
                <a:defRPr/>
              </a:pPr>
              <a:r>
                <a:rPr lang="zh-CN" altLang="en-US" sz="1050" kern="0" dirty="0" smtClean="0">
                  <a:solidFill>
                    <a:srgbClr val="FFFFFF"/>
                  </a:solidFill>
                  <a:latin typeface="微软雅黑"/>
                  <a:ea typeface="微软雅黑"/>
                </a:rPr>
                <a:t>三角网格模型</a:t>
              </a:r>
              <a:endParaRPr lang="zh-CN" altLang="en-US" sz="1050" kern="0" dirty="0">
                <a:solidFill>
                  <a:srgbClr val="FFFFFF"/>
                </a:solidFill>
                <a:latin typeface="微软雅黑"/>
                <a:ea typeface="微软雅黑"/>
              </a:endParaRPr>
            </a:p>
          </p:txBody>
        </p:sp>
      </p:grpSp>
      <p:grpSp>
        <p:nvGrpSpPr>
          <p:cNvPr id="30" name="组合 29">
            <a:extLst>
              <a:ext uri="{FF2B5EF4-FFF2-40B4-BE49-F238E27FC236}">
                <a16:creationId xmlns:a16="http://schemas.microsoft.com/office/drawing/2014/main" xmlns="" id="{310EF006-06E3-440F-A276-4E194E406397}"/>
              </a:ext>
            </a:extLst>
          </p:cNvPr>
          <p:cNvGrpSpPr/>
          <p:nvPr/>
        </p:nvGrpSpPr>
        <p:grpSpPr>
          <a:xfrm>
            <a:off x="578264" y="1943090"/>
            <a:ext cx="722045" cy="720878"/>
            <a:chOff x="457200" y="1374776"/>
            <a:chExt cx="982663" cy="981075"/>
          </a:xfrm>
        </p:grpSpPr>
        <p:sp>
          <p:nvSpPr>
            <p:cNvPr id="31" name="Freeform 13">
              <a:extLst>
                <a:ext uri="{FF2B5EF4-FFF2-40B4-BE49-F238E27FC236}">
                  <a16:creationId xmlns:a16="http://schemas.microsoft.com/office/drawing/2014/main" xmlns="" id="{0809850D-7F38-4743-B6CB-DD95E4D53919}"/>
                </a:ext>
              </a:extLst>
            </p:cNvPr>
            <p:cNvSpPr>
              <a:spLocks/>
            </p:cNvSpPr>
            <p:nvPr/>
          </p:nvSpPr>
          <p:spPr bwMode="auto">
            <a:xfrm>
              <a:off x="457200" y="1374776"/>
              <a:ext cx="982663" cy="981075"/>
            </a:xfrm>
            <a:custGeom>
              <a:avLst/>
              <a:gdLst>
                <a:gd name="T0" fmla="*/ 677 w 1106"/>
                <a:gd name="T1" fmla="*/ 1037 h 1106"/>
                <a:gd name="T2" fmla="*/ 69 w 1106"/>
                <a:gd name="T3" fmla="*/ 677 h 1106"/>
                <a:gd name="T4" fmla="*/ 429 w 1106"/>
                <a:gd name="T5" fmla="*/ 69 h 1106"/>
                <a:gd name="T6" fmla="*/ 1037 w 1106"/>
                <a:gd name="T7" fmla="*/ 429 h 1106"/>
                <a:gd name="T8" fmla="*/ 677 w 1106"/>
                <a:gd name="T9" fmla="*/ 1037 h 1106"/>
              </a:gdLst>
              <a:ahLst/>
              <a:cxnLst>
                <a:cxn ang="0">
                  <a:pos x="T0" y="T1"/>
                </a:cxn>
                <a:cxn ang="0">
                  <a:pos x="T2" y="T3"/>
                </a:cxn>
                <a:cxn ang="0">
                  <a:pos x="T4" y="T5"/>
                </a:cxn>
                <a:cxn ang="0">
                  <a:pos x="T6" y="T7"/>
                </a:cxn>
                <a:cxn ang="0">
                  <a:pos x="T8" y="T9"/>
                </a:cxn>
              </a:cxnLst>
              <a:rect l="0" t="0" r="r" b="b"/>
              <a:pathLst>
                <a:path w="1106" h="1106">
                  <a:moveTo>
                    <a:pt x="677" y="1037"/>
                  </a:moveTo>
                  <a:cubicBezTo>
                    <a:pt x="410" y="1106"/>
                    <a:pt x="137" y="945"/>
                    <a:pt x="69" y="677"/>
                  </a:cubicBezTo>
                  <a:cubicBezTo>
                    <a:pt x="0" y="410"/>
                    <a:pt x="162" y="137"/>
                    <a:pt x="429" y="69"/>
                  </a:cubicBezTo>
                  <a:cubicBezTo>
                    <a:pt x="697" y="0"/>
                    <a:pt x="969" y="162"/>
                    <a:pt x="1037" y="429"/>
                  </a:cubicBezTo>
                  <a:cubicBezTo>
                    <a:pt x="1106" y="696"/>
                    <a:pt x="945" y="969"/>
                    <a:pt x="677" y="1037"/>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rgbClr val="FFFFFF"/>
                </a:solidFill>
                <a:latin typeface="微软雅黑"/>
                <a:ea typeface="微软雅黑"/>
              </a:endParaRPr>
            </a:p>
          </p:txBody>
        </p:sp>
        <p:sp>
          <p:nvSpPr>
            <p:cNvPr id="32" name="TextBox 73">
              <a:extLst>
                <a:ext uri="{FF2B5EF4-FFF2-40B4-BE49-F238E27FC236}">
                  <a16:creationId xmlns:a16="http://schemas.microsoft.com/office/drawing/2014/main" xmlns="" id="{A4F45258-CEEF-41D9-9AB2-ADAB88397B4D}"/>
                </a:ext>
              </a:extLst>
            </p:cNvPr>
            <p:cNvSpPr txBox="1"/>
            <p:nvPr/>
          </p:nvSpPr>
          <p:spPr>
            <a:xfrm>
              <a:off x="574090" y="1505879"/>
              <a:ext cx="748881" cy="679786"/>
            </a:xfrm>
            <a:prstGeom prst="rect">
              <a:avLst/>
            </a:prstGeom>
            <a:noFill/>
          </p:spPr>
          <p:txBody>
            <a:bodyPr wrap="square" rtlCol="0">
              <a:spAutoFit/>
            </a:bodyPr>
            <a:lstStyle/>
            <a:p>
              <a:pPr algn="ctr" defTabSz="671901">
                <a:defRPr/>
              </a:pPr>
              <a:r>
                <a:rPr lang="zh-CN" altLang="en-US" sz="1323" kern="0" dirty="0" smtClean="0">
                  <a:solidFill>
                    <a:srgbClr val="FFFFFF"/>
                  </a:solidFill>
                  <a:latin typeface="微软雅黑"/>
                  <a:ea typeface="微软雅黑"/>
                </a:rPr>
                <a:t>集合模型</a:t>
              </a:r>
              <a:endParaRPr lang="zh-CN" altLang="en-US" sz="1323" kern="0" dirty="0">
                <a:solidFill>
                  <a:srgbClr val="FFFFFF"/>
                </a:solidFill>
                <a:latin typeface="微软雅黑"/>
                <a:ea typeface="微软雅黑"/>
              </a:endParaRPr>
            </a:p>
          </p:txBody>
        </p:sp>
      </p:grpSp>
      <p:sp>
        <p:nvSpPr>
          <p:cNvPr id="33" name="矩形 83">
            <a:extLst>
              <a:ext uri="{FF2B5EF4-FFF2-40B4-BE49-F238E27FC236}">
                <a16:creationId xmlns:a16="http://schemas.microsoft.com/office/drawing/2014/main" xmlns="" id="{23459E4D-E5AC-4107-9A21-CEDF2BF3E22E}"/>
              </a:ext>
            </a:extLst>
          </p:cNvPr>
          <p:cNvSpPr>
            <a:spLocks noChangeArrowheads="1"/>
          </p:cNvSpPr>
          <p:nvPr/>
        </p:nvSpPr>
        <p:spPr bwMode="auto">
          <a:xfrm>
            <a:off x="4812067" y="1263953"/>
            <a:ext cx="3573354" cy="3333593"/>
          </a:xfrm>
          <a:prstGeom prst="rect">
            <a:avLst/>
          </a:prstGeom>
          <a:solidFill>
            <a:schemeClr val="bg1">
              <a:lumMod val="85000"/>
            </a:schemeClr>
          </a:solidFill>
          <a:ln w="9525" cmpd="sng">
            <a:solidFill>
              <a:srgbClr val="19B49B"/>
            </a:solidFill>
            <a:miter lim="800000"/>
            <a:headEnd/>
            <a:tailEnd/>
          </a:ln>
        </p:spPr>
        <p:txBody>
          <a:bodyPr/>
          <a:lstStyle/>
          <a:p>
            <a:pPr defTabSz="671901">
              <a:defRPr/>
            </a:pPr>
            <a:endParaRPr lang="zh-CN" altLang="en-US" sz="1323" kern="0">
              <a:solidFill>
                <a:sysClr val="windowText" lastClr="000000"/>
              </a:solidFill>
            </a:endParaRPr>
          </a:p>
        </p:txBody>
      </p:sp>
      <p:sp>
        <p:nvSpPr>
          <p:cNvPr id="34" name="TextBox 84">
            <a:extLst>
              <a:ext uri="{FF2B5EF4-FFF2-40B4-BE49-F238E27FC236}">
                <a16:creationId xmlns:a16="http://schemas.microsoft.com/office/drawing/2014/main" xmlns="" id="{DB2DBF1D-C5F1-42BA-9A31-E05AEA3D1F5C}"/>
              </a:ext>
            </a:extLst>
          </p:cNvPr>
          <p:cNvSpPr txBox="1">
            <a:spLocks noChangeArrowheads="1"/>
          </p:cNvSpPr>
          <p:nvPr/>
        </p:nvSpPr>
        <p:spPr bwMode="auto">
          <a:xfrm>
            <a:off x="5092472" y="1473593"/>
            <a:ext cx="301254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zh-CN" sz="1000" dirty="0"/>
              <a:t>网格模型是应用最早也是最广泛的模型。</a:t>
            </a:r>
            <a:r>
              <a:rPr lang="en-US" altLang="zh-CN" sz="1000" dirty="0"/>
              <a:t>Zilles</a:t>
            </a:r>
            <a:r>
              <a:rPr lang="zh-CN" altLang="zh-CN" sz="1000" dirty="0" smtClean="0"/>
              <a:t>等在</a:t>
            </a:r>
            <a:r>
              <a:rPr lang="en-US" altLang="zh-CN" sz="1000" dirty="0"/>
              <a:t>1995</a:t>
            </a:r>
            <a:r>
              <a:rPr lang="zh-CN" altLang="zh-CN" sz="1000" dirty="0"/>
              <a:t>年提出了将计算机图形学中的网格模型应用到力触觉领域的思想，通过采用点、线、面这</a:t>
            </a:r>
            <a:r>
              <a:rPr lang="en-US" altLang="zh-CN" sz="1000" dirty="0"/>
              <a:t>3</a:t>
            </a:r>
            <a:r>
              <a:rPr lang="zh-CN" altLang="zh-CN" sz="1000" dirty="0"/>
              <a:t>种几何元素，以及它们之间的拓扑关系来表示三维实体</a:t>
            </a:r>
            <a:r>
              <a:rPr lang="zh-CN" altLang="zh-CN" sz="1000" dirty="0" smtClean="0"/>
              <a:t>表面。</a:t>
            </a:r>
            <a:r>
              <a:rPr lang="zh-CN" altLang="zh-CN" sz="1000" dirty="0"/>
              <a:t>网格模型的优点主要在于表面网格细腻有很好的显示效果，可用于虚拟模型的显示；缺点是在细节渲染时，网格模型极易导致力觉渲染的穿透效应，可能造成错误的力反馈</a:t>
            </a:r>
            <a:r>
              <a:rPr lang="zh-CN" altLang="zh-CN" sz="1000" dirty="0" smtClean="0"/>
              <a:t>效果</a:t>
            </a:r>
            <a:r>
              <a:rPr lang="zh-CN" altLang="en-US" sz="1000" dirty="0" smtClean="0"/>
              <a:t>。</a:t>
            </a:r>
            <a:r>
              <a:rPr lang="zh-CN" altLang="zh-CN" sz="1000" dirty="0" smtClean="0"/>
              <a:t> </a:t>
            </a:r>
            <a:endParaRPr lang="en-US" altLang="zh-CN" sz="1000" dirty="0">
              <a:solidFill>
                <a:schemeClr val="bg1">
                  <a:lumMod val="50000"/>
                </a:schemeClr>
              </a:solidFill>
              <a:latin typeface="微软雅黑" pitchFamily="34" charset="-122"/>
              <a:ea typeface="微软雅黑" pitchFamily="34" charset="-122"/>
            </a:endParaRPr>
          </a:p>
          <a:p>
            <a:pPr algn="just"/>
            <a:endParaRPr lang="en-US" altLang="zh-CN" sz="1000" dirty="0">
              <a:solidFill>
                <a:schemeClr val="bg1">
                  <a:lumMod val="50000"/>
                </a:schemeClr>
              </a:solidFill>
              <a:latin typeface="微软雅黑" pitchFamily="34" charset="-122"/>
              <a:ea typeface="微软雅黑" pitchFamily="34" charset="-122"/>
              <a:sym typeface="微软雅黑" pitchFamily="34" charset="-122"/>
            </a:endParaRPr>
          </a:p>
        </p:txBody>
      </p:sp>
      <p:sp>
        <p:nvSpPr>
          <p:cNvPr id="35" name="Freeform 12">
            <a:extLst>
              <a:ext uri="{FF2B5EF4-FFF2-40B4-BE49-F238E27FC236}">
                <a16:creationId xmlns:a16="http://schemas.microsoft.com/office/drawing/2014/main" xmlns="" id="{D14C0213-DF2C-4002-B463-F4D2EDE39ECD}"/>
              </a:ext>
            </a:extLst>
          </p:cNvPr>
          <p:cNvSpPr>
            <a:spLocks/>
          </p:cNvSpPr>
          <p:nvPr/>
        </p:nvSpPr>
        <p:spPr bwMode="auto">
          <a:xfrm>
            <a:off x="4767270" y="1196751"/>
            <a:ext cx="388435" cy="389601"/>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19B49B"/>
          </a:solidFill>
          <a:ln>
            <a:noFill/>
          </a:ln>
          <a:extLst/>
        </p:spPr>
        <p:txBody>
          <a:bodyPr/>
          <a:lstStyle/>
          <a:p>
            <a:pPr defTabSz="671901">
              <a:defRPr/>
            </a:pPr>
            <a:endParaRPr lang="zh-CN" altLang="en-US" sz="1323" kern="0">
              <a:solidFill>
                <a:sysClr val="windowText" lastClr="000000"/>
              </a:solidFill>
            </a:endParaRPr>
          </a:p>
        </p:txBody>
      </p:sp>
      <p:sp>
        <p:nvSpPr>
          <p:cNvPr id="36" name="Freeform 12">
            <a:extLst>
              <a:ext uri="{FF2B5EF4-FFF2-40B4-BE49-F238E27FC236}">
                <a16:creationId xmlns:a16="http://schemas.microsoft.com/office/drawing/2014/main" xmlns="" id="{B4DB7BAC-F527-40C6-A032-0CD1A4613B23}"/>
              </a:ext>
            </a:extLst>
          </p:cNvPr>
          <p:cNvSpPr>
            <a:spLocks/>
          </p:cNvSpPr>
          <p:nvPr/>
        </p:nvSpPr>
        <p:spPr bwMode="auto">
          <a:xfrm flipH="1" flipV="1">
            <a:off x="8069028" y="4257387"/>
            <a:ext cx="388435" cy="389601"/>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19B49B"/>
          </a:solidFill>
          <a:ln>
            <a:noFill/>
          </a:ln>
          <a:extLst/>
        </p:spPr>
        <p:txBody>
          <a:bodyPr/>
          <a:lstStyle/>
          <a:p>
            <a:pPr defTabSz="671901">
              <a:defRPr/>
            </a:pPr>
            <a:endParaRPr lang="zh-CN" altLang="en-US" sz="1323" kern="0">
              <a:solidFill>
                <a:sysClr val="windowText" lastClr="000000"/>
              </a:solidFill>
            </a:endParaRPr>
          </a:p>
        </p:txBody>
      </p:sp>
      <p:sp>
        <p:nvSpPr>
          <p:cNvPr id="37" name="TextBox 20">
            <a:extLst>
              <a:ext uri="{FF2B5EF4-FFF2-40B4-BE49-F238E27FC236}">
                <a16:creationId xmlns:a16="http://schemas.microsoft.com/office/drawing/2014/main" xmlns="" id="{1AE00D9D-ED04-447A-9479-84A26F6FDAC0}"/>
              </a:ext>
            </a:extLst>
          </p:cNvPr>
          <p:cNvSpPr txBox="1"/>
          <p:nvPr/>
        </p:nvSpPr>
        <p:spPr>
          <a:xfrm>
            <a:off x="907976" y="292746"/>
            <a:ext cx="3476134"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代表性模型</a:t>
            </a:r>
            <a:endParaRPr lang="zh-CN" altLang="en-US" sz="2400" dirty="0">
              <a:latin typeface="方正兰亭准黑_GBK" panose="02000000000000000000" pitchFamily="2" charset="-122"/>
              <a:ea typeface="方正兰亭准黑_GBK" panose="02000000000000000000" pitchFamily="2" charset="-122"/>
            </a:endParaRPr>
          </a:p>
        </p:txBody>
      </p:sp>
      <p:sp>
        <p:nvSpPr>
          <p:cNvPr id="38" name="矩形 37">
            <a:extLst>
              <a:ext uri="{FF2B5EF4-FFF2-40B4-BE49-F238E27FC236}">
                <a16:creationId xmlns:a16="http://schemas.microsoft.com/office/drawing/2014/main" xmlns="" id="{D2442CBD-B179-4F84-BB0C-D18DD597CD9E}"/>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Agency FB" panose="020B0503020202020204" pitchFamily="34" charset="0"/>
              </a:rPr>
              <a:t>02</a:t>
            </a:r>
            <a:endParaRPr lang="zh-CN" altLang="en-US" sz="2000" dirty="0">
              <a:latin typeface="Agency FB" panose="020B0503020202020204" pitchFamily="34" charset="0"/>
            </a:endParaRPr>
          </a:p>
        </p:txBody>
      </p:sp>
      <p:cxnSp>
        <p:nvCxnSpPr>
          <p:cNvPr id="39" name="直接连接符 38">
            <a:extLst>
              <a:ext uri="{FF2B5EF4-FFF2-40B4-BE49-F238E27FC236}">
                <a16:creationId xmlns:a16="http://schemas.microsoft.com/office/drawing/2014/main" xmlns="" id="{A0C3644E-2E30-4D36-880A-525BA9B0A096}"/>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44" name="任意多边形: 形状 43">
            <a:extLst>
              <a:ext uri="{FF2B5EF4-FFF2-40B4-BE49-F238E27FC236}">
                <a16:creationId xmlns:a16="http://schemas.microsoft.com/office/drawing/2014/main" xmlns="" id="{8725218C-19D5-4FD0-8A6E-CC4155E08FB2}"/>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84">
            <a:extLst>
              <a:ext uri="{FF2B5EF4-FFF2-40B4-BE49-F238E27FC236}">
                <a16:creationId xmlns:a16="http://schemas.microsoft.com/office/drawing/2014/main" xmlns="" id="{DB2DBF1D-C5F1-42BA-9A31-E05AEA3D1F5C}"/>
              </a:ext>
            </a:extLst>
          </p:cNvPr>
          <p:cNvSpPr txBox="1">
            <a:spLocks noChangeArrowheads="1"/>
          </p:cNvSpPr>
          <p:nvPr/>
        </p:nvSpPr>
        <p:spPr bwMode="auto">
          <a:xfrm>
            <a:off x="5092472" y="3230397"/>
            <a:ext cx="301254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r>
              <a:rPr lang="zh-CN" altLang="zh-CN" sz="1000"/>
              <a:t>体素模型是将整个空间完全分割成相同尺寸和姿态、且相互不重叠的立方体以便于后序处理。体模型最突出的优点是碰撞检测和其他求交测试简单，只需要检测对应的坐标位置的数值即可。因此该方法不仅可以方便地表示物体的几何属性，也能扩展到表示其他属性。</a:t>
            </a:r>
            <a:endParaRPr lang="en-US" altLang="zh-CN" sz="1000" dirty="0">
              <a:solidFill>
                <a:schemeClr val="bg1">
                  <a:lumMod val="50000"/>
                </a:schemeClr>
              </a:solidFill>
              <a:latin typeface="微软雅黑" pitchFamily="34" charset="-122"/>
              <a:ea typeface="微软雅黑" pitchFamily="34" charset="-122"/>
              <a:sym typeface="微软雅黑" pitchFamily="34" charset="-122"/>
            </a:endParaRPr>
          </a:p>
        </p:txBody>
      </p:sp>
      <p:pic>
        <p:nvPicPr>
          <p:cNvPr id="46" name="图片 45"/>
          <p:cNvPicPr/>
          <p:nvPr/>
        </p:nvPicPr>
        <p:blipFill>
          <a:blip r:embed="rId3">
            <a:extLst>
              <a:ext uri="{28A0092B-C50C-407E-A947-70E740481C1C}">
                <a14:useLocalDpi xmlns:a14="http://schemas.microsoft.com/office/drawing/2010/main" val="0"/>
              </a:ext>
            </a:extLst>
          </a:blip>
          <a:srcRect/>
          <a:stretch>
            <a:fillRect/>
          </a:stretch>
        </p:blipFill>
        <p:spPr bwMode="auto">
          <a:xfrm>
            <a:off x="6229162" y="1960316"/>
            <a:ext cx="1868170" cy="1176655"/>
          </a:xfrm>
          <a:prstGeom prst="rect">
            <a:avLst/>
          </a:prstGeom>
          <a:noFill/>
          <a:ln>
            <a:noFill/>
          </a:ln>
        </p:spPr>
      </p:pic>
      <p:pic>
        <p:nvPicPr>
          <p:cNvPr id="47" name="image3.jpeg"/>
          <p:cNvPicPr/>
          <p:nvPr/>
        </p:nvPicPr>
        <p:blipFill>
          <a:blip r:embed="rId4" cstate="print"/>
          <a:stretch>
            <a:fillRect/>
          </a:stretch>
        </p:blipFill>
        <p:spPr>
          <a:xfrm>
            <a:off x="6206302" y="3708585"/>
            <a:ext cx="1913890" cy="1163955"/>
          </a:xfrm>
          <a:prstGeom prst="rect">
            <a:avLst/>
          </a:prstGeom>
        </p:spPr>
      </p:pic>
      <p:pic>
        <p:nvPicPr>
          <p:cNvPr id="48" name="图片 47"/>
          <p:cNvPicPr/>
          <p:nvPr/>
        </p:nvPicPr>
        <p:blipFill>
          <a:blip r:embed="rId5">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42683459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
                                        <p:tgtEl>
                                          <p:spTgt spid="44"/>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300"/>
                                        <p:tgtEl>
                                          <p:spTgt spid="39"/>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400" fill="hold"/>
                                        <p:tgtEl>
                                          <p:spTgt spid="38"/>
                                        </p:tgtEl>
                                        <p:attrNameLst>
                                          <p:attrName>ppt_x</p:attrName>
                                        </p:attrNameLst>
                                      </p:cBhvr>
                                      <p:tavLst>
                                        <p:tav tm="0">
                                          <p:val>
                                            <p:strVal val="0-#ppt_w/2"/>
                                          </p:val>
                                        </p:tav>
                                        <p:tav tm="100000">
                                          <p:val>
                                            <p:strVal val="#ppt_x"/>
                                          </p:val>
                                        </p:tav>
                                      </p:tavLst>
                                    </p:anim>
                                    <p:anim calcmode="lin" valueType="num">
                                      <p:cBhvr additive="base">
                                        <p:cTn id="15" dur="400" fill="hold"/>
                                        <p:tgtEl>
                                          <p:spTgt spid="38"/>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400" fill="hold"/>
                                        <p:tgtEl>
                                          <p:spTgt spid="37"/>
                                        </p:tgtEl>
                                        <p:attrNameLst>
                                          <p:attrName>ppt_x</p:attrName>
                                        </p:attrNameLst>
                                      </p:cBhvr>
                                      <p:tavLst>
                                        <p:tav tm="0">
                                          <p:val>
                                            <p:strVal val="0-#ppt_w/2"/>
                                          </p:val>
                                        </p:tav>
                                        <p:tav tm="100000">
                                          <p:val>
                                            <p:strVal val="#ppt_x"/>
                                          </p:val>
                                        </p:tav>
                                      </p:tavLst>
                                    </p:anim>
                                    <p:anim calcmode="lin" valueType="num">
                                      <p:cBhvr additive="base">
                                        <p:cTn id="20" dur="400" fill="hold"/>
                                        <p:tgtEl>
                                          <p:spTgt spid="37"/>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21" presetClass="entr" presetSubtype="1"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par>
                          <p:cTn id="25" fill="hold">
                            <p:stCondLst>
                              <p:cond delay="294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63" presetClass="path" presetSubtype="0" accel="50000" decel="50000" fill="hold" grpId="1" nodeType="withEffect">
                                  <p:stCondLst>
                                    <p:cond delay="0"/>
                                  </p:stCondLst>
                                  <p:childTnLst>
                                    <p:animMotion origin="layout" path="M 4.31378E-6 -1.85185E-6 L 0.10732 -1.85185E-6 " pathEditMode="relative" rAng="0" ptsTypes="AA">
                                      <p:cBhvr>
                                        <p:cTn id="29" dur="300" spd="-100000" fill="hold"/>
                                        <p:tgtEl>
                                          <p:spTgt spid="2"/>
                                        </p:tgtEl>
                                        <p:attrNameLst>
                                          <p:attrName>ppt_x</p:attrName>
                                          <p:attrName>ppt_y</p:attrName>
                                        </p:attrNameLst>
                                      </p:cBhvr>
                                      <p:rCtr x="5360" y="0"/>
                                    </p:animMotion>
                                  </p:childTnLst>
                                </p:cTn>
                              </p:par>
                              <p:par>
                                <p:cTn id="30" presetID="1" presetClass="entr" presetSubtype="0" fill="hold" grpId="0" nodeType="withEffect">
                                  <p:stCondLst>
                                    <p:cond delay="100"/>
                                  </p:stCondLst>
                                  <p:childTnLst>
                                    <p:set>
                                      <p:cBhvr>
                                        <p:cTn id="31" dur="1" fill="hold">
                                          <p:stCondLst>
                                            <p:cond delay="0"/>
                                          </p:stCondLst>
                                        </p:cTn>
                                        <p:tgtEl>
                                          <p:spTgt spid="3"/>
                                        </p:tgtEl>
                                        <p:attrNameLst>
                                          <p:attrName>style.visibility</p:attrName>
                                        </p:attrNameLst>
                                      </p:cBhvr>
                                      <p:to>
                                        <p:strVal val="visible"/>
                                      </p:to>
                                    </p:set>
                                  </p:childTnLst>
                                </p:cTn>
                              </p:par>
                              <p:par>
                                <p:cTn id="32" presetID="63" presetClass="path" presetSubtype="0" accel="50000" decel="50000" fill="hold" grpId="1" nodeType="withEffect">
                                  <p:stCondLst>
                                    <p:cond delay="100"/>
                                  </p:stCondLst>
                                  <p:childTnLst>
                                    <p:animMotion origin="layout" path="M 1.20853E-6 1.11111E-6 L 0.08833 -0.09329 " pathEditMode="relative" rAng="0" ptsTypes="AA">
                                      <p:cBhvr>
                                        <p:cTn id="33" dur="300" spd="-100000" fill="hold"/>
                                        <p:tgtEl>
                                          <p:spTgt spid="3"/>
                                        </p:tgtEl>
                                        <p:attrNameLst>
                                          <p:attrName>ppt_x</p:attrName>
                                          <p:attrName>ppt_y</p:attrName>
                                        </p:attrNameLst>
                                      </p:cBhvr>
                                      <p:rCtr x="4410" y="-4676"/>
                                    </p:animMotion>
                                  </p:childTnLst>
                                </p:cTn>
                              </p:par>
                              <p:par>
                                <p:cTn id="34" presetID="1" presetClass="entr" presetSubtype="0" fill="hold" grpId="0" nodeType="withEffect">
                                  <p:stCondLst>
                                    <p:cond delay="200"/>
                                  </p:stCondLst>
                                  <p:childTnLst>
                                    <p:set>
                                      <p:cBhvr>
                                        <p:cTn id="35" dur="1" fill="hold">
                                          <p:stCondLst>
                                            <p:cond delay="0"/>
                                          </p:stCondLst>
                                        </p:cTn>
                                        <p:tgtEl>
                                          <p:spTgt spid="4"/>
                                        </p:tgtEl>
                                        <p:attrNameLst>
                                          <p:attrName>style.visibility</p:attrName>
                                        </p:attrNameLst>
                                      </p:cBhvr>
                                      <p:to>
                                        <p:strVal val="visible"/>
                                      </p:to>
                                    </p:set>
                                  </p:childTnLst>
                                </p:cTn>
                              </p:par>
                              <p:par>
                                <p:cTn id="36" presetID="63" presetClass="path" presetSubtype="0" accel="50000" decel="50000" fill="hold" grpId="1" nodeType="withEffect">
                                  <p:stCondLst>
                                    <p:cond delay="200"/>
                                  </p:stCondLst>
                                  <p:childTnLst>
                                    <p:animMotion origin="layout" path="M 4.99805E-6 1.48148E-6 L 0.05034 -0.16667 " pathEditMode="relative" rAng="0" ptsTypes="AA">
                                      <p:cBhvr>
                                        <p:cTn id="37" dur="300" spd="-100000" fill="hold"/>
                                        <p:tgtEl>
                                          <p:spTgt spid="4"/>
                                        </p:tgtEl>
                                        <p:attrNameLst>
                                          <p:attrName>ppt_x</p:attrName>
                                          <p:attrName>ppt_y</p:attrName>
                                        </p:attrNameLst>
                                      </p:cBhvr>
                                      <p:rCtr x="2511" y="-8333"/>
                                    </p:animMotion>
                                  </p:childTnLst>
                                </p:cTn>
                              </p:par>
                              <p:par>
                                <p:cTn id="38" presetID="1" presetClass="entr" presetSubtype="0" fill="hold" grpId="0" nodeType="withEffect">
                                  <p:stCondLst>
                                    <p:cond delay="300"/>
                                  </p:stCondLst>
                                  <p:childTnLst>
                                    <p:set>
                                      <p:cBhvr>
                                        <p:cTn id="39" dur="1" fill="hold">
                                          <p:stCondLst>
                                            <p:cond delay="0"/>
                                          </p:stCondLst>
                                        </p:cTn>
                                        <p:tgtEl>
                                          <p:spTgt spid="5"/>
                                        </p:tgtEl>
                                        <p:attrNameLst>
                                          <p:attrName>style.visibility</p:attrName>
                                        </p:attrNameLst>
                                      </p:cBhvr>
                                      <p:to>
                                        <p:strVal val="visible"/>
                                      </p:to>
                                    </p:set>
                                  </p:childTnLst>
                                </p:cTn>
                              </p:par>
                              <p:par>
                                <p:cTn id="40" presetID="63" presetClass="path" presetSubtype="0" accel="50000" decel="50000" fill="hold" grpId="1" nodeType="withEffect">
                                  <p:stCondLst>
                                    <p:cond delay="300"/>
                                  </p:stCondLst>
                                  <p:childTnLst>
                                    <p:animMotion origin="layout" path="M -9.88682E-8 3.7037E-6 L -9.88682E-8 -0.2007 " pathEditMode="relative" rAng="0" ptsTypes="AA">
                                      <p:cBhvr>
                                        <p:cTn id="41" dur="300" spd="-100000" fill="hold"/>
                                        <p:tgtEl>
                                          <p:spTgt spid="5"/>
                                        </p:tgtEl>
                                        <p:attrNameLst>
                                          <p:attrName>ppt_x</p:attrName>
                                          <p:attrName>ppt_y</p:attrName>
                                        </p:attrNameLst>
                                      </p:cBhvr>
                                      <p:rCtr x="0" y="-10046"/>
                                    </p:animMotion>
                                  </p:childTnLst>
                                </p:cTn>
                              </p:par>
                              <p:par>
                                <p:cTn id="42" presetID="1" presetClass="entr" presetSubtype="0" fill="hold" grpId="0" nodeType="withEffect">
                                  <p:stCondLst>
                                    <p:cond delay="400"/>
                                  </p:stCondLst>
                                  <p:childTnLst>
                                    <p:set>
                                      <p:cBhvr>
                                        <p:cTn id="43" dur="1" fill="hold">
                                          <p:stCondLst>
                                            <p:cond delay="0"/>
                                          </p:stCondLst>
                                        </p:cTn>
                                        <p:tgtEl>
                                          <p:spTgt spid="6"/>
                                        </p:tgtEl>
                                        <p:attrNameLst>
                                          <p:attrName>style.visibility</p:attrName>
                                        </p:attrNameLst>
                                      </p:cBhvr>
                                      <p:to>
                                        <p:strVal val="visible"/>
                                      </p:to>
                                    </p:set>
                                  </p:childTnLst>
                                </p:cTn>
                              </p:par>
                              <p:par>
                                <p:cTn id="44" presetID="63" presetClass="path" presetSubtype="0" accel="50000" decel="50000" fill="hold" grpId="1" nodeType="withEffect">
                                  <p:stCondLst>
                                    <p:cond delay="400"/>
                                  </p:stCondLst>
                                  <p:childTnLst>
                                    <p:animMotion origin="layout" path="M 3.00898E-6 -1.85185E-6 L -0.05347 -0.16875 " pathEditMode="relative" rAng="0" ptsTypes="AA">
                                      <p:cBhvr>
                                        <p:cTn id="45" dur="300" spd="-100000" fill="hold"/>
                                        <p:tgtEl>
                                          <p:spTgt spid="6"/>
                                        </p:tgtEl>
                                        <p:attrNameLst>
                                          <p:attrName>ppt_x</p:attrName>
                                          <p:attrName>ppt_y</p:attrName>
                                        </p:attrNameLst>
                                      </p:cBhvr>
                                      <p:rCtr x="-2680" y="-8449"/>
                                    </p:animMotion>
                                  </p:childTnLst>
                                </p:cTn>
                              </p:par>
                              <p:par>
                                <p:cTn id="46" presetID="1" presetClass="entr" presetSubtype="0" fill="hold" grpId="0" nodeType="withEffect">
                                  <p:stCondLst>
                                    <p:cond delay="500"/>
                                  </p:stCondLst>
                                  <p:childTnLst>
                                    <p:set>
                                      <p:cBhvr>
                                        <p:cTn id="47" dur="1" fill="hold">
                                          <p:stCondLst>
                                            <p:cond delay="0"/>
                                          </p:stCondLst>
                                        </p:cTn>
                                        <p:tgtEl>
                                          <p:spTgt spid="7"/>
                                        </p:tgtEl>
                                        <p:attrNameLst>
                                          <p:attrName>style.visibility</p:attrName>
                                        </p:attrNameLst>
                                      </p:cBhvr>
                                      <p:to>
                                        <p:strVal val="visible"/>
                                      </p:to>
                                    </p:set>
                                  </p:childTnLst>
                                </p:cTn>
                              </p:par>
                              <p:par>
                                <p:cTn id="48" presetID="63" presetClass="path" presetSubtype="0" accel="50000" decel="50000" fill="hold" grpId="1" nodeType="withEffect">
                                  <p:stCondLst>
                                    <p:cond delay="500"/>
                                  </p:stCondLst>
                                  <p:childTnLst>
                                    <p:animMotion origin="layout" path="M 4.28516E-6 -1.48148E-6 L -0.09562 -0.09213 " pathEditMode="relative" rAng="0" ptsTypes="AA">
                                      <p:cBhvr>
                                        <p:cTn id="49" dur="300" spd="-100000" fill="hold"/>
                                        <p:tgtEl>
                                          <p:spTgt spid="7"/>
                                        </p:tgtEl>
                                        <p:attrNameLst>
                                          <p:attrName>ppt_x</p:attrName>
                                          <p:attrName>ppt_y</p:attrName>
                                        </p:attrNameLst>
                                      </p:cBhvr>
                                      <p:rCtr x="-4787" y="-4606"/>
                                    </p:animMotion>
                                  </p:childTnLst>
                                </p:cTn>
                              </p:par>
                              <p:par>
                                <p:cTn id="50" presetID="1" presetClass="entr" presetSubtype="0" fill="hold" grpId="0" nodeType="withEffect">
                                  <p:stCondLst>
                                    <p:cond delay="600"/>
                                  </p:stCondLst>
                                  <p:childTnLst>
                                    <p:set>
                                      <p:cBhvr>
                                        <p:cTn id="51" dur="1" fill="hold">
                                          <p:stCondLst>
                                            <p:cond delay="0"/>
                                          </p:stCondLst>
                                        </p:cTn>
                                        <p:tgtEl>
                                          <p:spTgt spid="8"/>
                                        </p:tgtEl>
                                        <p:attrNameLst>
                                          <p:attrName>style.visibility</p:attrName>
                                        </p:attrNameLst>
                                      </p:cBhvr>
                                      <p:to>
                                        <p:strVal val="visible"/>
                                      </p:to>
                                    </p:set>
                                  </p:childTnLst>
                                </p:cTn>
                              </p:par>
                              <p:par>
                                <p:cTn id="52" presetID="63" presetClass="path" presetSubtype="0" accel="50000" decel="50000" fill="hold" grpId="1" nodeType="withEffect">
                                  <p:stCondLst>
                                    <p:cond delay="600"/>
                                  </p:stCondLst>
                                  <p:childTnLst>
                                    <p:animMotion origin="layout" path="M 1.4492E-6 1.11111E-6 L -0.1137 1.11111E-6 " pathEditMode="relative" rAng="0" ptsTypes="AA">
                                      <p:cBhvr>
                                        <p:cTn id="53" dur="300" spd="-100000" fill="hold"/>
                                        <p:tgtEl>
                                          <p:spTgt spid="8"/>
                                        </p:tgtEl>
                                        <p:attrNameLst>
                                          <p:attrName>ppt_x</p:attrName>
                                          <p:attrName>ppt_y</p:attrName>
                                        </p:attrNameLst>
                                      </p:cBhvr>
                                      <p:rCtr x="-5685" y="0"/>
                                    </p:animMotion>
                                  </p:childTnLst>
                                </p:cTn>
                              </p:par>
                            </p:childTnLst>
                          </p:cTn>
                        </p:par>
                        <p:par>
                          <p:cTn id="54" fill="hold">
                            <p:stCondLst>
                              <p:cond delay="3840"/>
                            </p:stCondLst>
                            <p:childTnLst>
                              <p:par>
                                <p:cTn id="55" presetID="53" presetClass="entr" presetSubtype="16"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nodeType="withEffect">
                                  <p:stCondLst>
                                    <p:cond delay="10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par>
                                <p:cTn id="65" presetID="53" presetClass="entr" presetSubtype="16" fill="hold" nodeType="withEffect">
                                  <p:stCondLst>
                                    <p:cond delay="20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par>
                                <p:cTn id="70" presetID="53" presetClass="entr" presetSubtype="16" fill="hold" nodeType="withEffect">
                                  <p:stCondLst>
                                    <p:cond delay="3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nodeType="withEffect">
                                  <p:stCondLst>
                                    <p:cond delay="40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par>
                                <p:cTn id="80" presetID="53" presetClass="entr" presetSubtype="16" fill="hold" nodeType="withEffect">
                                  <p:stCondLst>
                                    <p:cond delay="500"/>
                                  </p:stCondLst>
                                  <p:childTnLst>
                                    <p:set>
                                      <p:cBhvr>
                                        <p:cTn id="81" dur="1" fill="hold">
                                          <p:stCondLst>
                                            <p:cond delay="0"/>
                                          </p:stCondLst>
                                        </p:cTn>
                                        <p:tgtEl>
                                          <p:spTgt spid="15"/>
                                        </p:tgtEl>
                                        <p:attrNameLst>
                                          <p:attrName>style.visibility</p:attrName>
                                        </p:attrNameLst>
                                      </p:cBhvr>
                                      <p:to>
                                        <p:strVal val="visible"/>
                                      </p:to>
                                    </p:set>
                                    <p:anim calcmode="lin" valueType="num">
                                      <p:cBhvr>
                                        <p:cTn id="82" dur="500" fill="hold"/>
                                        <p:tgtEl>
                                          <p:spTgt spid="15"/>
                                        </p:tgtEl>
                                        <p:attrNameLst>
                                          <p:attrName>ppt_w</p:attrName>
                                        </p:attrNameLst>
                                      </p:cBhvr>
                                      <p:tavLst>
                                        <p:tav tm="0">
                                          <p:val>
                                            <p:fltVal val="0"/>
                                          </p:val>
                                        </p:tav>
                                        <p:tav tm="100000">
                                          <p:val>
                                            <p:strVal val="#ppt_w"/>
                                          </p:val>
                                        </p:tav>
                                      </p:tavLst>
                                    </p:anim>
                                    <p:anim calcmode="lin" valueType="num">
                                      <p:cBhvr>
                                        <p:cTn id="83" dur="500" fill="hold"/>
                                        <p:tgtEl>
                                          <p:spTgt spid="15"/>
                                        </p:tgtEl>
                                        <p:attrNameLst>
                                          <p:attrName>ppt_h</p:attrName>
                                        </p:attrNameLst>
                                      </p:cBhvr>
                                      <p:tavLst>
                                        <p:tav tm="0">
                                          <p:val>
                                            <p:fltVal val="0"/>
                                          </p:val>
                                        </p:tav>
                                        <p:tav tm="100000">
                                          <p:val>
                                            <p:strVal val="#ppt_h"/>
                                          </p:val>
                                        </p:tav>
                                      </p:tavLst>
                                    </p:anim>
                                    <p:animEffect transition="in" filter="fade">
                                      <p:cBhvr>
                                        <p:cTn id="84" dur="500"/>
                                        <p:tgtEl>
                                          <p:spTgt spid="15"/>
                                        </p:tgtEl>
                                      </p:cBhvr>
                                    </p:animEffect>
                                  </p:childTnLst>
                                </p:cTn>
                              </p:par>
                              <p:par>
                                <p:cTn id="85" presetID="53" presetClass="entr" presetSubtype="16" fill="hold" nodeType="withEffect">
                                  <p:stCondLst>
                                    <p:cond delay="60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ppt_w</p:attrName>
                                        </p:attrNameLst>
                                      </p:cBhvr>
                                      <p:tavLst>
                                        <p:tav tm="0">
                                          <p:val>
                                            <p:fltVal val="0"/>
                                          </p:val>
                                        </p:tav>
                                        <p:tav tm="100000">
                                          <p:val>
                                            <p:strVal val="#ppt_w"/>
                                          </p:val>
                                        </p:tav>
                                      </p:tavLst>
                                    </p:anim>
                                    <p:anim calcmode="lin" valueType="num">
                                      <p:cBhvr>
                                        <p:cTn id="88" dur="500" fill="hold"/>
                                        <p:tgtEl>
                                          <p:spTgt spid="12"/>
                                        </p:tgtEl>
                                        <p:attrNameLst>
                                          <p:attrName>ppt_h</p:attrName>
                                        </p:attrNameLst>
                                      </p:cBhvr>
                                      <p:tavLst>
                                        <p:tav tm="0">
                                          <p:val>
                                            <p:fltVal val="0"/>
                                          </p:val>
                                        </p:tav>
                                        <p:tav tm="100000">
                                          <p:val>
                                            <p:strVal val="#ppt_h"/>
                                          </p:val>
                                        </p:tav>
                                      </p:tavLst>
                                    </p:anim>
                                    <p:animEffect transition="in" filter="fade">
                                      <p:cBhvr>
                                        <p:cTn id="89" dur="500"/>
                                        <p:tgtEl>
                                          <p:spTgt spid="12"/>
                                        </p:tgtEl>
                                      </p:cBhvr>
                                    </p:animEffect>
                                  </p:childTnLst>
                                </p:cTn>
                              </p:par>
                            </p:childTnLst>
                          </p:cTn>
                        </p:par>
                        <p:par>
                          <p:cTn id="90" fill="hold">
                            <p:stCondLst>
                              <p:cond delay="4940"/>
                            </p:stCondLst>
                            <p:childTnLst>
                              <p:par>
                                <p:cTn id="91" presetID="1" presetClass="entr" presetSubtype="0" fill="hold" grpId="0" nodeType="afterEffect">
                                  <p:stCondLst>
                                    <p:cond delay="0"/>
                                  </p:stCondLst>
                                  <p:childTnLst>
                                    <p:set>
                                      <p:cBhvr>
                                        <p:cTn id="92" dur="1" fill="hold">
                                          <p:stCondLst>
                                            <p:cond delay="0"/>
                                          </p:stCondLst>
                                        </p:cTn>
                                        <p:tgtEl>
                                          <p:spTgt spid="35"/>
                                        </p:tgtEl>
                                        <p:attrNameLst>
                                          <p:attrName>style.visibility</p:attrName>
                                        </p:attrNameLst>
                                      </p:cBhvr>
                                      <p:to>
                                        <p:strVal val="visible"/>
                                      </p:to>
                                    </p:set>
                                  </p:childTnLst>
                                </p:cTn>
                              </p:par>
                              <p:par>
                                <p:cTn id="93" presetID="35" presetClass="path" presetSubtype="0" accel="50000" decel="50000" fill="hold" grpId="1" nodeType="withEffect">
                                  <p:stCondLst>
                                    <p:cond delay="0"/>
                                  </p:stCondLst>
                                  <p:childTnLst>
                                    <p:animMotion origin="layout" path="M 2.17538E-6 -2.95097E-6 L 0.16536 0.28539 " pathEditMode="relative" rAng="0" ptsTypes="AA">
                                      <p:cBhvr>
                                        <p:cTn id="94" dur="500" spd="-99900" fill="hold"/>
                                        <p:tgtEl>
                                          <p:spTgt spid="35"/>
                                        </p:tgtEl>
                                        <p:attrNameLst>
                                          <p:attrName>ppt_x,ppt_y</p:attrName>
                                        </p:attrNameLst>
                                      </p:cBhvr>
                                      <p:rCtr x="8262" y="14269"/>
                                    </p:animMotion>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35" presetClass="path" presetSubtype="0" accel="50000" decel="50000" fill="hold" grpId="1" nodeType="withEffect">
                                  <p:stCondLst>
                                    <p:cond delay="0"/>
                                  </p:stCondLst>
                                  <p:childTnLst>
                                    <p:animMotion origin="layout" path="M 3.64299E-7 3.02498E-6 L -0.15392 -0.26827 " pathEditMode="relative" rAng="0" ptsTypes="AA">
                                      <p:cBhvr>
                                        <p:cTn id="98" dur="500" spd="-99900" fill="hold"/>
                                        <p:tgtEl>
                                          <p:spTgt spid="36"/>
                                        </p:tgtEl>
                                        <p:attrNameLst>
                                          <p:attrName>ppt_x,ppt_y</p:attrName>
                                        </p:attrNameLst>
                                      </p:cBhvr>
                                      <p:rCtr x="-7702" y="-13414"/>
                                    </p:animMotion>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 calcmode="lin" valueType="num">
                                      <p:cBhvr>
                                        <p:cTn id="101" dur="500" fill="hold"/>
                                        <p:tgtEl>
                                          <p:spTgt spid="33"/>
                                        </p:tgtEl>
                                        <p:attrNameLst>
                                          <p:attrName>ppt_w</p:attrName>
                                        </p:attrNameLst>
                                      </p:cBhvr>
                                      <p:tavLst>
                                        <p:tav tm="0">
                                          <p:val>
                                            <p:fltVal val="0"/>
                                          </p:val>
                                        </p:tav>
                                        <p:tav tm="100000">
                                          <p:val>
                                            <p:strVal val="#ppt_w"/>
                                          </p:val>
                                        </p:tav>
                                      </p:tavLst>
                                    </p:anim>
                                    <p:anim calcmode="lin" valueType="num">
                                      <p:cBhvr>
                                        <p:cTn id="102" dur="500" fill="hold"/>
                                        <p:tgtEl>
                                          <p:spTgt spid="33"/>
                                        </p:tgtEl>
                                        <p:attrNameLst>
                                          <p:attrName>ppt_h</p:attrName>
                                        </p:attrNameLst>
                                      </p:cBhvr>
                                      <p:tavLst>
                                        <p:tav tm="0">
                                          <p:val>
                                            <p:fltVal val="0"/>
                                          </p:val>
                                        </p:tav>
                                        <p:tav tm="100000">
                                          <p:val>
                                            <p:strVal val="#ppt_h"/>
                                          </p:val>
                                        </p:tav>
                                      </p:tavLst>
                                    </p:anim>
                                    <p:animEffect transition="in" filter="fade">
                                      <p:cBhvr>
                                        <p:cTn id="103" dur="500"/>
                                        <p:tgtEl>
                                          <p:spTgt spid="33"/>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1000"/>
                                        <p:tgtEl>
                                          <p:spTgt spid="46"/>
                                        </p:tgtEl>
                                      </p:cBhvr>
                                    </p:animEffect>
                                    <p:anim calcmode="lin" valueType="num">
                                      <p:cBhvr>
                                        <p:cTn id="109" dur="1000" fill="hold"/>
                                        <p:tgtEl>
                                          <p:spTgt spid="46"/>
                                        </p:tgtEl>
                                        <p:attrNameLst>
                                          <p:attrName>ppt_x</p:attrName>
                                        </p:attrNameLst>
                                      </p:cBhvr>
                                      <p:tavLst>
                                        <p:tav tm="0">
                                          <p:val>
                                            <p:strVal val="#ppt_x"/>
                                          </p:val>
                                        </p:tav>
                                        <p:tav tm="100000">
                                          <p:val>
                                            <p:strVal val="#ppt_x"/>
                                          </p:val>
                                        </p:tav>
                                      </p:tavLst>
                                    </p:anim>
                                    <p:anim calcmode="lin" valueType="num">
                                      <p:cBhvr>
                                        <p:cTn id="11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fade">
                                      <p:cBhvr>
                                        <p:cTn id="115" dur="1000"/>
                                        <p:tgtEl>
                                          <p:spTgt spid="47"/>
                                        </p:tgtEl>
                                      </p:cBhvr>
                                    </p:animEffect>
                                    <p:anim calcmode="lin" valueType="num">
                                      <p:cBhvr>
                                        <p:cTn id="116" dur="1000" fill="hold"/>
                                        <p:tgtEl>
                                          <p:spTgt spid="47"/>
                                        </p:tgtEl>
                                        <p:attrNameLst>
                                          <p:attrName>ppt_x</p:attrName>
                                        </p:attrNameLst>
                                      </p:cBhvr>
                                      <p:tavLst>
                                        <p:tav tm="0">
                                          <p:val>
                                            <p:strVal val="#ppt_x"/>
                                          </p:val>
                                        </p:tav>
                                        <p:tav tm="100000">
                                          <p:val>
                                            <p:strVal val="#ppt_x"/>
                                          </p:val>
                                        </p:tav>
                                      </p:tavLst>
                                    </p:anim>
                                    <p:anim calcmode="lin" valueType="num">
                                      <p:cBhvr>
                                        <p:cTn id="11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33" grpId="0" animBg="1" autoUpdateAnimBg="0"/>
      <p:bldP spid="35" grpId="0" animBg="1"/>
      <p:bldP spid="35" grpId="1" animBg="1"/>
      <p:bldP spid="36" grpId="0" animBg="1"/>
      <p:bldP spid="36" grpId="1" animBg="1"/>
      <p:bldP spid="37" grpId="0"/>
      <p:bldP spid="38"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082B71D7-8C76-4EE1-B12E-A52568B62DCC}"/>
              </a:ext>
            </a:extLst>
          </p:cNvPr>
          <p:cNvGrpSpPr/>
          <p:nvPr/>
        </p:nvGrpSpPr>
        <p:grpSpPr>
          <a:xfrm>
            <a:off x="580945" y="924945"/>
            <a:ext cx="7786758" cy="3519942"/>
            <a:chOff x="827584" y="1240804"/>
            <a:chExt cx="7416089" cy="3352384"/>
          </a:xfrm>
        </p:grpSpPr>
        <p:sp>
          <p:nvSpPr>
            <p:cNvPr id="3" name="椭圆 2">
              <a:extLst>
                <a:ext uri="{FF2B5EF4-FFF2-40B4-BE49-F238E27FC236}">
                  <a16:creationId xmlns:a16="http://schemas.microsoft.com/office/drawing/2014/main" xmlns="" id="{FD69B976-9F79-4F8B-BB36-180212C66071}"/>
                </a:ext>
              </a:extLst>
            </p:cNvPr>
            <p:cNvSpPr/>
            <p:nvPr/>
          </p:nvSpPr>
          <p:spPr>
            <a:xfrm>
              <a:off x="1547664" y="1601836"/>
              <a:ext cx="2232248" cy="2232937"/>
            </a:xfrm>
            <a:prstGeom prst="ellipse">
              <a:avLst/>
            </a:prstGeom>
            <a:blipFill dpi="0" rotWithShape="1">
              <a:blip r:embed="rId3" cstate="screen">
                <a:extLst>
                  <a:ext uri="{BEBA8EAE-BF5A-486C-A8C5-ECC9F3942E4B}">
                    <a14:imgProps xmlns:a14="http://schemas.microsoft.com/office/drawing/2010/main">
                      <a14:imgLayer>
                        <a14:imgEffect>
                          <a14:saturation sat="0"/>
                        </a14:imgEffect>
                      </a14:imgLayer>
                    </a14:imgProps>
                  </a:ext>
                </a:extLst>
              </a:blip>
              <a:srcRect/>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51"/>
            </a:p>
          </p:txBody>
        </p:sp>
        <p:sp>
          <p:nvSpPr>
            <p:cNvPr id="4" name="椭圆 3">
              <a:extLst>
                <a:ext uri="{FF2B5EF4-FFF2-40B4-BE49-F238E27FC236}">
                  <a16:creationId xmlns:a16="http://schemas.microsoft.com/office/drawing/2014/main" xmlns="" id="{FEF68DC1-A9A6-4AC7-B688-EE4BC68DEB62}"/>
                </a:ext>
              </a:extLst>
            </p:cNvPr>
            <p:cNvSpPr/>
            <p:nvPr/>
          </p:nvSpPr>
          <p:spPr>
            <a:xfrm>
              <a:off x="827584" y="1645799"/>
              <a:ext cx="648072" cy="648272"/>
            </a:xfrm>
            <a:prstGeom prst="ellipse">
              <a:avLst/>
            </a:prstGeom>
            <a:solidFill>
              <a:srgbClr val="53585F"/>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51"/>
            </a:p>
          </p:txBody>
        </p:sp>
        <p:sp>
          <p:nvSpPr>
            <p:cNvPr id="5" name="椭圆 4">
              <a:extLst>
                <a:ext uri="{FF2B5EF4-FFF2-40B4-BE49-F238E27FC236}">
                  <a16:creationId xmlns:a16="http://schemas.microsoft.com/office/drawing/2014/main" xmlns="" id="{4E12D682-F112-4781-958B-BE7A497DA6F8}"/>
                </a:ext>
              </a:extLst>
            </p:cNvPr>
            <p:cNvSpPr/>
            <p:nvPr/>
          </p:nvSpPr>
          <p:spPr>
            <a:xfrm>
              <a:off x="3563888" y="1240804"/>
              <a:ext cx="648072" cy="648272"/>
            </a:xfrm>
            <a:prstGeom prst="ellipse">
              <a:avLst/>
            </a:prstGeom>
            <a:solidFill>
              <a:srgbClr val="19B49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51"/>
            </a:p>
          </p:txBody>
        </p:sp>
        <p:sp>
          <p:nvSpPr>
            <p:cNvPr id="6" name="椭圆 5">
              <a:extLst>
                <a:ext uri="{FF2B5EF4-FFF2-40B4-BE49-F238E27FC236}">
                  <a16:creationId xmlns:a16="http://schemas.microsoft.com/office/drawing/2014/main" xmlns="" id="{8FD4131F-EDED-42F6-B233-3AF871A1BF4D}"/>
                </a:ext>
              </a:extLst>
            </p:cNvPr>
            <p:cNvSpPr/>
            <p:nvPr/>
          </p:nvSpPr>
          <p:spPr>
            <a:xfrm>
              <a:off x="1115616" y="3015149"/>
              <a:ext cx="1132860" cy="1133210"/>
            </a:xfrm>
            <a:prstGeom prst="ellipse">
              <a:avLst/>
            </a:prstGeom>
            <a:solidFill>
              <a:srgbClr val="19B49B"/>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51"/>
            </a:p>
          </p:txBody>
        </p:sp>
        <p:sp>
          <p:nvSpPr>
            <p:cNvPr id="7" name="椭圆 6">
              <a:extLst>
                <a:ext uri="{FF2B5EF4-FFF2-40B4-BE49-F238E27FC236}">
                  <a16:creationId xmlns:a16="http://schemas.microsoft.com/office/drawing/2014/main" xmlns="" id="{FB42DBD2-3CF0-45C9-81D6-8D44517AAE40}"/>
                </a:ext>
              </a:extLst>
            </p:cNvPr>
            <p:cNvSpPr/>
            <p:nvPr/>
          </p:nvSpPr>
          <p:spPr>
            <a:xfrm>
              <a:off x="2967110" y="3155897"/>
              <a:ext cx="1436848" cy="1437291"/>
            </a:xfrm>
            <a:prstGeom prst="ellipse">
              <a:avLst/>
            </a:prstGeom>
            <a:solidFill>
              <a:srgbClr val="959AA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51"/>
            </a:p>
          </p:txBody>
        </p:sp>
        <p:sp>
          <p:nvSpPr>
            <p:cNvPr id="8" name="Freeform 21">
              <a:extLst>
                <a:ext uri="{FF2B5EF4-FFF2-40B4-BE49-F238E27FC236}">
                  <a16:creationId xmlns:a16="http://schemas.microsoft.com/office/drawing/2014/main" xmlns="" id="{512E425C-627E-434F-8893-880F48737721}"/>
                </a:ext>
              </a:extLst>
            </p:cNvPr>
            <p:cNvSpPr>
              <a:spLocks noEditPoints="1"/>
            </p:cNvSpPr>
            <p:nvPr/>
          </p:nvSpPr>
          <p:spPr bwMode="auto">
            <a:xfrm>
              <a:off x="3565383" y="338339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189" tIns="33594" rIns="67189" bIns="33594" numCol="1" anchor="t" anchorCtr="0" compatLnSpc="1"/>
            <a:lstStyle/>
            <a:p>
              <a:endParaRPr lang="zh-CN" altLang="en-US" sz="2351"/>
            </a:p>
          </p:txBody>
        </p:sp>
        <p:sp>
          <p:nvSpPr>
            <p:cNvPr id="9" name="Freeform 24">
              <a:extLst>
                <a:ext uri="{FF2B5EF4-FFF2-40B4-BE49-F238E27FC236}">
                  <a16:creationId xmlns:a16="http://schemas.microsoft.com/office/drawing/2014/main" xmlns="" id="{3500EBDC-11C0-4A90-B4C7-41D6D6D3981D}"/>
                </a:ext>
              </a:extLst>
            </p:cNvPr>
            <p:cNvSpPr>
              <a:spLocks noEditPoints="1"/>
            </p:cNvSpPr>
            <p:nvPr/>
          </p:nvSpPr>
          <p:spPr bwMode="auto">
            <a:xfrm>
              <a:off x="1020121" y="1845740"/>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189" tIns="33594" rIns="67189" bIns="33594" numCol="1" anchor="t" anchorCtr="0" compatLnSpc="1"/>
            <a:lstStyle/>
            <a:p>
              <a:endParaRPr lang="zh-CN" altLang="en-US" sz="2351"/>
            </a:p>
          </p:txBody>
        </p:sp>
        <p:sp>
          <p:nvSpPr>
            <p:cNvPr id="10" name="Freeform 26">
              <a:extLst>
                <a:ext uri="{FF2B5EF4-FFF2-40B4-BE49-F238E27FC236}">
                  <a16:creationId xmlns:a16="http://schemas.microsoft.com/office/drawing/2014/main" xmlns="" id="{EF09BBDA-B79C-4BC1-8885-D9C15CD76EB4}"/>
                </a:ext>
              </a:extLst>
            </p:cNvPr>
            <p:cNvSpPr>
              <a:spLocks noEditPoints="1"/>
            </p:cNvSpPr>
            <p:nvPr/>
          </p:nvSpPr>
          <p:spPr bwMode="auto">
            <a:xfrm>
              <a:off x="3745798" y="1422050"/>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7189" tIns="33594" rIns="67189" bIns="33594" numCol="1" anchor="t" anchorCtr="0" compatLnSpc="1"/>
            <a:lstStyle/>
            <a:p>
              <a:endParaRPr lang="zh-CN" altLang="en-US" sz="2351"/>
            </a:p>
          </p:txBody>
        </p:sp>
        <p:sp>
          <p:nvSpPr>
            <p:cNvPr id="11" name="Rectangle 24">
              <a:extLst>
                <a:ext uri="{FF2B5EF4-FFF2-40B4-BE49-F238E27FC236}">
                  <a16:creationId xmlns:a16="http://schemas.microsoft.com/office/drawing/2014/main" xmlns="" id="{61E5F299-7F05-46B6-9B39-8E443F755BD9}"/>
                </a:ext>
              </a:extLst>
            </p:cNvPr>
            <p:cNvSpPr>
              <a:spLocks noChangeArrowheads="1"/>
            </p:cNvSpPr>
            <p:nvPr/>
          </p:nvSpPr>
          <p:spPr bwMode="auto">
            <a:xfrm>
              <a:off x="1237205" y="3421089"/>
              <a:ext cx="929911" cy="31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220"/>
                </a:spcBef>
              </a:pPr>
              <a:r>
                <a:rPr lang="zh-CN" altLang="en-US" dirty="0" smtClean="0">
                  <a:solidFill>
                    <a:schemeClr val="bg1"/>
                  </a:solidFill>
                </a:rPr>
                <a:t>球数模型</a:t>
              </a:r>
              <a:endParaRPr lang="en-US" altLang="zh-CN" dirty="0">
                <a:solidFill>
                  <a:schemeClr val="bg1"/>
                </a:solidFill>
              </a:endParaRPr>
            </a:p>
          </p:txBody>
        </p:sp>
        <p:sp>
          <p:nvSpPr>
            <p:cNvPr id="12" name="Rectangle 24">
              <a:extLst>
                <a:ext uri="{FF2B5EF4-FFF2-40B4-BE49-F238E27FC236}">
                  <a16:creationId xmlns:a16="http://schemas.microsoft.com/office/drawing/2014/main" xmlns="" id="{1735F5FE-3449-496C-BFB7-F13F320264E3}"/>
                </a:ext>
              </a:extLst>
            </p:cNvPr>
            <p:cNvSpPr>
              <a:spLocks noChangeArrowheads="1"/>
            </p:cNvSpPr>
            <p:nvPr/>
          </p:nvSpPr>
          <p:spPr bwMode="auto">
            <a:xfrm>
              <a:off x="3131109" y="3706013"/>
              <a:ext cx="1108850" cy="6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220"/>
                </a:spcBef>
              </a:pPr>
              <a:r>
                <a:rPr lang="en-US" altLang="zh-CN" dirty="0" smtClean="0">
                  <a:solidFill>
                    <a:schemeClr val="bg1"/>
                  </a:solidFill>
                  <a:latin typeface="微软雅黑" pitchFamily="34" charset="-122"/>
                  <a:ea typeface="微软雅黑" pitchFamily="34" charset="-122"/>
                </a:rPr>
                <a:t>6DoF</a:t>
              </a:r>
              <a:r>
                <a:rPr lang="zh-CN" altLang="en-US" dirty="0" smtClean="0">
                  <a:solidFill>
                    <a:schemeClr val="bg1"/>
                  </a:solidFill>
                  <a:latin typeface="微软雅黑" pitchFamily="34" charset="-122"/>
                  <a:ea typeface="微软雅黑" pitchFamily="34" charset="-122"/>
                </a:rPr>
                <a:t>力觉生成方法</a:t>
              </a:r>
              <a:endParaRPr lang="en-US" altLang="zh-CN" dirty="0">
                <a:solidFill>
                  <a:schemeClr val="bg1"/>
                </a:solidFill>
              </a:endParaRPr>
            </a:p>
          </p:txBody>
        </p:sp>
        <p:sp>
          <p:nvSpPr>
            <p:cNvPr id="13" name="Rectangle 24">
              <a:extLst>
                <a:ext uri="{FF2B5EF4-FFF2-40B4-BE49-F238E27FC236}">
                  <a16:creationId xmlns:a16="http://schemas.microsoft.com/office/drawing/2014/main" xmlns="" id="{E76006B6-B7F8-4D37-9AFB-0008B65C6874}"/>
                </a:ext>
              </a:extLst>
            </p:cNvPr>
            <p:cNvSpPr>
              <a:spLocks noChangeArrowheads="1"/>
            </p:cNvSpPr>
            <p:nvPr/>
          </p:nvSpPr>
          <p:spPr bwMode="auto">
            <a:xfrm>
              <a:off x="4733613" y="1841319"/>
              <a:ext cx="3510060" cy="35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220"/>
                </a:spcBef>
              </a:pPr>
              <a:r>
                <a:rPr lang="zh-CN" altLang="en-US" sz="2000" b="1" dirty="0" smtClean="0">
                  <a:solidFill>
                    <a:srgbClr val="19B49B"/>
                  </a:solidFill>
                </a:rPr>
                <a:t>球树模型在力触觉领域的应用</a:t>
              </a:r>
              <a:endParaRPr lang="en-US" altLang="zh-CN" sz="2000" b="1" dirty="0">
                <a:solidFill>
                  <a:srgbClr val="19B49B"/>
                </a:solidFill>
              </a:endParaRPr>
            </a:p>
          </p:txBody>
        </p:sp>
        <p:sp>
          <p:nvSpPr>
            <p:cNvPr id="14" name="Rectangle 24">
              <a:extLst>
                <a:ext uri="{FF2B5EF4-FFF2-40B4-BE49-F238E27FC236}">
                  <a16:creationId xmlns:a16="http://schemas.microsoft.com/office/drawing/2014/main" xmlns="" id="{B5FB5697-43DF-455E-B218-84AA78FD1E33}"/>
                </a:ext>
              </a:extLst>
            </p:cNvPr>
            <p:cNvSpPr>
              <a:spLocks noChangeArrowheads="1"/>
            </p:cNvSpPr>
            <p:nvPr/>
          </p:nvSpPr>
          <p:spPr bwMode="auto">
            <a:xfrm>
              <a:off x="4932041" y="2421520"/>
              <a:ext cx="2802725" cy="175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200" dirty="0" smtClean="0"/>
                <a:t>Hubbard</a:t>
              </a:r>
              <a:r>
                <a:rPr lang="zh-CN" altLang="zh-CN" sz="1200" dirty="0" smtClean="0"/>
                <a:t>提</a:t>
              </a:r>
              <a:r>
                <a:rPr lang="zh-CN" altLang="zh-CN" sz="1200" dirty="0"/>
                <a:t>出将球树模型应用在力触觉领域，以球为基元组合逼近的球树模型来表示虚拟工具和虚拟</a:t>
              </a:r>
              <a:r>
                <a:rPr lang="zh-CN" altLang="zh-CN" sz="1200" dirty="0" smtClean="0"/>
                <a:t>物体。</a:t>
              </a:r>
              <a:r>
                <a:rPr lang="zh-CN" altLang="zh-CN" sz="1200" dirty="0"/>
                <a:t>球树模型的优点在于球的各向均匀，对球做碰撞检测和空间约束时只需要计算比较球的半径与球心距离，可提高复杂特征物体的碰撞检测效率。</a:t>
              </a:r>
              <a:r>
                <a:rPr lang="en-US" altLang="zh-CN" sz="1200" dirty="0"/>
                <a:t>Wang</a:t>
              </a:r>
              <a:r>
                <a:rPr lang="zh-CN" altLang="zh-CN" sz="1200" dirty="0" smtClean="0"/>
                <a:t>等将</a:t>
              </a:r>
              <a:r>
                <a:rPr lang="zh-CN" altLang="zh-CN" sz="1200" dirty="0"/>
                <a:t>球树模型和约束优化方法结合，提出复杂形状物体之间多区域接触的</a:t>
              </a:r>
              <a:r>
                <a:rPr lang="en-US" altLang="zh-CN" sz="1200" dirty="0"/>
                <a:t>6DoF</a:t>
              </a:r>
              <a:r>
                <a:rPr lang="zh-CN" altLang="zh-CN" sz="1200" dirty="0"/>
                <a:t>力觉生成方法，实现了刚体、变形体、物体尖锐和细节特征可保持等力觉仿真要求。</a:t>
              </a:r>
            </a:p>
          </p:txBody>
        </p:sp>
      </p:grpSp>
      <p:sp>
        <p:nvSpPr>
          <p:cNvPr id="15" name="TextBox 20">
            <a:extLst>
              <a:ext uri="{FF2B5EF4-FFF2-40B4-BE49-F238E27FC236}">
                <a16:creationId xmlns:a16="http://schemas.microsoft.com/office/drawing/2014/main" xmlns="" id="{E41A8BE4-1CDC-4476-89FD-C5229C27D1EA}"/>
              </a:ext>
            </a:extLst>
          </p:cNvPr>
          <p:cNvSpPr txBox="1"/>
          <p:nvPr/>
        </p:nvSpPr>
        <p:spPr>
          <a:xfrm>
            <a:off x="907976" y="292746"/>
            <a:ext cx="2067957"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球树模型</a:t>
            </a:r>
            <a:endParaRPr lang="zh-CN" altLang="en-US" sz="2400" dirty="0">
              <a:latin typeface="方正兰亭准黑_GBK" panose="02000000000000000000" pitchFamily="2" charset="-122"/>
              <a:ea typeface="方正兰亭准黑_GBK" panose="02000000000000000000" pitchFamily="2" charset="-122"/>
            </a:endParaRPr>
          </a:p>
        </p:txBody>
      </p:sp>
      <p:sp>
        <p:nvSpPr>
          <p:cNvPr id="16" name="矩形 15">
            <a:extLst>
              <a:ext uri="{FF2B5EF4-FFF2-40B4-BE49-F238E27FC236}">
                <a16:creationId xmlns:a16="http://schemas.microsoft.com/office/drawing/2014/main" xmlns="" id="{D0AFA241-C697-47FC-AB41-B1F21B6F7317}"/>
              </a:ext>
            </a:extLst>
          </p:cNvPr>
          <p:cNvSpPr/>
          <p:nvPr/>
        </p:nvSpPr>
        <p:spPr>
          <a:xfrm>
            <a:off x="398206" y="317090"/>
            <a:ext cx="485167"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02</a:t>
            </a:r>
            <a:endParaRPr lang="zh-CN" altLang="en-US" sz="2000" dirty="0">
              <a:latin typeface="Agency FB" panose="020B0503020202020204" pitchFamily="34" charset="0"/>
            </a:endParaRPr>
          </a:p>
        </p:txBody>
      </p:sp>
      <p:cxnSp>
        <p:nvCxnSpPr>
          <p:cNvPr id="17" name="直接连接符 16">
            <a:extLst>
              <a:ext uri="{FF2B5EF4-FFF2-40B4-BE49-F238E27FC236}">
                <a16:creationId xmlns:a16="http://schemas.microsoft.com/office/drawing/2014/main" xmlns="" id="{F75CAD24-E51C-4799-A7FC-4C504C45849B}"/>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2" name="任意多边形: 形状 21">
            <a:extLst>
              <a:ext uri="{FF2B5EF4-FFF2-40B4-BE49-F238E27FC236}">
                <a16:creationId xmlns:a16="http://schemas.microsoft.com/office/drawing/2014/main" xmlns="" id="{BA626E0E-D34B-49D3-BEE2-BA276BF4FB7D}"/>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p:nvPr/>
        </p:nvPicPr>
        <p:blipFill>
          <a:blip r:embed="rId4">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pic>
        <p:nvPicPr>
          <p:cNvPr id="24" name="图片 23"/>
          <p:cNvPicPr/>
          <p:nvPr/>
        </p:nvPicPr>
        <p:blipFill>
          <a:blip r:embed="rId5">
            <a:extLst>
              <a:ext uri="{28A0092B-C50C-407E-A947-70E740481C1C}">
                <a14:useLocalDpi xmlns:a14="http://schemas.microsoft.com/office/drawing/2010/main" val="0"/>
              </a:ext>
            </a:extLst>
          </a:blip>
          <a:srcRect/>
          <a:stretch>
            <a:fillRect/>
          </a:stretch>
        </p:blipFill>
        <p:spPr bwMode="auto">
          <a:xfrm>
            <a:off x="4890550" y="3165603"/>
            <a:ext cx="3843655" cy="762000"/>
          </a:xfrm>
          <a:prstGeom prst="rect">
            <a:avLst/>
          </a:prstGeom>
          <a:noFill/>
          <a:ln>
            <a:noFill/>
          </a:ln>
        </p:spPr>
      </p:pic>
      <p:pic>
        <p:nvPicPr>
          <p:cNvPr id="25" name="图片 24"/>
          <p:cNvPicPr/>
          <p:nvPr/>
        </p:nvPicPr>
        <p:blipFill>
          <a:blip r:embed="rId6">
            <a:extLst>
              <a:ext uri="{28A0092B-C50C-407E-A947-70E740481C1C}">
                <a14:useLocalDpi xmlns:a14="http://schemas.microsoft.com/office/drawing/2010/main" val="0"/>
              </a:ext>
            </a:extLst>
          </a:blip>
          <a:srcRect/>
          <a:stretch>
            <a:fillRect/>
          </a:stretch>
        </p:blipFill>
        <p:spPr bwMode="auto">
          <a:xfrm>
            <a:off x="4890550" y="4016771"/>
            <a:ext cx="3947160" cy="746760"/>
          </a:xfrm>
          <a:prstGeom prst="rect">
            <a:avLst/>
          </a:prstGeom>
          <a:noFill/>
          <a:ln>
            <a:noFill/>
          </a:ln>
        </p:spPr>
      </p:pic>
    </p:spTree>
    <p:extLst>
      <p:ext uri="{BB962C8B-B14F-4D97-AF65-F5344CB8AC3E}">
        <p14:creationId xmlns:p14="http://schemas.microsoft.com/office/powerpoint/2010/main" val="2014419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300"/>
                                        <p:tgtEl>
                                          <p:spTgt spid="17"/>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400" fill="hold"/>
                                        <p:tgtEl>
                                          <p:spTgt spid="16"/>
                                        </p:tgtEl>
                                        <p:attrNameLst>
                                          <p:attrName>ppt_x</p:attrName>
                                        </p:attrNameLst>
                                      </p:cBhvr>
                                      <p:tavLst>
                                        <p:tav tm="0">
                                          <p:val>
                                            <p:strVal val="0-#ppt_w/2"/>
                                          </p:val>
                                        </p:tav>
                                        <p:tav tm="100000">
                                          <p:val>
                                            <p:strVal val="#ppt_x"/>
                                          </p:val>
                                        </p:tav>
                                      </p:tavLst>
                                    </p:anim>
                                    <p:anim calcmode="lin" valueType="num">
                                      <p:cBhvr additive="base">
                                        <p:cTn id="15" dur="400" fill="hold"/>
                                        <p:tgtEl>
                                          <p:spTgt spid="16"/>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400" fill="hold"/>
                                        <p:tgtEl>
                                          <p:spTgt spid="15"/>
                                        </p:tgtEl>
                                        <p:attrNameLst>
                                          <p:attrName>ppt_x</p:attrName>
                                        </p:attrNameLst>
                                      </p:cBhvr>
                                      <p:tavLst>
                                        <p:tav tm="0">
                                          <p:val>
                                            <p:strVal val="0-#ppt_w/2"/>
                                          </p:val>
                                        </p:tav>
                                        <p:tav tm="100000">
                                          <p:val>
                                            <p:strVal val="#ppt_x"/>
                                          </p:val>
                                        </p:tav>
                                      </p:tavLst>
                                    </p:anim>
                                    <p:anim calcmode="lin" valueType="num">
                                      <p:cBhvr additive="base">
                                        <p:cTn id="20" dur="4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980"/>
                            </p:stCondLst>
                            <p:childTnLst>
                              <p:par>
                                <p:cTn id="22" presetID="42"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B89F7B9-A266-420B-BD2B-05A9D81CE7CC}"/>
              </a:ext>
            </a:extLst>
          </p:cNvPr>
          <p:cNvSpPr/>
          <p:nvPr/>
        </p:nvSpPr>
        <p:spPr>
          <a:xfrm>
            <a:off x="802640" y="1965037"/>
            <a:ext cx="4352787" cy="257608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blipFill dpi="0" rotWithShape="1">
                <a:blip r:embed="rId4">
                  <a:extLst>
                    <a:ext uri="{28A0092B-C50C-407E-A947-70E740481C1C}">
                      <a14:useLocalDpi xmlns:a14="http://schemas.microsoft.com/office/drawing/2010/main" val="0"/>
                    </a:ext>
                  </a:extLst>
                </a:blip>
                <a:srcRect/>
                <a:stretch>
                  <a:fillRect/>
                </a:stretch>
              </a:blipFill>
            </a:endParaRPr>
          </a:p>
        </p:txBody>
      </p:sp>
      <p:sp>
        <p:nvSpPr>
          <p:cNvPr id="3" name="矩形 2">
            <a:extLst>
              <a:ext uri="{FF2B5EF4-FFF2-40B4-BE49-F238E27FC236}">
                <a16:creationId xmlns:a16="http://schemas.microsoft.com/office/drawing/2014/main" xmlns="" id="{B05D11BE-875D-4B15-95EC-39D92D3E2761}"/>
              </a:ext>
            </a:extLst>
          </p:cNvPr>
          <p:cNvSpPr/>
          <p:nvPr/>
        </p:nvSpPr>
        <p:spPr>
          <a:xfrm>
            <a:off x="5266172" y="1806512"/>
            <a:ext cx="108012" cy="1656184"/>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a:extLst>
              <a:ext uri="{FF2B5EF4-FFF2-40B4-BE49-F238E27FC236}">
                <a16:creationId xmlns:a16="http://schemas.microsoft.com/office/drawing/2014/main" xmlns="" id="{1C6DE487-9646-41E9-A703-8524B2C98558}"/>
              </a:ext>
            </a:extLst>
          </p:cNvPr>
          <p:cNvSpPr/>
          <p:nvPr/>
        </p:nvSpPr>
        <p:spPr>
          <a:xfrm rot="5400000">
            <a:off x="4492087" y="960418"/>
            <a:ext cx="108012" cy="1656184"/>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a:extLst>
              <a:ext uri="{FF2B5EF4-FFF2-40B4-BE49-F238E27FC236}">
                <a16:creationId xmlns:a16="http://schemas.microsoft.com/office/drawing/2014/main" xmlns="" id="{D72B2148-E30E-430F-9E66-81261E3A3FA3}"/>
              </a:ext>
            </a:extLst>
          </p:cNvPr>
          <p:cNvSpPr/>
          <p:nvPr/>
        </p:nvSpPr>
        <p:spPr>
          <a:xfrm>
            <a:off x="545196" y="1048230"/>
            <a:ext cx="8280722" cy="584775"/>
          </a:xfrm>
          <a:prstGeom prst="rect">
            <a:avLst/>
          </a:prstGeom>
        </p:spPr>
        <p:txBody>
          <a:bodyPr wrap="square">
            <a:spAutoFit/>
          </a:bodyPr>
          <a:lstStyle/>
          <a:p>
            <a:pPr marL="285750" indent="-285750" algn="just">
              <a:spcAft>
                <a:spcPts val="600"/>
              </a:spcAft>
              <a:buClr>
                <a:srgbClr val="00544A"/>
              </a:buClr>
              <a:buFont typeface="Wingdings" panose="05000000000000000000" pitchFamily="2" charset="2"/>
              <a:buChar char="Ø"/>
            </a:pPr>
            <a:r>
              <a:rPr lang="zh-CN" altLang="en-US" sz="3200" dirty="0" smtClean="0">
                <a:solidFill>
                  <a:srgbClr val="19B49B"/>
                </a:solidFill>
                <a:latin typeface="微软雅黑" pitchFamily="34" charset="-122"/>
                <a:ea typeface="微软雅黑" pitchFamily="34" charset="-122"/>
              </a:rPr>
              <a:t>碰撞检测</a:t>
            </a:r>
            <a:endParaRPr lang="en-US" altLang="zh-CN" sz="3200" dirty="0">
              <a:solidFill>
                <a:srgbClr val="19B49B"/>
              </a:solidFill>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xmlns="" id="{8508A4C5-0C6E-4BC9-9848-55A9356403CD}"/>
              </a:ext>
            </a:extLst>
          </p:cNvPr>
          <p:cNvSpPr/>
          <p:nvPr/>
        </p:nvSpPr>
        <p:spPr>
          <a:xfrm>
            <a:off x="5569179" y="1734505"/>
            <a:ext cx="3355397" cy="1341554"/>
          </a:xfrm>
          <a:prstGeom prst="rect">
            <a:avLst/>
          </a:prstGeom>
          <a:solidFill>
            <a:srgbClr val="959A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buClr>
                <a:srgbClr val="13CADD"/>
              </a:buClr>
            </a:pPr>
            <a:r>
              <a:rPr lang="zh-CN" altLang="zh-CN" sz="1400" dirty="0"/>
              <a:t>碰撞检测实时检测虚拟工具与虚拟环境中的其他物体是否产生接触，并对工具与物体之间的接触点位置、接触方向、接触面积、穿透深度和穿透体积等参数进行检测计算，为后续碰撞响应计算提高准确的接触状态信息。</a:t>
            </a:r>
            <a:r>
              <a:rPr lang="zh-CN" altLang="zh-CN" sz="1400" dirty="0"/>
              <a:t> </a:t>
            </a:r>
            <a:endParaRPr lang="en-US" altLang="zh-CN" sz="1400" dirty="0">
              <a:solidFill>
                <a:schemeClr val="bg1"/>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xmlns="" id="{4872166D-7C92-411B-A13F-82A9BE03690C}"/>
              </a:ext>
            </a:extLst>
          </p:cNvPr>
          <p:cNvSpPr/>
          <p:nvPr/>
        </p:nvSpPr>
        <p:spPr>
          <a:xfrm>
            <a:off x="5569179" y="3282525"/>
            <a:ext cx="3355397" cy="1258598"/>
          </a:xfrm>
          <a:prstGeom prst="rect">
            <a:avLst/>
          </a:prstGeom>
          <a:solidFill>
            <a:srgbClr val="5358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buClr>
                <a:srgbClr val="13CADD"/>
              </a:buClr>
            </a:pPr>
            <a:r>
              <a:rPr lang="zh-CN" altLang="zh-CN" sz="1400" dirty="0"/>
              <a:t>碰撞检测难点是适应不同凹凸复杂几何形状，要求元素级</a:t>
            </a:r>
            <a:r>
              <a:rPr lang="en-US" altLang="zh-CN" sz="1400" dirty="0"/>
              <a:t>(</a:t>
            </a:r>
            <a:r>
              <a:rPr lang="zh-CN" altLang="zh-CN" sz="1400" dirty="0"/>
              <a:t>例如面片级</a:t>
            </a:r>
            <a:r>
              <a:rPr lang="en-US" altLang="zh-CN" sz="1400" dirty="0"/>
              <a:t>)</a:t>
            </a:r>
            <a:r>
              <a:rPr lang="zh-CN" altLang="zh-CN" sz="1400" dirty="0"/>
              <a:t>精确检测，是保证</a:t>
            </a:r>
            <a:r>
              <a:rPr lang="en-US" altLang="zh-CN" sz="1400" dirty="0"/>
              <a:t>1kHz</a:t>
            </a:r>
            <a:r>
              <a:rPr lang="zh-CN" altLang="zh-CN" sz="1400" dirty="0"/>
              <a:t>刷新频率的关键。</a:t>
            </a:r>
            <a:r>
              <a:rPr lang="zh-CN" altLang="zh-CN" sz="1400" dirty="0"/>
              <a:t> </a:t>
            </a:r>
            <a:endParaRPr lang="en-US" altLang="zh-CN" sz="1400" dirty="0">
              <a:solidFill>
                <a:schemeClr val="bg1"/>
              </a:solidFill>
              <a:latin typeface="微软雅黑" pitchFamily="34" charset="-122"/>
              <a:ea typeface="微软雅黑" pitchFamily="34" charset="-122"/>
            </a:endParaRPr>
          </a:p>
        </p:txBody>
      </p:sp>
      <p:sp>
        <p:nvSpPr>
          <p:cNvPr id="8" name="TextBox 20">
            <a:extLst>
              <a:ext uri="{FF2B5EF4-FFF2-40B4-BE49-F238E27FC236}">
                <a16:creationId xmlns:a16="http://schemas.microsoft.com/office/drawing/2014/main" xmlns="" id="{A5783603-C434-4DBE-AFA0-DD9CBA3DA584}"/>
              </a:ext>
            </a:extLst>
          </p:cNvPr>
          <p:cNvSpPr txBox="1"/>
          <p:nvPr/>
        </p:nvSpPr>
        <p:spPr>
          <a:xfrm>
            <a:off x="907976" y="292746"/>
            <a:ext cx="2067957"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碰撞检测</a:t>
            </a:r>
            <a:endParaRPr lang="zh-CN" altLang="en-US" sz="2400" dirty="0">
              <a:latin typeface="方正兰亭准黑_GBK" panose="02000000000000000000" pitchFamily="2" charset="-122"/>
              <a:ea typeface="方正兰亭准黑_GBK" panose="02000000000000000000" pitchFamily="2" charset="-122"/>
            </a:endParaRPr>
          </a:p>
        </p:txBody>
      </p:sp>
      <p:sp>
        <p:nvSpPr>
          <p:cNvPr id="9" name="矩形 8">
            <a:extLst>
              <a:ext uri="{FF2B5EF4-FFF2-40B4-BE49-F238E27FC236}">
                <a16:creationId xmlns:a16="http://schemas.microsoft.com/office/drawing/2014/main" xmlns="" id="{2A14C263-8B07-4379-99CE-57706052F6E9}"/>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02</a:t>
            </a:r>
            <a:endParaRPr lang="zh-CN" altLang="en-US" sz="2000" dirty="0">
              <a:latin typeface="Agency FB" panose="020B0503020202020204" pitchFamily="34" charset="0"/>
            </a:endParaRPr>
          </a:p>
        </p:txBody>
      </p:sp>
      <p:cxnSp>
        <p:nvCxnSpPr>
          <p:cNvPr id="10" name="直接连接符 9">
            <a:extLst>
              <a:ext uri="{FF2B5EF4-FFF2-40B4-BE49-F238E27FC236}">
                <a16:creationId xmlns:a16="http://schemas.microsoft.com/office/drawing/2014/main" xmlns="" id="{AFF2AFDE-42A1-4C6C-8040-4E043DCB33BF}"/>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15" name="任意多边形: 形状 14">
            <a:extLst>
              <a:ext uri="{FF2B5EF4-FFF2-40B4-BE49-F238E27FC236}">
                <a16:creationId xmlns:a16="http://schemas.microsoft.com/office/drawing/2014/main" xmlns="" id="{B9CA7B0C-D040-4855-B09E-87BCADACDDB0}"/>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p:nvPr/>
        </p:nvPicPr>
        <p:blipFill>
          <a:blip r:embed="rId5">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3679535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
                                        <p:tgtEl>
                                          <p:spTgt spid="15"/>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300"/>
                                        <p:tgtEl>
                                          <p:spTgt spid="10"/>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0-#ppt_w/2"/>
                                          </p:val>
                                        </p:tav>
                                        <p:tav tm="100000">
                                          <p:val>
                                            <p:strVal val="#ppt_x"/>
                                          </p:val>
                                        </p:tav>
                                      </p:tavLst>
                                    </p:anim>
                                    <p:anim calcmode="lin" valueType="num">
                                      <p:cBhvr additive="base">
                                        <p:cTn id="15" dur="400" fill="hold"/>
                                        <p:tgtEl>
                                          <p:spTgt spid="9"/>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400" fill="hold"/>
                                        <p:tgtEl>
                                          <p:spTgt spid="8"/>
                                        </p:tgtEl>
                                        <p:attrNameLst>
                                          <p:attrName>ppt_x</p:attrName>
                                        </p:attrNameLst>
                                      </p:cBhvr>
                                      <p:tavLst>
                                        <p:tav tm="0">
                                          <p:val>
                                            <p:strVal val="0-#ppt_w/2"/>
                                          </p:val>
                                        </p:tav>
                                        <p:tav tm="100000">
                                          <p:val>
                                            <p:strVal val="#ppt_x"/>
                                          </p:val>
                                        </p:tav>
                                      </p:tavLst>
                                    </p:anim>
                                    <p:anim calcmode="lin" valueType="num">
                                      <p:cBhvr additive="base">
                                        <p:cTn id="20" dur="4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440"/>
                            </p:stCondLst>
                            <p:childTnLst>
                              <p:par>
                                <p:cTn id="26" presetID="10"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par>
                          <p:cTn id="29" fill="hold">
                            <p:stCondLst>
                              <p:cond delay="194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p:stCondLst>
                              <p:cond delay="2440"/>
                            </p:stCondLst>
                            <p:childTnLst>
                              <p:par>
                                <p:cTn id="34" presetID="22" presetClass="entr" presetSubtype="1"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par>
                          <p:cTn id="37" fill="hold">
                            <p:stCondLst>
                              <p:cond delay="2940"/>
                            </p:stCondLst>
                            <p:childTnLst>
                              <p:par>
                                <p:cTn id="38" presetID="16" presetClass="entr" presetSubtype="21"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arn(inVertical)">
                                      <p:cBhvr>
                                        <p:cTn id="40" dur="500"/>
                                        <p:tgtEl>
                                          <p:spTgt spid="6"/>
                                        </p:tgtEl>
                                      </p:cBhvr>
                                    </p:animEffect>
                                  </p:childTnLst>
                                </p:cTn>
                              </p:par>
                            </p:childTnLst>
                          </p:cTn>
                        </p:par>
                        <p:par>
                          <p:cTn id="41" fill="hold">
                            <p:stCondLst>
                              <p:cond delay="3440"/>
                            </p:stCondLst>
                            <p:childTnLst>
                              <p:par>
                                <p:cTn id="42" presetID="16" presetClass="entr" presetSubtype="21"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animBg="1"/>
      <p:bldP spid="7" grpId="0" animBg="1"/>
      <p:bldP spid="8" grpId="0"/>
      <p:bldP spid="9"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AA095966-1BD5-4B50-996E-F679079EB9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8452" y="1087253"/>
            <a:ext cx="3096344" cy="228098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xmlns="" id="{16178D2E-1E2F-4B9C-A966-9F8DFEE6E735}"/>
              </a:ext>
            </a:extLst>
          </p:cNvPr>
          <p:cNvSpPr/>
          <p:nvPr/>
        </p:nvSpPr>
        <p:spPr>
          <a:xfrm>
            <a:off x="663176" y="3481595"/>
            <a:ext cx="3096344" cy="858911"/>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bg1"/>
                </a:solidFill>
                <a:latin typeface="微软雅黑" pitchFamily="34" charset="-122"/>
                <a:ea typeface="微软雅黑" pitchFamily="34" charset="-122"/>
              </a:rPr>
              <a:t>层次化包围盒</a:t>
            </a:r>
            <a:endParaRPr lang="en-US" altLang="zh-CN" sz="3200" dirty="0">
              <a:solidFill>
                <a:schemeClr val="bg1"/>
              </a:solidFill>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xmlns="" id="{B85E2116-9023-458F-BBA0-133C6277B8F0}"/>
              </a:ext>
            </a:extLst>
          </p:cNvPr>
          <p:cNvGrpSpPr/>
          <p:nvPr/>
        </p:nvGrpSpPr>
        <p:grpSpPr>
          <a:xfrm>
            <a:off x="4370829" y="1274874"/>
            <a:ext cx="3933010" cy="149652"/>
            <a:chOff x="4906190" y="1416527"/>
            <a:chExt cx="3933010" cy="166280"/>
          </a:xfrm>
          <a:solidFill>
            <a:srgbClr val="00544A"/>
          </a:solidFill>
        </p:grpSpPr>
        <p:sp>
          <p:nvSpPr>
            <p:cNvPr id="5" name="矩形 4">
              <a:extLst>
                <a:ext uri="{FF2B5EF4-FFF2-40B4-BE49-F238E27FC236}">
                  <a16:creationId xmlns:a16="http://schemas.microsoft.com/office/drawing/2014/main" xmlns="" id="{E515C7BC-44CD-4C78-B8B6-1974F229E4AA}"/>
                </a:ext>
              </a:extLst>
            </p:cNvPr>
            <p:cNvSpPr/>
            <p:nvPr/>
          </p:nvSpPr>
          <p:spPr>
            <a:xfrm>
              <a:off x="4906190" y="1416527"/>
              <a:ext cx="166280" cy="166280"/>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5">
              <a:extLst>
                <a:ext uri="{FF2B5EF4-FFF2-40B4-BE49-F238E27FC236}">
                  <a16:creationId xmlns:a16="http://schemas.microsoft.com/office/drawing/2014/main" xmlns="" id="{D496F8B5-23A8-498E-A72C-E26FAB5B83F2}"/>
                </a:ext>
              </a:extLst>
            </p:cNvPr>
            <p:cNvCxnSpPr>
              <a:stCxn id="5" idx="3"/>
            </p:cNvCxnSpPr>
            <p:nvPr/>
          </p:nvCxnSpPr>
          <p:spPr>
            <a:xfrm>
              <a:off x="5072470" y="1499667"/>
              <a:ext cx="3766730" cy="0"/>
            </a:xfrm>
            <a:prstGeom prst="line">
              <a:avLst/>
            </a:prstGeom>
            <a:grpFill/>
            <a:ln>
              <a:solidFill>
                <a:srgbClr val="19B49B"/>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7" name="组合 6">
            <a:extLst>
              <a:ext uri="{FF2B5EF4-FFF2-40B4-BE49-F238E27FC236}">
                <a16:creationId xmlns:a16="http://schemas.microsoft.com/office/drawing/2014/main" xmlns="" id="{A512652F-6582-4BCA-A904-CDDE2B2996E8}"/>
              </a:ext>
            </a:extLst>
          </p:cNvPr>
          <p:cNvGrpSpPr/>
          <p:nvPr/>
        </p:nvGrpSpPr>
        <p:grpSpPr>
          <a:xfrm>
            <a:off x="4370829" y="2014066"/>
            <a:ext cx="3933010" cy="149652"/>
            <a:chOff x="4906190" y="2727732"/>
            <a:chExt cx="3933010" cy="166280"/>
          </a:xfrm>
          <a:solidFill>
            <a:srgbClr val="00544A"/>
          </a:solidFill>
        </p:grpSpPr>
        <p:sp>
          <p:nvSpPr>
            <p:cNvPr id="8" name="矩形 7">
              <a:extLst>
                <a:ext uri="{FF2B5EF4-FFF2-40B4-BE49-F238E27FC236}">
                  <a16:creationId xmlns:a16="http://schemas.microsoft.com/office/drawing/2014/main" xmlns="" id="{878445E8-BA7F-4B65-A535-F940C274418C}"/>
                </a:ext>
              </a:extLst>
            </p:cNvPr>
            <p:cNvSpPr/>
            <p:nvPr/>
          </p:nvSpPr>
          <p:spPr>
            <a:xfrm>
              <a:off x="4906190" y="2727732"/>
              <a:ext cx="166280" cy="166280"/>
            </a:xfrm>
            <a:prstGeom prst="rect">
              <a:avLst/>
            </a:prstGeom>
            <a:solidFill>
              <a:srgbClr val="5358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9" name="直接连接符 8">
              <a:extLst>
                <a:ext uri="{FF2B5EF4-FFF2-40B4-BE49-F238E27FC236}">
                  <a16:creationId xmlns:a16="http://schemas.microsoft.com/office/drawing/2014/main" xmlns="" id="{81D1E1E6-A279-4EFC-B867-8419003A9E73}"/>
                </a:ext>
              </a:extLst>
            </p:cNvPr>
            <p:cNvCxnSpPr>
              <a:stCxn id="8" idx="3"/>
            </p:cNvCxnSpPr>
            <p:nvPr/>
          </p:nvCxnSpPr>
          <p:spPr>
            <a:xfrm>
              <a:off x="5072470" y="2810872"/>
              <a:ext cx="3766730" cy="0"/>
            </a:xfrm>
            <a:prstGeom prst="line">
              <a:avLst/>
            </a:prstGeom>
            <a:grpFill/>
            <a:ln>
              <a:solidFill>
                <a:srgbClr val="53585F"/>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0" name="组合 9">
            <a:extLst>
              <a:ext uri="{FF2B5EF4-FFF2-40B4-BE49-F238E27FC236}">
                <a16:creationId xmlns:a16="http://schemas.microsoft.com/office/drawing/2014/main" xmlns="" id="{024FB677-9CAD-487D-98B1-F5280AFF33E7}"/>
              </a:ext>
            </a:extLst>
          </p:cNvPr>
          <p:cNvGrpSpPr/>
          <p:nvPr/>
        </p:nvGrpSpPr>
        <p:grpSpPr>
          <a:xfrm>
            <a:off x="4370829" y="3449369"/>
            <a:ext cx="3933010" cy="149652"/>
            <a:chOff x="4906190" y="3870732"/>
            <a:chExt cx="3933010" cy="166280"/>
          </a:xfrm>
          <a:solidFill>
            <a:srgbClr val="00544A"/>
          </a:solidFill>
        </p:grpSpPr>
        <p:sp>
          <p:nvSpPr>
            <p:cNvPr id="11" name="矩形 10">
              <a:extLst>
                <a:ext uri="{FF2B5EF4-FFF2-40B4-BE49-F238E27FC236}">
                  <a16:creationId xmlns:a16="http://schemas.microsoft.com/office/drawing/2014/main" xmlns="" id="{FBA0C528-4B01-4B5D-9F62-851BD4B5FB24}"/>
                </a:ext>
              </a:extLst>
            </p:cNvPr>
            <p:cNvSpPr/>
            <p:nvPr/>
          </p:nvSpPr>
          <p:spPr>
            <a:xfrm>
              <a:off x="4906190" y="3870732"/>
              <a:ext cx="166280" cy="166280"/>
            </a:xfrm>
            <a:prstGeom prst="rect">
              <a:avLst/>
            </a:prstGeom>
            <a:solidFill>
              <a:srgbClr val="959AA2"/>
            </a:solidFill>
            <a:ln>
              <a:solidFill>
                <a:srgbClr val="959AA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12" name="直接连接符 11">
              <a:extLst>
                <a:ext uri="{FF2B5EF4-FFF2-40B4-BE49-F238E27FC236}">
                  <a16:creationId xmlns:a16="http://schemas.microsoft.com/office/drawing/2014/main" xmlns="" id="{36BF0499-E23E-4D3C-8591-3DD6E323A2EA}"/>
                </a:ext>
              </a:extLst>
            </p:cNvPr>
            <p:cNvCxnSpPr/>
            <p:nvPr/>
          </p:nvCxnSpPr>
          <p:spPr>
            <a:xfrm>
              <a:off x="5072470" y="3941172"/>
              <a:ext cx="3766730" cy="0"/>
            </a:xfrm>
            <a:prstGeom prst="line">
              <a:avLst/>
            </a:prstGeom>
            <a:grpFill/>
            <a:ln>
              <a:solidFill>
                <a:srgbClr val="959AA2"/>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3" name="TextBox 72">
            <a:extLst>
              <a:ext uri="{FF2B5EF4-FFF2-40B4-BE49-F238E27FC236}">
                <a16:creationId xmlns:a16="http://schemas.microsoft.com/office/drawing/2014/main" xmlns="" id="{F13A7151-51AF-43A0-AA08-0D19CCA6585F}"/>
              </a:ext>
            </a:extLst>
          </p:cNvPr>
          <p:cNvSpPr txBox="1"/>
          <p:nvPr/>
        </p:nvSpPr>
        <p:spPr>
          <a:xfrm>
            <a:off x="4370830" y="1462314"/>
            <a:ext cx="3933010" cy="349198"/>
          </a:xfrm>
          <a:prstGeom prst="rect">
            <a:avLst/>
          </a:prstGeom>
          <a:noFill/>
        </p:spPr>
        <p:txBody>
          <a:bodyPr wrap="square" rtlCol="0">
            <a:spAutoFit/>
          </a:bodyPr>
          <a:lstStyle/>
          <a:p>
            <a:pPr algn="just">
              <a:lnSpc>
                <a:spcPct val="130000"/>
              </a:lnSpc>
            </a:pPr>
            <a:r>
              <a:rPr lang="zh-CN" altLang="zh-CN" sz="1400" dirty="0"/>
              <a:t>按照空间距离对物体的组成单元递归地</a:t>
            </a:r>
            <a:r>
              <a:rPr lang="zh-CN" altLang="zh-CN" sz="1400" dirty="0" smtClean="0"/>
              <a:t>划分</a:t>
            </a:r>
            <a:r>
              <a:rPr lang="zh-CN" altLang="en-US" sz="1400" dirty="0" smtClean="0"/>
              <a:t>。</a:t>
            </a:r>
            <a:r>
              <a:rPr lang="zh-CN" altLang="zh-CN" sz="1400" dirty="0" smtClean="0"/>
              <a:t> </a:t>
            </a:r>
            <a:endParaRPr lang="en-US" altLang="zh-CN" sz="1400" dirty="0">
              <a:latin typeface="微软雅黑" pitchFamily="34" charset="-122"/>
              <a:ea typeface="微软雅黑" pitchFamily="34" charset="-122"/>
            </a:endParaRPr>
          </a:p>
        </p:txBody>
      </p:sp>
      <p:sp>
        <p:nvSpPr>
          <p:cNvPr id="14" name="TextBox 73">
            <a:extLst>
              <a:ext uri="{FF2B5EF4-FFF2-40B4-BE49-F238E27FC236}">
                <a16:creationId xmlns:a16="http://schemas.microsoft.com/office/drawing/2014/main" xmlns="" id="{F046337C-9627-4369-922C-AF80429A2FB5}"/>
              </a:ext>
            </a:extLst>
          </p:cNvPr>
          <p:cNvSpPr txBox="1"/>
          <p:nvPr/>
        </p:nvSpPr>
        <p:spPr>
          <a:xfrm>
            <a:off x="4370829" y="2237636"/>
            <a:ext cx="3933010" cy="1212640"/>
          </a:xfrm>
          <a:prstGeom prst="rect">
            <a:avLst/>
          </a:prstGeom>
          <a:noFill/>
        </p:spPr>
        <p:txBody>
          <a:bodyPr wrap="square" rtlCol="0">
            <a:spAutoFit/>
          </a:bodyPr>
          <a:lstStyle/>
          <a:p>
            <a:pPr algn="just">
              <a:lnSpc>
                <a:spcPct val="130000"/>
              </a:lnSpc>
            </a:pPr>
            <a:r>
              <a:rPr lang="zh-CN" altLang="zh-CN" sz="1400" dirty="0"/>
              <a:t>其优点是碰撞检测从包围盒树状结构顶层开始遍历，避免了不必要 的基本单元之间的</a:t>
            </a:r>
            <a:r>
              <a:rPr lang="zh-CN" altLang="zh-CN" sz="1400"/>
              <a:t>测试</a:t>
            </a:r>
            <a:r>
              <a:rPr lang="zh-CN" altLang="zh-CN" sz="1400"/>
              <a:t> </a:t>
            </a:r>
            <a:r>
              <a:rPr lang="zh-CN" altLang="en-US" sz="1400" smtClean="0"/>
              <a:t>，</a:t>
            </a:r>
            <a:r>
              <a:rPr lang="zh-CN" altLang="zh-CN" sz="1400"/>
              <a:t>，可有效地提高碰撞检测的精度，能够保证系统的真实性。</a:t>
            </a:r>
            <a:r>
              <a:rPr lang="zh-CN" altLang="zh-CN" sz="1400"/>
              <a:t> </a:t>
            </a:r>
            <a:endParaRPr lang="en-US" altLang="zh-CN" sz="1400" dirty="0">
              <a:latin typeface="微软雅黑" pitchFamily="34" charset="-122"/>
              <a:ea typeface="微软雅黑" pitchFamily="34" charset="-122"/>
            </a:endParaRPr>
          </a:p>
        </p:txBody>
      </p:sp>
      <p:sp>
        <p:nvSpPr>
          <p:cNvPr id="15" name="TextBox 74">
            <a:extLst>
              <a:ext uri="{FF2B5EF4-FFF2-40B4-BE49-F238E27FC236}">
                <a16:creationId xmlns:a16="http://schemas.microsoft.com/office/drawing/2014/main" xmlns="" id="{A320C07D-53FA-4F6B-B245-639C48C95599}"/>
              </a:ext>
            </a:extLst>
          </p:cNvPr>
          <p:cNvSpPr txBox="1"/>
          <p:nvPr/>
        </p:nvSpPr>
        <p:spPr>
          <a:xfrm>
            <a:off x="4370830" y="3664857"/>
            <a:ext cx="3933010" cy="349198"/>
          </a:xfrm>
          <a:prstGeom prst="rect">
            <a:avLst/>
          </a:prstGeom>
          <a:noFill/>
        </p:spPr>
        <p:txBody>
          <a:bodyPr wrap="square" rtlCol="0">
            <a:spAutoFit/>
          </a:bodyPr>
          <a:lstStyle/>
          <a:p>
            <a:pPr algn="just">
              <a:lnSpc>
                <a:spcPct val="130000"/>
              </a:lnSpc>
            </a:pPr>
            <a:r>
              <a:rPr lang="zh-CN" altLang="en-US" sz="1400" dirty="0" smtClean="0"/>
              <a:t>适</a:t>
            </a:r>
            <a:r>
              <a:rPr lang="zh-CN" altLang="zh-CN" sz="1400" dirty="0" smtClean="0"/>
              <a:t>用于</a:t>
            </a:r>
            <a:r>
              <a:rPr lang="zh-CN" altLang="zh-CN" sz="1400" dirty="0"/>
              <a:t>对精度要求较高的模型检测</a:t>
            </a:r>
            <a:r>
              <a:rPr lang="zh-CN" altLang="zh-CN" sz="1400" dirty="0" smtClean="0"/>
              <a:t>过程</a:t>
            </a:r>
            <a:r>
              <a:rPr lang="zh-CN" altLang="en-US" sz="1400" dirty="0"/>
              <a:t>。</a:t>
            </a:r>
            <a:r>
              <a:rPr lang="zh-CN" altLang="zh-CN" sz="1400" dirty="0" smtClean="0"/>
              <a:t> </a:t>
            </a:r>
            <a:endParaRPr lang="en-US" altLang="zh-CN" sz="1400" dirty="0">
              <a:latin typeface="微软雅黑" pitchFamily="34" charset="-122"/>
              <a:ea typeface="微软雅黑" pitchFamily="34" charset="-122"/>
            </a:endParaRPr>
          </a:p>
        </p:txBody>
      </p:sp>
      <p:sp>
        <p:nvSpPr>
          <p:cNvPr id="16" name="TextBox 20">
            <a:extLst>
              <a:ext uri="{FF2B5EF4-FFF2-40B4-BE49-F238E27FC236}">
                <a16:creationId xmlns:a16="http://schemas.microsoft.com/office/drawing/2014/main" xmlns="" id="{4DE885C2-320C-4678-B566-C00A28EBC4E5}"/>
              </a:ext>
            </a:extLst>
          </p:cNvPr>
          <p:cNvSpPr txBox="1"/>
          <p:nvPr/>
        </p:nvSpPr>
        <p:spPr>
          <a:xfrm>
            <a:off x="907976" y="292746"/>
            <a:ext cx="2067957"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碰撞检测</a:t>
            </a:r>
            <a:endParaRPr lang="zh-CN" altLang="en-US" sz="2400" dirty="0">
              <a:latin typeface="方正兰亭准黑_GBK" panose="02000000000000000000" pitchFamily="2" charset="-122"/>
              <a:ea typeface="方正兰亭准黑_GBK" panose="02000000000000000000" pitchFamily="2" charset="-122"/>
            </a:endParaRPr>
          </a:p>
        </p:txBody>
      </p:sp>
      <p:sp>
        <p:nvSpPr>
          <p:cNvPr id="17" name="矩形 16">
            <a:extLst>
              <a:ext uri="{FF2B5EF4-FFF2-40B4-BE49-F238E27FC236}">
                <a16:creationId xmlns:a16="http://schemas.microsoft.com/office/drawing/2014/main" xmlns="" id="{BCD658D9-F19D-4A50-B255-5472B456C50F}"/>
              </a:ext>
            </a:extLst>
          </p:cNvPr>
          <p:cNvSpPr/>
          <p:nvPr/>
        </p:nvSpPr>
        <p:spPr>
          <a:xfrm>
            <a:off x="398206" y="317090"/>
            <a:ext cx="460949"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02</a:t>
            </a:r>
            <a:endParaRPr lang="zh-CN" altLang="en-US" sz="2000" dirty="0">
              <a:latin typeface="Agency FB" panose="020B0503020202020204" pitchFamily="34" charset="0"/>
            </a:endParaRPr>
          </a:p>
        </p:txBody>
      </p:sp>
      <p:cxnSp>
        <p:nvCxnSpPr>
          <p:cNvPr id="18" name="直接连接符 17">
            <a:extLst>
              <a:ext uri="{FF2B5EF4-FFF2-40B4-BE49-F238E27FC236}">
                <a16:creationId xmlns:a16="http://schemas.microsoft.com/office/drawing/2014/main" xmlns="" id="{DAE6F062-8072-49DF-B478-D00945DD12BF}"/>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3" name="任意多边形: 形状 22">
            <a:extLst>
              <a:ext uri="{FF2B5EF4-FFF2-40B4-BE49-F238E27FC236}">
                <a16:creationId xmlns:a16="http://schemas.microsoft.com/office/drawing/2014/main" xmlns="" id="{E4D48892-BB5C-4E84-9BFA-C613126B982D}"/>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p:nvPr/>
        </p:nvPicPr>
        <p:blipFill>
          <a:blip r:embed="rId4">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3289710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300"/>
                                        <p:tgtEl>
                                          <p:spTgt spid="18"/>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400" fill="hold"/>
                                        <p:tgtEl>
                                          <p:spTgt spid="17"/>
                                        </p:tgtEl>
                                        <p:attrNameLst>
                                          <p:attrName>ppt_x</p:attrName>
                                        </p:attrNameLst>
                                      </p:cBhvr>
                                      <p:tavLst>
                                        <p:tav tm="0">
                                          <p:val>
                                            <p:strVal val="0-#ppt_w/2"/>
                                          </p:val>
                                        </p:tav>
                                        <p:tav tm="100000">
                                          <p:val>
                                            <p:strVal val="#ppt_x"/>
                                          </p:val>
                                        </p:tav>
                                      </p:tavLst>
                                    </p:anim>
                                    <p:anim calcmode="lin" valueType="num">
                                      <p:cBhvr additive="base">
                                        <p:cTn id="15" dur="400" fill="hold"/>
                                        <p:tgtEl>
                                          <p:spTgt spid="17"/>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400" fill="hold"/>
                                        <p:tgtEl>
                                          <p:spTgt spid="16"/>
                                        </p:tgtEl>
                                        <p:attrNameLst>
                                          <p:attrName>ppt_x</p:attrName>
                                        </p:attrNameLst>
                                      </p:cBhvr>
                                      <p:tavLst>
                                        <p:tav tm="0">
                                          <p:val>
                                            <p:strVal val="0-#ppt_w/2"/>
                                          </p:val>
                                        </p:tav>
                                        <p:tav tm="100000">
                                          <p:val>
                                            <p:strVal val="#ppt_x"/>
                                          </p:val>
                                        </p:tav>
                                      </p:tavLst>
                                    </p:anim>
                                    <p:anim calcmode="lin" valueType="num">
                                      <p:cBhvr additive="base">
                                        <p:cTn id="20" dur="4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44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par>
                          <p:cTn id="29" fill="hold">
                            <p:stCondLst>
                              <p:cond delay="1940"/>
                            </p:stCondLst>
                            <p:childTnLst>
                              <p:par>
                                <p:cTn id="30" presetID="2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p:stCondLst>
                              <p:cond delay="2440"/>
                            </p:stCondLst>
                            <p:childTnLst>
                              <p:par>
                                <p:cTn id="34" presetID="16" presetClass="entr" presetSubtype="2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par>
                          <p:cTn id="37" fill="hold">
                            <p:stCondLst>
                              <p:cond delay="294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3440"/>
                            </p:stCondLst>
                            <p:childTnLst>
                              <p:par>
                                <p:cTn id="42" presetID="16" presetClass="entr" presetSubtype="2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par>
                          <p:cTn id="45" fill="hold">
                            <p:stCondLst>
                              <p:cond delay="3940"/>
                            </p:stCondLst>
                            <p:childTnLst>
                              <p:par>
                                <p:cTn id="46" presetID="22" presetClass="entr" presetSubtype="8"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4440"/>
                            </p:stCondLst>
                            <p:childTnLst>
                              <p:par>
                                <p:cTn id="50" presetID="16" presetClass="entr" presetSubtype="21"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4" grpId="0"/>
      <p:bldP spid="15" grpId="0"/>
      <p:bldP spid="16" grpId="0"/>
      <p:bldP spid="17"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AA095966-1BD5-4B50-996E-F679079EB9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8452" y="1087253"/>
            <a:ext cx="3096344" cy="228098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xmlns="" id="{16178D2E-1E2F-4B9C-A966-9F8DFEE6E735}"/>
              </a:ext>
            </a:extLst>
          </p:cNvPr>
          <p:cNvSpPr/>
          <p:nvPr/>
        </p:nvSpPr>
        <p:spPr>
          <a:xfrm>
            <a:off x="663176" y="3481595"/>
            <a:ext cx="3096344" cy="858911"/>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dirty="0"/>
              <a:t>多分辨率模型的碰撞检测方法</a:t>
            </a:r>
            <a:r>
              <a:rPr lang="zh-CN" altLang="zh-CN" sz="2800" dirty="0"/>
              <a:t> </a:t>
            </a:r>
            <a:endParaRPr lang="en-US" altLang="zh-CN" sz="2800" dirty="0">
              <a:solidFill>
                <a:schemeClr val="bg1"/>
              </a:solidFill>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xmlns="" id="{B85E2116-9023-458F-BBA0-133C6277B8F0}"/>
              </a:ext>
            </a:extLst>
          </p:cNvPr>
          <p:cNvGrpSpPr/>
          <p:nvPr/>
        </p:nvGrpSpPr>
        <p:grpSpPr>
          <a:xfrm>
            <a:off x="4370829" y="1274874"/>
            <a:ext cx="3933010" cy="149652"/>
            <a:chOff x="4906190" y="1416527"/>
            <a:chExt cx="3933010" cy="166280"/>
          </a:xfrm>
          <a:solidFill>
            <a:srgbClr val="00544A"/>
          </a:solidFill>
        </p:grpSpPr>
        <p:sp>
          <p:nvSpPr>
            <p:cNvPr id="5" name="矩形 4">
              <a:extLst>
                <a:ext uri="{FF2B5EF4-FFF2-40B4-BE49-F238E27FC236}">
                  <a16:creationId xmlns:a16="http://schemas.microsoft.com/office/drawing/2014/main" xmlns="" id="{E515C7BC-44CD-4C78-B8B6-1974F229E4AA}"/>
                </a:ext>
              </a:extLst>
            </p:cNvPr>
            <p:cNvSpPr/>
            <p:nvPr/>
          </p:nvSpPr>
          <p:spPr>
            <a:xfrm>
              <a:off x="4906190" y="1416527"/>
              <a:ext cx="166280" cy="166280"/>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5">
              <a:extLst>
                <a:ext uri="{FF2B5EF4-FFF2-40B4-BE49-F238E27FC236}">
                  <a16:creationId xmlns:a16="http://schemas.microsoft.com/office/drawing/2014/main" xmlns="" id="{D496F8B5-23A8-498E-A72C-E26FAB5B83F2}"/>
                </a:ext>
              </a:extLst>
            </p:cNvPr>
            <p:cNvCxnSpPr>
              <a:stCxn id="5" idx="3"/>
            </p:cNvCxnSpPr>
            <p:nvPr/>
          </p:nvCxnSpPr>
          <p:spPr>
            <a:xfrm>
              <a:off x="5072470" y="1499667"/>
              <a:ext cx="3766730" cy="0"/>
            </a:xfrm>
            <a:prstGeom prst="line">
              <a:avLst/>
            </a:prstGeom>
            <a:grpFill/>
            <a:ln>
              <a:solidFill>
                <a:srgbClr val="19B49B"/>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7" name="组合 6">
            <a:extLst>
              <a:ext uri="{FF2B5EF4-FFF2-40B4-BE49-F238E27FC236}">
                <a16:creationId xmlns:a16="http://schemas.microsoft.com/office/drawing/2014/main" xmlns="" id="{A512652F-6582-4BCA-A904-CDDE2B2996E8}"/>
              </a:ext>
            </a:extLst>
          </p:cNvPr>
          <p:cNvGrpSpPr/>
          <p:nvPr/>
        </p:nvGrpSpPr>
        <p:grpSpPr>
          <a:xfrm>
            <a:off x="4370830" y="2706119"/>
            <a:ext cx="3933010" cy="149652"/>
            <a:chOff x="4906190" y="2727732"/>
            <a:chExt cx="3933010" cy="166280"/>
          </a:xfrm>
          <a:solidFill>
            <a:srgbClr val="00544A"/>
          </a:solidFill>
        </p:grpSpPr>
        <p:sp>
          <p:nvSpPr>
            <p:cNvPr id="8" name="矩形 7">
              <a:extLst>
                <a:ext uri="{FF2B5EF4-FFF2-40B4-BE49-F238E27FC236}">
                  <a16:creationId xmlns:a16="http://schemas.microsoft.com/office/drawing/2014/main" xmlns="" id="{878445E8-BA7F-4B65-A535-F940C274418C}"/>
                </a:ext>
              </a:extLst>
            </p:cNvPr>
            <p:cNvSpPr/>
            <p:nvPr/>
          </p:nvSpPr>
          <p:spPr>
            <a:xfrm>
              <a:off x="4906190" y="2727732"/>
              <a:ext cx="166280" cy="166280"/>
            </a:xfrm>
            <a:prstGeom prst="rect">
              <a:avLst/>
            </a:prstGeom>
            <a:solidFill>
              <a:srgbClr val="5358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9" name="直接连接符 8">
              <a:extLst>
                <a:ext uri="{FF2B5EF4-FFF2-40B4-BE49-F238E27FC236}">
                  <a16:creationId xmlns:a16="http://schemas.microsoft.com/office/drawing/2014/main" xmlns="" id="{81D1E1E6-A279-4EFC-B867-8419003A9E73}"/>
                </a:ext>
              </a:extLst>
            </p:cNvPr>
            <p:cNvCxnSpPr>
              <a:stCxn id="8" idx="3"/>
            </p:cNvCxnSpPr>
            <p:nvPr/>
          </p:nvCxnSpPr>
          <p:spPr>
            <a:xfrm>
              <a:off x="5072470" y="2810872"/>
              <a:ext cx="3766730" cy="0"/>
            </a:xfrm>
            <a:prstGeom prst="line">
              <a:avLst/>
            </a:prstGeom>
            <a:grpFill/>
            <a:ln>
              <a:solidFill>
                <a:srgbClr val="53585F"/>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0" name="组合 9">
            <a:extLst>
              <a:ext uri="{FF2B5EF4-FFF2-40B4-BE49-F238E27FC236}">
                <a16:creationId xmlns:a16="http://schemas.microsoft.com/office/drawing/2014/main" xmlns="" id="{024FB677-9CAD-487D-98B1-F5280AFF33E7}"/>
              </a:ext>
            </a:extLst>
          </p:cNvPr>
          <p:cNvGrpSpPr/>
          <p:nvPr/>
        </p:nvGrpSpPr>
        <p:grpSpPr>
          <a:xfrm>
            <a:off x="4370829" y="3560885"/>
            <a:ext cx="3933010" cy="149652"/>
            <a:chOff x="4906190" y="3870732"/>
            <a:chExt cx="3933010" cy="166280"/>
          </a:xfrm>
          <a:solidFill>
            <a:srgbClr val="00544A"/>
          </a:solidFill>
        </p:grpSpPr>
        <p:sp>
          <p:nvSpPr>
            <p:cNvPr id="11" name="矩形 10">
              <a:extLst>
                <a:ext uri="{FF2B5EF4-FFF2-40B4-BE49-F238E27FC236}">
                  <a16:creationId xmlns:a16="http://schemas.microsoft.com/office/drawing/2014/main" xmlns="" id="{FBA0C528-4B01-4B5D-9F62-851BD4B5FB24}"/>
                </a:ext>
              </a:extLst>
            </p:cNvPr>
            <p:cNvSpPr/>
            <p:nvPr/>
          </p:nvSpPr>
          <p:spPr>
            <a:xfrm>
              <a:off x="4906190" y="3870732"/>
              <a:ext cx="166280" cy="166280"/>
            </a:xfrm>
            <a:prstGeom prst="rect">
              <a:avLst/>
            </a:prstGeom>
            <a:solidFill>
              <a:srgbClr val="959AA2"/>
            </a:solidFill>
            <a:ln>
              <a:solidFill>
                <a:srgbClr val="959AA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12" name="直接连接符 11">
              <a:extLst>
                <a:ext uri="{FF2B5EF4-FFF2-40B4-BE49-F238E27FC236}">
                  <a16:creationId xmlns:a16="http://schemas.microsoft.com/office/drawing/2014/main" xmlns="" id="{36BF0499-E23E-4D3C-8591-3DD6E323A2EA}"/>
                </a:ext>
              </a:extLst>
            </p:cNvPr>
            <p:cNvCxnSpPr/>
            <p:nvPr/>
          </p:nvCxnSpPr>
          <p:spPr>
            <a:xfrm>
              <a:off x="5072470" y="3941172"/>
              <a:ext cx="3766730" cy="0"/>
            </a:xfrm>
            <a:prstGeom prst="line">
              <a:avLst/>
            </a:prstGeom>
            <a:grpFill/>
            <a:ln>
              <a:solidFill>
                <a:srgbClr val="959AA2"/>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3" name="TextBox 72">
            <a:extLst>
              <a:ext uri="{FF2B5EF4-FFF2-40B4-BE49-F238E27FC236}">
                <a16:creationId xmlns:a16="http://schemas.microsoft.com/office/drawing/2014/main" xmlns="" id="{F13A7151-51AF-43A0-AA08-0D19CCA6585F}"/>
              </a:ext>
            </a:extLst>
          </p:cNvPr>
          <p:cNvSpPr txBox="1"/>
          <p:nvPr/>
        </p:nvSpPr>
        <p:spPr>
          <a:xfrm>
            <a:off x="4370830" y="1433196"/>
            <a:ext cx="3933010" cy="1189428"/>
          </a:xfrm>
          <a:prstGeom prst="rect">
            <a:avLst/>
          </a:prstGeom>
          <a:noFill/>
        </p:spPr>
        <p:txBody>
          <a:bodyPr wrap="square" rtlCol="0">
            <a:spAutoFit/>
          </a:bodyPr>
          <a:lstStyle/>
          <a:p>
            <a:pPr algn="just">
              <a:lnSpc>
                <a:spcPct val="130000"/>
              </a:lnSpc>
            </a:pPr>
            <a:r>
              <a:rPr lang="zh-CN" altLang="zh-CN" sz="1400" dirty="0"/>
              <a:t>典型方法是层次细节</a:t>
            </a:r>
            <a:r>
              <a:rPr lang="en-US" altLang="zh-CN" sz="1400" dirty="0"/>
              <a:t>(level-of-detail, LOD)</a:t>
            </a:r>
            <a:r>
              <a:rPr lang="zh-CN" altLang="zh-CN" sz="1400" dirty="0"/>
              <a:t>简化法，主要有</a:t>
            </a:r>
            <a:r>
              <a:rPr lang="en-US" altLang="zh-CN" sz="1400" dirty="0"/>
              <a:t>2</a:t>
            </a:r>
            <a:r>
              <a:rPr lang="zh-CN" altLang="zh-CN" sz="1400" dirty="0"/>
              <a:t>种方法：一种是静态构造离线</a:t>
            </a:r>
            <a:r>
              <a:rPr lang="en-US" altLang="zh-CN" sz="1400" dirty="0"/>
              <a:t>LOD</a:t>
            </a:r>
            <a:r>
              <a:rPr lang="zh-CN" altLang="zh-CN" sz="1400" dirty="0"/>
              <a:t>模型，另一种是动态构造连续</a:t>
            </a:r>
            <a:r>
              <a:rPr lang="en-US" altLang="zh-CN" sz="1400" dirty="0"/>
              <a:t>LOD</a:t>
            </a:r>
            <a:r>
              <a:rPr lang="zh-CN" altLang="zh-CN" sz="1400" dirty="0"/>
              <a:t>模型，后者一般是通过渐进式的网格方式实现的。</a:t>
            </a:r>
            <a:r>
              <a:rPr lang="zh-CN" altLang="zh-CN" sz="1400" dirty="0"/>
              <a:t> </a:t>
            </a:r>
            <a:endParaRPr lang="en-US" altLang="zh-CN" sz="1400" dirty="0">
              <a:latin typeface="微软雅黑" pitchFamily="34" charset="-122"/>
              <a:ea typeface="微软雅黑" pitchFamily="34" charset="-122"/>
            </a:endParaRPr>
          </a:p>
        </p:txBody>
      </p:sp>
      <p:sp>
        <p:nvSpPr>
          <p:cNvPr id="14" name="TextBox 73">
            <a:extLst>
              <a:ext uri="{FF2B5EF4-FFF2-40B4-BE49-F238E27FC236}">
                <a16:creationId xmlns:a16="http://schemas.microsoft.com/office/drawing/2014/main" xmlns="" id="{F046337C-9627-4369-922C-AF80429A2FB5}"/>
              </a:ext>
            </a:extLst>
          </p:cNvPr>
          <p:cNvSpPr txBox="1"/>
          <p:nvPr/>
        </p:nvSpPr>
        <p:spPr>
          <a:xfrm>
            <a:off x="4370830" y="2891035"/>
            <a:ext cx="3933010" cy="629275"/>
          </a:xfrm>
          <a:prstGeom prst="rect">
            <a:avLst/>
          </a:prstGeom>
          <a:noFill/>
        </p:spPr>
        <p:txBody>
          <a:bodyPr wrap="square" rtlCol="0">
            <a:spAutoFit/>
          </a:bodyPr>
          <a:lstStyle/>
          <a:p>
            <a:pPr algn="just">
              <a:lnSpc>
                <a:spcPct val="130000"/>
              </a:lnSpc>
            </a:pPr>
            <a:r>
              <a:rPr lang="zh-CN" altLang="zh-CN" sz="1400" dirty="0"/>
              <a:t>把虚拟环境中探针附近的区域应用细网格进行划分，而在探针以外的区域采用粗网格。</a:t>
            </a:r>
            <a:r>
              <a:rPr lang="zh-CN" altLang="zh-CN" sz="1400" dirty="0"/>
              <a:t> </a:t>
            </a:r>
            <a:endParaRPr lang="en-US" altLang="zh-CN" sz="1400" dirty="0">
              <a:latin typeface="微软雅黑" pitchFamily="34" charset="-122"/>
              <a:ea typeface="微软雅黑" pitchFamily="34" charset="-122"/>
            </a:endParaRPr>
          </a:p>
        </p:txBody>
      </p:sp>
      <p:sp>
        <p:nvSpPr>
          <p:cNvPr id="15" name="TextBox 74">
            <a:extLst>
              <a:ext uri="{FF2B5EF4-FFF2-40B4-BE49-F238E27FC236}">
                <a16:creationId xmlns:a16="http://schemas.microsoft.com/office/drawing/2014/main" xmlns="" id="{A320C07D-53FA-4F6B-B245-639C48C95599}"/>
              </a:ext>
            </a:extLst>
          </p:cNvPr>
          <p:cNvSpPr txBox="1"/>
          <p:nvPr/>
        </p:nvSpPr>
        <p:spPr>
          <a:xfrm>
            <a:off x="4370830" y="3736451"/>
            <a:ext cx="3933010" cy="349198"/>
          </a:xfrm>
          <a:prstGeom prst="rect">
            <a:avLst/>
          </a:prstGeom>
          <a:noFill/>
        </p:spPr>
        <p:txBody>
          <a:bodyPr wrap="square" rtlCol="0">
            <a:spAutoFit/>
          </a:bodyPr>
          <a:lstStyle/>
          <a:p>
            <a:pPr algn="just">
              <a:lnSpc>
                <a:spcPct val="130000"/>
              </a:lnSpc>
            </a:pPr>
            <a:r>
              <a:rPr lang="zh-CN" altLang="zh-CN" sz="1400" dirty="0"/>
              <a:t>协调对象复杂度和碰撞检测技术效率的</a:t>
            </a:r>
            <a:r>
              <a:rPr lang="zh-CN" altLang="zh-CN" sz="1400" dirty="0" smtClean="0"/>
              <a:t>矛盾</a:t>
            </a:r>
            <a:r>
              <a:rPr lang="zh-CN" altLang="en-US" sz="1400" dirty="0" smtClean="0"/>
              <a:t>。</a:t>
            </a:r>
            <a:endParaRPr lang="en-US" altLang="zh-CN" sz="1400" dirty="0">
              <a:latin typeface="微软雅黑" pitchFamily="34" charset="-122"/>
              <a:ea typeface="微软雅黑" pitchFamily="34" charset="-122"/>
            </a:endParaRPr>
          </a:p>
        </p:txBody>
      </p:sp>
      <p:sp>
        <p:nvSpPr>
          <p:cNvPr id="16" name="TextBox 20">
            <a:extLst>
              <a:ext uri="{FF2B5EF4-FFF2-40B4-BE49-F238E27FC236}">
                <a16:creationId xmlns:a16="http://schemas.microsoft.com/office/drawing/2014/main" xmlns="" id="{4DE885C2-320C-4678-B566-C00A28EBC4E5}"/>
              </a:ext>
            </a:extLst>
          </p:cNvPr>
          <p:cNvSpPr txBox="1"/>
          <p:nvPr/>
        </p:nvSpPr>
        <p:spPr>
          <a:xfrm>
            <a:off x="907976" y="292746"/>
            <a:ext cx="2067957"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碰撞检测</a:t>
            </a:r>
            <a:endParaRPr lang="zh-CN" altLang="en-US" sz="2400" dirty="0">
              <a:latin typeface="方正兰亭准黑_GBK" panose="02000000000000000000" pitchFamily="2" charset="-122"/>
              <a:ea typeface="方正兰亭准黑_GBK" panose="02000000000000000000" pitchFamily="2" charset="-122"/>
            </a:endParaRPr>
          </a:p>
        </p:txBody>
      </p:sp>
      <p:sp>
        <p:nvSpPr>
          <p:cNvPr id="17" name="矩形 16">
            <a:extLst>
              <a:ext uri="{FF2B5EF4-FFF2-40B4-BE49-F238E27FC236}">
                <a16:creationId xmlns:a16="http://schemas.microsoft.com/office/drawing/2014/main" xmlns="" id="{BCD658D9-F19D-4A50-B255-5472B456C50F}"/>
              </a:ext>
            </a:extLst>
          </p:cNvPr>
          <p:cNvSpPr/>
          <p:nvPr/>
        </p:nvSpPr>
        <p:spPr>
          <a:xfrm>
            <a:off x="398206" y="317090"/>
            <a:ext cx="460949"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02</a:t>
            </a:r>
            <a:endParaRPr lang="zh-CN" altLang="en-US" sz="2000" dirty="0">
              <a:latin typeface="Agency FB" panose="020B0503020202020204" pitchFamily="34" charset="0"/>
            </a:endParaRPr>
          </a:p>
        </p:txBody>
      </p:sp>
      <p:cxnSp>
        <p:nvCxnSpPr>
          <p:cNvPr id="18" name="直接连接符 17">
            <a:extLst>
              <a:ext uri="{FF2B5EF4-FFF2-40B4-BE49-F238E27FC236}">
                <a16:creationId xmlns:a16="http://schemas.microsoft.com/office/drawing/2014/main" xmlns="" id="{DAE6F062-8072-49DF-B478-D00945DD12BF}"/>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3" name="任意多边形: 形状 22">
            <a:extLst>
              <a:ext uri="{FF2B5EF4-FFF2-40B4-BE49-F238E27FC236}">
                <a16:creationId xmlns:a16="http://schemas.microsoft.com/office/drawing/2014/main" xmlns="" id="{E4D48892-BB5C-4E84-9BFA-C613126B982D}"/>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p:nvPr/>
        </p:nvPicPr>
        <p:blipFill>
          <a:blip r:embed="rId4">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pic>
        <p:nvPicPr>
          <p:cNvPr id="21" name="图片 20"/>
          <p:cNvPicPr/>
          <p:nvPr/>
        </p:nvPicPr>
        <p:blipFill>
          <a:blip r:embed="rId5">
            <a:extLst>
              <a:ext uri="{28A0092B-C50C-407E-A947-70E740481C1C}">
                <a14:useLocalDpi xmlns:a14="http://schemas.microsoft.com/office/drawing/2010/main" val="0"/>
              </a:ext>
            </a:extLst>
          </a:blip>
          <a:srcRect/>
          <a:stretch>
            <a:fillRect/>
          </a:stretch>
        </p:blipFill>
        <p:spPr bwMode="auto">
          <a:xfrm>
            <a:off x="3906236" y="1735763"/>
            <a:ext cx="1261745" cy="1261745"/>
          </a:xfrm>
          <a:prstGeom prst="rect">
            <a:avLst/>
          </a:prstGeom>
          <a:noFill/>
          <a:ln>
            <a:noFill/>
          </a:ln>
        </p:spPr>
      </p:pic>
      <p:pic>
        <p:nvPicPr>
          <p:cNvPr id="22" name="图片 21"/>
          <p:cNvPicPr/>
          <p:nvPr/>
        </p:nvPicPr>
        <p:blipFill>
          <a:blip r:embed="rId6">
            <a:extLst>
              <a:ext uri="{28A0092B-C50C-407E-A947-70E740481C1C}">
                <a14:useLocalDpi xmlns:a14="http://schemas.microsoft.com/office/drawing/2010/main" val="0"/>
              </a:ext>
            </a:extLst>
          </a:blip>
          <a:srcRect/>
          <a:stretch>
            <a:fillRect/>
          </a:stretch>
        </p:blipFill>
        <p:spPr bwMode="auto">
          <a:xfrm>
            <a:off x="5706462" y="1741558"/>
            <a:ext cx="1261745" cy="1261745"/>
          </a:xfrm>
          <a:prstGeom prst="rect">
            <a:avLst/>
          </a:prstGeom>
          <a:noFill/>
          <a:ln>
            <a:noFill/>
          </a:ln>
        </p:spPr>
      </p:pic>
      <p:pic>
        <p:nvPicPr>
          <p:cNvPr id="25" name="图片 24"/>
          <p:cNvPicPr/>
          <p:nvPr/>
        </p:nvPicPr>
        <p:blipFill>
          <a:blip r:embed="rId7">
            <a:extLst>
              <a:ext uri="{28A0092B-C50C-407E-A947-70E740481C1C}">
                <a14:useLocalDpi xmlns:a14="http://schemas.microsoft.com/office/drawing/2010/main" val="0"/>
              </a:ext>
            </a:extLst>
          </a:blip>
          <a:srcRect/>
          <a:stretch>
            <a:fillRect/>
          </a:stretch>
        </p:blipFill>
        <p:spPr bwMode="auto">
          <a:xfrm>
            <a:off x="7506688" y="1726238"/>
            <a:ext cx="1268095" cy="1268095"/>
          </a:xfrm>
          <a:prstGeom prst="rect">
            <a:avLst/>
          </a:prstGeom>
          <a:noFill/>
          <a:ln>
            <a:noFill/>
          </a:ln>
        </p:spPr>
      </p:pic>
    </p:spTree>
    <p:extLst>
      <p:ext uri="{BB962C8B-B14F-4D97-AF65-F5344CB8AC3E}">
        <p14:creationId xmlns:p14="http://schemas.microsoft.com/office/powerpoint/2010/main" val="469869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300"/>
                                        <p:tgtEl>
                                          <p:spTgt spid="18"/>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400" fill="hold"/>
                                        <p:tgtEl>
                                          <p:spTgt spid="17"/>
                                        </p:tgtEl>
                                        <p:attrNameLst>
                                          <p:attrName>ppt_x</p:attrName>
                                        </p:attrNameLst>
                                      </p:cBhvr>
                                      <p:tavLst>
                                        <p:tav tm="0">
                                          <p:val>
                                            <p:strVal val="0-#ppt_w/2"/>
                                          </p:val>
                                        </p:tav>
                                        <p:tav tm="100000">
                                          <p:val>
                                            <p:strVal val="#ppt_x"/>
                                          </p:val>
                                        </p:tav>
                                      </p:tavLst>
                                    </p:anim>
                                    <p:anim calcmode="lin" valueType="num">
                                      <p:cBhvr additive="base">
                                        <p:cTn id="15" dur="400" fill="hold"/>
                                        <p:tgtEl>
                                          <p:spTgt spid="17"/>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400" fill="hold"/>
                                        <p:tgtEl>
                                          <p:spTgt spid="16"/>
                                        </p:tgtEl>
                                        <p:attrNameLst>
                                          <p:attrName>ppt_x</p:attrName>
                                        </p:attrNameLst>
                                      </p:cBhvr>
                                      <p:tavLst>
                                        <p:tav tm="0">
                                          <p:val>
                                            <p:strVal val="0-#ppt_w/2"/>
                                          </p:val>
                                        </p:tav>
                                        <p:tav tm="100000">
                                          <p:val>
                                            <p:strVal val="#ppt_x"/>
                                          </p:val>
                                        </p:tav>
                                      </p:tavLst>
                                    </p:anim>
                                    <p:anim calcmode="lin" valueType="num">
                                      <p:cBhvr additive="base">
                                        <p:cTn id="20" dur="4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44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par>
                          <p:cTn id="29" fill="hold">
                            <p:stCondLst>
                              <p:cond delay="1940"/>
                            </p:stCondLst>
                            <p:childTnLst>
                              <p:par>
                                <p:cTn id="30" presetID="2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p:stCondLst>
                              <p:cond delay="2440"/>
                            </p:stCondLst>
                            <p:childTnLst>
                              <p:par>
                                <p:cTn id="34" presetID="16" presetClass="entr" presetSubtype="2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par>
                          <p:cTn id="37" fill="hold">
                            <p:stCondLst>
                              <p:cond delay="294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3440"/>
                            </p:stCondLst>
                            <p:childTnLst>
                              <p:par>
                                <p:cTn id="42" presetID="16" presetClass="entr" presetSubtype="2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par>
                          <p:cTn id="45" fill="hold">
                            <p:stCondLst>
                              <p:cond delay="3940"/>
                            </p:stCondLst>
                            <p:childTnLst>
                              <p:par>
                                <p:cTn id="46" presetID="22" presetClass="entr" presetSubtype="8"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4440"/>
                            </p:stCondLst>
                            <p:childTnLst>
                              <p:par>
                                <p:cTn id="50" presetID="16" presetClass="entr" presetSubtype="21"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2"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childTnLst>
                          </p:cTn>
                        </p:par>
                        <p:par>
                          <p:cTn id="66" fill="hold">
                            <p:stCondLst>
                              <p:cond delay="2000"/>
                            </p:stCondLst>
                            <p:childTnLst>
                              <p:par>
                                <p:cTn id="67" presetID="42" presetClass="entr" presetSubtype="0" fill="hold" nodeType="after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4" grpId="0"/>
      <p:bldP spid="15" grpId="0"/>
      <p:bldP spid="16" grpId="0"/>
      <p:bldP spid="17"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xmlns=""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135B5C36-48B5-4EA8-9CCA-3579AA626F9C}"/>
              </a:ext>
            </a:extLst>
          </p:cNvPr>
          <p:cNvSpPr txBox="1"/>
          <p:nvPr/>
        </p:nvSpPr>
        <p:spPr>
          <a:xfrm>
            <a:off x="6132068" y="1362890"/>
            <a:ext cx="1669047"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03</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xmlns="" id="{3077A60F-6437-4A52-A98E-3DFF5A667757}"/>
              </a:ext>
            </a:extLst>
          </p:cNvPr>
          <p:cNvSpPr txBox="1"/>
          <p:nvPr/>
        </p:nvSpPr>
        <p:spPr>
          <a:xfrm>
            <a:off x="5608586" y="2060990"/>
            <a:ext cx="2031325" cy="646331"/>
          </a:xfrm>
          <a:prstGeom prst="rect">
            <a:avLst/>
          </a:prstGeom>
          <a:noFill/>
        </p:spPr>
        <p:txBody>
          <a:bodyPr wrap="none" rtlCol="0">
            <a:spAutoFit/>
          </a:bodyPr>
          <a:lstStyle/>
          <a:p>
            <a:r>
              <a:rPr lang="zh-CN" altLang="en-US" sz="3600" b="1" dirty="0" smtClean="0">
                <a:latin typeface="Agency FB" panose="020B0503020202020204" pitchFamily="34" charset="0"/>
              </a:rPr>
              <a:t>发展趋势</a:t>
            </a:r>
            <a:endParaRPr lang="zh-CN" altLang="en-US" sz="3600" b="1" dirty="0">
              <a:latin typeface="Agency FB" panose="020B0503020202020204" pitchFamily="34" charset="0"/>
            </a:endParaRPr>
          </a:p>
        </p:txBody>
      </p:sp>
      <p:cxnSp>
        <p:nvCxnSpPr>
          <p:cNvPr id="8" name="直接连接符 7">
            <a:extLst>
              <a:ext uri="{FF2B5EF4-FFF2-40B4-BE49-F238E27FC236}">
                <a16:creationId xmlns:a16="http://schemas.microsoft.com/office/drawing/2014/main" xmlns="" id="{596361AE-2C38-46F2-B75E-C04B645FB4E1}"/>
              </a:ext>
            </a:extLst>
          </p:cNvPr>
          <p:cNvCxnSpPr>
            <a:cxnSpLocks/>
          </p:cNvCxnSpPr>
          <p:nvPr/>
        </p:nvCxnSpPr>
        <p:spPr>
          <a:xfrm>
            <a:off x="7093974" y="2781520"/>
            <a:ext cx="412034" cy="0"/>
          </a:xfrm>
          <a:prstGeom prst="line">
            <a:avLst/>
          </a:prstGeom>
          <a:ln w="31750">
            <a:solidFill>
              <a:srgbClr val="19B49B"/>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2B3BAA15-3D05-40A3-8206-787FBDA2B6E6}"/>
              </a:ext>
            </a:extLst>
          </p:cNvPr>
          <p:cNvSpPr txBox="1"/>
          <p:nvPr/>
        </p:nvSpPr>
        <p:spPr>
          <a:xfrm>
            <a:off x="6289041" y="2929919"/>
            <a:ext cx="1350870" cy="369332"/>
          </a:xfrm>
          <a:prstGeom prst="rect">
            <a:avLst/>
          </a:prstGeom>
          <a:noFill/>
        </p:spPr>
        <p:txBody>
          <a:bodyPr wrap="square" rtlCol="0">
            <a:spAutoFit/>
          </a:bodyPr>
          <a:lstStyle/>
          <a:p>
            <a:r>
              <a:rPr lang="en-US" altLang="zh-CN" sz="900" dirty="0">
                <a:solidFill>
                  <a:srgbClr val="19B49B"/>
                </a:solidFill>
                <a:latin typeface="方正兰亭准黑_GBK" panose="02000000000000000000" pitchFamily="2" charset="-122"/>
                <a:ea typeface="方正兰亭准黑_GBK" panose="02000000000000000000" pitchFamily="2" charset="-122"/>
              </a:rPr>
              <a:t>Trend</a:t>
            </a:r>
            <a:r>
              <a:rPr lang="zh-CN" altLang="en-US" sz="900" dirty="0">
                <a:solidFill>
                  <a:srgbClr val="19B49B"/>
                </a:solidFill>
                <a:latin typeface="方正兰亭准黑_GBK" panose="02000000000000000000" pitchFamily="2" charset="-122"/>
                <a:ea typeface="方正兰亭准黑_GBK" panose="02000000000000000000" pitchFamily="2" charset="-122"/>
              </a:rPr>
              <a:t> </a:t>
            </a:r>
            <a:r>
              <a:rPr lang="en-US" altLang="zh-CN" sz="900" dirty="0">
                <a:solidFill>
                  <a:srgbClr val="19B49B"/>
                </a:solidFill>
                <a:latin typeface="方正兰亭准黑_GBK" panose="02000000000000000000" pitchFamily="2" charset="-122"/>
                <a:ea typeface="方正兰亭准黑_GBK" panose="02000000000000000000" pitchFamily="2" charset="-122"/>
              </a:rPr>
              <a:t>of</a:t>
            </a:r>
            <a:r>
              <a:rPr lang="zh-CN" altLang="en-US" sz="900" dirty="0">
                <a:solidFill>
                  <a:srgbClr val="19B49B"/>
                </a:solidFill>
                <a:latin typeface="方正兰亭准黑_GBK" panose="02000000000000000000" pitchFamily="2" charset="-122"/>
                <a:ea typeface="方正兰亭准黑_GBK" panose="02000000000000000000" pitchFamily="2" charset="-122"/>
              </a:rPr>
              <a:t> </a:t>
            </a:r>
            <a:r>
              <a:rPr lang="en-US" altLang="zh-CN" sz="900" dirty="0">
                <a:solidFill>
                  <a:srgbClr val="19B49B"/>
                </a:solidFill>
                <a:latin typeface="方正兰亭准黑_GBK" panose="02000000000000000000" pitchFamily="2" charset="-122"/>
                <a:ea typeface="方正兰亭准黑_GBK" panose="02000000000000000000" pitchFamily="2" charset="-122"/>
              </a:rPr>
              <a:t>development.</a:t>
            </a:r>
            <a:endParaRPr lang="zh-CN" altLang="en-US" sz="900" b="1" dirty="0">
              <a:solidFill>
                <a:srgbClr val="19B49B"/>
              </a:solidFill>
              <a:latin typeface="Agency FB" panose="020B0503020202020204" pitchFamily="34" charset="0"/>
            </a:endParaRPr>
          </a:p>
          <a:p>
            <a:pPr algn="r"/>
            <a:r>
              <a:rPr lang="en-US" altLang="zh-CN" sz="900" dirty="0" smtClean="0">
                <a:solidFill>
                  <a:srgbClr val="19B49B"/>
                </a:solidFill>
                <a:latin typeface="方正兰亭准黑_GBK" panose="02000000000000000000" pitchFamily="2" charset="-122"/>
                <a:ea typeface="方正兰亭准黑_GBK" panose="02000000000000000000" pitchFamily="2" charset="-122"/>
              </a:rPr>
              <a:t>.</a:t>
            </a:r>
            <a:endParaRPr lang="zh-CN" altLang="en-US" sz="900" dirty="0">
              <a:solidFill>
                <a:srgbClr val="19B49B"/>
              </a:solidFill>
              <a:latin typeface="方正兰亭准黑_GBK" panose="02000000000000000000" pitchFamily="2" charset="-122"/>
              <a:ea typeface="方正兰亭准黑_GBK" panose="02000000000000000000" pitchFamily="2" charset="-122"/>
            </a:endParaRPr>
          </a:p>
        </p:txBody>
      </p:sp>
    </p:spTree>
    <p:extLst>
      <p:ext uri="{BB962C8B-B14F-4D97-AF65-F5344CB8AC3E}">
        <p14:creationId xmlns:p14="http://schemas.microsoft.com/office/powerpoint/2010/main" val="3732588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1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
                                        <p:tgtEl>
                                          <p:spTgt spid="8"/>
                                        </p:tgtEl>
                                      </p:cBhvr>
                                    </p:animEffect>
                                  </p:childTnLst>
                                </p:cTn>
                              </p:par>
                            </p:childTnLst>
                          </p:cTn>
                        </p:par>
                        <p:par>
                          <p:cTn id="27" fill="hold">
                            <p:stCondLst>
                              <p:cond delay="2200"/>
                            </p:stCondLst>
                            <p:childTnLst>
                              <p:par>
                                <p:cTn id="28" presetID="10" presetClass="entr" presetSubtype="0" fill="hold" grpId="0" nodeType="afterEffect">
                                  <p:stCondLst>
                                    <p:cond delay="0"/>
                                  </p:stCondLst>
                                  <p:iterate type="lt">
                                    <p:tmPct val="10000"/>
                                  </p:iterate>
                                  <p:childTnLst>
                                    <p:set>
                                      <p:cBhvr>
                                        <p:cTn id="29" dur="1" fill="hold">
                                          <p:stCondLst>
                                            <p:cond delay="0"/>
                                          </p:stCondLst>
                                        </p:cTn>
                                        <p:tgtEl>
                                          <p:spTgt spid="9"/>
                                        </p:tgtEl>
                                        <p:attrNameLst>
                                          <p:attrName>style.visibility</p:attrName>
                                        </p:attrNameLst>
                                      </p:cBhvr>
                                      <p:to>
                                        <p:strVal val="visible"/>
                                      </p:to>
                                    </p:set>
                                    <p:animEffect transition="in" filter="fade">
                                      <p:cBhvr>
                                        <p:cTn id="30" dur="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00509BAC-C981-4D07-BADF-EE362A1E7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174" y="2896829"/>
            <a:ext cx="1351853" cy="968282"/>
          </a:xfrm>
          <a:prstGeom prst="rect">
            <a:avLst/>
          </a:prstGeom>
        </p:spPr>
      </p:pic>
      <p:pic>
        <p:nvPicPr>
          <p:cNvPr id="3" name="图片 2">
            <a:extLst>
              <a:ext uri="{FF2B5EF4-FFF2-40B4-BE49-F238E27FC236}">
                <a16:creationId xmlns:a16="http://schemas.microsoft.com/office/drawing/2014/main" xmlns="" id="{1C8DF746-4D2B-4822-9F82-B0D987A784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977" y="2914190"/>
            <a:ext cx="1339838" cy="959676"/>
          </a:xfrm>
          <a:prstGeom prst="rect">
            <a:avLst/>
          </a:prstGeom>
        </p:spPr>
      </p:pic>
      <p:pic>
        <p:nvPicPr>
          <p:cNvPr id="4" name="图片 3">
            <a:extLst>
              <a:ext uri="{FF2B5EF4-FFF2-40B4-BE49-F238E27FC236}">
                <a16:creationId xmlns:a16="http://schemas.microsoft.com/office/drawing/2014/main" xmlns="" id="{DEEE1961-BE36-49C5-8A3C-93F17802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457" y="2901152"/>
            <a:ext cx="1316634" cy="985107"/>
          </a:xfrm>
          <a:custGeom>
            <a:avLst/>
            <a:gdLst>
              <a:gd name="connsiteX0" fmla="*/ 0 w 1856167"/>
              <a:gd name="connsiteY0" fmla="*/ 0 h 2428892"/>
              <a:gd name="connsiteX1" fmla="*/ 1856167 w 1856167"/>
              <a:gd name="connsiteY1" fmla="*/ 0 h 2428892"/>
              <a:gd name="connsiteX2" fmla="*/ 1856167 w 1856167"/>
              <a:gd name="connsiteY2" fmla="*/ 2428892 h 2428892"/>
              <a:gd name="connsiteX3" fmla="*/ 0 w 1856167"/>
              <a:gd name="connsiteY3" fmla="*/ 2428892 h 2428892"/>
            </a:gdLst>
            <a:ahLst/>
            <a:cxnLst>
              <a:cxn ang="0">
                <a:pos x="connsiteX0" y="connsiteY0"/>
              </a:cxn>
              <a:cxn ang="0">
                <a:pos x="connsiteX1" y="connsiteY1"/>
              </a:cxn>
              <a:cxn ang="0">
                <a:pos x="connsiteX2" y="connsiteY2"/>
              </a:cxn>
              <a:cxn ang="0">
                <a:pos x="connsiteX3" y="connsiteY3"/>
              </a:cxn>
            </a:cxnLst>
            <a:rect l="l" t="t" r="r" b="b"/>
            <a:pathLst>
              <a:path w="1856167" h="2428892">
                <a:moveTo>
                  <a:pt x="0" y="0"/>
                </a:moveTo>
                <a:lnTo>
                  <a:pt x="1856167" y="0"/>
                </a:lnTo>
                <a:lnTo>
                  <a:pt x="1856167" y="2428892"/>
                </a:lnTo>
                <a:lnTo>
                  <a:pt x="0" y="2428892"/>
                </a:lnTo>
                <a:close/>
              </a:path>
            </a:pathLst>
          </a:custGeom>
        </p:spPr>
      </p:pic>
      <p:grpSp>
        <p:nvGrpSpPr>
          <p:cNvPr id="8" name="组合 7">
            <a:extLst>
              <a:ext uri="{FF2B5EF4-FFF2-40B4-BE49-F238E27FC236}">
                <a16:creationId xmlns:a16="http://schemas.microsoft.com/office/drawing/2014/main" xmlns="" id="{6C059126-F482-49D3-B72A-7278B7E65D73}"/>
              </a:ext>
            </a:extLst>
          </p:cNvPr>
          <p:cNvGrpSpPr/>
          <p:nvPr/>
        </p:nvGrpSpPr>
        <p:grpSpPr>
          <a:xfrm>
            <a:off x="741855" y="1527209"/>
            <a:ext cx="1171610" cy="569667"/>
            <a:chOff x="2948535" y="3672185"/>
            <a:chExt cx="2811555" cy="1338958"/>
          </a:xfrm>
        </p:grpSpPr>
        <p:sp>
          <p:nvSpPr>
            <p:cNvPr id="9" name="Rounded Rectangle 43">
              <a:extLst>
                <a:ext uri="{FF2B5EF4-FFF2-40B4-BE49-F238E27FC236}">
                  <a16:creationId xmlns:a16="http://schemas.microsoft.com/office/drawing/2014/main" xmlns="" id="{A02BBA9C-9BEF-41D8-8E0B-A6EC0981DB28}"/>
                </a:ext>
              </a:extLst>
            </p:cNvPr>
            <p:cNvSpPr/>
            <p:nvPr/>
          </p:nvSpPr>
          <p:spPr>
            <a:xfrm>
              <a:off x="2964135" y="3673227"/>
              <a:ext cx="2230265" cy="557566"/>
            </a:xfrm>
            <a:prstGeom prst="roundRect">
              <a:avLst>
                <a:gd name="adj" fmla="val 46832"/>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75"/>
            </a:p>
          </p:txBody>
        </p:sp>
        <p:sp>
          <p:nvSpPr>
            <p:cNvPr id="10" name="TextBox 13">
              <a:extLst>
                <a:ext uri="{FF2B5EF4-FFF2-40B4-BE49-F238E27FC236}">
                  <a16:creationId xmlns:a16="http://schemas.microsoft.com/office/drawing/2014/main" xmlns="" id="{0579AE4F-0CB0-43C2-9D3A-B4B7479044C9}"/>
                </a:ext>
              </a:extLst>
            </p:cNvPr>
            <p:cNvSpPr txBox="1"/>
            <p:nvPr/>
          </p:nvSpPr>
          <p:spPr>
            <a:xfrm>
              <a:off x="3188965" y="3672185"/>
              <a:ext cx="2104106" cy="615648"/>
            </a:xfrm>
            <a:prstGeom prst="rect">
              <a:avLst/>
            </a:prstGeom>
            <a:noFill/>
          </p:spPr>
          <p:txBody>
            <a:bodyPr wrap="square" rtlCol="0">
              <a:spAutoFit/>
            </a:bodyPr>
            <a:lstStyle/>
            <a:p>
              <a:r>
                <a:rPr lang="zh-CN" altLang="en-US" sz="1102" dirty="0" smtClean="0">
                  <a:solidFill>
                    <a:schemeClr val="bg1"/>
                  </a:solidFill>
                  <a:latin typeface="思源黑体 CN Medium" pitchFamily="34" charset="-122"/>
                  <a:ea typeface="思源黑体 CN Medium" pitchFamily="34" charset="-122"/>
                </a:rPr>
                <a:t>基本概念</a:t>
              </a:r>
              <a:endParaRPr lang="id-ID" sz="1102" dirty="0">
                <a:solidFill>
                  <a:schemeClr val="bg1"/>
                </a:solidFill>
                <a:latin typeface="思源黑体 CN Medium" pitchFamily="34" charset="-122"/>
                <a:ea typeface="思源黑体 CN Medium" pitchFamily="34" charset="-122"/>
              </a:endParaRPr>
            </a:p>
          </p:txBody>
        </p:sp>
        <p:sp>
          <p:nvSpPr>
            <p:cNvPr id="11" name="TextBox 14">
              <a:extLst>
                <a:ext uri="{FF2B5EF4-FFF2-40B4-BE49-F238E27FC236}">
                  <a16:creationId xmlns:a16="http://schemas.microsoft.com/office/drawing/2014/main" xmlns="" id="{542C544E-4060-419B-B816-79AD43E40D44}"/>
                </a:ext>
              </a:extLst>
            </p:cNvPr>
            <p:cNvSpPr txBox="1"/>
            <p:nvPr/>
          </p:nvSpPr>
          <p:spPr>
            <a:xfrm>
              <a:off x="2948535" y="4342295"/>
              <a:ext cx="2811555" cy="668848"/>
            </a:xfrm>
            <a:prstGeom prst="rect">
              <a:avLst/>
            </a:prstGeom>
            <a:noFill/>
          </p:spPr>
          <p:txBody>
            <a:bodyPr wrap="square" rtlCol="0">
              <a:spAutoFit/>
            </a:bodyPr>
            <a:lstStyle/>
            <a:p>
              <a:r>
                <a:rPr lang="en-US" altLang="zh-CN" sz="1249" dirty="0" smtClean="0">
                  <a:solidFill>
                    <a:schemeClr val="bg1">
                      <a:lumMod val="50000"/>
                    </a:schemeClr>
                  </a:solidFill>
                  <a:latin typeface="方正兰亭纤黑_GBK" panose="02000000000000000000" pitchFamily="2" charset="-122"/>
                  <a:ea typeface="方正兰亭纤黑_GBK" panose="02000000000000000000" pitchFamily="2" charset="-122"/>
                </a:rPr>
                <a:t>B</a:t>
              </a:r>
              <a:r>
                <a:rPr lang="en-US" altLang="zh-CN" sz="1249" dirty="0" smtClean="0">
                  <a:solidFill>
                    <a:schemeClr val="bg1">
                      <a:lumMod val="50000"/>
                    </a:schemeClr>
                  </a:solidFill>
                  <a:latin typeface="方正兰亭纤黑_GBK" panose="02000000000000000000" pitchFamily="2" charset="-122"/>
                  <a:ea typeface="方正兰亭纤黑_GBK" panose="02000000000000000000" pitchFamily="2" charset="-122"/>
                </a:rPr>
                <a:t>asic</a:t>
              </a:r>
              <a:r>
                <a:rPr lang="zh-CN" altLang="en-US" sz="1249" dirty="0" smtClean="0">
                  <a:solidFill>
                    <a:schemeClr val="bg1">
                      <a:lumMod val="50000"/>
                    </a:schemeClr>
                  </a:solidFill>
                  <a:latin typeface="方正兰亭纤黑_GBK" panose="02000000000000000000" pitchFamily="2" charset="-122"/>
                  <a:ea typeface="方正兰亭纤黑_GBK" panose="02000000000000000000" pitchFamily="2" charset="-122"/>
                </a:rPr>
                <a:t> </a:t>
              </a:r>
              <a:r>
                <a:rPr lang="en-US" altLang="zh-CN" sz="1249" dirty="0" smtClean="0">
                  <a:solidFill>
                    <a:schemeClr val="bg1">
                      <a:lumMod val="50000"/>
                    </a:schemeClr>
                  </a:solidFill>
                  <a:latin typeface="方正兰亭纤黑_GBK" panose="02000000000000000000" pitchFamily="2" charset="-122"/>
                  <a:ea typeface="方正兰亭纤黑_GBK" panose="02000000000000000000" pitchFamily="2" charset="-122"/>
                </a:rPr>
                <a:t>c</a:t>
              </a:r>
              <a:r>
                <a:rPr lang="en-US" altLang="zh-CN" sz="1249" dirty="0" smtClean="0">
                  <a:solidFill>
                    <a:schemeClr val="bg1">
                      <a:lumMod val="50000"/>
                    </a:schemeClr>
                  </a:solidFill>
                  <a:latin typeface="方正兰亭纤黑_GBK" panose="02000000000000000000" pitchFamily="2" charset="-122"/>
                  <a:ea typeface="方正兰亭纤黑_GBK" panose="02000000000000000000" pitchFamily="2" charset="-122"/>
                </a:rPr>
                <a:t>oncept</a:t>
              </a:r>
              <a:r>
                <a:rPr lang="zh-CN" altLang="en-US" sz="1249" dirty="0" smtClean="0">
                  <a:solidFill>
                    <a:schemeClr val="bg1">
                      <a:lumMod val="50000"/>
                    </a:schemeClr>
                  </a:solidFill>
                  <a:latin typeface="方正兰亭纤黑_GBK" panose="02000000000000000000" pitchFamily="2" charset="-122"/>
                  <a:ea typeface="方正兰亭纤黑_GBK" panose="02000000000000000000" pitchFamily="2" charset="-122"/>
                </a:rPr>
                <a:t> </a:t>
              </a:r>
              <a:endParaRPr lang="zh-CN" altLang="en-US" sz="1249" dirty="0">
                <a:solidFill>
                  <a:schemeClr val="bg1">
                    <a:lumMod val="50000"/>
                  </a:schemeClr>
                </a:solidFill>
                <a:latin typeface="方正兰亭纤黑_GBK" panose="02000000000000000000" pitchFamily="2" charset="-122"/>
                <a:ea typeface="方正兰亭纤黑_GBK" panose="02000000000000000000" pitchFamily="2" charset="-122"/>
              </a:endParaRPr>
            </a:p>
          </p:txBody>
        </p:sp>
      </p:grpSp>
      <p:sp>
        <p:nvSpPr>
          <p:cNvPr id="12" name="TextBox 15">
            <a:extLst>
              <a:ext uri="{FF2B5EF4-FFF2-40B4-BE49-F238E27FC236}">
                <a16:creationId xmlns:a16="http://schemas.microsoft.com/office/drawing/2014/main" xmlns="" id="{B9A8AEC7-5ED8-4A33-AD33-E2955DFD3AC8}"/>
              </a:ext>
            </a:extLst>
          </p:cNvPr>
          <p:cNvSpPr txBox="1"/>
          <p:nvPr/>
        </p:nvSpPr>
        <p:spPr>
          <a:xfrm>
            <a:off x="753501" y="2166448"/>
            <a:ext cx="2525696" cy="2223707"/>
          </a:xfrm>
          <a:prstGeom prst="rect">
            <a:avLst/>
          </a:prstGeom>
          <a:noFill/>
        </p:spPr>
        <p:txBody>
          <a:bodyPr wrap="square" lIns="36470" tIns="18235" rIns="36470" bIns="18235" rtlCol="0">
            <a:spAutoFit/>
          </a:bodyPr>
          <a:lstStyle/>
          <a:p>
            <a:pPr>
              <a:lnSpc>
                <a:spcPct val="150000"/>
              </a:lnSpc>
            </a:pPr>
            <a:r>
              <a:rPr lang="zh-CN" altLang="zh-CN" sz="1200" dirty="0"/>
              <a:t>大规模场景力觉交互指交互工具的虚拟化身需要在具有大量虚拟物体的场景中漫游和执行交互操作，交互工具和被操作物体产生大数量的接触区域和接触点，产生复杂的接触状态以及约束力的频繁转换，这种操作任务将导致现有的力觉生成方法的计算效率难以满足</a:t>
            </a:r>
            <a:r>
              <a:rPr lang="en-US" altLang="zh-CN" sz="1200" dirty="0"/>
              <a:t>1 kHz</a:t>
            </a:r>
            <a:r>
              <a:rPr lang="zh-CN" altLang="zh-CN" sz="1200" dirty="0"/>
              <a:t>的要求。</a:t>
            </a:r>
            <a:r>
              <a:rPr lang="zh-CN" altLang="zh-CN" sz="1200" dirty="0"/>
              <a:t> </a:t>
            </a:r>
            <a:endParaRPr lang="en-US" altLang="zh-CN" sz="1200" dirty="0">
              <a:solidFill>
                <a:schemeClr val="bg1">
                  <a:lumMod val="50000"/>
                </a:schemeClr>
              </a:solidFill>
              <a:latin typeface="微软雅黑" pitchFamily="34" charset="-122"/>
              <a:ea typeface="微软雅黑" pitchFamily="34" charset="-122"/>
            </a:endParaRPr>
          </a:p>
        </p:txBody>
      </p:sp>
      <p:grpSp>
        <p:nvGrpSpPr>
          <p:cNvPr id="13" name="组合 12">
            <a:extLst>
              <a:ext uri="{FF2B5EF4-FFF2-40B4-BE49-F238E27FC236}">
                <a16:creationId xmlns:a16="http://schemas.microsoft.com/office/drawing/2014/main" xmlns="" id="{3FBA6B01-60E1-4EF4-B861-30FAA6418DCA}"/>
              </a:ext>
            </a:extLst>
          </p:cNvPr>
          <p:cNvGrpSpPr/>
          <p:nvPr/>
        </p:nvGrpSpPr>
        <p:grpSpPr>
          <a:xfrm>
            <a:off x="3879332" y="1573262"/>
            <a:ext cx="1171610" cy="584887"/>
            <a:chOff x="10715080" y="3636412"/>
            <a:chExt cx="2811555" cy="1374731"/>
          </a:xfrm>
        </p:grpSpPr>
        <p:sp>
          <p:nvSpPr>
            <p:cNvPr id="14" name="Rounded Rectangle 43">
              <a:extLst>
                <a:ext uri="{FF2B5EF4-FFF2-40B4-BE49-F238E27FC236}">
                  <a16:creationId xmlns:a16="http://schemas.microsoft.com/office/drawing/2014/main" xmlns="" id="{99AA57E9-A5CA-4406-9CCA-C99486141B5D}"/>
                </a:ext>
              </a:extLst>
            </p:cNvPr>
            <p:cNvSpPr/>
            <p:nvPr/>
          </p:nvSpPr>
          <p:spPr>
            <a:xfrm>
              <a:off x="10730680" y="3673227"/>
              <a:ext cx="2230265" cy="557566"/>
            </a:xfrm>
            <a:prstGeom prst="roundRect">
              <a:avLst>
                <a:gd name="adj" fmla="val 46832"/>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75"/>
            </a:p>
          </p:txBody>
        </p:sp>
        <p:sp>
          <p:nvSpPr>
            <p:cNvPr id="15" name="TextBox 18">
              <a:extLst>
                <a:ext uri="{FF2B5EF4-FFF2-40B4-BE49-F238E27FC236}">
                  <a16:creationId xmlns:a16="http://schemas.microsoft.com/office/drawing/2014/main" xmlns="" id="{21D2A812-03D7-4663-A2E1-BCF11DBB0933}"/>
                </a:ext>
              </a:extLst>
            </p:cNvPr>
            <p:cNvSpPr txBox="1"/>
            <p:nvPr/>
          </p:nvSpPr>
          <p:spPr>
            <a:xfrm>
              <a:off x="10917711" y="3636412"/>
              <a:ext cx="1856198" cy="615648"/>
            </a:xfrm>
            <a:prstGeom prst="rect">
              <a:avLst/>
            </a:prstGeom>
            <a:noFill/>
          </p:spPr>
          <p:txBody>
            <a:bodyPr wrap="square" rtlCol="0">
              <a:spAutoFit/>
            </a:bodyPr>
            <a:lstStyle/>
            <a:p>
              <a:pPr algn="ctr"/>
              <a:r>
                <a:rPr lang="zh-CN" altLang="en-US" sz="1102" dirty="0" smtClean="0">
                  <a:solidFill>
                    <a:schemeClr val="bg1"/>
                  </a:solidFill>
                  <a:latin typeface="思源黑体 CN Medium" pitchFamily="34" charset="-122"/>
                  <a:ea typeface="思源黑体 CN Medium" pitchFamily="34" charset="-122"/>
                </a:rPr>
                <a:t>典型领域</a:t>
              </a:r>
              <a:endParaRPr lang="id-ID" altLang="zh-CN" sz="1102" dirty="0">
                <a:solidFill>
                  <a:schemeClr val="bg1"/>
                </a:solidFill>
                <a:latin typeface="思源黑体 CN Medium" pitchFamily="34" charset="-122"/>
                <a:ea typeface="思源黑体 CN Medium" pitchFamily="34" charset="-122"/>
              </a:endParaRPr>
            </a:p>
          </p:txBody>
        </p:sp>
        <p:sp>
          <p:nvSpPr>
            <p:cNvPr id="16" name="TextBox 21">
              <a:extLst>
                <a:ext uri="{FF2B5EF4-FFF2-40B4-BE49-F238E27FC236}">
                  <a16:creationId xmlns:a16="http://schemas.microsoft.com/office/drawing/2014/main" xmlns="" id="{32F7A154-DF6C-4416-9D2F-B7F3E7F0F9BB}"/>
                </a:ext>
              </a:extLst>
            </p:cNvPr>
            <p:cNvSpPr txBox="1"/>
            <p:nvPr/>
          </p:nvSpPr>
          <p:spPr>
            <a:xfrm>
              <a:off x="10715080" y="4342295"/>
              <a:ext cx="2811555" cy="668848"/>
            </a:xfrm>
            <a:prstGeom prst="rect">
              <a:avLst/>
            </a:prstGeom>
            <a:noFill/>
          </p:spPr>
          <p:txBody>
            <a:bodyPr wrap="square" rtlCol="0">
              <a:spAutoFit/>
            </a:bodyPr>
            <a:lstStyle/>
            <a:p>
              <a:r>
                <a:rPr lang="en-US" altLang="zh-CN" sz="1249" dirty="0" smtClean="0">
                  <a:solidFill>
                    <a:schemeClr val="bg1">
                      <a:lumMod val="50000"/>
                    </a:schemeClr>
                  </a:solidFill>
                  <a:latin typeface="方正兰亭纤黑_GBK" panose="02000000000000000000" pitchFamily="2" charset="-122"/>
                  <a:ea typeface="方正兰亭纤黑_GBK" panose="02000000000000000000" pitchFamily="2" charset="-122"/>
                </a:rPr>
                <a:t>Typical</a:t>
              </a:r>
              <a:r>
                <a:rPr lang="zh-CN" altLang="en-US" sz="1249" dirty="0" smtClean="0">
                  <a:solidFill>
                    <a:schemeClr val="bg1">
                      <a:lumMod val="50000"/>
                    </a:schemeClr>
                  </a:solidFill>
                  <a:latin typeface="方正兰亭纤黑_GBK" panose="02000000000000000000" pitchFamily="2" charset="-122"/>
                  <a:ea typeface="方正兰亭纤黑_GBK" panose="02000000000000000000" pitchFamily="2" charset="-122"/>
                </a:rPr>
                <a:t> </a:t>
              </a:r>
              <a:r>
                <a:rPr lang="en-US" altLang="zh-CN" sz="1249" dirty="0" smtClean="0">
                  <a:solidFill>
                    <a:schemeClr val="bg1">
                      <a:lumMod val="50000"/>
                    </a:schemeClr>
                  </a:solidFill>
                  <a:latin typeface="方正兰亭纤黑_GBK" panose="02000000000000000000" pitchFamily="2" charset="-122"/>
                  <a:ea typeface="方正兰亭纤黑_GBK" panose="02000000000000000000" pitchFamily="2" charset="-122"/>
                </a:rPr>
                <a:t>field</a:t>
              </a:r>
              <a:endParaRPr lang="en-US" altLang="zh-CN" sz="1249" dirty="0" smtClean="0">
                <a:solidFill>
                  <a:schemeClr val="bg1">
                    <a:lumMod val="50000"/>
                  </a:schemeClr>
                </a:solidFill>
                <a:latin typeface="方正兰亭纤黑_GBK" panose="02000000000000000000" pitchFamily="2" charset="-122"/>
                <a:ea typeface="方正兰亭纤黑_GBK" panose="02000000000000000000" pitchFamily="2" charset="-122"/>
              </a:endParaRPr>
            </a:p>
          </p:txBody>
        </p:sp>
      </p:grpSp>
      <p:sp>
        <p:nvSpPr>
          <p:cNvPr id="17" name="TextBox 22">
            <a:extLst>
              <a:ext uri="{FF2B5EF4-FFF2-40B4-BE49-F238E27FC236}">
                <a16:creationId xmlns:a16="http://schemas.microsoft.com/office/drawing/2014/main" xmlns="" id="{1CC94B48-8F08-4D40-BE68-F92A4C55D5EB}"/>
              </a:ext>
            </a:extLst>
          </p:cNvPr>
          <p:cNvSpPr txBox="1"/>
          <p:nvPr/>
        </p:nvSpPr>
        <p:spPr>
          <a:xfrm>
            <a:off x="3892841" y="2200787"/>
            <a:ext cx="4557974" cy="284715"/>
          </a:xfrm>
          <a:prstGeom prst="rect">
            <a:avLst/>
          </a:prstGeom>
          <a:noFill/>
        </p:spPr>
        <p:txBody>
          <a:bodyPr wrap="square" lIns="36470" tIns="18235" rIns="36470" bIns="18235" rtlCol="0">
            <a:spAutoFit/>
          </a:bodyPr>
          <a:lstStyle/>
          <a:p>
            <a:pPr>
              <a:lnSpc>
                <a:spcPct val="150000"/>
              </a:lnSpc>
            </a:pPr>
            <a:r>
              <a:rPr lang="zh-CN" altLang="zh-CN" sz="1200" dirty="0"/>
              <a:t>一个典型领域是工业操作环境中复杂设备的虚拟维修任务。</a:t>
            </a:r>
            <a:r>
              <a:rPr lang="zh-CN" altLang="zh-CN" sz="1200" dirty="0"/>
              <a:t> </a:t>
            </a:r>
            <a:endParaRPr lang="en-US" altLang="zh-CN" sz="1200" dirty="0">
              <a:solidFill>
                <a:schemeClr val="bg1">
                  <a:lumMod val="50000"/>
                </a:schemeClr>
              </a:solidFill>
              <a:latin typeface="微软雅黑" pitchFamily="34" charset="-122"/>
              <a:ea typeface="微软雅黑" pitchFamily="34" charset="-122"/>
            </a:endParaRPr>
          </a:p>
        </p:txBody>
      </p:sp>
      <p:sp>
        <p:nvSpPr>
          <p:cNvPr id="18" name="Rounded Rectangle 43">
            <a:extLst>
              <a:ext uri="{FF2B5EF4-FFF2-40B4-BE49-F238E27FC236}">
                <a16:creationId xmlns:a16="http://schemas.microsoft.com/office/drawing/2014/main" xmlns="" id="{3175CA6F-99EC-46EF-9EE2-F797A52CA80D}"/>
              </a:ext>
            </a:extLst>
          </p:cNvPr>
          <p:cNvSpPr/>
          <p:nvPr/>
        </p:nvSpPr>
        <p:spPr>
          <a:xfrm>
            <a:off x="4159584" y="4156455"/>
            <a:ext cx="929379" cy="275521"/>
          </a:xfrm>
          <a:prstGeom prst="roundRect">
            <a:avLst>
              <a:gd name="adj" fmla="val 46832"/>
            </a:avLst>
          </a:prstGeom>
          <a:solidFill>
            <a:srgbClr val="959AA2"/>
          </a:solidFill>
          <a:ln>
            <a:noFill/>
          </a:ln>
        </p:spPr>
        <p:style>
          <a:lnRef idx="2">
            <a:schemeClr val="accent1">
              <a:shade val="50000"/>
            </a:schemeClr>
          </a:lnRef>
          <a:fillRef idx="1">
            <a:schemeClr val="accent1"/>
          </a:fillRef>
          <a:effectRef idx="0">
            <a:schemeClr val="accent1"/>
          </a:effectRef>
          <a:fontRef idx="minor">
            <a:schemeClr val="lt1"/>
          </a:fontRef>
        </p:style>
        <p:txBody>
          <a:bodyPr lIns="36470" tIns="18235" rIns="36470" bIns="18235" rtlCol="0" anchor="ctr"/>
          <a:lstStyle/>
          <a:p>
            <a:pPr algn="ctr"/>
            <a:endParaRPr lang="id-ID" sz="975"/>
          </a:p>
        </p:txBody>
      </p:sp>
      <p:sp>
        <p:nvSpPr>
          <p:cNvPr id="19" name="Rounded Rectangle 43">
            <a:extLst>
              <a:ext uri="{FF2B5EF4-FFF2-40B4-BE49-F238E27FC236}">
                <a16:creationId xmlns:a16="http://schemas.microsoft.com/office/drawing/2014/main" xmlns="" id="{A67D0818-CDFE-4342-8019-1E0271DCB4AF}"/>
              </a:ext>
            </a:extLst>
          </p:cNvPr>
          <p:cNvSpPr/>
          <p:nvPr/>
        </p:nvSpPr>
        <p:spPr>
          <a:xfrm>
            <a:off x="5760828" y="4156455"/>
            <a:ext cx="929379" cy="275521"/>
          </a:xfrm>
          <a:prstGeom prst="roundRect">
            <a:avLst>
              <a:gd name="adj" fmla="val 46832"/>
            </a:avLst>
          </a:prstGeom>
          <a:solidFill>
            <a:srgbClr val="53585F"/>
          </a:solidFill>
          <a:ln>
            <a:noFill/>
          </a:ln>
        </p:spPr>
        <p:style>
          <a:lnRef idx="2">
            <a:schemeClr val="accent1">
              <a:shade val="50000"/>
            </a:schemeClr>
          </a:lnRef>
          <a:fillRef idx="1">
            <a:schemeClr val="accent1"/>
          </a:fillRef>
          <a:effectRef idx="0">
            <a:schemeClr val="accent1"/>
          </a:effectRef>
          <a:fontRef idx="minor">
            <a:schemeClr val="lt1"/>
          </a:fontRef>
        </p:style>
        <p:txBody>
          <a:bodyPr lIns="36470" tIns="18235" rIns="36470" bIns="18235" rtlCol="0" anchor="ctr"/>
          <a:lstStyle/>
          <a:p>
            <a:pPr algn="ctr"/>
            <a:endParaRPr lang="id-ID" sz="975"/>
          </a:p>
        </p:txBody>
      </p:sp>
      <p:sp>
        <p:nvSpPr>
          <p:cNvPr id="20" name="Rounded Rectangle 43">
            <a:extLst>
              <a:ext uri="{FF2B5EF4-FFF2-40B4-BE49-F238E27FC236}">
                <a16:creationId xmlns:a16="http://schemas.microsoft.com/office/drawing/2014/main" xmlns="" id="{7CFD0CEC-1FF8-410A-BDFE-FB17C426B9D8}"/>
              </a:ext>
            </a:extLst>
          </p:cNvPr>
          <p:cNvSpPr/>
          <p:nvPr/>
        </p:nvSpPr>
        <p:spPr>
          <a:xfrm>
            <a:off x="7381187" y="4156456"/>
            <a:ext cx="929379" cy="275520"/>
          </a:xfrm>
          <a:prstGeom prst="roundRect">
            <a:avLst>
              <a:gd name="adj" fmla="val 46832"/>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lIns="36470" tIns="18235" rIns="36470" bIns="18235" rtlCol="0" anchor="ctr"/>
          <a:lstStyle/>
          <a:p>
            <a:pPr algn="ctr"/>
            <a:endParaRPr lang="id-ID" sz="975"/>
          </a:p>
        </p:txBody>
      </p:sp>
      <p:sp>
        <p:nvSpPr>
          <p:cNvPr id="21" name="TextBox 26">
            <a:extLst>
              <a:ext uri="{FF2B5EF4-FFF2-40B4-BE49-F238E27FC236}">
                <a16:creationId xmlns:a16="http://schemas.microsoft.com/office/drawing/2014/main" xmlns="" id="{3A600427-3C96-434F-B773-0E81436ABF3B}"/>
              </a:ext>
            </a:extLst>
          </p:cNvPr>
          <p:cNvSpPr txBox="1"/>
          <p:nvPr/>
        </p:nvSpPr>
        <p:spPr>
          <a:xfrm>
            <a:off x="4231935" y="4118151"/>
            <a:ext cx="819007" cy="344603"/>
          </a:xfrm>
          <a:prstGeom prst="rect">
            <a:avLst/>
          </a:prstGeom>
          <a:noFill/>
        </p:spPr>
        <p:txBody>
          <a:bodyPr wrap="square" lIns="36470" tIns="18235" rIns="36470" bIns="18235" rtlCol="0">
            <a:spAutoFit/>
          </a:bodyPr>
          <a:lstStyle/>
          <a:p>
            <a:pPr algn="ctr"/>
            <a:r>
              <a:rPr lang="zh-CN" altLang="en-US" sz="1000" dirty="0" smtClean="0">
                <a:solidFill>
                  <a:schemeClr val="bg1"/>
                </a:solidFill>
                <a:latin typeface="思源黑体 CN Medium" pitchFamily="34" charset="-122"/>
                <a:ea typeface="思源黑体 CN Medium" pitchFamily="34" charset="-122"/>
              </a:rPr>
              <a:t>飞机仪器舱虚拟装配</a:t>
            </a:r>
            <a:endParaRPr lang="id-ID" altLang="zh-CN" sz="1000" dirty="0">
              <a:solidFill>
                <a:schemeClr val="bg1"/>
              </a:solidFill>
              <a:latin typeface="思源黑体 CN Medium" pitchFamily="34" charset="-122"/>
              <a:ea typeface="思源黑体 CN Medium" pitchFamily="34" charset="-122"/>
            </a:endParaRPr>
          </a:p>
        </p:txBody>
      </p:sp>
      <p:sp>
        <p:nvSpPr>
          <p:cNvPr id="22" name="TextBox 27">
            <a:extLst>
              <a:ext uri="{FF2B5EF4-FFF2-40B4-BE49-F238E27FC236}">
                <a16:creationId xmlns:a16="http://schemas.microsoft.com/office/drawing/2014/main" xmlns="" id="{71AE5065-B46B-4A4E-8315-E461B90E9877}"/>
              </a:ext>
            </a:extLst>
          </p:cNvPr>
          <p:cNvSpPr txBox="1"/>
          <p:nvPr/>
        </p:nvSpPr>
        <p:spPr>
          <a:xfrm>
            <a:off x="5845636" y="4118151"/>
            <a:ext cx="754275" cy="344603"/>
          </a:xfrm>
          <a:prstGeom prst="rect">
            <a:avLst/>
          </a:prstGeom>
          <a:noFill/>
        </p:spPr>
        <p:txBody>
          <a:bodyPr wrap="square" lIns="36470" tIns="18235" rIns="36470" bIns="18235" rtlCol="0">
            <a:spAutoFit/>
          </a:bodyPr>
          <a:lstStyle/>
          <a:p>
            <a:pPr algn="ctr"/>
            <a:r>
              <a:rPr lang="zh-CN" altLang="en-US" sz="1000" dirty="0" smtClean="0">
                <a:solidFill>
                  <a:schemeClr val="bg1"/>
                </a:solidFill>
                <a:latin typeface="思源黑体 CN Medium" pitchFamily="34" charset="-122"/>
                <a:ea typeface="思源黑体 CN Medium" pitchFamily="34" charset="-122"/>
              </a:rPr>
              <a:t>飞机起落架虚拟维修</a:t>
            </a:r>
            <a:endParaRPr lang="id-ID" altLang="zh-CN" sz="1000" dirty="0">
              <a:solidFill>
                <a:schemeClr val="bg1"/>
              </a:solidFill>
              <a:latin typeface="思源黑体 CN Medium" pitchFamily="34" charset="-122"/>
              <a:ea typeface="思源黑体 CN Medium" pitchFamily="34" charset="-122"/>
            </a:endParaRPr>
          </a:p>
        </p:txBody>
      </p:sp>
      <p:sp>
        <p:nvSpPr>
          <p:cNvPr id="23" name="TextBox 28">
            <a:extLst>
              <a:ext uri="{FF2B5EF4-FFF2-40B4-BE49-F238E27FC236}">
                <a16:creationId xmlns:a16="http://schemas.microsoft.com/office/drawing/2014/main" xmlns="" id="{235FD382-1566-4FF7-86DE-667FE4C34DA9}"/>
              </a:ext>
            </a:extLst>
          </p:cNvPr>
          <p:cNvSpPr txBox="1"/>
          <p:nvPr/>
        </p:nvSpPr>
        <p:spPr>
          <a:xfrm>
            <a:off x="7484901" y="4118151"/>
            <a:ext cx="714219" cy="344603"/>
          </a:xfrm>
          <a:prstGeom prst="rect">
            <a:avLst/>
          </a:prstGeom>
          <a:noFill/>
        </p:spPr>
        <p:txBody>
          <a:bodyPr wrap="square" lIns="36470" tIns="18235" rIns="36470" bIns="18235" rtlCol="0">
            <a:spAutoFit/>
          </a:bodyPr>
          <a:lstStyle/>
          <a:p>
            <a:pPr algn="ctr"/>
            <a:r>
              <a:rPr lang="zh-CN" altLang="en-US" sz="1000" dirty="0" smtClean="0">
                <a:solidFill>
                  <a:schemeClr val="bg1"/>
                </a:solidFill>
                <a:latin typeface="思源黑体 CN Medium" pitchFamily="34" charset="-122"/>
                <a:ea typeface="思源黑体 CN Medium" pitchFamily="34" charset="-122"/>
              </a:rPr>
              <a:t>飞机发动机模拟装配</a:t>
            </a:r>
            <a:endParaRPr lang="id-ID" altLang="zh-CN" sz="1000" dirty="0">
              <a:solidFill>
                <a:schemeClr val="bg1"/>
              </a:solidFill>
              <a:latin typeface="思源黑体 CN Medium" pitchFamily="34" charset="-122"/>
              <a:ea typeface="思源黑体 CN Medium" pitchFamily="34" charset="-122"/>
            </a:endParaRPr>
          </a:p>
        </p:txBody>
      </p:sp>
      <p:sp>
        <p:nvSpPr>
          <p:cNvPr id="24" name="TextBox 20">
            <a:extLst>
              <a:ext uri="{FF2B5EF4-FFF2-40B4-BE49-F238E27FC236}">
                <a16:creationId xmlns:a16="http://schemas.microsoft.com/office/drawing/2014/main" xmlns="" id="{82E75DA0-CE6B-4DD1-8090-65309A26319D}"/>
              </a:ext>
            </a:extLst>
          </p:cNvPr>
          <p:cNvSpPr txBox="1"/>
          <p:nvPr/>
        </p:nvSpPr>
        <p:spPr>
          <a:xfrm>
            <a:off x="907976" y="292746"/>
            <a:ext cx="2971356" cy="461665"/>
          </a:xfrm>
          <a:prstGeom prst="rect">
            <a:avLst/>
          </a:prstGeom>
          <a:noFill/>
        </p:spPr>
        <p:txBody>
          <a:bodyPr wrap="square" rtlCol="0">
            <a:spAutoFit/>
          </a:bodyPr>
          <a:lstStyle/>
          <a:p>
            <a:r>
              <a:rPr lang="zh-CN" altLang="en-US" sz="2400" smtClean="0">
                <a:latin typeface="方正兰亭准黑_GBK" panose="02000000000000000000" pitchFamily="2" charset="-122"/>
                <a:ea typeface="方正兰亭准黑_GBK" panose="02000000000000000000" pitchFamily="2" charset="-122"/>
              </a:rPr>
              <a:t>大规模</a:t>
            </a:r>
            <a:r>
              <a:rPr lang="zh-CN" altLang="en-US" sz="2400" dirty="0" smtClean="0">
                <a:latin typeface="方正兰亭准黑_GBK" panose="02000000000000000000" pitchFamily="2" charset="-122"/>
                <a:ea typeface="方正兰亭准黑_GBK" panose="02000000000000000000" pitchFamily="2" charset="-122"/>
              </a:rPr>
              <a:t>场景</a:t>
            </a:r>
            <a:r>
              <a:rPr lang="zh-CN" altLang="en-US" sz="2400" smtClean="0">
                <a:latin typeface="方正兰亭准黑_GBK" panose="02000000000000000000" pitchFamily="2" charset="-122"/>
                <a:ea typeface="方正兰亭准黑_GBK" panose="02000000000000000000" pitchFamily="2" charset="-122"/>
              </a:rPr>
              <a:t>力觉交互</a:t>
            </a:r>
            <a:endParaRPr lang="zh-CN" altLang="en-US" sz="2400" dirty="0">
              <a:latin typeface="方正兰亭准黑_GBK" panose="02000000000000000000" pitchFamily="2" charset="-122"/>
              <a:ea typeface="方正兰亭准黑_GBK" panose="02000000000000000000" pitchFamily="2" charset="-122"/>
            </a:endParaRPr>
          </a:p>
        </p:txBody>
      </p:sp>
      <p:sp>
        <p:nvSpPr>
          <p:cNvPr id="25" name="矩形 24">
            <a:extLst>
              <a:ext uri="{FF2B5EF4-FFF2-40B4-BE49-F238E27FC236}">
                <a16:creationId xmlns:a16="http://schemas.microsoft.com/office/drawing/2014/main" xmlns="" id="{BBDAF9AD-FB18-4C6D-B7A3-7230678AA3D0}"/>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cxnSp>
        <p:nvCxnSpPr>
          <p:cNvPr id="26" name="直接连接符 25">
            <a:extLst>
              <a:ext uri="{FF2B5EF4-FFF2-40B4-BE49-F238E27FC236}">
                <a16:creationId xmlns:a16="http://schemas.microsoft.com/office/drawing/2014/main" xmlns="" id="{5DFE5B4C-207A-4963-8229-B1596DD3AC11}"/>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1" name="任意多边形: 形状 30">
            <a:extLst>
              <a:ext uri="{FF2B5EF4-FFF2-40B4-BE49-F238E27FC236}">
                <a16:creationId xmlns:a16="http://schemas.microsoft.com/office/drawing/2014/main" xmlns="" id="{60B07D7F-0067-47C6-9054-BDFFEDA6F3D7}"/>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p:nvPr/>
        </p:nvPicPr>
        <p:blipFill>
          <a:blip r:embed="rId6">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21151961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
                                        <p:tgtEl>
                                          <p:spTgt spid="3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400" fill="hold"/>
                                        <p:tgtEl>
                                          <p:spTgt spid="25"/>
                                        </p:tgtEl>
                                        <p:attrNameLst>
                                          <p:attrName>ppt_x</p:attrName>
                                        </p:attrNameLst>
                                      </p:cBhvr>
                                      <p:tavLst>
                                        <p:tav tm="0">
                                          <p:val>
                                            <p:strVal val="0-#ppt_w/2"/>
                                          </p:val>
                                        </p:tav>
                                        <p:tav tm="100000">
                                          <p:val>
                                            <p:strVal val="#ppt_x"/>
                                          </p:val>
                                        </p:tav>
                                      </p:tavLst>
                                    </p:anim>
                                    <p:anim calcmode="lin" valueType="num">
                                      <p:cBhvr additive="base">
                                        <p:cTn id="15" dur="400" fill="hold"/>
                                        <p:tgtEl>
                                          <p:spTgt spid="2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400" fill="hold"/>
                                        <p:tgtEl>
                                          <p:spTgt spid="24"/>
                                        </p:tgtEl>
                                        <p:attrNameLst>
                                          <p:attrName>ppt_x</p:attrName>
                                        </p:attrNameLst>
                                      </p:cBhvr>
                                      <p:tavLst>
                                        <p:tav tm="0">
                                          <p:val>
                                            <p:strVal val="0-#ppt_w/2"/>
                                          </p:val>
                                        </p:tav>
                                        <p:tav tm="100000">
                                          <p:val>
                                            <p:strVal val="#ppt_x"/>
                                          </p:val>
                                        </p:tav>
                                      </p:tavLst>
                                    </p:anim>
                                    <p:anim calcmode="lin" valueType="num">
                                      <p:cBhvr additive="base">
                                        <p:cTn id="20" dur="400" fill="hold"/>
                                        <p:tgtEl>
                                          <p:spTgt spid="24"/>
                                        </p:tgtEl>
                                        <p:attrNameLst>
                                          <p:attrName>ppt_y</p:attrName>
                                        </p:attrNameLst>
                                      </p:cBhvr>
                                      <p:tavLst>
                                        <p:tav tm="0">
                                          <p:val>
                                            <p:strVal val="#ppt_y"/>
                                          </p:val>
                                        </p:tav>
                                        <p:tav tm="100000">
                                          <p:val>
                                            <p:strVal val="#ppt_y"/>
                                          </p:val>
                                        </p:tav>
                                      </p:tavLst>
                                    </p:anim>
                                  </p:childTnLst>
                                </p:cTn>
                              </p:par>
                            </p:childTnLst>
                          </p:cTn>
                        </p:par>
                        <p:par>
                          <p:cTn id="21" fill="hold">
                            <p:stCondLst>
                              <p:cond delay="1060"/>
                            </p:stCondLst>
                            <p:childTnLst>
                              <p:par>
                                <p:cTn id="22" presetID="53" presetClass="entr" presetSubtype="1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par>
                          <p:cTn id="27" fill="hold">
                            <p:stCondLst>
                              <p:cond delay="1560"/>
                            </p:stCondLst>
                            <p:childTnLst>
                              <p:par>
                                <p:cTn id="28" presetID="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par>
                          <p:cTn id="32" fill="hold">
                            <p:stCondLst>
                              <p:cond delay="2060"/>
                            </p:stCondLst>
                            <p:childTnLst>
                              <p:par>
                                <p:cTn id="33" presetID="1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p:tgtEl>
                                          <p:spTgt spid="13"/>
                                        </p:tgtEl>
                                        <p:attrNameLst>
                                          <p:attrName>ppt_x</p:attrName>
                                        </p:attrNameLst>
                                      </p:cBhvr>
                                      <p:tavLst>
                                        <p:tav tm="0">
                                          <p:val>
                                            <p:strVal val="#ppt_x-#ppt_w*1.125000"/>
                                          </p:val>
                                        </p:tav>
                                        <p:tav tm="100000">
                                          <p:val>
                                            <p:strVal val="#ppt_x"/>
                                          </p:val>
                                        </p:tav>
                                      </p:tavLst>
                                    </p:anim>
                                    <p:animEffect transition="in" filter="wipe(right)">
                                      <p:cBhvr>
                                        <p:cTn id="36" dur="500"/>
                                        <p:tgtEl>
                                          <p:spTgt spid="13"/>
                                        </p:tgtEl>
                                      </p:cBhvr>
                                    </p:animEffect>
                                  </p:childTnLst>
                                </p:cTn>
                              </p:par>
                            </p:childTnLst>
                          </p:cTn>
                        </p:par>
                        <p:par>
                          <p:cTn id="37" fill="hold">
                            <p:stCondLst>
                              <p:cond delay="2560"/>
                            </p:stCondLst>
                            <p:childTnLst>
                              <p:par>
                                <p:cTn id="38" presetID="14" presetClass="entr" presetSubtype="1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childTnLst>
                          </p:cTn>
                        </p:par>
                        <p:par>
                          <p:cTn id="41" fill="hold">
                            <p:stCondLst>
                              <p:cond delay="306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par>
                                <p:cTn id="47" presetID="53" presetClass="entr" presetSubtype="16"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Effect transition="in" filter="fade">
                                      <p:cBhvr>
                                        <p:cTn id="51" dur="500"/>
                                        <p:tgtEl>
                                          <p:spTgt spid="4"/>
                                        </p:tgtEl>
                                      </p:cBhvr>
                                    </p:animEffect>
                                  </p:childTnLst>
                                </p:cTn>
                              </p:par>
                              <p:par>
                                <p:cTn id="52" presetID="53" presetClass="entr" presetSubtype="16"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p:cTn id="54" dur="500" fill="hold"/>
                                        <p:tgtEl>
                                          <p:spTgt spid="3"/>
                                        </p:tgtEl>
                                        <p:attrNameLst>
                                          <p:attrName>ppt_w</p:attrName>
                                        </p:attrNameLst>
                                      </p:cBhvr>
                                      <p:tavLst>
                                        <p:tav tm="0">
                                          <p:val>
                                            <p:fltVal val="0"/>
                                          </p:val>
                                        </p:tav>
                                        <p:tav tm="100000">
                                          <p:val>
                                            <p:strVal val="#ppt_w"/>
                                          </p:val>
                                        </p:tav>
                                      </p:tavLst>
                                    </p:anim>
                                    <p:anim calcmode="lin" valueType="num">
                                      <p:cBhvr>
                                        <p:cTn id="55" dur="500" fill="hold"/>
                                        <p:tgtEl>
                                          <p:spTgt spid="3"/>
                                        </p:tgtEl>
                                        <p:attrNameLst>
                                          <p:attrName>ppt_h</p:attrName>
                                        </p:attrNameLst>
                                      </p:cBhvr>
                                      <p:tavLst>
                                        <p:tav tm="0">
                                          <p:val>
                                            <p:fltVal val="0"/>
                                          </p:val>
                                        </p:tav>
                                        <p:tav tm="100000">
                                          <p:val>
                                            <p:strVal val="#ppt_h"/>
                                          </p:val>
                                        </p:tav>
                                      </p:tavLst>
                                    </p:anim>
                                    <p:animEffect transition="in" filter="fade">
                                      <p:cBhvr>
                                        <p:cTn id="56" dur="500"/>
                                        <p:tgtEl>
                                          <p:spTgt spid="3"/>
                                        </p:tgtEl>
                                      </p:cBhvr>
                                    </p:animEffect>
                                  </p:childTnLst>
                                </p:cTn>
                              </p:par>
                            </p:childTnLst>
                          </p:cTn>
                        </p:par>
                        <p:par>
                          <p:cTn id="57" fill="hold">
                            <p:stCondLst>
                              <p:cond delay="3560"/>
                            </p:stCondLst>
                            <p:childTnLst>
                              <p:par>
                                <p:cTn id="58" presetID="42"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1000"/>
                                        <p:tgtEl>
                                          <p:spTgt spid="19"/>
                                        </p:tgtEl>
                                      </p:cBhvr>
                                    </p:animEffect>
                                    <p:anim calcmode="lin" valueType="num">
                                      <p:cBhvr>
                                        <p:cTn id="66" dur="1000" fill="hold"/>
                                        <p:tgtEl>
                                          <p:spTgt spid="19"/>
                                        </p:tgtEl>
                                        <p:attrNameLst>
                                          <p:attrName>ppt_x</p:attrName>
                                        </p:attrNameLst>
                                      </p:cBhvr>
                                      <p:tavLst>
                                        <p:tav tm="0">
                                          <p:val>
                                            <p:strVal val="#ppt_x"/>
                                          </p:val>
                                        </p:tav>
                                        <p:tav tm="100000">
                                          <p:val>
                                            <p:strVal val="#ppt_x"/>
                                          </p:val>
                                        </p:tav>
                                      </p:tavLst>
                                    </p:anim>
                                    <p:anim calcmode="lin" valueType="num">
                                      <p:cBhvr>
                                        <p:cTn id="67" dur="1000" fill="hold"/>
                                        <p:tgtEl>
                                          <p:spTgt spid="19"/>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1000"/>
                                        <p:tgtEl>
                                          <p:spTgt spid="22"/>
                                        </p:tgtEl>
                                      </p:cBhvr>
                                    </p:animEffect>
                                    <p:anim calcmode="lin" valueType="num">
                                      <p:cBhvr>
                                        <p:cTn id="81" dur="1000" fill="hold"/>
                                        <p:tgtEl>
                                          <p:spTgt spid="22"/>
                                        </p:tgtEl>
                                        <p:attrNameLst>
                                          <p:attrName>ppt_x</p:attrName>
                                        </p:attrNameLst>
                                      </p:cBhvr>
                                      <p:tavLst>
                                        <p:tav tm="0">
                                          <p:val>
                                            <p:strVal val="#ppt_x"/>
                                          </p:val>
                                        </p:tav>
                                        <p:tav tm="100000">
                                          <p:val>
                                            <p:strVal val="#ppt_x"/>
                                          </p:val>
                                        </p:tav>
                                      </p:tavLst>
                                    </p:anim>
                                    <p:anim calcmode="lin" valueType="num">
                                      <p:cBhvr>
                                        <p:cTn id="82" dur="1000" fill="hold"/>
                                        <p:tgtEl>
                                          <p:spTgt spid="22"/>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1000"/>
                                        <p:tgtEl>
                                          <p:spTgt spid="23"/>
                                        </p:tgtEl>
                                      </p:cBhvr>
                                    </p:animEffect>
                                    <p:anim calcmode="lin" valueType="num">
                                      <p:cBhvr>
                                        <p:cTn id="86" dur="1000" fill="hold"/>
                                        <p:tgtEl>
                                          <p:spTgt spid="23"/>
                                        </p:tgtEl>
                                        <p:attrNameLst>
                                          <p:attrName>ppt_x</p:attrName>
                                        </p:attrNameLst>
                                      </p:cBhvr>
                                      <p:tavLst>
                                        <p:tav tm="0">
                                          <p:val>
                                            <p:strVal val="#ppt_x"/>
                                          </p:val>
                                        </p:tav>
                                        <p:tav tm="100000">
                                          <p:val>
                                            <p:strVal val="#ppt_x"/>
                                          </p:val>
                                        </p:tav>
                                      </p:tavLst>
                                    </p:anim>
                                    <p:anim calcmode="lin" valueType="num">
                                      <p:cBhvr>
                                        <p:cTn id="8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animBg="1"/>
      <p:bldP spid="19" grpId="0" animBg="1"/>
      <p:bldP spid="20" grpId="0" animBg="1"/>
      <p:bldP spid="21" grpId="0"/>
      <p:bldP spid="22" grpId="0"/>
      <p:bldP spid="23" grpId="0"/>
      <p:bldP spid="24" grpId="0"/>
      <p:bldP spid="25"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C6563D48-712F-406B-833B-53C551415C17}"/>
              </a:ext>
            </a:extLst>
          </p:cNvPr>
          <p:cNvGrpSpPr/>
          <p:nvPr/>
        </p:nvGrpSpPr>
        <p:grpSpPr>
          <a:xfrm>
            <a:off x="2704816" y="3245968"/>
            <a:ext cx="1070673" cy="70875"/>
            <a:chOff x="2503408" y="2393265"/>
            <a:chExt cx="1415970" cy="91806"/>
          </a:xfrm>
          <a:solidFill>
            <a:srgbClr val="53585F"/>
          </a:solidFill>
        </p:grpSpPr>
        <p:cxnSp>
          <p:nvCxnSpPr>
            <p:cNvPr id="3" name="直接连接符 2">
              <a:extLst>
                <a:ext uri="{FF2B5EF4-FFF2-40B4-BE49-F238E27FC236}">
                  <a16:creationId xmlns:a16="http://schemas.microsoft.com/office/drawing/2014/main" xmlns="" id="{65B607F0-5506-4A50-8C4C-B6584F31E74E}"/>
                </a:ext>
              </a:extLst>
            </p:cNvPr>
            <p:cNvCxnSpPr/>
            <p:nvPr/>
          </p:nvCxnSpPr>
          <p:spPr>
            <a:xfrm>
              <a:off x="2539779" y="2439168"/>
              <a:ext cx="1379599" cy="0"/>
            </a:xfrm>
            <a:prstGeom prst="line">
              <a:avLst/>
            </a:prstGeom>
            <a:grpFill/>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xmlns="" id="{CB63EF65-FD46-4B7F-A020-A69FCC6C7581}"/>
                </a:ext>
              </a:extLst>
            </p:cNvPr>
            <p:cNvSpPr/>
            <p:nvPr/>
          </p:nvSpPr>
          <p:spPr>
            <a:xfrm>
              <a:off x="2503408" y="2393265"/>
              <a:ext cx="91809" cy="918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grpSp>
        <p:nvGrpSpPr>
          <p:cNvPr id="5" name="组合 21">
            <a:extLst>
              <a:ext uri="{FF2B5EF4-FFF2-40B4-BE49-F238E27FC236}">
                <a16:creationId xmlns:a16="http://schemas.microsoft.com/office/drawing/2014/main" xmlns="" id="{3113DD66-1BB8-437C-8091-320948D0E5A6}"/>
              </a:ext>
            </a:extLst>
          </p:cNvPr>
          <p:cNvGrpSpPr>
            <a:grpSpLocks/>
          </p:cNvGrpSpPr>
          <p:nvPr/>
        </p:nvGrpSpPr>
        <p:grpSpPr bwMode="auto">
          <a:xfrm>
            <a:off x="3525424" y="1597182"/>
            <a:ext cx="2011888" cy="1389122"/>
            <a:chOff x="0" y="0"/>
            <a:chExt cx="2093189" cy="1416774"/>
          </a:xfrm>
          <a:solidFill>
            <a:srgbClr val="19B49B"/>
          </a:solidFill>
        </p:grpSpPr>
        <p:sp>
          <p:nvSpPr>
            <p:cNvPr id="6" name="等腰三角形 22">
              <a:extLst>
                <a:ext uri="{FF2B5EF4-FFF2-40B4-BE49-F238E27FC236}">
                  <a16:creationId xmlns:a16="http://schemas.microsoft.com/office/drawing/2014/main" xmlns="" id="{28D762FA-54DD-4A57-BA99-A31F8A2BBF42}"/>
                </a:ext>
              </a:extLst>
            </p:cNvPr>
            <p:cNvSpPr>
              <a:spLocks noChangeArrowheads="1"/>
            </p:cNvSpPr>
            <p:nvPr/>
          </p:nvSpPr>
          <p:spPr bwMode="auto">
            <a:xfrm>
              <a:off x="0" y="0"/>
              <a:ext cx="2093189" cy="1416774"/>
            </a:xfrm>
            <a:prstGeom prst="triangle">
              <a:avLst>
                <a:gd name="adj" fmla="val 50000"/>
              </a:avLst>
            </a:prstGeom>
            <a:grpFill/>
            <a:ln w="12700" cap="flat" cmpd="sng">
              <a:solidFill>
                <a:schemeClr val="bg1"/>
              </a:solidFill>
              <a:bevel/>
              <a:headEnd/>
              <a:tailEnd/>
            </a:ln>
          </p:spPr>
          <p:txBody>
            <a:bodyPr anchor="ctr"/>
            <a:lstStyle/>
            <a:p>
              <a:pPr algn="ctr"/>
              <a:endParaRPr lang="zh-CN" altLang="zh-CN" sz="975">
                <a:solidFill>
                  <a:schemeClr val="bg1"/>
                </a:solidFill>
                <a:latin typeface="宋体" pitchFamily="2" charset="-122"/>
                <a:sym typeface="宋体" pitchFamily="2" charset="-122"/>
              </a:endParaRPr>
            </a:p>
          </p:txBody>
        </p:sp>
        <p:sp>
          <p:nvSpPr>
            <p:cNvPr id="7" name="文本框 23">
              <a:extLst>
                <a:ext uri="{FF2B5EF4-FFF2-40B4-BE49-F238E27FC236}">
                  <a16:creationId xmlns:a16="http://schemas.microsoft.com/office/drawing/2014/main" xmlns="" id="{F38DACF0-C77E-4802-B0FE-E2E18DDC7D13}"/>
                </a:ext>
              </a:extLst>
            </p:cNvPr>
            <p:cNvSpPr>
              <a:spLocks noChangeArrowheads="1"/>
            </p:cNvSpPr>
            <p:nvPr/>
          </p:nvSpPr>
          <p:spPr bwMode="auto">
            <a:xfrm>
              <a:off x="703698" y="579709"/>
              <a:ext cx="685793" cy="590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160" dirty="0">
                  <a:solidFill>
                    <a:schemeClr val="bg1"/>
                  </a:solidFill>
                  <a:latin typeface="微软雅黑" pitchFamily="34" charset="-122"/>
                  <a:ea typeface="微软雅黑" pitchFamily="34" charset="-122"/>
                </a:rPr>
                <a:t>02</a:t>
              </a:r>
              <a:endParaRPr lang="zh-CN" altLang="en-US" sz="3160" dirty="0">
                <a:solidFill>
                  <a:schemeClr val="bg1"/>
                </a:solidFill>
                <a:latin typeface="微软雅黑" pitchFamily="34" charset="-122"/>
                <a:ea typeface="微软雅黑" pitchFamily="34" charset="-122"/>
              </a:endParaRPr>
            </a:p>
          </p:txBody>
        </p:sp>
      </p:grpSp>
      <p:grpSp>
        <p:nvGrpSpPr>
          <p:cNvPr id="8" name="组合 24">
            <a:extLst>
              <a:ext uri="{FF2B5EF4-FFF2-40B4-BE49-F238E27FC236}">
                <a16:creationId xmlns:a16="http://schemas.microsoft.com/office/drawing/2014/main" xmlns="" id="{ADC39705-6E6F-47A0-B28A-CEE6A232ADFA}"/>
              </a:ext>
            </a:extLst>
          </p:cNvPr>
          <p:cNvGrpSpPr>
            <a:grpSpLocks/>
          </p:cNvGrpSpPr>
          <p:nvPr/>
        </p:nvGrpSpPr>
        <p:grpSpPr bwMode="auto">
          <a:xfrm>
            <a:off x="3525424" y="3028352"/>
            <a:ext cx="2011888" cy="1389122"/>
            <a:chOff x="0" y="0"/>
            <a:chExt cx="2093189" cy="1416774"/>
          </a:xfrm>
          <a:solidFill>
            <a:srgbClr val="53585F"/>
          </a:solidFill>
        </p:grpSpPr>
        <p:sp>
          <p:nvSpPr>
            <p:cNvPr id="9" name="等腰三角形 25">
              <a:extLst>
                <a:ext uri="{FF2B5EF4-FFF2-40B4-BE49-F238E27FC236}">
                  <a16:creationId xmlns:a16="http://schemas.microsoft.com/office/drawing/2014/main" xmlns="" id="{7F890E1F-B3D3-437C-835C-E5453B1286EC}"/>
                </a:ext>
              </a:extLst>
            </p:cNvPr>
            <p:cNvSpPr>
              <a:spLocks noChangeArrowheads="1"/>
            </p:cNvSpPr>
            <p:nvPr/>
          </p:nvSpPr>
          <p:spPr bwMode="auto">
            <a:xfrm flipH="1" flipV="1">
              <a:off x="0" y="0"/>
              <a:ext cx="2093189" cy="1416774"/>
            </a:xfrm>
            <a:prstGeom prst="triangle">
              <a:avLst>
                <a:gd name="adj" fmla="val 50000"/>
              </a:avLst>
            </a:prstGeom>
            <a:grpFill/>
            <a:ln w="12700" cap="flat" cmpd="sng">
              <a:solidFill>
                <a:schemeClr val="bg1"/>
              </a:solidFill>
              <a:bevel/>
              <a:headEnd/>
              <a:tailEnd/>
            </a:ln>
          </p:spPr>
          <p:txBody>
            <a:bodyPr anchor="ctr"/>
            <a:lstStyle/>
            <a:p>
              <a:pPr algn="ctr"/>
              <a:endParaRPr lang="zh-CN" altLang="zh-CN" sz="975">
                <a:solidFill>
                  <a:schemeClr val="bg1"/>
                </a:solidFill>
                <a:latin typeface="宋体" pitchFamily="2" charset="-122"/>
                <a:sym typeface="宋体" pitchFamily="2" charset="-122"/>
              </a:endParaRPr>
            </a:p>
          </p:txBody>
        </p:sp>
        <p:sp>
          <p:nvSpPr>
            <p:cNvPr id="10" name="文本框 26">
              <a:extLst>
                <a:ext uri="{FF2B5EF4-FFF2-40B4-BE49-F238E27FC236}">
                  <a16:creationId xmlns:a16="http://schemas.microsoft.com/office/drawing/2014/main" xmlns="" id="{9E8C4DC2-AF13-410D-A5A0-0185D77C022E}"/>
                </a:ext>
              </a:extLst>
            </p:cNvPr>
            <p:cNvSpPr>
              <a:spLocks noChangeArrowheads="1"/>
            </p:cNvSpPr>
            <p:nvPr/>
          </p:nvSpPr>
          <p:spPr bwMode="auto">
            <a:xfrm>
              <a:off x="703698" y="180213"/>
              <a:ext cx="685793" cy="590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160" dirty="0">
                  <a:solidFill>
                    <a:schemeClr val="bg1"/>
                  </a:solidFill>
                  <a:latin typeface="微软雅黑" pitchFamily="34" charset="-122"/>
                  <a:ea typeface="微软雅黑" pitchFamily="34" charset="-122"/>
                </a:rPr>
                <a:t>03</a:t>
              </a:r>
              <a:endParaRPr lang="zh-CN" altLang="en-US" sz="3160" dirty="0">
                <a:solidFill>
                  <a:schemeClr val="bg1"/>
                </a:solidFill>
                <a:latin typeface="微软雅黑" pitchFamily="34" charset="-122"/>
                <a:ea typeface="微软雅黑" pitchFamily="34" charset="-122"/>
              </a:endParaRPr>
            </a:p>
          </p:txBody>
        </p:sp>
      </p:grpSp>
      <p:grpSp>
        <p:nvGrpSpPr>
          <p:cNvPr id="11" name="组合 27">
            <a:extLst>
              <a:ext uri="{FF2B5EF4-FFF2-40B4-BE49-F238E27FC236}">
                <a16:creationId xmlns:a16="http://schemas.microsoft.com/office/drawing/2014/main" xmlns="" id="{044AB8B6-18A4-47B1-B984-D3AA40B3CAB8}"/>
              </a:ext>
            </a:extLst>
          </p:cNvPr>
          <p:cNvGrpSpPr>
            <a:grpSpLocks/>
          </p:cNvGrpSpPr>
          <p:nvPr/>
        </p:nvGrpSpPr>
        <p:grpSpPr bwMode="auto">
          <a:xfrm>
            <a:off x="4573314" y="3028352"/>
            <a:ext cx="2010363" cy="1389122"/>
            <a:chOff x="0" y="0"/>
            <a:chExt cx="2093189" cy="1416774"/>
          </a:xfrm>
          <a:solidFill>
            <a:srgbClr val="959AA2"/>
          </a:solidFill>
        </p:grpSpPr>
        <p:sp>
          <p:nvSpPr>
            <p:cNvPr id="12" name="等腰三角形 28">
              <a:extLst>
                <a:ext uri="{FF2B5EF4-FFF2-40B4-BE49-F238E27FC236}">
                  <a16:creationId xmlns:a16="http://schemas.microsoft.com/office/drawing/2014/main" xmlns="" id="{ECFED0E3-5622-4A97-925F-762D6FE6D5E8}"/>
                </a:ext>
              </a:extLst>
            </p:cNvPr>
            <p:cNvSpPr>
              <a:spLocks noChangeArrowheads="1"/>
            </p:cNvSpPr>
            <p:nvPr/>
          </p:nvSpPr>
          <p:spPr bwMode="auto">
            <a:xfrm>
              <a:off x="0" y="0"/>
              <a:ext cx="2093189" cy="1416774"/>
            </a:xfrm>
            <a:prstGeom prst="triangle">
              <a:avLst>
                <a:gd name="adj" fmla="val 50000"/>
              </a:avLst>
            </a:prstGeom>
            <a:grpFill/>
            <a:ln w="12700" cap="flat" cmpd="sng">
              <a:solidFill>
                <a:schemeClr val="bg1"/>
              </a:solidFill>
              <a:bevel/>
              <a:headEnd/>
              <a:tailEnd/>
            </a:ln>
          </p:spPr>
          <p:txBody>
            <a:bodyPr anchor="ctr"/>
            <a:lstStyle/>
            <a:p>
              <a:pPr algn="ctr"/>
              <a:endParaRPr lang="zh-CN" altLang="zh-CN" sz="975" dirty="0">
                <a:solidFill>
                  <a:schemeClr val="bg1"/>
                </a:solidFill>
                <a:latin typeface="宋体" pitchFamily="2" charset="-122"/>
                <a:sym typeface="宋体" pitchFamily="2" charset="-122"/>
              </a:endParaRPr>
            </a:p>
          </p:txBody>
        </p:sp>
        <p:sp>
          <p:nvSpPr>
            <p:cNvPr id="13" name="文本框 29">
              <a:extLst>
                <a:ext uri="{FF2B5EF4-FFF2-40B4-BE49-F238E27FC236}">
                  <a16:creationId xmlns:a16="http://schemas.microsoft.com/office/drawing/2014/main" xmlns="" id="{53B82108-625E-4AB5-B59B-1600FC30E6CB}"/>
                </a:ext>
              </a:extLst>
            </p:cNvPr>
            <p:cNvSpPr>
              <a:spLocks noChangeArrowheads="1"/>
            </p:cNvSpPr>
            <p:nvPr/>
          </p:nvSpPr>
          <p:spPr bwMode="auto">
            <a:xfrm>
              <a:off x="726804" y="520297"/>
              <a:ext cx="639580" cy="5439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866" dirty="0">
                  <a:solidFill>
                    <a:schemeClr val="bg1"/>
                  </a:solidFill>
                  <a:latin typeface="微软雅黑" pitchFamily="34" charset="-122"/>
                  <a:ea typeface="微软雅黑" pitchFamily="34" charset="-122"/>
                </a:rPr>
                <a:t>04</a:t>
              </a:r>
              <a:endParaRPr lang="zh-CN" altLang="en-US" sz="2866" dirty="0">
                <a:solidFill>
                  <a:schemeClr val="bg1"/>
                </a:solidFill>
                <a:latin typeface="微软雅黑" pitchFamily="34" charset="-122"/>
                <a:ea typeface="微软雅黑" pitchFamily="34" charset="-122"/>
              </a:endParaRPr>
            </a:p>
          </p:txBody>
        </p:sp>
      </p:grpSp>
      <p:grpSp>
        <p:nvGrpSpPr>
          <p:cNvPr id="14" name="组合 13">
            <a:extLst>
              <a:ext uri="{FF2B5EF4-FFF2-40B4-BE49-F238E27FC236}">
                <a16:creationId xmlns:a16="http://schemas.microsoft.com/office/drawing/2014/main" xmlns="" id="{32B137D8-ECE8-4C2D-A1AE-1A0A7DD456DB}"/>
              </a:ext>
            </a:extLst>
          </p:cNvPr>
          <p:cNvGrpSpPr/>
          <p:nvPr/>
        </p:nvGrpSpPr>
        <p:grpSpPr>
          <a:xfrm>
            <a:off x="825505" y="1577572"/>
            <a:ext cx="1986275" cy="839802"/>
            <a:chOff x="3616404" y="4392265"/>
            <a:chExt cx="4766532" cy="1973892"/>
          </a:xfrm>
        </p:grpSpPr>
        <p:sp>
          <p:nvSpPr>
            <p:cNvPr id="15" name="TextBox 18">
              <a:extLst>
                <a:ext uri="{FF2B5EF4-FFF2-40B4-BE49-F238E27FC236}">
                  <a16:creationId xmlns:a16="http://schemas.microsoft.com/office/drawing/2014/main" xmlns="" id="{B45B28EC-EFAF-4312-89FA-96E815B607EE}"/>
                </a:ext>
              </a:extLst>
            </p:cNvPr>
            <p:cNvSpPr txBox="1"/>
            <p:nvPr/>
          </p:nvSpPr>
          <p:spPr>
            <a:xfrm>
              <a:off x="3620613" y="5690076"/>
              <a:ext cx="4762323" cy="676081"/>
            </a:xfrm>
            <a:prstGeom prst="rect">
              <a:avLst/>
            </a:prstGeom>
            <a:noFill/>
          </p:spPr>
          <p:txBody>
            <a:bodyPr wrap="square" lIns="67182" tIns="33591" rIns="67182" bIns="33591" rtlCol="0">
              <a:spAutoFit/>
            </a:bodyPr>
            <a:lstStyle/>
            <a:p>
              <a:pPr>
                <a:lnSpc>
                  <a:spcPct val="130000"/>
                </a:lnSpc>
              </a:pPr>
              <a:r>
                <a:rPr lang="en-US" altLang="zh-CN" sz="1200" dirty="0"/>
                <a:t>force rendering</a:t>
              </a:r>
              <a:r>
                <a:rPr lang="zh-CN" altLang="zh-CN" sz="1200" dirty="0"/>
                <a:t> </a:t>
              </a:r>
              <a:endParaRPr lang="zh-CN" altLang="en-US" sz="1200" dirty="0">
                <a:solidFill>
                  <a:schemeClr val="bg1">
                    <a:lumMod val="50000"/>
                  </a:schemeClr>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xmlns="" id="{8EB84ED3-83A3-461A-9F15-0EE4D1291A11}"/>
                </a:ext>
              </a:extLst>
            </p:cNvPr>
            <p:cNvGrpSpPr/>
            <p:nvPr/>
          </p:nvGrpSpPr>
          <p:grpSpPr>
            <a:xfrm>
              <a:off x="3616404" y="4392265"/>
              <a:ext cx="2553185" cy="983612"/>
              <a:chOff x="1262530" y="2174815"/>
              <a:chExt cx="1407072" cy="542073"/>
            </a:xfrm>
          </p:grpSpPr>
          <p:sp>
            <p:nvSpPr>
              <p:cNvPr id="17" name="圆角矩形 22">
                <a:extLst>
                  <a:ext uri="{FF2B5EF4-FFF2-40B4-BE49-F238E27FC236}">
                    <a16:creationId xmlns:a16="http://schemas.microsoft.com/office/drawing/2014/main" xmlns="" id="{CA28B302-4BEE-4B63-B908-1B72E55BBADF}"/>
                  </a:ext>
                </a:extLst>
              </p:cNvPr>
              <p:cNvSpPr/>
              <p:nvPr/>
            </p:nvSpPr>
            <p:spPr>
              <a:xfrm>
                <a:off x="1354515" y="2193726"/>
                <a:ext cx="1100328" cy="523162"/>
              </a:xfrm>
              <a:prstGeom prst="roundRect">
                <a:avLst/>
              </a:prstGeom>
              <a:solidFill>
                <a:srgbClr val="95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18" name="TextBox 23">
                <a:extLst>
                  <a:ext uri="{FF2B5EF4-FFF2-40B4-BE49-F238E27FC236}">
                    <a16:creationId xmlns:a16="http://schemas.microsoft.com/office/drawing/2014/main" xmlns="" id="{4E44075C-7E3B-4DF4-8BA5-84B79F16922A}"/>
                  </a:ext>
                </a:extLst>
              </p:cNvPr>
              <p:cNvSpPr txBox="1"/>
              <p:nvPr/>
            </p:nvSpPr>
            <p:spPr>
              <a:xfrm>
                <a:off x="1262530" y="2174815"/>
                <a:ext cx="1407072" cy="478407"/>
              </a:xfrm>
              <a:prstGeom prst="rect">
                <a:avLst/>
              </a:prstGeom>
              <a:noFill/>
            </p:spPr>
            <p:txBody>
              <a:bodyPr wrap="square" lIns="67182" tIns="0" rIns="67182" bIns="0" rtlCol="0" anchor="t">
                <a:spAutoFit/>
              </a:bodyPr>
              <a:lstStyle/>
              <a:p>
                <a:pPr>
                  <a:lnSpc>
                    <a:spcPct val="150000"/>
                  </a:lnSpc>
                </a:pPr>
                <a:r>
                  <a:rPr lang="zh-CN" altLang="en-US" sz="1600" dirty="0" smtClean="0">
                    <a:solidFill>
                      <a:schemeClr val="bg1"/>
                    </a:solidFill>
                    <a:latin typeface="方正黑体_GBK" pitchFamily="65" charset="-122"/>
                    <a:ea typeface="方正黑体_GBK" pitchFamily="65" charset="-122"/>
                    <a:cs typeface="华文黑体" pitchFamily="2" charset="-122"/>
                  </a:rPr>
                  <a:t>力觉生成</a:t>
                </a:r>
                <a:endParaRPr lang="zh-CN" altLang="en-US" sz="1600" dirty="0">
                  <a:solidFill>
                    <a:schemeClr val="bg1"/>
                  </a:solidFill>
                  <a:latin typeface="方正黑体_GBK" pitchFamily="65" charset="-122"/>
                  <a:ea typeface="方正黑体_GBK" pitchFamily="65" charset="-122"/>
                  <a:cs typeface="华文黑体" pitchFamily="2" charset="-122"/>
                </a:endParaRPr>
              </a:p>
            </p:txBody>
          </p:sp>
        </p:grpSp>
      </p:grpSp>
      <p:grpSp>
        <p:nvGrpSpPr>
          <p:cNvPr id="19" name="组合 18">
            <a:extLst>
              <a:ext uri="{FF2B5EF4-FFF2-40B4-BE49-F238E27FC236}">
                <a16:creationId xmlns:a16="http://schemas.microsoft.com/office/drawing/2014/main" xmlns="" id="{FE2462A1-82A3-4C08-BA90-53717CD2FFA0}"/>
              </a:ext>
            </a:extLst>
          </p:cNvPr>
          <p:cNvGrpSpPr/>
          <p:nvPr/>
        </p:nvGrpSpPr>
        <p:grpSpPr>
          <a:xfrm>
            <a:off x="5612544" y="1585466"/>
            <a:ext cx="2010068" cy="766472"/>
            <a:chOff x="15104026" y="4410820"/>
            <a:chExt cx="4823631" cy="1801537"/>
          </a:xfrm>
        </p:grpSpPr>
        <p:sp>
          <p:nvSpPr>
            <p:cNvPr id="20" name="TextBox 25">
              <a:extLst>
                <a:ext uri="{FF2B5EF4-FFF2-40B4-BE49-F238E27FC236}">
                  <a16:creationId xmlns:a16="http://schemas.microsoft.com/office/drawing/2014/main" xmlns="" id="{32856482-91AE-4D28-8108-C3AEEDCE2045}"/>
                </a:ext>
              </a:extLst>
            </p:cNvPr>
            <p:cNvSpPr txBox="1"/>
            <p:nvPr/>
          </p:nvSpPr>
          <p:spPr>
            <a:xfrm>
              <a:off x="15104026" y="5536275"/>
              <a:ext cx="4823631" cy="676082"/>
            </a:xfrm>
            <a:prstGeom prst="rect">
              <a:avLst/>
            </a:prstGeom>
            <a:noFill/>
          </p:spPr>
          <p:txBody>
            <a:bodyPr wrap="square" lIns="67182" tIns="33591" rIns="67182" bIns="33591" rtlCol="0">
              <a:spAutoFit/>
            </a:bodyPr>
            <a:lstStyle/>
            <a:p>
              <a:pPr>
                <a:lnSpc>
                  <a:spcPct val="130000"/>
                </a:lnSpc>
              </a:pPr>
              <a:r>
                <a:rPr lang="en-US" altLang="zh-CN" sz="1200" dirty="0"/>
                <a:t>tactile rendering</a:t>
              </a:r>
              <a:r>
                <a:rPr lang="zh-CN" altLang="zh-CN" sz="1200" dirty="0"/>
                <a:t> </a:t>
              </a:r>
              <a:endParaRPr lang="zh-CN" altLang="en-US" sz="1200" dirty="0">
                <a:solidFill>
                  <a:schemeClr val="bg1">
                    <a:lumMod val="50000"/>
                  </a:schemeClr>
                </a:solidFill>
                <a:latin typeface="微软雅黑" pitchFamily="34" charset="-122"/>
                <a:ea typeface="微软雅黑" pitchFamily="34" charset="-122"/>
              </a:endParaRPr>
            </a:p>
          </p:txBody>
        </p:sp>
        <p:grpSp>
          <p:nvGrpSpPr>
            <p:cNvPr id="21" name="组合 20">
              <a:extLst>
                <a:ext uri="{FF2B5EF4-FFF2-40B4-BE49-F238E27FC236}">
                  <a16:creationId xmlns:a16="http://schemas.microsoft.com/office/drawing/2014/main" xmlns="" id="{7A7B5D6E-3817-46F2-BEFD-354E72D17A72}"/>
                </a:ext>
              </a:extLst>
            </p:cNvPr>
            <p:cNvGrpSpPr/>
            <p:nvPr/>
          </p:nvGrpSpPr>
          <p:grpSpPr>
            <a:xfrm>
              <a:off x="15225400" y="4410820"/>
              <a:ext cx="2964601" cy="965056"/>
              <a:chOff x="7660301" y="2185041"/>
              <a:chExt cx="1633805" cy="531847"/>
            </a:xfrm>
          </p:grpSpPr>
          <p:sp>
            <p:nvSpPr>
              <p:cNvPr id="22" name="圆角矩形 27">
                <a:extLst>
                  <a:ext uri="{FF2B5EF4-FFF2-40B4-BE49-F238E27FC236}">
                    <a16:creationId xmlns:a16="http://schemas.microsoft.com/office/drawing/2014/main" xmlns="" id="{D1513AB5-F777-48B8-BCC0-A37CF5EEDB88}"/>
                  </a:ext>
                </a:extLst>
              </p:cNvPr>
              <p:cNvSpPr/>
              <p:nvPr/>
            </p:nvSpPr>
            <p:spPr>
              <a:xfrm>
                <a:off x="7725958" y="2193726"/>
                <a:ext cx="1100328" cy="523162"/>
              </a:xfrm>
              <a:prstGeom prst="round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3" name="TextBox 28">
                <a:extLst>
                  <a:ext uri="{FF2B5EF4-FFF2-40B4-BE49-F238E27FC236}">
                    <a16:creationId xmlns:a16="http://schemas.microsoft.com/office/drawing/2014/main" xmlns="" id="{F89F3F1A-5E16-49AE-9CC6-177DB2B81D18}"/>
                  </a:ext>
                </a:extLst>
              </p:cNvPr>
              <p:cNvSpPr txBox="1"/>
              <p:nvPr/>
            </p:nvSpPr>
            <p:spPr>
              <a:xfrm>
                <a:off x="7660301" y="2185041"/>
                <a:ext cx="1633805" cy="421099"/>
              </a:xfrm>
              <a:prstGeom prst="rect">
                <a:avLst/>
              </a:prstGeom>
              <a:noFill/>
            </p:spPr>
            <p:txBody>
              <a:bodyPr wrap="square" lIns="67182" tIns="0" rIns="67182" bIns="0" rtlCol="0" anchor="t">
                <a:spAutoFit/>
              </a:bodyPr>
              <a:lstStyle/>
              <a:p>
                <a:pPr>
                  <a:lnSpc>
                    <a:spcPct val="150000"/>
                  </a:lnSpc>
                </a:pPr>
                <a:r>
                  <a:rPr lang="zh-CN" altLang="en-US" sz="1600" dirty="0" smtClean="0">
                    <a:solidFill>
                      <a:schemeClr val="bg1"/>
                    </a:solidFill>
                    <a:latin typeface="方正黑体_GBK" pitchFamily="65" charset="-122"/>
                    <a:ea typeface="方正黑体_GBK" pitchFamily="65" charset="-122"/>
                    <a:cs typeface="华文黑体" pitchFamily="2" charset="-122"/>
                  </a:rPr>
                  <a:t>触觉生成</a:t>
                </a:r>
                <a:endParaRPr lang="zh-CN" altLang="en-US" sz="1600" dirty="0">
                  <a:solidFill>
                    <a:schemeClr val="bg1"/>
                  </a:solidFill>
                  <a:latin typeface="方正黑体_GBK" pitchFamily="65" charset="-122"/>
                  <a:ea typeface="方正黑体_GBK" pitchFamily="65" charset="-122"/>
                  <a:cs typeface="华文黑体" pitchFamily="2" charset="-122"/>
                </a:endParaRPr>
              </a:p>
            </p:txBody>
          </p:sp>
        </p:grpSp>
      </p:grpSp>
      <p:grpSp>
        <p:nvGrpSpPr>
          <p:cNvPr id="24" name="组合 23">
            <a:extLst>
              <a:ext uri="{FF2B5EF4-FFF2-40B4-BE49-F238E27FC236}">
                <a16:creationId xmlns:a16="http://schemas.microsoft.com/office/drawing/2014/main" xmlns="" id="{970E44E9-B3AA-4B34-851E-951F06ABDBEF}"/>
              </a:ext>
            </a:extLst>
          </p:cNvPr>
          <p:cNvGrpSpPr/>
          <p:nvPr/>
        </p:nvGrpSpPr>
        <p:grpSpPr>
          <a:xfrm>
            <a:off x="6595695" y="3025130"/>
            <a:ext cx="2010068" cy="738124"/>
            <a:chOff x="17463330" y="7794652"/>
            <a:chExt cx="4823631" cy="1734907"/>
          </a:xfrm>
        </p:grpSpPr>
        <p:sp>
          <p:nvSpPr>
            <p:cNvPr id="25" name="TextBox 30">
              <a:extLst>
                <a:ext uri="{FF2B5EF4-FFF2-40B4-BE49-F238E27FC236}">
                  <a16:creationId xmlns:a16="http://schemas.microsoft.com/office/drawing/2014/main" xmlns="" id="{06AD5113-9113-451D-8A2E-2CFF31C16304}"/>
                </a:ext>
              </a:extLst>
            </p:cNvPr>
            <p:cNvSpPr txBox="1"/>
            <p:nvPr/>
          </p:nvSpPr>
          <p:spPr>
            <a:xfrm>
              <a:off x="17463330" y="8853477"/>
              <a:ext cx="4823631" cy="676082"/>
            </a:xfrm>
            <a:prstGeom prst="rect">
              <a:avLst/>
            </a:prstGeom>
            <a:noFill/>
          </p:spPr>
          <p:txBody>
            <a:bodyPr wrap="square" lIns="67182" tIns="33591" rIns="67182" bIns="33591" rtlCol="0">
              <a:spAutoFit/>
            </a:bodyPr>
            <a:lstStyle/>
            <a:p>
              <a:pPr>
                <a:lnSpc>
                  <a:spcPct val="130000"/>
                </a:lnSpc>
              </a:pPr>
              <a:r>
                <a:rPr lang="en-US" altLang="zh-CN" sz="1200" dirty="0"/>
                <a:t>wearable haptic rendering</a:t>
              </a:r>
              <a:r>
                <a:rPr lang="zh-CN" altLang="zh-CN" sz="1200" dirty="0"/>
                <a:t> </a:t>
              </a:r>
              <a:endParaRPr lang="zh-CN" altLang="en-US" sz="1200" dirty="0">
                <a:solidFill>
                  <a:schemeClr val="bg1">
                    <a:lumMod val="50000"/>
                  </a:schemeClr>
                </a:solidFill>
                <a:latin typeface="微软雅黑" pitchFamily="34" charset="-122"/>
                <a:ea typeface="微软雅黑" pitchFamily="34" charset="-122"/>
              </a:endParaRPr>
            </a:p>
          </p:txBody>
        </p:sp>
        <p:grpSp>
          <p:nvGrpSpPr>
            <p:cNvPr id="26" name="组合 25">
              <a:extLst>
                <a:ext uri="{FF2B5EF4-FFF2-40B4-BE49-F238E27FC236}">
                  <a16:creationId xmlns:a16="http://schemas.microsoft.com/office/drawing/2014/main" xmlns="" id="{181319C8-F8C4-4F6F-A5DE-713A17CF601B}"/>
                </a:ext>
              </a:extLst>
            </p:cNvPr>
            <p:cNvGrpSpPr/>
            <p:nvPr/>
          </p:nvGrpSpPr>
          <p:grpSpPr>
            <a:xfrm>
              <a:off x="17713536" y="7794652"/>
              <a:ext cx="1996587" cy="1139363"/>
              <a:chOff x="9031522" y="4049885"/>
              <a:chExt cx="1100328" cy="627908"/>
            </a:xfrm>
          </p:grpSpPr>
          <p:sp>
            <p:nvSpPr>
              <p:cNvPr id="27" name="圆角矩形 32">
                <a:extLst>
                  <a:ext uri="{FF2B5EF4-FFF2-40B4-BE49-F238E27FC236}">
                    <a16:creationId xmlns:a16="http://schemas.microsoft.com/office/drawing/2014/main" xmlns="" id="{FBC2A909-56B9-47FD-AAAC-E304B7886801}"/>
                  </a:ext>
                </a:extLst>
              </p:cNvPr>
              <p:cNvSpPr/>
              <p:nvPr/>
            </p:nvSpPr>
            <p:spPr>
              <a:xfrm>
                <a:off x="9031522" y="4102259"/>
                <a:ext cx="1100328" cy="523162"/>
              </a:xfrm>
              <a:prstGeom prst="roundRect">
                <a:avLst/>
              </a:prstGeom>
              <a:solidFill>
                <a:srgbClr val="959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28" name="TextBox 33">
                <a:extLst>
                  <a:ext uri="{FF2B5EF4-FFF2-40B4-BE49-F238E27FC236}">
                    <a16:creationId xmlns:a16="http://schemas.microsoft.com/office/drawing/2014/main" xmlns="" id="{026CFE07-2C09-44D3-A127-110E69A8907C}"/>
                  </a:ext>
                </a:extLst>
              </p:cNvPr>
              <p:cNvSpPr txBox="1"/>
              <p:nvPr/>
            </p:nvSpPr>
            <p:spPr>
              <a:xfrm>
                <a:off x="9132046" y="4049885"/>
                <a:ext cx="972713" cy="627908"/>
              </a:xfrm>
              <a:prstGeom prst="rect">
                <a:avLst/>
              </a:prstGeom>
              <a:noFill/>
            </p:spPr>
            <p:txBody>
              <a:bodyPr wrap="square" lIns="67182" tIns="0" rIns="67182" bIns="0" rtlCol="0" anchor="t">
                <a:spAutoFit/>
              </a:bodyPr>
              <a:lstStyle/>
              <a:p>
                <a:pPr>
                  <a:lnSpc>
                    <a:spcPct val="150000"/>
                  </a:lnSpc>
                </a:pPr>
                <a:r>
                  <a:rPr lang="zh-CN" altLang="en-US" sz="1050" dirty="0" smtClean="0">
                    <a:solidFill>
                      <a:schemeClr val="bg1"/>
                    </a:solidFill>
                    <a:latin typeface="方正黑体_GBK" pitchFamily="65" charset="-122"/>
                    <a:ea typeface="方正黑体_GBK" pitchFamily="65" charset="-122"/>
                    <a:cs typeface="华文黑体" pitchFamily="2" charset="-122"/>
                  </a:rPr>
                  <a:t>穿戴式力触觉融合</a:t>
                </a:r>
                <a:endParaRPr lang="zh-CN" altLang="en-US" sz="1050" dirty="0">
                  <a:solidFill>
                    <a:schemeClr val="bg1"/>
                  </a:solidFill>
                  <a:latin typeface="方正黑体_GBK" pitchFamily="65" charset="-122"/>
                  <a:ea typeface="方正黑体_GBK" pitchFamily="65" charset="-122"/>
                  <a:cs typeface="华文黑体" pitchFamily="2" charset="-122"/>
                </a:endParaRPr>
              </a:p>
            </p:txBody>
          </p:sp>
        </p:grpSp>
      </p:grpSp>
      <p:grpSp>
        <p:nvGrpSpPr>
          <p:cNvPr id="29" name="组合 28">
            <a:extLst>
              <a:ext uri="{FF2B5EF4-FFF2-40B4-BE49-F238E27FC236}">
                <a16:creationId xmlns:a16="http://schemas.microsoft.com/office/drawing/2014/main" xmlns="" id="{3870795B-CD5C-4CCF-850B-29FA92933214}"/>
              </a:ext>
            </a:extLst>
          </p:cNvPr>
          <p:cNvGrpSpPr/>
          <p:nvPr/>
        </p:nvGrpSpPr>
        <p:grpSpPr>
          <a:xfrm>
            <a:off x="1678539" y="3106213"/>
            <a:ext cx="2010068" cy="756703"/>
            <a:chOff x="5663457" y="7985208"/>
            <a:chExt cx="4823631" cy="1778571"/>
          </a:xfrm>
        </p:grpSpPr>
        <p:sp>
          <p:nvSpPr>
            <p:cNvPr id="30" name="TextBox 35">
              <a:extLst>
                <a:ext uri="{FF2B5EF4-FFF2-40B4-BE49-F238E27FC236}">
                  <a16:creationId xmlns:a16="http://schemas.microsoft.com/office/drawing/2014/main" xmlns="" id="{987A2C59-AFEB-496A-9265-24A92E48FB82}"/>
                </a:ext>
              </a:extLst>
            </p:cNvPr>
            <p:cNvSpPr txBox="1"/>
            <p:nvPr/>
          </p:nvSpPr>
          <p:spPr>
            <a:xfrm>
              <a:off x="5663457" y="9087699"/>
              <a:ext cx="4823631" cy="676080"/>
            </a:xfrm>
            <a:prstGeom prst="rect">
              <a:avLst/>
            </a:prstGeom>
            <a:noFill/>
          </p:spPr>
          <p:txBody>
            <a:bodyPr wrap="square" lIns="67182" tIns="33591" rIns="67182" bIns="33591" rtlCol="0">
              <a:spAutoFit/>
            </a:bodyPr>
            <a:lstStyle/>
            <a:p>
              <a:pPr>
                <a:lnSpc>
                  <a:spcPct val="130000"/>
                </a:lnSpc>
              </a:pPr>
              <a:r>
                <a:rPr lang="en-US" altLang="zh-CN" sz="1200" dirty="0"/>
                <a:t>haptic rendering</a:t>
              </a:r>
              <a:r>
                <a:rPr lang="zh-CN" altLang="zh-CN" sz="1200" dirty="0"/>
                <a:t> </a:t>
              </a:r>
              <a:endParaRPr lang="zh-CN" altLang="en-US" sz="1200" dirty="0">
                <a:solidFill>
                  <a:schemeClr val="bg1">
                    <a:lumMod val="50000"/>
                  </a:schemeClr>
                </a:solidFill>
                <a:latin typeface="微软雅黑" pitchFamily="34" charset="-122"/>
                <a:ea typeface="微软雅黑" pitchFamily="34" charset="-122"/>
              </a:endParaRPr>
            </a:p>
          </p:txBody>
        </p:sp>
        <p:grpSp>
          <p:nvGrpSpPr>
            <p:cNvPr id="31" name="组合 30">
              <a:extLst>
                <a:ext uri="{FF2B5EF4-FFF2-40B4-BE49-F238E27FC236}">
                  <a16:creationId xmlns:a16="http://schemas.microsoft.com/office/drawing/2014/main" xmlns="" id="{13590592-323C-40CC-90CA-5FBD38E18DE4}"/>
                </a:ext>
              </a:extLst>
            </p:cNvPr>
            <p:cNvGrpSpPr/>
            <p:nvPr/>
          </p:nvGrpSpPr>
          <p:grpSpPr>
            <a:xfrm>
              <a:off x="5704790" y="7985208"/>
              <a:ext cx="3005151" cy="949298"/>
              <a:chOff x="2463659" y="4154901"/>
              <a:chExt cx="1656152" cy="523162"/>
            </a:xfrm>
          </p:grpSpPr>
          <p:sp>
            <p:nvSpPr>
              <p:cNvPr id="32" name="圆角矩形 38">
                <a:extLst>
                  <a:ext uri="{FF2B5EF4-FFF2-40B4-BE49-F238E27FC236}">
                    <a16:creationId xmlns:a16="http://schemas.microsoft.com/office/drawing/2014/main" xmlns="" id="{C45B565E-4509-4665-A9E3-3211BE9151C9}"/>
                  </a:ext>
                </a:extLst>
              </p:cNvPr>
              <p:cNvSpPr/>
              <p:nvPr/>
            </p:nvSpPr>
            <p:spPr>
              <a:xfrm>
                <a:off x="2518192" y="4154901"/>
                <a:ext cx="1100328" cy="523162"/>
              </a:xfrm>
              <a:prstGeom prst="roundRect">
                <a:avLst/>
              </a:prstGeom>
              <a:solidFill>
                <a:srgbClr val="535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TextBox 39">
                <a:extLst>
                  <a:ext uri="{FF2B5EF4-FFF2-40B4-BE49-F238E27FC236}">
                    <a16:creationId xmlns:a16="http://schemas.microsoft.com/office/drawing/2014/main" xmlns="" id="{03725B0E-B2AE-41CB-B2F2-FCA3947BE143}"/>
                  </a:ext>
                </a:extLst>
              </p:cNvPr>
              <p:cNvSpPr txBox="1"/>
              <p:nvPr/>
            </p:nvSpPr>
            <p:spPr>
              <a:xfrm>
                <a:off x="2463659" y="4220337"/>
                <a:ext cx="1656152" cy="313373"/>
              </a:xfrm>
              <a:prstGeom prst="rect">
                <a:avLst/>
              </a:prstGeom>
              <a:noFill/>
            </p:spPr>
            <p:txBody>
              <a:bodyPr wrap="square" lIns="67182" tIns="0" rIns="67182" bIns="0" rtlCol="0" anchor="t">
                <a:spAutoFit/>
              </a:bodyPr>
              <a:lstStyle/>
              <a:p>
                <a:pPr>
                  <a:lnSpc>
                    <a:spcPct val="150000"/>
                  </a:lnSpc>
                </a:pPr>
                <a:r>
                  <a:rPr lang="zh-CN" altLang="en-US" sz="1200" dirty="0" smtClean="0">
                    <a:solidFill>
                      <a:schemeClr val="bg1"/>
                    </a:solidFill>
                    <a:latin typeface="方正黑体_GBK" pitchFamily="65" charset="-122"/>
                    <a:ea typeface="方正黑体_GBK" pitchFamily="65" charset="-122"/>
                    <a:cs typeface="华文黑体" pitchFamily="2" charset="-122"/>
                  </a:rPr>
                  <a:t>力触觉融合</a:t>
                </a:r>
                <a:endParaRPr lang="zh-CN" altLang="en-US" sz="1200" dirty="0">
                  <a:solidFill>
                    <a:schemeClr val="bg1"/>
                  </a:solidFill>
                  <a:latin typeface="方正黑体_GBK" pitchFamily="65" charset="-122"/>
                  <a:ea typeface="方正黑体_GBK" pitchFamily="65" charset="-122"/>
                  <a:cs typeface="华文黑体" pitchFamily="2" charset="-122"/>
                </a:endParaRPr>
              </a:p>
            </p:txBody>
          </p:sp>
        </p:grpSp>
      </p:grpSp>
      <p:grpSp>
        <p:nvGrpSpPr>
          <p:cNvPr id="34" name="组合 33">
            <a:extLst>
              <a:ext uri="{FF2B5EF4-FFF2-40B4-BE49-F238E27FC236}">
                <a16:creationId xmlns:a16="http://schemas.microsoft.com/office/drawing/2014/main" xmlns="" id="{468BE2CF-618C-4DDC-BBCD-B349CE01E968}"/>
              </a:ext>
            </a:extLst>
          </p:cNvPr>
          <p:cNvGrpSpPr/>
          <p:nvPr/>
        </p:nvGrpSpPr>
        <p:grpSpPr>
          <a:xfrm>
            <a:off x="5471639" y="3210530"/>
            <a:ext cx="1110352" cy="70875"/>
            <a:chOff x="2539779" y="2393265"/>
            <a:chExt cx="1468446" cy="91806"/>
          </a:xfrm>
          <a:solidFill>
            <a:srgbClr val="959AA2"/>
          </a:solidFill>
        </p:grpSpPr>
        <p:cxnSp>
          <p:nvCxnSpPr>
            <p:cNvPr id="35" name="直接连接符 34">
              <a:extLst>
                <a:ext uri="{FF2B5EF4-FFF2-40B4-BE49-F238E27FC236}">
                  <a16:creationId xmlns:a16="http://schemas.microsoft.com/office/drawing/2014/main" xmlns="" id="{3CD148DA-5906-4036-9B41-26245B3F864A}"/>
                </a:ext>
              </a:extLst>
            </p:cNvPr>
            <p:cNvCxnSpPr/>
            <p:nvPr/>
          </p:nvCxnSpPr>
          <p:spPr>
            <a:xfrm>
              <a:off x="2539779" y="2439167"/>
              <a:ext cx="1379599" cy="0"/>
            </a:xfrm>
            <a:prstGeom prst="line">
              <a:avLst/>
            </a:prstGeom>
            <a:grpFill/>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xmlns="" id="{F9A1996A-DD0C-4103-B859-8B74821D4171}"/>
                </a:ext>
              </a:extLst>
            </p:cNvPr>
            <p:cNvSpPr/>
            <p:nvPr/>
          </p:nvSpPr>
          <p:spPr>
            <a:xfrm>
              <a:off x="3916416" y="2393265"/>
              <a:ext cx="91809" cy="918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grpSp>
        <p:nvGrpSpPr>
          <p:cNvPr id="37" name="组合 36">
            <a:extLst>
              <a:ext uri="{FF2B5EF4-FFF2-40B4-BE49-F238E27FC236}">
                <a16:creationId xmlns:a16="http://schemas.microsoft.com/office/drawing/2014/main" xmlns="" id="{297AC751-E21B-4143-B227-59B57D3E42FF}"/>
              </a:ext>
            </a:extLst>
          </p:cNvPr>
          <p:cNvGrpSpPr/>
          <p:nvPr/>
        </p:nvGrpSpPr>
        <p:grpSpPr>
          <a:xfrm>
            <a:off x="4489419" y="1726601"/>
            <a:ext cx="1110352" cy="70875"/>
            <a:chOff x="2539779" y="2393265"/>
            <a:chExt cx="1468446" cy="91806"/>
          </a:xfrm>
          <a:solidFill>
            <a:srgbClr val="19B49B"/>
          </a:solidFill>
        </p:grpSpPr>
        <p:cxnSp>
          <p:nvCxnSpPr>
            <p:cNvPr id="38" name="直接连接符 37">
              <a:extLst>
                <a:ext uri="{FF2B5EF4-FFF2-40B4-BE49-F238E27FC236}">
                  <a16:creationId xmlns:a16="http://schemas.microsoft.com/office/drawing/2014/main" xmlns="" id="{3F310544-2C53-47F3-B620-8FAA1E90A68A}"/>
                </a:ext>
              </a:extLst>
            </p:cNvPr>
            <p:cNvCxnSpPr/>
            <p:nvPr/>
          </p:nvCxnSpPr>
          <p:spPr>
            <a:xfrm>
              <a:off x="2539779" y="2439167"/>
              <a:ext cx="1379599" cy="0"/>
            </a:xfrm>
            <a:prstGeom prst="line">
              <a:avLst/>
            </a:prstGeom>
            <a:grpFill/>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xmlns="" id="{B4B0535C-A976-4D4F-940C-F27A1FC14BB4}"/>
                </a:ext>
              </a:extLst>
            </p:cNvPr>
            <p:cNvSpPr/>
            <p:nvPr/>
          </p:nvSpPr>
          <p:spPr>
            <a:xfrm>
              <a:off x="3916416" y="2393265"/>
              <a:ext cx="91809" cy="91806"/>
            </a:xfrm>
            <a:prstGeom prst="ellipse">
              <a:avLst/>
            </a:prstGeom>
            <a:grp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grpSp>
        <p:nvGrpSpPr>
          <p:cNvPr id="40" name="组合 39">
            <a:extLst>
              <a:ext uri="{FF2B5EF4-FFF2-40B4-BE49-F238E27FC236}">
                <a16:creationId xmlns:a16="http://schemas.microsoft.com/office/drawing/2014/main" xmlns="" id="{733BAF63-DF1B-4ED9-86B6-2E520CC1A700}"/>
              </a:ext>
            </a:extLst>
          </p:cNvPr>
          <p:cNvGrpSpPr/>
          <p:nvPr/>
        </p:nvGrpSpPr>
        <p:grpSpPr>
          <a:xfrm>
            <a:off x="1811729" y="1773460"/>
            <a:ext cx="1070673" cy="70875"/>
            <a:chOff x="2503408" y="2393265"/>
            <a:chExt cx="1415970" cy="91806"/>
          </a:xfrm>
          <a:solidFill>
            <a:srgbClr val="959AA2"/>
          </a:solidFill>
        </p:grpSpPr>
        <p:cxnSp>
          <p:nvCxnSpPr>
            <p:cNvPr id="41" name="直接连接符 40">
              <a:extLst>
                <a:ext uri="{FF2B5EF4-FFF2-40B4-BE49-F238E27FC236}">
                  <a16:creationId xmlns:a16="http://schemas.microsoft.com/office/drawing/2014/main" xmlns="" id="{B95EE57C-26C3-46A0-BC44-7456F38528AD}"/>
                </a:ext>
              </a:extLst>
            </p:cNvPr>
            <p:cNvCxnSpPr/>
            <p:nvPr/>
          </p:nvCxnSpPr>
          <p:spPr>
            <a:xfrm>
              <a:off x="2539779" y="2439168"/>
              <a:ext cx="1379599" cy="0"/>
            </a:xfrm>
            <a:prstGeom prst="line">
              <a:avLst/>
            </a:prstGeom>
            <a:grpFill/>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xmlns="" id="{D13A08F1-A44E-461A-A5E6-ABE5B7BD4F59}"/>
                </a:ext>
              </a:extLst>
            </p:cNvPr>
            <p:cNvSpPr/>
            <p:nvPr/>
          </p:nvSpPr>
          <p:spPr>
            <a:xfrm>
              <a:off x="2503408" y="2393265"/>
              <a:ext cx="91809" cy="918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grpSp>
        <p:nvGrpSpPr>
          <p:cNvPr id="43" name="组合 18">
            <a:extLst>
              <a:ext uri="{FF2B5EF4-FFF2-40B4-BE49-F238E27FC236}">
                <a16:creationId xmlns:a16="http://schemas.microsoft.com/office/drawing/2014/main" xmlns="" id="{C9E5C365-765C-4CA5-9044-3C8526B81F08}"/>
              </a:ext>
            </a:extLst>
          </p:cNvPr>
          <p:cNvGrpSpPr>
            <a:grpSpLocks/>
          </p:cNvGrpSpPr>
          <p:nvPr/>
        </p:nvGrpSpPr>
        <p:grpSpPr bwMode="auto">
          <a:xfrm>
            <a:off x="2479058" y="1597182"/>
            <a:ext cx="2010363" cy="1389122"/>
            <a:chOff x="0" y="0"/>
            <a:chExt cx="2093189" cy="1416774"/>
          </a:xfrm>
          <a:solidFill>
            <a:srgbClr val="959AA2"/>
          </a:solidFill>
        </p:grpSpPr>
        <p:sp>
          <p:nvSpPr>
            <p:cNvPr id="44" name="等腰三角形 19">
              <a:extLst>
                <a:ext uri="{FF2B5EF4-FFF2-40B4-BE49-F238E27FC236}">
                  <a16:creationId xmlns:a16="http://schemas.microsoft.com/office/drawing/2014/main" xmlns="" id="{A93573C6-D0E6-4092-B521-F9D46F9EE037}"/>
                </a:ext>
              </a:extLst>
            </p:cNvPr>
            <p:cNvSpPr>
              <a:spLocks noChangeArrowheads="1"/>
            </p:cNvSpPr>
            <p:nvPr/>
          </p:nvSpPr>
          <p:spPr bwMode="auto">
            <a:xfrm flipH="1" flipV="1">
              <a:off x="0" y="0"/>
              <a:ext cx="2093189" cy="1416774"/>
            </a:xfrm>
            <a:prstGeom prst="triangle">
              <a:avLst>
                <a:gd name="adj" fmla="val 50000"/>
              </a:avLst>
            </a:prstGeom>
            <a:grpFill/>
            <a:ln w="12700" cap="flat" cmpd="sng">
              <a:solidFill>
                <a:schemeClr val="bg1"/>
              </a:solidFill>
              <a:bevel/>
              <a:headEnd/>
              <a:tailEnd/>
            </a:ln>
          </p:spPr>
          <p:txBody>
            <a:bodyPr anchor="ctr"/>
            <a:lstStyle/>
            <a:p>
              <a:pPr algn="ctr"/>
              <a:endParaRPr lang="zh-CN" altLang="zh-CN" sz="975">
                <a:solidFill>
                  <a:schemeClr val="bg1"/>
                </a:solidFill>
                <a:latin typeface="宋体" pitchFamily="2" charset="-122"/>
                <a:sym typeface="宋体" pitchFamily="2" charset="-122"/>
              </a:endParaRPr>
            </a:p>
          </p:txBody>
        </p:sp>
        <p:sp>
          <p:nvSpPr>
            <p:cNvPr id="45" name="文本框 20">
              <a:extLst>
                <a:ext uri="{FF2B5EF4-FFF2-40B4-BE49-F238E27FC236}">
                  <a16:creationId xmlns:a16="http://schemas.microsoft.com/office/drawing/2014/main" xmlns="" id="{443C26CA-D3D1-45A4-A6D4-240DF49E6DC5}"/>
                </a:ext>
              </a:extLst>
            </p:cNvPr>
            <p:cNvSpPr>
              <a:spLocks noChangeArrowheads="1"/>
            </p:cNvSpPr>
            <p:nvPr/>
          </p:nvSpPr>
          <p:spPr bwMode="auto">
            <a:xfrm>
              <a:off x="700967" y="122472"/>
              <a:ext cx="686313" cy="590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160" dirty="0">
                  <a:solidFill>
                    <a:schemeClr val="bg1"/>
                  </a:solidFill>
                  <a:latin typeface="微软雅黑" pitchFamily="34" charset="-122"/>
                  <a:ea typeface="微软雅黑" pitchFamily="34" charset="-122"/>
                </a:rPr>
                <a:t>01</a:t>
              </a:r>
              <a:endParaRPr lang="zh-CN" altLang="en-US" sz="3160" dirty="0">
                <a:solidFill>
                  <a:schemeClr val="bg1"/>
                </a:solidFill>
                <a:latin typeface="微软雅黑" pitchFamily="34" charset="-122"/>
                <a:ea typeface="微软雅黑" pitchFamily="34" charset="-122"/>
              </a:endParaRPr>
            </a:p>
          </p:txBody>
        </p:sp>
      </p:grpSp>
      <p:sp>
        <p:nvSpPr>
          <p:cNvPr id="46" name="TextBox 20">
            <a:extLst>
              <a:ext uri="{FF2B5EF4-FFF2-40B4-BE49-F238E27FC236}">
                <a16:creationId xmlns:a16="http://schemas.microsoft.com/office/drawing/2014/main" xmlns="" id="{DC9249AC-72F0-4F50-BC65-5DD948C9935B}"/>
              </a:ext>
            </a:extLst>
          </p:cNvPr>
          <p:cNvSpPr txBox="1"/>
          <p:nvPr/>
        </p:nvSpPr>
        <p:spPr>
          <a:xfrm>
            <a:off x="907976" y="292746"/>
            <a:ext cx="4172024"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力触觉生成方法阶段</a:t>
            </a:r>
            <a:endParaRPr lang="zh-CN" altLang="en-US" sz="2400" dirty="0">
              <a:latin typeface="方正兰亭准黑_GBK" panose="02000000000000000000" pitchFamily="2" charset="-122"/>
              <a:ea typeface="方正兰亭准黑_GBK" panose="02000000000000000000" pitchFamily="2" charset="-122"/>
            </a:endParaRPr>
          </a:p>
        </p:txBody>
      </p:sp>
      <p:sp>
        <p:nvSpPr>
          <p:cNvPr id="47" name="矩形 46">
            <a:extLst>
              <a:ext uri="{FF2B5EF4-FFF2-40B4-BE49-F238E27FC236}">
                <a16:creationId xmlns:a16="http://schemas.microsoft.com/office/drawing/2014/main" xmlns="" id="{F54C0B30-AD04-4A18-8724-C84E374DAAF1}"/>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cxnSp>
        <p:nvCxnSpPr>
          <p:cNvPr id="48" name="直接连接符 47">
            <a:extLst>
              <a:ext uri="{FF2B5EF4-FFF2-40B4-BE49-F238E27FC236}">
                <a16:creationId xmlns:a16="http://schemas.microsoft.com/office/drawing/2014/main" xmlns="" id="{09534018-1B14-4236-B322-2D50CF5DB134}"/>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53" name="任意多边形: 形状 52">
            <a:extLst>
              <a:ext uri="{FF2B5EF4-FFF2-40B4-BE49-F238E27FC236}">
                <a16:creationId xmlns:a16="http://schemas.microsoft.com/office/drawing/2014/main" xmlns="" id="{7C0CD976-5DBD-4FDB-AEAA-DA4DEE2AC9BC}"/>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p:cNvPicPr/>
          <p:nvPr/>
        </p:nvPicPr>
        <p:blipFill>
          <a:blip r:embed="rId3">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2457897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
                                        <p:tgtEl>
                                          <p:spTgt spid="53"/>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300"/>
                                        <p:tgtEl>
                                          <p:spTgt spid="48"/>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400" fill="hold"/>
                                        <p:tgtEl>
                                          <p:spTgt spid="47"/>
                                        </p:tgtEl>
                                        <p:attrNameLst>
                                          <p:attrName>ppt_x</p:attrName>
                                        </p:attrNameLst>
                                      </p:cBhvr>
                                      <p:tavLst>
                                        <p:tav tm="0">
                                          <p:val>
                                            <p:strVal val="0-#ppt_w/2"/>
                                          </p:val>
                                        </p:tav>
                                        <p:tav tm="100000">
                                          <p:val>
                                            <p:strVal val="#ppt_x"/>
                                          </p:val>
                                        </p:tav>
                                      </p:tavLst>
                                    </p:anim>
                                    <p:anim calcmode="lin" valueType="num">
                                      <p:cBhvr additive="base">
                                        <p:cTn id="15" dur="400" fill="hold"/>
                                        <p:tgtEl>
                                          <p:spTgt spid="47"/>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400" fill="hold"/>
                                        <p:tgtEl>
                                          <p:spTgt spid="46"/>
                                        </p:tgtEl>
                                        <p:attrNameLst>
                                          <p:attrName>ppt_x</p:attrName>
                                        </p:attrNameLst>
                                      </p:cBhvr>
                                      <p:tavLst>
                                        <p:tav tm="0">
                                          <p:val>
                                            <p:strVal val="0-#ppt_w/2"/>
                                          </p:val>
                                        </p:tav>
                                        <p:tav tm="100000">
                                          <p:val>
                                            <p:strVal val="#ppt_x"/>
                                          </p:val>
                                        </p:tav>
                                      </p:tavLst>
                                    </p:anim>
                                    <p:anim calcmode="lin" valueType="num">
                                      <p:cBhvr additive="base">
                                        <p:cTn id="20" dur="400" fill="hold"/>
                                        <p:tgtEl>
                                          <p:spTgt spid="46"/>
                                        </p:tgtEl>
                                        <p:attrNameLst>
                                          <p:attrName>ppt_y</p:attrName>
                                        </p:attrNameLst>
                                      </p:cBhvr>
                                      <p:tavLst>
                                        <p:tav tm="0">
                                          <p:val>
                                            <p:strVal val="#ppt_y"/>
                                          </p:val>
                                        </p:tav>
                                        <p:tav tm="100000">
                                          <p:val>
                                            <p:strVal val="#ppt_y"/>
                                          </p:val>
                                        </p:tav>
                                      </p:tavLst>
                                    </p:anim>
                                  </p:childTnLst>
                                </p:cTn>
                              </p:par>
                            </p:childTnLst>
                          </p:cTn>
                        </p:par>
                        <p:par>
                          <p:cTn id="21" fill="hold">
                            <p:stCondLst>
                              <p:cond delay="1060"/>
                            </p:stCondLst>
                            <p:childTnLst>
                              <p:par>
                                <p:cTn id="22" presetID="2" presetClass="entr" presetSubtype="1" fill="hold"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0-#ppt_h/2"/>
                                          </p:val>
                                        </p:tav>
                                        <p:tav tm="100000">
                                          <p:val>
                                            <p:strVal val="#ppt_y"/>
                                          </p:val>
                                        </p:tav>
                                      </p:tavLst>
                                    </p:anim>
                                  </p:childTnLst>
                                </p:cTn>
                              </p:par>
                            </p:childTnLst>
                          </p:cTn>
                        </p:par>
                        <p:par>
                          <p:cTn id="26" fill="hold">
                            <p:stCondLst>
                              <p:cond delay="1560"/>
                            </p:stCondLst>
                            <p:childTnLst>
                              <p:par>
                                <p:cTn id="27" presetID="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0-#ppt_h/2"/>
                                          </p:val>
                                        </p:tav>
                                        <p:tav tm="100000">
                                          <p:val>
                                            <p:strVal val="#ppt_y"/>
                                          </p:val>
                                        </p:tav>
                                      </p:tavLst>
                                    </p:anim>
                                  </p:childTnLst>
                                </p:cTn>
                              </p:par>
                            </p:childTnLst>
                          </p:cTn>
                        </p:par>
                        <p:par>
                          <p:cTn id="31" fill="hold">
                            <p:stCondLst>
                              <p:cond delay="2060"/>
                            </p:stCondLst>
                            <p:childTnLst>
                              <p:par>
                                <p:cTn id="32" presetID="2" presetClass="entr" presetSubtype="1"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childTnLst>
                          </p:cTn>
                        </p:par>
                        <p:par>
                          <p:cTn id="36" fill="hold">
                            <p:stCondLst>
                              <p:cond delay="2560"/>
                            </p:stCondLst>
                            <p:childTnLst>
                              <p:par>
                                <p:cTn id="37" presetID="2" presetClass="entr" presetSubtype="1"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0-#ppt_h/2"/>
                                          </p:val>
                                        </p:tav>
                                        <p:tav tm="100000">
                                          <p:val>
                                            <p:strVal val="#ppt_y"/>
                                          </p:val>
                                        </p:tav>
                                      </p:tavLst>
                                    </p:anim>
                                  </p:childTnLst>
                                </p:cTn>
                              </p:par>
                            </p:childTnLst>
                          </p:cTn>
                        </p:par>
                        <p:par>
                          <p:cTn id="41" fill="hold">
                            <p:stCondLst>
                              <p:cond delay="3060"/>
                            </p:stCondLst>
                            <p:childTnLst>
                              <p:par>
                                <p:cTn id="42" presetID="22" presetClass="entr" presetSubtype="2"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right)">
                                      <p:cBhvr>
                                        <p:cTn id="44" dur="500"/>
                                        <p:tgtEl>
                                          <p:spTgt spid="40"/>
                                        </p:tgtEl>
                                      </p:cBhvr>
                                    </p:animEffect>
                                  </p:childTnLst>
                                </p:cTn>
                              </p:par>
                              <p:par>
                                <p:cTn id="45" presetID="22" presetClass="entr" presetSubtype="2"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right)">
                                      <p:cBhvr>
                                        <p:cTn id="47" dur="500"/>
                                        <p:tgtEl>
                                          <p:spTgt spid="2"/>
                                        </p:tgtEl>
                                      </p:cBhvr>
                                    </p:animEffect>
                                  </p:childTnLst>
                                </p:cTn>
                              </p:par>
                              <p:par>
                                <p:cTn id="48" presetID="22" presetClass="entr" presetSubtype="8"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500"/>
                                        <p:tgtEl>
                                          <p:spTgt spid="37"/>
                                        </p:tgtEl>
                                      </p:cBhvr>
                                    </p:animEffect>
                                  </p:childTnLst>
                                </p:cTn>
                              </p:par>
                              <p:par>
                                <p:cTn id="51" presetID="22" presetClass="entr" presetSubtype="8"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par>
                          <p:cTn id="54" fill="hold">
                            <p:stCondLst>
                              <p:cond delay="3560"/>
                            </p:stCondLst>
                            <p:childTnLst>
                              <p:par>
                                <p:cTn id="55" presetID="12" presetClass="entr" presetSubtype="8"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p:tgtEl>
                                          <p:spTgt spid="14"/>
                                        </p:tgtEl>
                                        <p:attrNameLst>
                                          <p:attrName>ppt_x</p:attrName>
                                        </p:attrNameLst>
                                      </p:cBhvr>
                                      <p:tavLst>
                                        <p:tav tm="0">
                                          <p:val>
                                            <p:strVal val="#ppt_x-#ppt_w*1.125000"/>
                                          </p:val>
                                        </p:tav>
                                        <p:tav tm="100000">
                                          <p:val>
                                            <p:strVal val="#ppt_x"/>
                                          </p:val>
                                        </p:tav>
                                      </p:tavLst>
                                    </p:anim>
                                    <p:animEffect transition="in" filter="wipe(right)">
                                      <p:cBhvr>
                                        <p:cTn id="58" dur="500"/>
                                        <p:tgtEl>
                                          <p:spTgt spid="14"/>
                                        </p:tgtEl>
                                      </p:cBhvr>
                                    </p:animEffect>
                                  </p:childTnLst>
                                </p:cTn>
                              </p:par>
                              <p:par>
                                <p:cTn id="59" presetID="12" presetClass="entr" presetSubtype="8"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p:tgtEl>
                                          <p:spTgt spid="29"/>
                                        </p:tgtEl>
                                        <p:attrNameLst>
                                          <p:attrName>ppt_x</p:attrName>
                                        </p:attrNameLst>
                                      </p:cBhvr>
                                      <p:tavLst>
                                        <p:tav tm="0">
                                          <p:val>
                                            <p:strVal val="#ppt_x-#ppt_w*1.125000"/>
                                          </p:val>
                                        </p:tav>
                                        <p:tav tm="100000">
                                          <p:val>
                                            <p:strVal val="#ppt_x"/>
                                          </p:val>
                                        </p:tav>
                                      </p:tavLst>
                                    </p:anim>
                                    <p:animEffect transition="in" filter="wipe(right)">
                                      <p:cBhvr>
                                        <p:cTn id="62" dur="500"/>
                                        <p:tgtEl>
                                          <p:spTgt spid="29"/>
                                        </p:tgtEl>
                                      </p:cBhvr>
                                    </p:animEffect>
                                  </p:childTnLst>
                                </p:cTn>
                              </p:par>
                              <p:par>
                                <p:cTn id="63" presetID="12" presetClass="entr" presetSubtype="2"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p:tgtEl>
                                          <p:spTgt spid="19"/>
                                        </p:tgtEl>
                                        <p:attrNameLst>
                                          <p:attrName>ppt_x</p:attrName>
                                        </p:attrNameLst>
                                      </p:cBhvr>
                                      <p:tavLst>
                                        <p:tav tm="0">
                                          <p:val>
                                            <p:strVal val="#ppt_x+#ppt_w*1.125000"/>
                                          </p:val>
                                        </p:tav>
                                        <p:tav tm="100000">
                                          <p:val>
                                            <p:strVal val="#ppt_x"/>
                                          </p:val>
                                        </p:tav>
                                      </p:tavLst>
                                    </p:anim>
                                    <p:animEffect transition="in" filter="wipe(left)">
                                      <p:cBhvr>
                                        <p:cTn id="66" dur="500"/>
                                        <p:tgtEl>
                                          <p:spTgt spid="19"/>
                                        </p:tgtEl>
                                      </p:cBhvr>
                                    </p:animEffect>
                                  </p:childTnLst>
                                </p:cTn>
                              </p:par>
                              <p:par>
                                <p:cTn id="67" presetID="12" presetClass="entr" presetSubtype="2"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p:tgtEl>
                                          <p:spTgt spid="24"/>
                                        </p:tgtEl>
                                        <p:attrNameLst>
                                          <p:attrName>ppt_x</p:attrName>
                                        </p:attrNameLst>
                                      </p:cBhvr>
                                      <p:tavLst>
                                        <p:tav tm="0">
                                          <p:val>
                                            <p:strVal val="#ppt_x+#ppt_w*1.125000"/>
                                          </p:val>
                                        </p:tav>
                                        <p:tav tm="100000">
                                          <p:val>
                                            <p:strVal val="#ppt_x"/>
                                          </p:val>
                                        </p:tav>
                                      </p:tavLst>
                                    </p:anim>
                                    <p:animEffect transition="in" filter="wipe(left)">
                                      <p:cBhvr>
                                        <p:cTn id="7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a:extLst>
              <a:ext uri="{FF2B5EF4-FFF2-40B4-BE49-F238E27FC236}">
                <a16:creationId xmlns:a16="http://schemas.microsoft.com/office/drawing/2014/main" xmlns="" id="{37ED98C5-8349-489E-86EA-39225BB5C829}"/>
              </a:ext>
            </a:extLst>
          </p:cNvPr>
          <p:cNvSpPr/>
          <p:nvPr/>
        </p:nvSpPr>
        <p:spPr>
          <a:xfrm>
            <a:off x="3603776" y="1583585"/>
            <a:ext cx="1998876" cy="2000432"/>
          </a:xfrm>
          <a:prstGeom prst="diamond">
            <a:avLst/>
          </a:prstGeom>
          <a:solidFill>
            <a:srgbClr val="19B49B"/>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3" name="菱形 2">
            <a:extLst>
              <a:ext uri="{FF2B5EF4-FFF2-40B4-BE49-F238E27FC236}">
                <a16:creationId xmlns:a16="http://schemas.microsoft.com/office/drawing/2014/main" xmlns="" id="{01F2D949-8E59-4AA1-ACEB-145A049C2AA8}"/>
              </a:ext>
            </a:extLst>
          </p:cNvPr>
          <p:cNvSpPr/>
          <p:nvPr/>
        </p:nvSpPr>
        <p:spPr>
          <a:xfrm>
            <a:off x="545574" y="1914916"/>
            <a:ext cx="1339325" cy="1337769"/>
          </a:xfrm>
          <a:prstGeom prst="diamond">
            <a:avLst/>
          </a:prstGeom>
          <a:solidFill>
            <a:srgbClr val="19B49B"/>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4" name="菱形 3">
            <a:extLst>
              <a:ext uri="{FF2B5EF4-FFF2-40B4-BE49-F238E27FC236}">
                <a16:creationId xmlns:a16="http://schemas.microsoft.com/office/drawing/2014/main" xmlns="" id="{9EE049A5-9349-4F46-9E71-CB37A2EFD841}"/>
              </a:ext>
            </a:extLst>
          </p:cNvPr>
          <p:cNvSpPr/>
          <p:nvPr/>
        </p:nvSpPr>
        <p:spPr>
          <a:xfrm>
            <a:off x="2023342" y="1914916"/>
            <a:ext cx="1337769" cy="1337769"/>
          </a:xfrm>
          <a:prstGeom prst="diamond">
            <a:avLst/>
          </a:prstGeom>
          <a:solidFill>
            <a:srgbClr val="959AA2"/>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5" name="菱形 4">
            <a:extLst>
              <a:ext uri="{FF2B5EF4-FFF2-40B4-BE49-F238E27FC236}">
                <a16:creationId xmlns:a16="http://schemas.microsoft.com/office/drawing/2014/main" xmlns="" id="{62AED70F-3607-4C7D-817D-2A65815D24B4}"/>
              </a:ext>
            </a:extLst>
          </p:cNvPr>
          <p:cNvSpPr/>
          <p:nvPr/>
        </p:nvSpPr>
        <p:spPr>
          <a:xfrm>
            <a:off x="5638428" y="1914916"/>
            <a:ext cx="1337769" cy="1337769"/>
          </a:xfrm>
          <a:prstGeom prst="diamond">
            <a:avLst/>
          </a:prstGeom>
          <a:solidFill>
            <a:srgbClr val="53585F"/>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6" name="菱形 5">
            <a:extLst>
              <a:ext uri="{FF2B5EF4-FFF2-40B4-BE49-F238E27FC236}">
                <a16:creationId xmlns:a16="http://schemas.microsoft.com/office/drawing/2014/main" xmlns="" id="{8DE7F9E6-50D0-4952-A67E-2EDF85AB31EF}"/>
              </a:ext>
            </a:extLst>
          </p:cNvPr>
          <p:cNvSpPr/>
          <p:nvPr/>
        </p:nvSpPr>
        <p:spPr>
          <a:xfrm>
            <a:off x="7114642" y="1914916"/>
            <a:ext cx="1339324" cy="1337769"/>
          </a:xfrm>
          <a:prstGeom prst="diamond">
            <a:avLst/>
          </a:prstGeom>
          <a:solidFill>
            <a:srgbClr val="959AA2"/>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7" name="菱形 6">
            <a:extLst>
              <a:ext uri="{FF2B5EF4-FFF2-40B4-BE49-F238E27FC236}">
                <a16:creationId xmlns:a16="http://schemas.microsoft.com/office/drawing/2014/main" xmlns="" id="{6A53C662-4DE0-4F02-B5B8-A6025F154562}"/>
              </a:ext>
            </a:extLst>
          </p:cNvPr>
          <p:cNvSpPr/>
          <p:nvPr/>
        </p:nvSpPr>
        <p:spPr>
          <a:xfrm>
            <a:off x="1698232" y="2744022"/>
            <a:ext cx="510219" cy="508663"/>
          </a:xfrm>
          <a:prstGeom prst="diamond">
            <a:avLst/>
          </a:prstGeom>
          <a:solidFill>
            <a:srgbClr val="19B49B"/>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8" name="菱形 7">
            <a:extLst>
              <a:ext uri="{FF2B5EF4-FFF2-40B4-BE49-F238E27FC236}">
                <a16:creationId xmlns:a16="http://schemas.microsoft.com/office/drawing/2014/main" xmlns="" id="{3B0373F3-CE06-48B7-B3F0-9CA6F5D3335C}"/>
              </a:ext>
            </a:extLst>
          </p:cNvPr>
          <p:cNvSpPr/>
          <p:nvPr/>
        </p:nvSpPr>
        <p:spPr>
          <a:xfrm>
            <a:off x="3160446" y="1914915"/>
            <a:ext cx="510219" cy="510219"/>
          </a:xfrm>
          <a:prstGeom prst="diamond">
            <a:avLst/>
          </a:prstGeom>
          <a:solidFill>
            <a:srgbClr val="19B49B"/>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9" name="菱形 8">
            <a:extLst>
              <a:ext uri="{FF2B5EF4-FFF2-40B4-BE49-F238E27FC236}">
                <a16:creationId xmlns:a16="http://schemas.microsoft.com/office/drawing/2014/main" xmlns="" id="{E23EDEDA-1050-4DEA-99BD-0FC9760A903C}"/>
              </a:ext>
            </a:extLst>
          </p:cNvPr>
          <p:cNvSpPr/>
          <p:nvPr/>
        </p:nvSpPr>
        <p:spPr>
          <a:xfrm>
            <a:off x="5317986" y="2740911"/>
            <a:ext cx="510219" cy="508663"/>
          </a:xfrm>
          <a:prstGeom prst="diamond">
            <a:avLst/>
          </a:prstGeom>
          <a:solidFill>
            <a:srgbClr val="959AA2"/>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10" name="菱形 9">
            <a:extLst>
              <a:ext uri="{FF2B5EF4-FFF2-40B4-BE49-F238E27FC236}">
                <a16:creationId xmlns:a16="http://schemas.microsoft.com/office/drawing/2014/main" xmlns="" id="{4ABB2941-67E5-478D-93B6-AF59B33AB307}"/>
              </a:ext>
            </a:extLst>
          </p:cNvPr>
          <p:cNvSpPr/>
          <p:nvPr/>
        </p:nvSpPr>
        <p:spPr>
          <a:xfrm>
            <a:off x="6815472" y="1942663"/>
            <a:ext cx="510219" cy="510219"/>
          </a:xfrm>
          <a:prstGeom prst="diamond">
            <a:avLst/>
          </a:prstGeom>
          <a:solidFill>
            <a:srgbClr val="19B49B"/>
          </a:solidFill>
          <a:ln w="12700" cap="flat" cmpd="sng" algn="ctr">
            <a:noFill/>
            <a:prstDash val="solid"/>
            <a:miter lim="800000"/>
          </a:ln>
          <a:effectLst/>
        </p:spPr>
        <p:txBody>
          <a:bodyPr anchor="ct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11" name="KSO_Shape">
            <a:extLst>
              <a:ext uri="{FF2B5EF4-FFF2-40B4-BE49-F238E27FC236}">
                <a16:creationId xmlns:a16="http://schemas.microsoft.com/office/drawing/2014/main" xmlns="" id="{29D93DAE-33A1-4EF3-A054-DBB5927CDF22}"/>
              </a:ext>
            </a:extLst>
          </p:cNvPr>
          <p:cNvSpPr>
            <a:spLocks/>
          </p:cNvSpPr>
          <p:nvPr/>
        </p:nvSpPr>
        <p:spPr bwMode="auto">
          <a:xfrm>
            <a:off x="967126" y="2291358"/>
            <a:ext cx="578663" cy="524219"/>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12" name="KSO_Shape">
            <a:extLst>
              <a:ext uri="{FF2B5EF4-FFF2-40B4-BE49-F238E27FC236}">
                <a16:creationId xmlns:a16="http://schemas.microsoft.com/office/drawing/2014/main" xmlns="" id="{D959F79D-F71F-4498-9719-2E98B713EAB3}"/>
              </a:ext>
            </a:extLst>
          </p:cNvPr>
          <p:cNvSpPr>
            <a:spLocks/>
          </p:cNvSpPr>
          <p:nvPr/>
        </p:nvSpPr>
        <p:spPr bwMode="auto">
          <a:xfrm>
            <a:off x="2504007" y="2327135"/>
            <a:ext cx="376442" cy="513330"/>
          </a:xfrm>
          <a:custGeom>
            <a:avLst/>
            <a:gdLst>
              <a:gd name="T0" fmla="*/ 821150 w 1122363"/>
              <a:gd name="T1" fmla="*/ 1319439 h 1531938"/>
              <a:gd name="T2" fmla="*/ 818610 w 1122363"/>
              <a:gd name="T3" fmla="*/ 1374324 h 1531938"/>
              <a:gd name="T4" fmla="*/ 763001 w 1122363"/>
              <a:gd name="T5" fmla="*/ 1407818 h 1531938"/>
              <a:gd name="T6" fmla="*/ 617712 w 1122363"/>
              <a:gd name="T7" fmla="*/ 1069756 h 1531938"/>
              <a:gd name="T8" fmla="*/ 595045 w 1122363"/>
              <a:gd name="T9" fmla="*/ 1020228 h 1531938"/>
              <a:gd name="T10" fmla="*/ 616862 w 1122363"/>
              <a:gd name="T11" fmla="*/ 985788 h 1531938"/>
              <a:gd name="T12" fmla="*/ 638822 w 1122363"/>
              <a:gd name="T13" fmla="*/ 861065 h 1531938"/>
              <a:gd name="T14" fmla="*/ 533011 w 1122363"/>
              <a:gd name="T15" fmla="*/ 900272 h 1531938"/>
              <a:gd name="T16" fmla="*/ 472344 w 1122363"/>
              <a:gd name="T17" fmla="*/ 959225 h 1531938"/>
              <a:gd name="T18" fmla="*/ 447514 w 1122363"/>
              <a:gd name="T19" fmla="*/ 1068950 h 1531938"/>
              <a:gd name="T20" fmla="*/ 483631 w 1122363"/>
              <a:gd name="T21" fmla="*/ 1155544 h 1531938"/>
              <a:gd name="T22" fmla="*/ 563202 w 1122363"/>
              <a:gd name="T23" fmla="*/ 1213369 h 1531938"/>
              <a:gd name="T24" fmla="*/ 641644 w 1122363"/>
              <a:gd name="T25" fmla="*/ 1407149 h 1531938"/>
              <a:gd name="T26" fmla="*/ 522288 w 1122363"/>
              <a:gd name="T27" fmla="*/ 1360326 h 1531938"/>
              <a:gd name="T28" fmla="*/ 562920 w 1122363"/>
              <a:gd name="T29" fmla="*/ 1503052 h 1531938"/>
              <a:gd name="T30" fmla="*/ 767489 w 1122363"/>
              <a:gd name="T31" fmla="*/ 1526182 h 1531938"/>
              <a:gd name="T32" fmla="*/ 873019 w 1122363"/>
              <a:gd name="T33" fmla="*/ 1493462 h 1531938"/>
              <a:gd name="T34" fmla="*/ 940739 w 1122363"/>
              <a:gd name="T35" fmla="*/ 1437049 h 1531938"/>
              <a:gd name="T36" fmla="*/ 975445 w 1122363"/>
              <a:gd name="T37" fmla="*/ 1352710 h 1531938"/>
              <a:gd name="T38" fmla="*/ 957387 w 1122363"/>
              <a:gd name="T39" fmla="*/ 1244960 h 1531938"/>
              <a:gd name="T40" fmla="*/ 862579 w 1122363"/>
              <a:gd name="T41" fmla="*/ 1159211 h 1531938"/>
              <a:gd name="T42" fmla="*/ 777366 w 1122363"/>
              <a:gd name="T43" fmla="*/ 984893 h 1531938"/>
              <a:gd name="T44" fmla="*/ 941021 w 1122363"/>
              <a:gd name="T45" fmla="*/ 1068103 h 1531938"/>
              <a:gd name="T46" fmla="*/ 812918 w 1122363"/>
              <a:gd name="T47" fmla="*/ 868963 h 1531938"/>
              <a:gd name="T48" fmla="*/ 768618 w 1122363"/>
              <a:gd name="T49" fmla="*/ 464758 h 1531938"/>
              <a:gd name="T50" fmla="*/ 956258 w 1122363"/>
              <a:gd name="T51" fmla="*/ 515531 h 1531938"/>
              <a:gd name="T52" fmla="*/ 1106652 w 1122363"/>
              <a:gd name="T53" fmla="*/ 632589 h 1531938"/>
              <a:gd name="T54" fmla="*/ 1227702 w 1122363"/>
              <a:gd name="T55" fmla="*/ 820164 h 1531938"/>
              <a:gd name="T56" fmla="*/ 1327023 w 1122363"/>
              <a:gd name="T57" fmla="*/ 1081925 h 1531938"/>
              <a:gd name="T58" fmla="*/ 1396717 w 1122363"/>
              <a:gd name="T59" fmla="*/ 1393892 h 1531938"/>
              <a:gd name="T60" fmla="*/ 1355239 w 1122363"/>
              <a:gd name="T61" fmla="*/ 1597827 h 1531938"/>
              <a:gd name="T62" fmla="*/ 1228829 w 1122363"/>
              <a:gd name="T63" fmla="*/ 1750144 h 1531938"/>
              <a:gd name="T64" fmla="*/ 1040908 w 1122363"/>
              <a:gd name="T65" fmla="*/ 1850561 h 1531938"/>
              <a:gd name="T66" fmla="*/ 813764 w 1122363"/>
              <a:gd name="T67" fmla="*/ 1899358 h 1531938"/>
              <a:gd name="T68" fmla="*/ 571385 w 1122363"/>
              <a:gd name="T69" fmla="*/ 1896538 h 1531938"/>
              <a:gd name="T70" fmla="*/ 341985 w 1122363"/>
              <a:gd name="T71" fmla="*/ 1837867 h 1531938"/>
              <a:gd name="T72" fmla="*/ 152933 w 1122363"/>
              <a:gd name="T73" fmla="*/ 1725604 h 1531938"/>
              <a:gd name="T74" fmla="*/ 31320 w 1122363"/>
              <a:gd name="T75" fmla="*/ 1563133 h 1531938"/>
              <a:gd name="T76" fmla="*/ 3668 w 1122363"/>
              <a:gd name="T77" fmla="*/ 1352710 h 1531938"/>
              <a:gd name="T78" fmla="*/ 126691 w 1122363"/>
              <a:gd name="T79" fmla="*/ 958096 h 1531938"/>
              <a:gd name="T80" fmla="*/ 230811 w 1122363"/>
              <a:gd name="T81" fmla="*/ 743160 h 1531938"/>
              <a:gd name="T82" fmla="*/ 362301 w 1122363"/>
              <a:gd name="T83" fmla="*/ 582099 h 1531938"/>
              <a:gd name="T84" fmla="*/ 534421 w 1122363"/>
              <a:gd name="T85" fmla="*/ 485632 h 1531938"/>
              <a:gd name="T86" fmla="*/ 596426 w 1122363"/>
              <a:gd name="T87" fmla="*/ 1978 h 1531938"/>
              <a:gd name="T88" fmla="*/ 686940 w 1122363"/>
              <a:gd name="T89" fmla="*/ 37299 h 1531938"/>
              <a:gd name="T90" fmla="*/ 778299 w 1122363"/>
              <a:gd name="T91" fmla="*/ 32213 h 1531938"/>
              <a:gd name="T92" fmla="*/ 882912 w 1122363"/>
              <a:gd name="T93" fmla="*/ 282 h 1531938"/>
              <a:gd name="T94" fmla="*/ 944383 w 1122363"/>
              <a:gd name="T95" fmla="*/ 34192 h 1531938"/>
              <a:gd name="T96" fmla="*/ 991755 w 1122363"/>
              <a:gd name="T97" fmla="*/ 157394 h 1531938"/>
              <a:gd name="T98" fmla="*/ 1048714 w 1122363"/>
              <a:gd name="T99" fmla="*/ 165023 h 1531938"/>
              <a:gd name="T100" fmla="*/ 1092702 w 1122363"/>
              <a:gd name="T101" fmla="*/ 159655 h 1531938"/>
              <a:gd name="T102" fmla="*/ 1063377 w 1122363"/>
              <a:gd name="T103" fmla="*/ 261663 h 1531938"/>
              <a:gd name="T104" fmla="*/ 978784 w 1122363"/>
              <a:gd name="T105" fmla="*/ 348130 h 1531938"/>
              <a:gd name="T106" fmla="*/ 836387 w 1122363"/>
              <a:gd name="T107" fmla="*/ 422166 h 1531938"/>
              <a:gd name="T108" fmla="*/ 657614 w 1122363"/>
              <a:gd name="T109" fmla="*/ 404646 h 1531938"/>
              <a:gd name="T110" fmla="*/ 554694 w 1122363"/>
              <a:gd name="T111" fmla="*/ 419340 h 1531938"/>
              <a:gd name="T112" fmla="*/ 313322 w 1122363"/>
              <a:gd name="T113" fmla="*/ 219560 h 1531938"/>
              <a:gd name="T114" fmla="*/ 410321 w 1122363"/>
              <a:gd name="T115" fmla="*/ 170392 h 1531938"/>
              <a:gd name="T116" fmla="*/ 485327 w 1122363"/>
              <a:gd name="T117" fmla="*/ 159089 h 1531938"/>
              <a:gd name="T118" fmla="*/ 519164 w 1122363"/>
              <a:gd name="T119" fmla="*/ 54537 h 1531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22363" h="1531938">
                <a:moveTo>
                  <a:pt x="600075" y="1019175"/>
                </a:moveTo>
                <a:lnTo>
                  <a:pt x="608240" y="1022344"/>
                </a:lnTo>
                <a:lnTo>
                  <a:pt x="615950" y="1025965"/>
                </a:lnTo>
                <a:lnTo>
                  <a:pt x="622981" y="1029134"/>
                </a:lnTo>
                <a:lnTo>
                  <a:pt x="629331" y="1032303"/>
                </a:lnTo>
                <a:lnTo>
                  <a:pt x="635227" y="1035925"/>
                </a:lnTo>
                <a:lnTo>
                  <a:pt x="640443" y="1039093"/>
                </a:lnTo>
                <a:lnTo>
                  <a:pt x="644979" y="1042488"/>
                </a:lnTo>
                <a:lnTo>
                  <a:pt x="649061" y="1045884"/>
                </a:lnTo>
                <a:lnTo>
                  <a:pt x="652236" y="1049505"/>
                </a:lnTo>
                <a:lnTo>
                  <a:pt x="655411" y="1053127"/>
                </a:lnTo>
                <a:lnTo>
                  <a:pt x="657906" y="1056974"/>
                </a:lnTo>
                <a:lnTo>
                  <a:pt x="659720" y="1061049"/>
                </a:lnTo>
                <a:lnTo>
                  <a:pt x="661534" y="1065576"/>
                </a:lnTo>
                <a:lnTo>
                  <a:pt x="662668" y="1070329"/>
                </a:lnTo>
                <a:lnTo>
                  <a:pt x="663348" y="1074856"/>
                </a:lnTo>
                <a:lnTo>
                  <a:pt x="663575" y="1080062"/>
                </a:lnTo>
                <a:lnTo>
                  <a:pt x="663575" y="1083230"/>
                </a:lnTo>
                <a:lnTo>
                  <a:pt x="663348" y="1086626"/>
                </a:lnTo>
                <a:lnTo>
                  <a:pt x="662895" y="1089568"/>
                </a:lnTo>
                <a:lnTo>
                  <a:pt x="662441" y="1092510"/>
                </a:lnTo>
                <a:lnTo>
                  <a:pt x="661761" y="1095227"/>
                </a:lnTo>
                <a:lnTo>
                  <a:pt x="660854" y="1097716"/>
                </a:lnTo>
                <a:lnTo>
                  <a:pt x="659947" y="1100432"/>
                </a:lnTo>
                <a:lnTo>
                  <a:pt x="659040" y="1102922"/>
                </a:lnTo>
                <a:lnTo>
                  <a:pt x="657679" y="1105186"/>
                </a:lnTo>
                <a:lnTo>
                  <a:pt x="656545" y="1107449"/>
                </a:lnTo>
                <a:lnTo>
                  <a:pt x="654957" y="1109486"/>
                </a:lnTo>
                <a:lnTo>
                  <a:pt x="653143" y="1111523"/>
                </a:lnTo>
                <a:lnTo>
                  <a:pt x="651556" y="1113334"/>
                </a:lnTo>
                <a:lnTo>
                  <a:pt x="649515" y="1115145"/>
                </a:lnTo>
                <a:lnTo>
                  <a:pt x="647473" y="1116729"/>
                </a:lnTo>
                <a:lnTo>
                  <a:pt x="645206" y="1118087"/>
                </a:lnTo>
                <a:lnTo>
                  <a:pt x="640670" y="1120803"/>
                </a:lnTo>
                <a:lnTo>
                  <a:pt x="635681" y="1123520"/>
                </a:lnTo>
                <a:lnTo>
                  <a:pt x="630238" y="1126009"/>
                </a:lnTo>
                <a:lnTo>
                  <a:pt x="625022" y="1128046"/>
                </a:lnTo>
                <a:lnTo>
                  <a:pt x="619125" y="1130310"/>
                </a:lnTo>
                <a:lnTo>
                  <a:pt x="613002" y="1132121"/>
                </a:lnTo>
                <a:lnTo>
                  <a:pt x="606652" y="1133705"/>
                </a:lnTo>
                <a:lnTo>
                  <a:pt x="600075" y="1135063"/>
                </a:lnTo>
                <a:lnTo>
                  <a:pt x="600075" y="1019175"/>
                </a:lnTo>
                <a:close/>
                <a:moveTo>
                  <a:pt x="538162" y="779462"/>
                </a:moveTo>
                <a:lnTo>
                  <a:pt x="538162" y="877887"/>
                </a:lnTo>
                <a:lnTo>
                  <a:pt x="529967" y="875827"/>
                </a:lnTo>
                <a:lnTo>
                  <a:pt x="522227" y="873538"/>
                </a:lnTo>
                <a:lnTo>
                  <a:pt x="515398" y="870791"/>
                </a:lnTo>
                <a:lnTo>
                  <a:pt x="509024" y="868273"/>
                </a:lnTo>
                <a:lnTo>
                  <a:pt x="503333" y="865298"/>
                </a:lnTo>
                <a:lnTo>
                  <a:pt x="500829" y="863467"/>
                </a:lnTo>
                <a:lnTo>
                  <a:pt x="498553" y="861864"/>
                </a:lnTo>
                <a:lnTo>
                  <a:pt x="496276" y="860262"/>
                </a:lnTo>
                <a:lnTo>
                  <a:pt x="494227" y="858431"/>
                </a:lnTo>
                <a:lnTo>
                  <a:pt x="492406" y="856600"/>
                </a:lnTo>
                <a:lnTo>
                  <a:pt x="490813" y="854540"/>
                </a:lnTo>
                <a:lnTo>
                  <a:pt x="487626" y="850877"/>
                </a:lnTo>
                <a:lnTo>
                  <a:pt x="485122" y="846986"/>
                </a:lnTo>
                <a:lnTo>
                  <a:pt x="482618" y="843324"/>
                </a:lnTo>
                <a:lnTo>
                  <a:pt x="481024" y="839662"/>
                </a:lnTo>
                <a:lnTo>
                  <a:pt x="479658" y="835999"/>
                </a:lnTo>
                <a:lnTo>
                  <a:pt x="478520" y="832337"/>
                </a:lnTo>
                <a:lnTo>
                  <a:pt x="478065" y="828903"/>
                </a:lnTo>
                <a:lnTo>
                  <a:pt x="477837" y="825241"/>
                </a:lnTo>
                <a:lnTo>
                  <a:pt x="477837" y="822952"/>
                </a:lnTo>
                <a:lnTo>
                  <a:pt x="478065" y="820434"/>
                </a:lnTo>
                <a:lnTo>
                  <a:pt x="478520" y="817916"/>
                </a:lnTo>
                <a:lnTo>
                  <a:pt x="478975" y="815627"/>
                </a:lnTo>
                <a:lnTo>
                  <a:pt x="479431" y="813339"/>
                </a:lnTo>
                <a:lnTo>
                  <a:pt x="480341" y="810821"/>
                </a:lnTo>
                <a:lnTo>
                  <a:pt x="481252" y="808761"/>
                </a:lnTo>
                <a:lnTo>
                  <a:pt x="482162" y="806701"/>
                </a:lnTo>
                <a:lnTo>
                  <a:pt x="483528" y="804869"/>
                </a:lnTo>
                <a:lnTo>
                  <a:pt x="484894" y="802809"/>
                </a:lnTo>
                <a:lnTo>
                  <a:pt x="486260" y="800978"/>
                </a:lnTo>
                <a:lnTo>
                  <a:pt x="487853" y="799147"/>
                </a:lnTo>
                <a:lnTo>
                  <a:pt x="489447" y="797545"/>
                </a:lnTo>
                <a:lnTo>
                  <a:pt x="491496" y="795714"/>
                </a:lnTo>
                <a:lnTo>
                  <a:pt x="495593" y="792738"/>
                </a:lnTo>
                <a:lnTo>
                  <a:pt x="500146" y="789991"/>
                </a:lnTo>
                <a:lnTo>
                  <a:pt x="504699" y="787244"/>
                </a:lnTo>
                <a:lnTo>
                  <a:pt x="509935" y="785184"/>
                </a:lnTo>
                <a:lnTo>
                  <a:pt x="515170" y="783582"/>
                </a:lnTo>
                <a:lnTo>
                  <a:pt x="520634" y="781980"/>
                </a:lnTo>
                <a:lnTo>
                  <a:pt x="526097" y="780835"/>
                </a:lnTo>
                <a:lnTo>
                  <a:pt x="532016" y="779920"/>
                </a:lnTo>
                <a:lnTo>
                  <a:pt x="538162" y="779462"/>
                </a:lnTo>
                <a:close/>
                <a:moveTo>
                  <a:pt x="538626" y="654332"/>
                </a:moveTo>
                <a:lnTo>
                  <a:pt x="538626" y="688810"/>
                </a:lnTo>
                <a:lnTo>
                  <a:pt x="530011" y="689945"/>
                </a:lnTo>
                <a:lnTo>
                  <a:pt x="521624" y="691079"/>
                </a:lnTo>
                <a:lnTo>
                  <a:pt x="513236" y="692440"/>
                </a:lnTo>
                <a:lnTo>
                  <a:pt x="505302" y="694028"/>
                </a:lnTo>
                <a:lnTo>
                  <a:pt x="497594" y="695842"/>
                </a:lnTo>
                <a:lnTo>
                  <a:pt x="490113" y="697657"/>
                </a:lnTo>
                <a:lnTo>
                  <a:pt x="482859" y="699471"/>
                </a:lnTo>
                <a:lnTo>
                  <a:pt x="475831" y="701740"/>
                </a:lnTo>
                <a:lnTo>
                  <a:pt x="469257" y="704008"/>
                </a:lnTo>
                <a:lnTo>
                  <a:pt x="462683" y="706276"/>
                </a:lnTo>
                <a:lnTo>
                  <a:pt x="456336" y="708998"/>
                </a:lnTo>
                <a:lnTo>
                  <a:pt x="450215" y="711720"/>
                </a:lnTo>
                <a:lnTo>
                  <a:pt x="444321" y="714442"/>
                </a:lnTo>
                <a:lnTo>
                  <a:pt x="438654" y="717618"/>
                </a:lnTo>
                <a:lnTo>
                  <a:pt x="433440" y="720567"/>
                </a:lnTo>
                <a:lnTo>
                  <a:pt x="428226" y="723969"/>
                </a:lnTo>
                <a:lnTo>
                  <a:pt x="423238" y="727372"/>
                </a:lnTo>
                <a:lnTo>
                  <a:pt x="418478" y="731001"/>
                </a:lnTo>
                <a:lnTo>
                  <a:pt x="413944" y="734403"/>
                </a:lnTo>
                <a:lnTo>
                  <a:pt x="409410" y="738033"/>
                </a:lnTo>
                <a:lnTo>
                  <a:pt x="405556" y="741435"/>
                </a:lnTo>
                <a:lnTo>
                  <a:pt x="401476" y="744837"/>
                </a:lnTo>
                <a:lnTo>
                  <a:pt x="397849" y="748694"/>
                </a:lnTo>
                <a:lnTo>
                  <a:pt x="394221" y="752323"/>
                </a:lnTo>
                <a:lnTo>
                  <a:pt x="391048" y="755952"/>
                </a:lnTo>
                <a:lnTo>
                  <a:pt x="387874" y="760035"/>
                </a:lnTo>
                <a:lnTo>
                  <a:pt x="384927" y="763664"/>
                </a:lnTo>
                <a:lnTo>
                  <a:pt x="382207" y="767520"/>
                </a:lnTo>
                <a:lnTo>
                  <a:pt x="379486" y="771377"/>
                </a:lnTo>
                <a:lnTo>
                  <a:pt x="377219" y="775460"/>
                </a:lnTo>
                <a:lnTo>
                  <a:pt x="375179" y="779316"/>
                </a:lnTo>
                <a:lnTo>
                  <a:pt x="373366" y="783399"/>
                </a:lnTo>
                <a:lnTo>
                  <a:pt x="369738" y="791338"/>
                </a:lnTo>
                <a:lnTo>
                  <a:pt x="367018" y="799277"/>
                </a:lnTo>
                <a:lnTo>
                  <a:pt x="364298" y="806989"/>
                </a:lnTo>
                <a:lnTo>
                  <a:pt x="362258" y="814701"/>
                </a:lnTo>
                <a:lnTo>
                  <a:pt x="360671" y="822187"/>
                </a:lnTo>
                <a:lnTo>
                  <a:pt x="359537" y="829672"/>
                </a:lnTo>
                <a:lnTo>
                  <a:pt x="358857" y="836931"/>
                </a:lnTo>
                <a:lnTo>
                  <a:pt x="358630" y="844189"/>
                </a:lnTo>
                <a:lnTo>
                  <a:pt x="358857" y="851901"/>
                </a:lnTo>
                <a:lnTo>
                  <a:pt x="359537" y="859614"/>
                </a:lnTo>
                <a:lnTo>
                  <a:pt x="360444" y="867326"/>
                </a:lnTo>
                <a:lnTo>
                  <a:pt x="362031" y="874811"/>
                </a:lnTo>
                <a:lnTo>
                  <a:pt x="363844" y="882297"/>
                </a:lnTo>
                <a:lnTo>
                  <a:pt x="366111" y="889782"/>
                </a:lnTo>
                <a:lnTo>
                  <a:pt x="368832" y="897267"/>
                </a:lnTo>
                <a:lnTo>
                  <a:pt x="371779" y="904526"/>
                </a:lnTo>
                <a:lnTo>
                  <a:pt x="373592" y="907928"/>
                </a:lnTo>
                <a:lnTo>
                  <a:pt x="375633" y="911558"/>
                </a:lnTo>
                <a:lnTo>
                  <a:pt x="377673" y="915187"/>
                </a:lnTo>
                <a:lnTo>
                  <a:pt x="379940" y="918816"/>
                </a:lnTo>
                <a:lnTo>
                  <a:pt x="382660" y="922219"/>
                </a:lnTo>
                <a:lnTo>
                  <a:pt x="385380" y="925848"/>
                </a:lnTo>
                <a:lnTo>
                  <a:pt x="388554" y="929250"/>
                </a:lnTo>
                <a:lnTo>
                  <a:pt x="391501" y="932880"/>
                </a:lnTo>
                <a:lnTo>
                  <a:pt x="395128" y="936282"/>
                </a:lnTo>
                <a:lnTo>
                  <a:pt x="398529" y="939685"/>
                </a:lnTo>
                <a:lnTo>
                  <a:pt x="402609" y="943087"/>
                </a:lnTo>
                <a:lnTo>
                  <a:pt x="406463" y="946489"/>
                </a:lnTo>
                <a:lnTo>
                  <a:pt x="410770" y="949892"/>
                </a:lnTo>
                <a:lnTo>
                  <a:pt x="415077" y="953294"/>
                </a:lnTo>
                <a:lnTo>
                  <a:pt x="424372" y="959646"/>
                </a:lnTo>
                <a:lnTo>
                  <a:pt x="429586" y="963048"/>
                </a:lnTo>
                <a:lnTo>
                  <a:pt x="434800" y="966224"/>
                </a:lnTo>
                <a:lnTo>
                  <a:pt x="440467" y="969626"/>
                </a:lnTo>
                <a:lnTo>
                  <a:pt x="446361" y="972575"/>
                </a:lnTo>
                <a:lnTo>
                  <a:pt x="452482" y="975751"/>
                </a:lnTo>
                <a:lnTo>
                  <a:pt x="459056" y="978473"/>
                </a:lnTo>
                <a:lnTo>
                  <a:pt x="465630" y="981421"/>
                </a:lnTo>
                <a:lnTo>
                  <a:pt x="472658" y="984370"/>
                </a:lnTo>
                <a:lnTo>
                  <a:pt x="479912" y="987092"/>
                </a:lnTo>
                <a:lnTo>
                  <a:pt x="487619" y="989814"/>
                </a:lnTo>
                <a:lnTo>
                  <a:pt x="495327" y="992309"/>
                </a:lnTo>
                <a:lnTo>
                  <a:pt x="503488" y="994804"/>
                </a:lnTo>
                <a:lnTo>
                  <a:pt x="520490" y="1000021"/>
                </a:lnTo>
                <a:lnTo>
                  <a:pt x="538626" y="1004785"/>
                </a:lnTo>
                <a:lnTo>
                  <a:pt x="538626" y="1135439"/>
                </a:lnTo>
                <a:lnTo>
                  <a:pt x="530918" y="1134305"/>
                </a:lnTo>
                <a:lnTo>
                  <a:pt x="523210" y="1133171"/>
                </a:lnTo>
                <a:lnTo>
                  <a:pt x="515503" y="1131583"/>
                </a:lnTo>
                <a:lnTo>
                  <a:pt x="507795" y="1129768"/>
                </a:lnTo>
                <a:lnTo>
                  <a:pt x="500088" y="1127727"/>
                </a:lnTo>
                <a:lnTo>
                  <a:pt x="492607" y="1125685"/>
                </a:lnTo>
                <a:lnTo>
                  <a:pt x="485126" y="1123417"/>
                </a:lnTo>
                <a:lnTo>
                  <a:pt x="477645" y="1120695"/>
                </a:lnTo>
                <a:lnTo>
                  <a:pt x="470164" y="1117973"/>
                </a:lnTo>
                <a:lnTo>
                  <a:pt x="462683" y="1115024"/>
                </a:lnTo>
                <a:lnTo>
                  <a:pt x="455429" y="1111849"/>
                </a:lnTo>
                <a:lnTo>
                  <a:pt x="448175" y="1108673"/>
                </a:lnTo>
                <a:lnTo>
                  <a:pt x="440920" y="1105044"/>
                </a:lnTo>
                <a:lnTo>
                  <a:pt x="433893" y="1101641"/>
                </a:lnTo>
                <a:lnTo>
                  <a:pt x="426639" y="1097785"/>
                </a:lnTo>
                <a:lnTo>
                  <a:pt x="419611" y="1093929"/>
                </a:lnTo>
                <a:lnTo>
                  <a:pt x="405783" y="1085310"/>
                </a:lnTo>
                <a:lnTo>
                  <a:pt x="392181" y="1076690"/>
                </a:lnTo>
                <a:lnTo>
                  <a:pt x="379033" y="1067617"/>
                </a:lnTo>
                <a:lnTo>
                  <a:pt x="366338" y="1058317"/>
                </a:lnTo>
                <a:lnTo>
                  <a:pt x="366338" y="1169917"/>
                </a:lnTo>
                <a:lnTo>
                  <a:pt x="376313" y="1175588"/>
                </a:lnTo>
                <a:lnTo>
                  <a:pt x="386287" y="1181032"/>
                </a:lnTo>
                <a:lnTo>
                  <a:pt x="396715" y="1186249"/>
                </a:lnTo>
                <a:lnTo>
                  <a:pt x="407370" y="1191466"/>
                </a:lnTo>
                <a:lnTo>
                  <a:pt x="418251" y="1196003"/>
                </a:lnTo>
                <a:lnTo>
                  <a:pt x="429359" y="1200539"/>
                </a:lnTo>
                <a:lnTo>
                  <a:pt x="440694" y="1204849"/>
                </a:lnTo>
                <a:lnTo>
                  <a:pt x="452255" y="1208705"/>
                </a:lnTo>
                <a:lnTo>
                  <a:pt x="464043" y="1212561"/>
                </a:lnTo>
                <a:lnTo>
                  <a:pt x="475151" y="1215964"/>
                </a:lnTo>
                <a:lnTo>
                  <a:pt x="486486" y="1218686"/>
                </a:lnTo>
                <a:lnTo>
                  <a:pt x="497367" y="1221634"/>
                </a:lnTo>
                <a:lnTo>
                  <a:pt x="508022" y="1223903"/>
                </a:lnTo>
                <a:lnTo>
                  <a:pt x="518450" y="1225944"/>
                </a:lnTo>
                <a:lnTo>
                  <a:pt x="528878" y="1227759"/>
                </a:lnTo>
                <a:lnTo>
                  <a:pt x="538626" y="1229120"/>
                </a:lnTo>
                <a:lnTo>
                  <a:pt x="538626" y="1297396"/>
                </a:lnTo>
                <a:lnTo>
                  <a:pt x="600740" y="1297396"/>
                </a:lnTo>
                <a:lnTo>
                  <a:pt x="600740" y="1229120"/>
                </a:lnTo>
                <a:lnTo>
                  <a:pt x="608674" y="1228213"/>
                </a:lnTo>
                <a:lnTo>
                  <a:pt x="616608" y="1227305"/>
                </a:lnTo>
                <a:lnTo>
                  <a:pt x="624089" y="1225944"/>
                </a:lnTo>
                <a:lnTo>
                  <a:pt x="631570" y="1224810"/>
                </a:lnTo>
                <a:lnTo>
                  <a:pt x="638824" y="1223449"/>
                </a:lnTo>
                <a:lnTo>
                  <a:pt x="645852" y="1221861"/>
                </a:lnTo>
                <a:lnTo>
                  <a:pt x="652880" y="1220273"/>
                </a:lnTo>
                <a:lnTo>
                  <a:pt x="659454" y="1218232"/>
                </a:lnTo>
                <a:lnTo>
                  <a:pt x="666028" y="1216191"/>
                </a:lnTo>
                <a:lnTo>
                  <a:pt x="672375" y="1214149"/>
                </a:lnTo>
                <a:lnTo>
                  <a:pt x="678723" y="1211881"/>
                </a:lnTo>
                <a:lnTo>
                  <a:pt x="684617" y="1209386"/>
                </a:lnTo>
                <a:lnTo>
                  <a:pt x="690284" y="1206890"/>
                </a:lnTo>
                <a:lnTo>
                  <a:pt x="695951" y="1203942"/>
                </a:lnTo>
                <a:lnTo>
                  <a:pt x="701392" y="1200993"/>
                </a:lnTo>
                <a:lnTo>
                  <a:pt x="706833" y="1198044"/>
                </a:lnTo>
                <a:lnTo>
                  <a:pt x="711593" y="1194868"/>
                </a:lnTo>
                <a:lnTo>
                  <a:pt x="716581" y="1191693"/>
                </a:lnTo>
                <a:lnTo>
                  <a:pt x="721341" y="1188290"/>
                </a:lnTo>
                <a:lnTo>
                  <a:pt x="725875" y="1184888"/>
                </a:lnTo>
                <a:lnTo>
                  <a:pt x="730182" y="1181486"/>
                </a:lnTo>
                <a:lnTo>
                  <a:pt x="734263" y="1178083"/>
                </a:lnTo>
                <a:lnTo>
                  <a:pt x="738343" y="1174227"/>
                </a:lnTo>
                <a:lnTo>
                  <a:pt x="742197" y="1170825"/>
                </a:lnTo>
                <a:lnTo>
                  <a:pt x="745824" y="1166968"/>
                </a:lnTo>
                <a:lnTo>
                  <a:pt x="749225" y="1163339"/>
                </a:lnTo>
                <a:lnTo>
                  <a:pt x="752625" y="1159256"/>
                </a:lnTo>
                <a:lnTo>
                  <a:pt x="755799" y="1155627"/>
                </a:lnTo>
                <a:lnTo>
                  <a:pt x="758746" y="1151544"/>
                </a:lnTo>
                <a:lnTo>
                  <a:pt x="761466" y="1147461"/>
                </a:lnTo>
                <a:lnTo>
                  <a:pt x="763960" y="1143378"/>
                </a:lnTo>
                <a:lnTo>
                  <a:pt x="766453" y="1139295"/>
                </a:lnTo>
                <a:lnTo>
                  <a:pt x="770760" y="1130676"/>
                </a:lnTo>
                <a:lnTo>
                  <a:pt x="774614" y="1122056"/>
                </a:lnTo>
                <a:lnTo>
                  <a:pt x="777561" y="1113436"/>
                </a:lnTo>
                <a:lnTo>
                  <a:pt x="778921" y="1109354"/>
                </a:lnTo>
                <a:lnTo>
                  <a:pt x="780055" y="1105044"/>
                </a:lnTo>
                <a:lnTo>
                  <a:pt x="781415" y="1100507"/>
                </a:lnTo>
                <a:lnTo>
                  <a:pt x="782322" y="1096424"/>
                </a:lnTo>
                <a:lnTo>
                  <a:pt x="783002" y="1092114"/>
                </a:lnTo>
                <a:lnTo>
                  <a:pt x="783682" y="1087805"/>
                </a:lnTo>
                <a:lnTo>
                  <a:pt x="784135" y="1083495"/>
                </a:lnTo>
                <a:lnTo>
                  <a:pt x="784589" y="1079185"/>
                </a:lnTo>
                <a:lnTo>
                  <a:pt x="784816" y="1074875"/>
                </a:lnTo>
                <a:lnTo>
                  <a:pt x="784816" y="1070339"/>
                </a:lnTo>
                <a:lnTo>
                  <a:pt x="784589" y="1061719"/>
                </a:lnTo>
                <a:lnTo>
                  <a:pt x="784135" y="1053326"/>
                </a:lnTo>
                <a:lnTo>
                  <a:pt x="783229" y="1045161"/>
                </a:lnTo>
                <a:lnTo>
                  <a:pt x="781869" y="1037222"/>
                </a:lnTo>
                <a:lnTo>
                  <a:pt x="779828" y="1029509"/>
                </a:lnTo>
                <a:lnTo>
                  <a:pt x="777788" y="1022251"/>
                </a:lnTo>
                <a:lnTo>
                  <a:pt x="775294" y="1014992"/>
                </a:lnTo>
                <a:lnTo>
                  <a:pt x="772347" y="1007960"/>
                </a:lnTo>
                <a:lnTo>
                  <a:pt x="769174" y="1001156"/>
                </a:lnTo>
                <a:lnTo>
                  <a:pt x="765320" y="994577"/>
                </a:lnTo>
                <a:lnTo>
                  <a:pt x="761466" y="988226"/>
                </a:lnTo>
                <a:lnTo>
                  <a:pt x="756705" y="982329"/>
                </a:lnTo>
                <a:lnTo>
                  <a:pt x="752172" y="976431"/>
                </a:lnTo>
                <a:lnTo>
                  <a:pt x="746731" y="970987"/>
                </a:lnTo>
                <a:lnTo>
                  <a:pt x="741064" y="965543"/>
                </a:lnTo>
                <a:lnTo>
                  <a:pt x="734943" y="960553"/>
                </a:lnTo>
                <a:lnTo>
                  <a:pt x="728822" y="955563"/>
                </a:lnTo>
                <a:lnTo>
                  <a:pt x="722248" y="950572"/>
                </a:lnTo>
                <a:lnTo>
                  <a:pt x="715220" y="946036"/>
                </a:lnTo>
                <a:lnTo>
                  <a:pt x="708193" y="941272"/>
                </a:lnTo>
                <a:lnTo>
                  <a:pt x="700712" y="936509"/>
                </a:lnTo>
                <a:lnTo>
                  <a:pt x="693004" y="932199"/>
                </a:lnTo>
                <a:lnTo>
                  <a:pt x="685070" y="927889"/>
                </a:lnTo>
                <a:lnTo>
                  <a:pt x="676456" y="923806"/>
                </a:lnTo>
                <a:lnTo>
                  <a:pt x="668068" y="919497"/>
                </a:lnTo>
                <a:lnTo>
                  <a:pt x="659227" y="915641"/>
                </a:lnTo>
                <a:lnTo>
                  <a:pt x="650159" y="911558"/>
                </a:lnTo>
                <a:lnTo>
                  <a:pt x="641091" y="907475"/>
                </a:lnTo>
                <a:lnTo>
                  <a:pt x="631117" y="903845"/>
                </a:lnTo>
                <a:lnTo>
                  <a:pt x="621369" y="899989"/>
                </a:lnTo>
                <a:lnTo>
                  <a:pt x="611394" y="896587"/>
                </a:lnTo>
                <a:lnTo>
                  <a:pt x="600740" y="892958"/>
                </a:lnTo>
                <a:lnTo>
                  <a:pt x="600740" y="785894"/>
                </a:lnTo>
                <a:lnTo>
                  <a:pt x="612755" y="788616"/>
                </a:lnTo>
                <a:lnTo>
                  <a:pt x="624543" y="792018"/>
                </a:lnTo>
                <a:lnTo>
                  <a:pt x="636331" y="795421"/>
                </a:lnTo>
                <a:lnTo>
                  <a:pt x="647892" y="799504"/>
                </a:lnTo>
                <a:lnTo>
                  <a:pt x="659227" y="803813"/>
                </a:lnTo>
                <a:lnTo>
                  <a:pt x="670562" y="808577"/>
                </a:lnTo>
                <a:lnTo>
                  <a:pt x="681443" y="813794"/>
                </a:lnTo>
                <a:lnTo>
                  <a:pt x="692324" y="819465"/>
                </a:lnTo>
                <a:lnTo>
                  <a:pt x="702752" y="824909"/>
                </a:lnTo>
                <a:lnTo>
                  <a:pt x="712727" y="830806"/>
                </a:lnTo>
                <a:lnTo>
                  <a:pt x="722475" y="836477"/>
                </a:lnTo>
                <a:lnTo>
                  <a:pt x="731542" y="842148"/>
                </a:lnTo>
                <a:lnTo>
                  <a:pt x="740157" y="847592"/>
                </a:lnTo>
                <a:lnTo>
                  <a:pt x="748318" y="853262"/>
                </a:lnTo>
                <a:lnTo>
                  <a:pt x="756025" y="858933"/>
                </a:lnTo>
                <a:lnTo>
                  <a:pt x="763280" y="864604"/>
                </a:lnTo>
                <a:lnTo>
                  <a:pt x="763280" y="748240"/>
                </a:lnTo>
                <a:lnTo>
                  <a:pt x="752625" y="741889"/>
                </a:lnTo>
                <a:lnTo>
                  <a:pt x="741744" y="735764"/>
                </a:lnTo>
                <a:lnTo>
                  <a:pt x="731316" y="730547"/>
                </a:lnTo>
                <a:lnTo>
                  <a:pt x="720888" y="725103"/>
                </a:lnTo>
                <a:lnTo>
                  <a:pt x="710913" y="720340"/>
                </a:lnTo>
                <a:lnTo>
                  <a:pt x="701165" y="716030"/>
                </a:lnTo>
                <a:lnTo>
                  <a:pt x="691644" y="711720"/>
                </a:lnTo>
                <a:lnTo>
                  <a:pt x="682123" y="708318"/>
                </a:lnTo>
                <a:lnTo>
                  <a:pt x="672602" y="704689"/>
                </a:lnTo>
                <a:lnTo>
                  <a:pt x="663081" y="701740"/>
                </a:lnTo>
                <a:lnTo>
                  <a:pt x="653106" y="698791"/>
                </a:lnTo>
                <a:lnTo>
                  <a:pt x="643132" y="696296"/>
                </a:lnTo>
                <a:lnTo>
                  <a:pt x="632930" y="694254"/>
                </a:lnTo>
                <a:lnTo>
                  <a:pt x="622276" y="691986"/>
                </a:lnTo>
                <a:lnTo>
                  <a:pt x="611848" y="690171"/>
                </a:lnTo>
                <a:lnTo>
                  <a:pt x="600740" y="688810"/>
                </a:lnTo>
                <a:lnTo>
                  <a:pt x="600740" y="654332"/>
                </a:lnTo>
                <a:lnTo>
                  <a:pt x="538626" y="654332"/>
                </a:lnTo>
                <a:close/>
                <a:moveTo>
                  <a:pt x="549280" y="371475"/>
                </a:moveTo>
                <a:lnTo>
                  <a:pt x="564015" y="371475"/>
                </a:lnTo>
                <a:lnTo>
                  <a:pt x="577844" y="371475"/>
                </a:lnTo>
                <a:lnTo>
                  <a:pt x="591219" y="371929"/>
                </a:lnTo>
                <a:lnTo>
                  <a:pt x="604594" y="372609"/>
                </a:lnTo>
                <a:lnTo>
                  <a:pt x="617515" y="373743"/>
                </a:lnTo>
                <a:lnTo>
                  <a:pt x="630210" y="375104"/>
                </a:lnTo>
                <a:lnTo>
                  <a:pt x="642905" y="376692"/>
                </a:lnTo>
                <a:lnTo>
                  <a:pt x="655373" y="378507"/>
                </a:lnTo>
                <a:lnTo>
                  <a:pt x="667388" y="380775"/>
                </a:lnTo>
                <a:lnTo>
                  <a:pt x="679403" y="383497"/>
                </a:lnTo>
                <a:lnTo>
                  <a:pt x="691191" y="386219"/>
                </a:lnTo>
                <a:lnTo>
                  <a:pt x="702752" y="389168"/>
                </a:lnTo>
                <a:lnTo>
                  <a:pt x="714314" y="392797"/>
                </a:lnTo>
                <a:lnTo>
                  <a:pt x="725422" y="396426"/>
                </a:lnTo>
                <a:lnTo>
                  <a:pt x="736530" y="400509"/>
                </a:lnTo>
                <a:lnTo>
                  <a:pt x="747184" y="405046"/>
                </a:lnTo>
                <a:lnTo>
                  <a:pt x="757839" y="409582"/>
                </a:lnTo>
                <a:lnTo>
                  <a:pt x="768267" y="414573"/>
                </a:lnTo>
                <a:lnTo>
                  <a:pt x="778468" y="420017"/>
                </a:lnTo>
                <a:lnTo>
                  <a:pt x="788669" y="425461"/>
                </a:lnTo>
                <a:lnTo>
                  <a:pt x="798644" y="431358"/>
                </a:lnTo>
                <a:lnTo>
                  <a:pt x="808392" y="437709"/>
                </a:lnTo>
                <a:lnTo>
                  <a:pt x="818140" y="444288"/>
                </a:lnTo>
                <a:lnTo>
                  <a:pt x="827434" y="451092"/>
                </a:lnTo>
                <a:lnTo>
                  <a:pt x="836729" y="458351"/>
                </a:lnTo>
                <a:lnTo>
                  <a:pt x="845796" y="466063"/>
                </a:lnTo>
                <a:lnTo>
                  <a:pt x="854864" y="473775"/>
                </a:lnTo>
                <a:lnTo>
                  <a:pt x="863705" y="481941"/>
                </a:lnTo>
                <a:lnTo>
                  <a:pt x="872319" y="490561"/>
                </a:lnTo>
                <a:lnTo>
                  <a:pt x="880934" y="499407"/>
                </a:lnTo>
                <a:lnTo>
                  <a:pt x="889095" y="508707"/>
                </a:lnTo>
                <a:lnTo>
                  <a:pt x="897483" y="518234"/>
                </a:lnTo>
                <a:lnTo>
                  <a:pt x="905417" y="527988"/>
                </a:lnTo>
                <a:lnTo>
                  <a:pt x="913351" y="538422"/>
                </a:lnTo>
                <a:lnTo>
                  <a:pt x="921512" y="548856"/>
                </a:lnTo>
                <a:lnTo>
                  <a:pt x="929220" y="559744"/>
                </a:lnTo>
                <a:lnTo>
                  <a:pt x="936701" y="571086"/>
                </a:lnTo>
                <a:lnTo>
                  <a:pt x="944182" y="582654"/>
                </a:lnTo>
                <a:lnTo>
                  <a:pt x="951436" y="594449"/>
                </a:lnTo>
                <a:lnTo>
                  <a:pt x="958690" y="606925"/>
                </a:lnTo>
                <a:lnTo>
                  <a:pt x="965944" y="619627"/>
                </a:lnTo>
                <a:lnTo>
                  <a:pt x="972745" y="632330"/>
                </a:lnTo>
                <a:lnTo>
                  <a:pt x="979546" y="645713"/>
                </a:lnTo>
                <a:lnTo>
                  <a:pt x="986347" y="659549"/>
                </a:lnTo>
                <a:lnTo>
                  <a:pt x="993148" y="673613"/>
                </a:lnTo>
                <a:lnTo>
                  <a:pt x="999722" y="687903"/>
                </a:lnTo>
                <a:lnTo>
                  <a:pt x="1006069" y="702647"/>
                </a:lnTo>
                <a:lnTo>
                  <a:pt x="1012643" y="717845"/>
                </a:lnTo>
                <a:lnTo>
                  <a:pt x="1018991" y="733269"/>
                </a:lnTo>
                <a:lnTo>
                  <a:pt x="1025111" y="748920"/>
                </a:lnTo>
                <a:lnTo>
                  <a:pt x="1031005" y="765252"/>
                </a:lnTo>
                <a:lnTo>
                  <a:pt x="1037126" y="781584"/>
                </a:lnTo>
                <a:lnTo>
                  <a:pt x="1043247" y="798823"/>
                </a:lnTo>
                <a:lnTo>
                  <a:pt x="1049141" y="816062"/>
                </a:lnTo>
                <a:lnTo>
                  <a:pt x="1054808" y="833528"/>
                </a:lnTo>
                <a:lnTo>
                  <a:pt x="1060476" y="851674"/>
                </a:lnTo>
                <a:lnTo>
                  <a:pt x="1066143" y="870048"/>
                </a:lnTo>
                <a:lnTo>
                  <a:pt x="1071810" y="888875"/>
                </a:lnTo>
                <a:lnTo>
                  <a:pt x="1077478" y="907928"/>
                </a:lnTo>
                <a:lnTo>
                  <a:pt x="1082692" y="927436"/>
                </a:lnTo>
                <a:lnTo>
                  <a:pt x="1088132" y="947624"/>
                </a:lnTo>
                <a:lnTo>
                  <a:pt x="1093573" y="967812"/>
                </a:lnTo>
                <a:lnTo>
                  <a:pt x="1098787" y="988453"/>
                </a:lnTo>
                <a:lnTo>
                  <a:pt x="1109215" y="1030870"/>
                </a:lnTo>
                <a:lnTo>
                  <a:pt x="1112615" y="1046522"/>
                </a:lnTo>
                <a:lnTo>
                  <a:pt x="1115789" y="1061946"/>
                </a:lnTo>
                <a:lnTo>
                  <a:pt x="1118056" y="1076917"/>
                </a:lnTo>
                <a:lnTo>
                  <a:pt x="1119870" y="1091888"/>
                </a:lnTo>
                <a:lnTo>
                  <a:pt x="1121456" y="1106405"/>
                </a:lnTo>
                <a:lnTo>
                  <a:pt x="1122136" y="1120922"/>
                </a:lnTo>
                <a:lnTo>
                  <a:pt x="1122363" y="1134985"/>
                </a:lnTo>
                <a:lnTo>
                  <a:pt x="1122136" y="1148822"/>
                </a:lnTo>
                <a:lnTo>
                  <a:pt x="1121456" y="1162659"/>
                </a:lnTo>
                <a:lnTo>
                  <a:pt x="1120096" y="1176042"/>
                </a:lnTo>
                <a:lnTo>
                  <a:pt x="1118509" y="1188971"/>
                </a:lnTo>
                <a:lnTo>
                  <a:pt x="1116469" y="1201900"/>
                </a:lnTo>
                <a:lnTo>
                  <a:pt x="1113749" y="1214603"/>
                </a:lnTo>
                <a:lnTo>
                  <a:pt x="1110575" y="1227078"/>
                </a:lnTo>
                <a:lnTo>
                  <a:pt x="1107175" y="1239100"/>
                </a:lnTo>
                <a:lnTo>
                  <a:pt x="1103321" y="1250896"/>
                </a:lnTo>
                <a:lnTo>
                  <a:pt x="1098787" y="1262464"/>
                </a:lnTo>
                <a:lnTo>
                  <a:pt x="1094026" y="1274032"/>
                </a:lnTo>
                <a:lnTo>
                  <a:pt x="1088812" y="1284920"/>
                </a:lnTo>
                <a:lnTo>
                  <a:pt x="1083145" y="1296035"/>
                </a:lnTo>
                <a:lnTo>
                  <a:pt x="1077251" y="1306469"/>
                </a:lnTo>
                <a:lnTo>
                  <a:pt x="1070904" y="1317130"/>
                </a:lnTo>
                <a:lnTo>
                  <a:pt x="1064103" y="1327110"/>
                </a:lnTo>
                <a:lnTo>
                  <a:pt x="1056849" y="1336864"/>
                </a:lnTo>
                <a:lnTo>
                  <a:pt x="1049368" y="1346845"/>
                </a:lnTo>
                <a:lnTo>
                  <a:pt x="1041660" y="1356145"/>
                </a:lnTo>
                <a:lnTo>
                  <a:pt x="1033499" y="1365218"/>
                </a:lnTo>
                <a:lnTo>
                  <a:pt x="1024658" y="1374064"/>
                </a:lnTo>
                <a:lnTo>
                  <a:pt x="1015817" y="1382911"/>
                </a:lnTo>
                <a:lnTo>
                  <a:pt x="1006749" y="1391303"/>
                </a:lnTo>
                <a:lnTo>
                  <a:pt x="997228" y="1399469"/>
                </a:lnTo>
                <a:lnTo>
                  <a:pt x="987253" y="1407408"/>
                </a:lnTo>
                <a:lnTo>
                  <a:pt x="977279" y="1415121"/>
                </a:lnTo>
                <a:lnTo>
                  <a:pt x="967078" y="1422606"/>
                </a:lnTo>
                <a:lnTo>
                  <a:pt x="956196" y="1429638"/>
                </a:lnTo>
                <a:lnTo>
                  <a:pt x="945315" y="1436669"/>
                </a:lnTo>
                <a:lnTo>
                  <a:pt x="934207" y="1443474"/>
                </a:lnTo>
                <a:lnTo>
                  <a:pt x="922872" y="1449826"/>
                </a:lnTo>
                <a:lnTo>
                  <a:pt x="911084" y="1455950"/>
                </a:lnTo>
                <a:lnTo>
                  <a:pt x="899296" y="1461848"/>
                </a:lnTo>
                <a:lnTo>
                  <a:pt x="887055" y="1467745"/>
                </a:lnTo>
                <a:lnTo>
                  <a:pt x="874586" y="1473189"/>
                </a:lnTo>
                <a:lnTo>
                  <a:pt x="862118" y="1478179"/>
                </a:lnTo>
                <a:lnTo>
                  <a:pt x="849197" y="1483396"/>
                </a:lnTo>
                <a:lnTo>
                  <a:pt x="836275" y="1488160"/>
                </a:lnTo>
                <a:lnTo>
                  <a:pt x="823127" y="1492470"/>
                </a:lnTo>
                <a:lnTo>
                  <a:pt x="809752" y="1496779"/>
                </a:lnTo>
                <a:lnTo>
                  <a:pt x="796377" y="1500862"/>
                </a:lnTo>
                <a:lnTo>
                  <a:pt x="782549" y="1504492"/>
                </a:lnTo>
                <a:lnTo>
                  <a:pt x="768720" y="1508348"/>
                </a:lnTo>
                <a:lnTo>
                  <a:pt x="754892" y="1511523"/>
                </a:lnTo>
                <a:lnTo>
                  <a:pt x="740610" y="1514472"/>
                </a:lnTo>
                <a:lnTo>
                  <a:pt x="726555" y="1517194"/>
                </a:lnTo>
                <a:lnTo>
                  <a:pt x="712047" y="1519689"/>
                </a:lnTo>
                <a:lnTo>
                  <a:pt x="697538" y="1521958"/>
                </a:lnTo>
                <a:lnTo>
                  <a:pt x="683030" y="1524226"/>
                </a:lnTo>
                <a:lnTo>
                  <a:pt x="668521" y="1526040"/>
                </a:lnTo>
                <a:lnTo>
                  <a:pt x="653786" y="1527401"/>
                </a:lnTo>
                <a:lnTo>
                  <a:pt x="638824" y="1528762"/>
                </a:lnTo>
                <a:lnTo>
                  <a:pt x="624089" y="1529897"/>
                </a:lnTo>
                <a:lnTo>
                  <a:pt x="609128" y="1530804"/>
                </a:lnTo>
                <a:lnTo>
                  <a:pt x="594166" y="1531484"/>
                </a:lnTo>
                <a:lnTo>
                  <a:pt x="579204" y="1531938"/>
                </a:lnTo>
                <a:lnTo>
                  <a:pt x="564015" y="1531938"/>
                </a:lnTo>
                <a:lnTo>
                  <a:pt x="549054" y="1531938"/>
                </a:lnTo>
                <a:lnTo>
                  <a:pt x="533865" y="1531484"/>
                </a:lnTo>
                <a:lnTo>
                  <a:pt x="518903" y="1530804"/>
                </a:lnTo>
                <a:lnTo>
                  <a:pt x="503941" y="1529670"/>
                </a:lnTo>
                <a:lnTo>
                  <a:pt x="488980" y="1528309"/>
                </a:lnTo>
                <a:lnTo>
                  <a:pt x="474018" y="1526948"/>
                </a:lnTo>
                <a:lnTo>
                  <a:pt x="459056" y="1525133"/>
                </a:lnTo>
                <a:lnTo>
                  <a:pt x="444321" y="1523319"/>
                </a:lnTo>
                <a:lnTo>
                  <a:pt x="429359" y="1520823"/>
                </a:lnTo>
                <a:lnTo>
                  <a:pt x="414851" y="1518328"/>
                </a:lnTo>
                <a:lnTo>
                  <a:pt x="400115" y="1515606"/>
                </a:lnTo>
                <a:lnTo>
                  <a:pt x="385607" y="1512204"/>
                </a:lnTo>
                <a:lnTo>
                  <a:pt x="371325" y="1509028"/>
                </a:lnTo>
                <a:lnTo>
                  <a:pt x="357044" y="1505172"/>
                </a:lnTo>
                <a:lnTo>
                  <a:pt x="342989" y="1501543"/>
                </a:lnTo>
                <a:lnTo>
                  <a:pt x="329160" y="1497233"/>
                </a:lnTo>
                <a:lnTo>
                  <a:pt x="315332" y="1492696"/>
                </a:lnTo>
                <a:lnTo>
                  <a:pt x="301730" y="1488160"/>
                </a:lnTo>
                <a:lnTo>
                  <a:pt x="288129" y="1483170"/>
                </a:lnTo>
                <a:lnTo>
                  <a:pt x="274754" y="1477952"/>
                </a:lnTo>
                <a:lnTo>
                  <a:pt x="261832" y="1472735"/>
                </a:lnTo>
                <a:lnTo>
                  <a:pt x="248910" y="1466838"/>
                </a:lnTo>
                <a:lnTo>
                  <a:pt x="235988" y="1460940"/>
                </a:lnTo>
                <a:lnTo>
                  <a:pt x="223520" y="1454816"/>
                </a:lnTo>
                <a:lnTo>
                  <a:pt x="211505" y="1448238"/>
                </a:lnTo>
                <a:lnTo>
                  <a:pt x="199264" y="1441660"/>
                </a:lnTo>
                <a:lnTo>
                  <a:pt x="187703" y="1434855"/>
                </a:lnTo>
                <a:lnTo>
                  <a:pt x="176141" y="1427596"/>
                </a:lnTo>
                <a:lnTo>
                  <a:pt x="164806" y="1420111"/>
                </a:lnTo>
                <a:lnTo>
                  <a:pt x="153925" y="1412399"/>
                </a:lnTo>
                <a:lnTo>
                  <a:pt x="143497" y="1404233"/>
                </a:lnTo>
                <a:lnTo>
                  <a:pt x="132843" y="1396067"/>
                </a:lnTo>
                <a:lnTo>
                  <a:pt x="122868" y="1387674"/>
                </a:lnTo>
                <a:lnTo>
                  <a:pt x="113120" y="1379055"/>
                </a:lnTo>
                <a:lnTo>
                  <a:pt x="103826" y="1370208"/>
                </a:lnTo>
                <a:lnTo>
                  <a:pt x="94758" y="1361135"/>
                </a:lnTo>
                <a:lnTo>
                  <a:pt x="86144" y="1351608"/>
                </a:lnTo>
                <a:lnTo>
                  <a:pt x="77756" y="1342081"/>
                </a:lnTo>
                <a:lnTo>
                  <a:pt x="69822" y="1332328"/>
                </a:lnTo>
                <a:lnTo>
                  <a:pt x="62341" y="1322120"/>
                </a:lnTo>
                <a:lnTo>
                  <a:pt x="55086" y="1311913"/>
                </a:lnTo>
                <a:lnTo>
                  <a:pt x="48286" y="1301479"/>
                </a:lnTo>
                <a:lnTo>
                  <a:pt x="41711" y="1290591"/>
                </a:lnTo>
                <a:lnTo>
                  <a:pt x="35817" y="1279703"/>
                </a:lnTo>
                <a:lnTo>
                  <a:pt x="30150" y="1268361"/>
                </a:lnTo>
                <a:lnTo>
                  <a:pt x="25163" y="1257020"/>
                </a:lnTo>
                <a:lnTo>
                  <a:pt x="20402" y="1245225"/>
                </a:lnTo>
                <a:lnTo>
                  <a:pt x="16095" y="1233203"/>
                </a:lnTo>
                <a:lnTo>
                  <a:pt x="12468" y="1221181"/>
                </a:lnTo>
                <a:lnTo>
                  <a:pt x="9068" y="1208932"/>
                </a:lnTo>
                <a:lnTo>
                  <a:pt x="6347" y="1196229"/>
                </a:lnTo>
                <a:lnTo>
                  <a:pt x="4080" y="1183527"/>
                </a:lnTo>
                <a:lnTo>
                  <a:pt x="2493" y="1170371"/>
                </a:lnTo>
                <a:lnTo>
                  <a:pt x="907" y="1157215"/>
                </a:lnTo>
                <a:lnTo>
                  <a:pt x="226" y="1143605"/>
                </a:lnTo>
                <a:lnTo>
                  <a:pt x="0" y="1129995"/>
                </a:lnTo>
                <a:lnTo>
                  <a:pt x="453" y="1116158"/>
                </a:lnTo>
                <a:lnTo>
                  <a:pt x="1133" y="1102095"/>
                </a:lnTo>
                <a:lnTo>
                  <a:pt x="2947" y="1087805"/>
                </a:lnTo>
                <a:lnTo>
                  <a:pt x="4760" y="1073288"/>
                </a:lnTo>
                <a:lnTo>
                  <a:pt x="7481" y="1058544"/>
                </a:lnTo>
                <a:lnTo>
                  <a:pt x="10654" y="1043573"/>
                </a:lnTo>
                <a:lnTo>
                  <a:pt x="14508" y="1028375"/>
                </a:lnTo>
                <a:lnTo>
                  <a:pt x="19042" y="1012951"/>
                </a:lnTo>
                <a:lnTo>
                  <a:pt x="29697" y="978473"/>
                </a:lnTo>
                <a:lnTo>
                  <a:pt x="40578" y="944448"/>
                </a:lnTo>
                <a:lnTo>
                  <a:pt x="51233" y="911104"/>
                </a:lnTo>
                <a:lnTo>
                  <a:pt x="62114" y="878667"/>
                </a:lnTo>
                <a:lnTo>
                  <a:pt x="73222" y="846684"/>
                </a:lnTo>
                <a:lnTo>
                  <a:pt x="84557" y="815608"/>
                </a:lnTo>
                <a:lnTo>
                  <a:pt x="95891" y="785213"/>
                </a:lnTo>
                <a:lnTo>
                  <a:pt x="101785" y="770469"/>
                </a:lnTo>
                <a:lnTo>
                  <a:pt x="107679" y="755725"/>
                </a:lnTo>
                <a:lnTo>
                  <a:pt x="113574" y="741435"/>
                </a:lnTo>
                <a:lnTo>
                  <a:pt x="119468" y="727145"/>
                </a:lnTo>
                <a:lnTo>
                  <a:pt x="125588" y="713081"/>
                </a:lnTo>
                <a:lnTo>
                  <a:pt x="131936" y="699245"/>
                </a:lnTo>
                <a:lnTo>
                  <a:pt x="138283" y="685635"/>
                </a:lnTo>
                <a:lnTo>
                  <a:pt x="144631" y="672479"/>
                </a:lnTo>
                <a:lnTo>
                  <a:pt x="151205" y="659322"/>
                </a:lnTo>
                <a:lnTo>
                  <a:pt x="157552" y="646393"/>
                </a:lnTo>
                <a:lnTo>
                  <a:pt x="164353" y="633691"/>
                </a:lnTo>
                <a:lnTo>
                  <a:pt x="171381" y="621669"/>
                </a:lnTo>
                <a:lnTo>
                  <a:pt x="178181" y="609420"/>
                </a:lnTo>
                <a:lnTo>
                  <a:pt x="185436" y="597625"/>
                </a:lnTo>
                <a:lnTo>
                  <a:pt x="192463" y="585830"/>
                </a:lnTo>
                <a:lnTo>
                  <a:pt x="199944" y="574488"/>
                </a:lnTo>
                <a:lnTo>
                  <a:pt x="207425" y="563600"/>
                </a:lnTo>
                <a:lnTo>
                  <a:pt x="215133" y="552712"/>
                </a:lnTo>
                <a:lnTo>
                  <a:pt x="222840" y="542051"/>
                </a:lnTo>
                <a:lnTo>
                  <a:pt x="230774" y="531844"/>
                </a:lnTo>
                <a:lnTo>
                  <a:pt x="238935" y="521863"/>
                </a:lnTo>
                <a:lnTo>
                  <a:pt x="247324" y="512110"/>
                </a:lnTo>
                <a:lnTo>
                  <a:pt x="255711" y="502810"/>
                </a:lnTo>
                <a:lnTo>
                  <a:pt x="264326" y="493736"/>
                </a:lnTo>
                <a:lnTo>
                  <a:pt x="272940" y="484663"/>
                </a:lnTo>
                <a:lnTo>
                  <a:pt x="282008" y="476271"/>
                </a:lnTo>
                <a:lnTo>
                  <a:pt x="291076" y="468105"/>
                </a:lnTo>
                <a:lnTo>
                  <a:pt x="300597" y="460166"/>
                </a:lnTo>
                <a:lnTo>
                  <a:pt x="310118" y="452453"/>
                </a:lnTo>
                <a:lnTo>
                  <a:pt x="319639" y="445195"/>
                </a:lnTo>
                <a:lnTo>
                  <a:pt x="329840" y="438163"/>
                </a:lnTo>
                <a:lnTo>
                  <a:pt x="339815" y="431585"/>
                </a:lnTo>
                <a:lnTo>
                  <a:pt x="350243" y="425234"/>
                </a:lnTo>
                <a:lnTo>
                  <a:pt x="360897" y="419336"/>
                </a:lnTo>
                <a:lnTo>
                  <a:pt x="371552" y="413665"/>
                </a:lnTo>
                <a:lnTo>
                  <a:pt x="382660" y="408222"/>
                </a:lnTo>
                <a:lnTo>
                  <a:pt x="393995" y="403231"/>
                </a:lnTo>
                <a:lnTo>
                  <a:pt x="405556" y="398695"/>
                </a:lnTo>
                <a:lnTo>
                  <a:pt x="417344" y="394385"/>
                </a:lnTo>
                <a:lnTo>
                  <a:pt x="429359" y="390529"/>
                </a:lnTo>
                <a:lnTo>
                  <a:pt x="441601" y="386899"/>
                </a:lnTo>
                <a:lnTo>
                  <a:pt x="454069" y="383724"/>
                </a:lnTo>
                <a:lnTo>
                  <a:pt x="466764" y="380775"/>
                </a:lnTo>
                <a:lnTo>
                  <a:pt x="479912" y="378280"/>
                </a:lnTo>
                <a:lnTo>
                  <a:pt x="493287" y="376238"/>
                </a:lnTo>
                <a:lnTo>
                  <a:pt x="506888" y="374424"/>
                </a:lnTo>
                <a:lnTo>
                  <a:pt x="520717" y="373063"/>
                </a:lnTo>
                <a:lnTo>
                  <a:pt x="534772" y="372156"/>
                </a:lnTo>
                <a:lnTo>
                  <a:pt x="549280" y="371475"/>
                </a:lnTo>
                <a:close/>
                <a:moveTo>
                  <a:pt x="455387" y="0"/>
                </a:moveTo>
                <a:lnTo>
                  <a:pt x="463542" y="227"/>
                </a:lnTo>
                <a:lnTo>
                  <a:pt x="471471" y="682"/>
                </a:lnTo>
                <a:lnTo>
                  <a:pt x="479174" y="1591"/>
                </a:lnTo>
                <a:lnTo>
                  <a:pt x="486423" y="2500"/>
                </a:lnTo>
                <a:lnTo>
                  <a:pt x="493446" y="3863"/>
                </a:lnTo>
                <a:lnTo>
                  <a:pt x="500242" y="5681"/>
                </a:lnTo>
                <a:lnTo>
                  <a:pt x="506812" y="7499"/>
                </a:lnTo>
                <a:lnTo>
                  <a:pt x="512702" y="9317"/>
                </a:lnTo>
                <a:lnTo>
                  <a:pt x="518592" y="11362"/>
                </a:lnTo>
                <a:lnTo>
                  <a:pt x="524256" y="13861"/>
                </a:lnTo>
                <a:lnTo>
                  <a:pt x="529466" y="16361"/>
                </a:lnTo>
                <a:lnTo>
                  <a:pt x="534450" y="18861"/>
                </a:lnTo>
                <a:lnTo>
                  <a:pt x="539207" y="21587"/>
                </a:lnTo>
                <a:lnTo>
                  <a:pt x="543738" y="24314"/>
                </a:lnTo>
                <a:lnTo>
                  <a:pt x="547816" y="27268"/>
                </a:lnTo>
                <a:lnTo>
                  <a:pt x="551894" y="29995"/>
                </a:lnTo>
                <a:lnTo>
                  <a:pt x="555292" y="32722"/>
                </a:lnTo>
                <a:lnTo>
                  <a:pt x="558916" y="35676"/>
                </a:lnTo>
                <a:lnTo>
                  <a:pt x="564807" y="40903"/>
                </a:lnTo>
                <a:lnTo>
                  <a:pt x="569790" y="45902"/>
                </a:lnTo>
                <a:lnTo>
                  <a:pt x="574095" y="50674"/>
                </a:lnTo>
                <a:lnTo>
                  <a:pt x="577040" y="54310"/>
                </a:lnTo>
                <a:lnTo>
                  <a:pt x="579079" y="57491"/>
                </a:lnTo>
                <a:lnTo>
                  <a:pt x="581118" y="59990"/>
                </a:lnTo>
                <a:lnTo>
                  <a:pt x="590406" y="51810"/>
                </a:lnTo>
                <a:lnTo>
                  <a:pt x="599467" y="44311"/>
                </a:lnTo>
                <a:lnTo>
                  <a:pt x="608076" y="37494"/>
                </a:lnTo>
                <a:lnTo>
                  <a:pt x="616685" y="31359"/>
                </a:lnTo>
                <a:lnTo>
                  <a:pt x="625293" y="25905"/>
                </a:lnTo>
                <a:lnTo>
                  <a:pt x="633449" y="21360"/>
                </a:lnTo>
                <a:lnTo>
                  <a:pt x="641151" y="17043"/>
                </a:lnTo>
                <a:lnTo>
                  <a:pt x="648854" y="13407"/>
                </a:lnTo>
                <a:lnTo>
                  <a:pt x="656103" y="10226"/>
                </a:lnTo>
                <a:lnTo>
                  <a:pt x="663126" y="7499"/>
                </a:lnTo>
                <a:lnTo>
                  <a:pt x="669922" y="5454"/>
                </a:lnTo>
                <a:lnTo>
                  <a:pt x="676492" y="3409"/>
                </a:lnTo>
                <a:lnTo>
                  <a:pt x="682608" y="2272"/>
                </a:lnTo>
                <a:lnTo>
                  <a:pt x="688498" y="1136"/>
                </a:lnTo>
                <a:lnTo>
                  <a:pt x="694162" y="454"/>
                </a:lnTo>
                <a:lnTo>
                  <a:pt x="699599" y="227"/>
                </a:lnTo>
                <a:lnTo>
                  <a:pt x="704583" y="0"/>
                </a:lnTo>
                <a:lnTo>
                  <a:pt x="709340" y="227"/>
                </a:lnTo>
                <a:lnTo>
                  <a:pt x="713871" y="454"/>
                </a:lnTo>
                <a:lnTo>
                  <a:pt x="717949" y="909"/>
                </a:lnTo>
                <a:lnTo>
                  <a:pt x="721800" y="1591"/>
                </a:lnTo>
                <a:lnTo>
                  <a:pt x="725198" y="2272"/>
                </a:lnTo>
                <a:lnTo>
                  <a:pt x="728596" y="3181"/>
                </a:lnTo>
                <a:lnTo>
                  <a:pt x="731315" y="3863"/>
                </a:lnTo>
                <a:lnTo>
                  <a:pt x="736299" y="5908"/>
                </a:lnTo>
                <a:lnTo>
                  <a:pt x="739697" y="7499"/>
                </a:lnTo>
                <a:lnTo>
                  <a:pt x="742415" y="8862"/>
                </a:lnTo>
                <a:lnTo>
                  <a:pt x="746720" y="13180"/>
                </a:lnTo>
                <a:lnTo>
                  <a:pt x="751024" y="17497"/>
                </a:lnTo>
                <a:lnTo>
                  <a:pt x="754875" y="22269"/>
                </a:lnTo>
                <a:lnTo>
                  <a:pt x="758726" y="27496"/>
                </a:lnTo>
                <a:lnTo>
                  <a:pt x="762124" y="32495"/>
                </a:lnTo>
                <a:lnTo>
                  <a:pt x="765523" y="37949"/>
                </a:lnTo>
                <a:lnTo>
                  <a:pt x="768694" y="43629"/>
                </a:lnTo>
                <a:lnTo>
                  <a:pt x="771639" y="49310"/>
                </a:lnTo>
                <a:lnTo>
                  <a:pt x="774584" y="54764"/>
                </a:lnTo>
                <a:lnTo>
                  <a:pt x="777076" y="60672"/>
                </a:lnTo>
                <a:lnTo>
                  <a:pt x="779342" y="66808"/>
                </a:lnTo>
                <a:lnTo>
                  <a:pt x="781834" y="72716"/>
                </a:lnTo>
                <a:lnTo>
                  <a:pt x="785911" y="84305"/>
                </a:lnTo>
                <a:lnTo>
                  <a:pt x="789536" y="95894"/>
                </a:lnTo>
                <a:lnTo>
                  <a:pt x="792481" y="106801"/>
                </a:lnTo>
                <a:lnTo>
                  <a:pt x="794973" y="117254"/>
                </a:lnTo>
                <a:lnTo>
                  <a:pt x="796785" y="126571"/>
                </a:lnTo>
                <a:lnTo>
                  <a:pt x="798371" y="134524"/>
                </a:lnTo>
                <a:lnTo>
                  <a:pt x="800183" y="146568"/>
                </a:lnTo>
                <a:lnTo>
                  <a:pt x="800636" y="150658"/>
                </a:lnTo>
                <a:lnTo>
                  <a:pt x="805847" y="149294"/>
                </a:lnTo>
                <a:lnTo>
                  <a:pt x="810831" y="147931"/>
                </a:lnTo>
                <a:lnTo>
                  <a:pt x="815362" y="146340"/>
                </a:lnTo>
                <a:lnTo>
                  <a:pt x="820119" y="144522"/>
                </a:lnTo>
                <a:lnTo>
                  <a:pt x="824197" y="142705"/>
                </a:lnTo>
                <a:lnTo>
                  <a:pt x="828275" y="140887"/>
                </a:lnTo>
                <a:lnTo>
                  <a:pt x="832352" y="139069"/>
                </a:lnTo>
                <a:lnTo>
                  <a:pt x="835750" y="136796"/>
                </a:lnTo>
                <a:lnTo>
                  <a:pt x="839375" y="134751"/>
                </a:lnTo>
                <a:lnTo>
                  <a:pt x="842547" y="132706"/>
                </a:lnTo>
                <a:lnTo>
                  <a:pt x="848663" y="128389"/>
                </a:lnTo>
                <a:lnTo>
                  <a:pt x="853647" y="124071"/>
                </a:lnTo>
                <a:lnTo>
                  <a:pt x="858405" y="119754"/>
                </a:lnTo>
                <a:lnTo>
                  <a:pt x="862482" y="115663"/>
                </a:lnTo>
                <a:lnTo>
                  <a:pt x="865654" y="111800"/>
                </a:lnTo>
                <a:lnTo>
                  <a:pt x="868372" y="108392"/>
                </a:lnTo>
                <a:lnTo>
                  <a:pt x="870638" y="105211"/>
                </a:lnTo>
                <a:lnTo>
                  <a:pt x="873130" y="100439"/>
                </a:lnTo>
                <a:lnTo>
                  <a:pt x="874036" y="98848"/>
                </a:lnTo>
                <a:lnTo>
                  <a:pt x="875395" y="106347"/>
                </a:lnTo>
                <a:lnTo>
                  <a:pt x="876755" y="113846"/>
                </a:lnTo>
                <a:lnTo>
                  <a:pt x="877434" y="121117"/>
                </a:lnTo>
                <a:lnTo>
                  <a:pt x="877887" y="128389"/>
                </a:lnTo>
                <a:lnTo>
                  <a:pt x="877887" y="135433"/>
                </a:lnTo>
                <a:lnTo>
                  <a:pt x="877434" y="142250"/>
                </a:lnTo>
                <a:lnTo>
                  <a:pt x="876755" y="149067"/>
                </a:lnTo>
                <a:lnTo>
                  <a:pt x="875622" y="155884"/>
                </a:lnTo>
                <a:lnTo>
                  <a:pt x="874263" y="162474"/>
                </a:lnTo>
                <a:lnTo>
                  <a:pt x="872903" y="168837"/>
                </a:lnTo>
                <a:lnTo>
                  <a:pt x="870864" y="175199"/>
                </a:lnTo>
                <a:lnTo>
                  <a:pt x="868599" y="181335"/>
                </a:lnTo>
                <a:lnTo>
                  <a:pt x="866334" y="187243"/>
                </a:lnTo>
                <a:lnTo>
                  <a:pt x="863615" y="193378"/>
                </a:lnTo>
                <a:lnTo>
                  <a:pt x="860670" y="199287"/>
                </a:lnTo>
                <a:lnTo>
                  <a:pt x="857725" y="204967"/>
                </a:lnTo>
                <a:lnTo>
                  <a:pt x="854327" y="210421"/>
                </a:lnTo>
                <a:lnTo>
                  <a:pt x="850702" y="215875"/>
                </a:lnTo>
                <a:lnTo>
                  <a:pt x="847078" y="221328"/>
                </a:lnTo>
                <a:lnTo>
                  <a:pt x="843000" y="226328"/>
                </a:lnTo>
                <a:lnTo>
                  <a:pt x="838922" y="231554"/>
                </a:lnTo>
                <a:lnTo>
                  <a:pt x="834844" y="236553"/>
                </a:lnTo>
                <a:lnTo>
                  <a:pt x="830313" y="241325"/>
                </a:lnTo>
                <a:lnTo>
                  <a:pt x="826009" y="246097"/>
                </a:lnTo>
                <a:lnTo>
                  <a:pt x="821252" y="250869"/>
                </a:lnTo>
                <a:lnTo>
                  <a:pt x="816494" y="255187"/>
                </a:lnTo>
                <a:lnTo>
                  <a:pt x="811737" y="259731"/>
                </a:lnTo>
                <a:lnTo>
                  <a:pt x="806753" y="264049"/>
                </a:lnTo>
                <a:lnTo>
                  <a:pt x="796785" y="272229"/>
                </a:lnTo>
                <a:lnTo>
                  <a:pt x="786364" y="279955"/>
                </a:lnTo>
                <a:lnTo>
                  <a:pt x="776170" y="287227"/>
                </a:lnTo>
                <a:lnTo>
                  <a:pt x="765749" y="294044"/>
                </a:lnTo>
                <a:lnTo>
                  <a:pt x="755328" y="300180"/>
                </a:lnTo>
                <a:lnTo>
                  <a:pt x="745360" y="305860"/>
                </a:lnTo>
                <a:lnTo>
                  <a:pt x="735619" y="311314"/>
                </a:lnTo>
                <a:lnTo>
                  <a:pt x="725878" y="316313"/>
                </a:lnTo>
                <a:lnTo>
                  <a:pt x="717043" y="320631"/>
                </a:lnTo>
                <a:lnTo>
                  <a:pt x="708661" y="324721"/>
                </a:lnTo>
                <a:lnTo>
                  <a:pt x="700732" y="327902"/>
                </a:lnTo>
                <a:lnTo>
                  <a:pt x="693709" y="331084"/>
                </a:lnTo>
                <a:lnTo>
                  <a:pt x="681929" y="335628"/>
                </a:lnTo>
                <a:lnTo>
                  <a:pt x="674453" y="338583"/>
                </a:lnTo>
                <a:lnTo>
                  <a:pt x="671961" y="339492"/>
                </a:lnTo>
                <a:lnTo>
                  <a:pt x="658142" y="336083"/>
                </a:lnTo>
                <a:lnTo>
                  <a:pt x="644776" y="333583"/>
                </a:lnTo>
                <a:lnTo>
                  <a:pt x="632089" y="331311"/>
                </a:lnTo>
                <a:lnTo>
                  <a:pt x="619630" y="329266"/>
                </a:lnTo>
                <a:lnTo>
                  <a:pt x="607623" y="327675"/>
                </a:lnTo>
                <a:lnTo>
                  <a:pt x="596069" y="326539"/>
                </a:lnTo>
                <a:lnTo>
                  <a:pt x="584969" y="325630"/>
                </a:lnTo>
                <a:lnTo>
                  <a:pt x="574548" y="324948"/>
                </a:lnTo>
                <a:lnTo>
                  <a:pt x="564127" y="324494"/>
                </a:lnTo>
                <a:lnTo>
                  <a:pt x="554612" y="324494"/>
                </a:lnTo>
                <a:lnTo>
                  <a:pt x="545324" y="324494"/>
                </a:lnTo>
                <a:lnTo>
                  <a:pt x="536715" y="324948"/>
                </a:lnTo>
                <a:lnTo>
                  <a:pt x="528333" y="325403"/>
                </a:lnTo>
                <a:lnTo>
                  <a:pt x="520178" y="326085"/>
                </a:lnTo>
                <a:lnTo>
                  <a:pt x="512702" y="326766"/>
                </a:lnTo>
                <a:lnTo>
                  <a:pt x="505679" y="327675"/>
                </a:lnTo>
                <a:lnTo>
                  <a:pt x="499109" y="328811"/>
                </a:lnTo>
                <a:lnTo>
                  <a:pt x="492993" y="329948"/>
                </a:lnTo>
                <a:lnTo>
                  <a:pt x="487329" y="331311"/>
                </a:lnTo>
                <a:lnTo>
                  <a:pt x="481892" y="332447"/>
                </a:lnTo>
                <a:lnTo>
                  <a:pt x="472604" y="334947"/>
                </a:lnTo>
                <a:lnTo>
                  <a:pt x="465128" y="337219"/>
                </a:lnTo>
                <a:lnTo>
                  <a:pt x="459012" y="339719"/>
                </a:lnTo>
                <a:lnTo>
                  <a:pt x="454934" y="341309"/>
                </a:lnTo>
                <a:lnTo>
                  <a:pt x="451536" y="342900"/>
                </a:lnTo>
                <a:lnTo>
                  <a:pt x="445646" y="337219"/>
                </a:lnTo>
                <a:lnTo>
                  <a:pt x="439529" y="331311"/>
                </a:lnTo>
                <a:lnTo>
                  <a:pt x="425710" y="318813"/>
                </a:lnTo>
                <a:lnTo>
                  <a:pt x="410532" y="305860"/>
                </a:lnTo>
                <a:lnTo>
                  <a:pt x="394221" y="292454"/>
                </a:lnTo>
                <a:lnTo>
                  <a:pt x="377456" y="279274"/>
                </a:lnTo>
                <a:lnTo>
                  <a:pt x="360239" y="266094"/>
                </a:lnTo>
                <a:lnTo>
                  <a:pt x="343249" y="252914"/>
                </a:lnTo>
                <a:lnTo>
                  <a:pt x="326258" y="240416"/>
                </a:lnTo>
                <a:lnTo>
                  <a:pt x="295222" y="217693"/>
                </a:lnTo>
                <a:lnTo>
                  <a:pt x="269849" y="199514"/>
                </a:lnTo>
                <a:lnTo>
                  <a:pt x="252405" y="187243"/>
                </a:lnTo>
                <a:lnTo>
                  <a:pt x="246062" y="183153"/>
                </a:lnTo>
                <a:lnTo>
                  <a:pt x="251726" y="176563"/>
                </a:lnTo>
                <a:lnTo>
                  <a:pt x="257616" y="170655"/>
                </a:lnTo>
                <a:lnTo>
                  <a:pt x="263506" y="165428"/>
                </a:lnTo>
                <a:lnTo>
                  <a:pt x="269623" y="160656"/>
                </a:lnTo>
                <a:lnTo>
                  <a:pt x="275286" y="156339"/>
                </a:lnTo>
                <a:lnTo>
                  <a:pt x="281629" y="152476"/>
                </a:lnTo>
                <a:lnTo>
                  <a:pt x="287746" y="149294"/>
                </a:lnTo>
                <a:lnTo>
                  <a:pt x="293863" y="146568"/>
                </a:lnTo>
                <a:lnTo>
                  <a:pt x="299979" y="144068"/>
                </a:lnTo>
                <a:lnTo>
                  <a:pt x="306096" y="142023"/>
                </a:lnTo>
                <a:lnTo>
                  <a:pt x="311986" y="140432"/>
                </a:lnTo>
                <a:lnTo>
                  <a:pt x="317876" y="139069"/>
                </a:lnTo>
                <a:lnTo>
                  <a:pt x="323766" y="138160"/>
                </a:lnTo>
                <a:lnTo>
                  <a:pt x="329656" y="137024"/>
                </a:lnTo>
                <a:lnTo>
                  <a:pt x="335093" y="136569"/>
                </a:lnTo>
                <a:lnTo>
                  <a:pt x="340530" y="136342"/>
                </a:lnTo>
                <a:lnTo>
                  <a:pt x="345967" y="136342"/>
                </a:lnTo>
                <a:lnTo>
                  <a:pt x="350951" y="136569"/>
                </a:lnTo>
                <a:lnTo>
                  <a:pt x="355708" y="136796"/>
                </a:lnTo>
                <a:lnTo>
                  <a:pt x="360466" y="137251"/>
                </a:lnTo>
                <a:lnTo>
                  <a:pt x="368848" y="138614"/>
                </a:lnTo>
                <a:lnTo>
                  <a:pt x="376097" y="139978"/>
                </a:lnTo>
                <a:lnTo>
                  <a:pt x="382214" y="141341"/>
                </a:lnTo>
                <a:lnTo>
                  <a:pt x="386518" y="142705"/>
                </a:lnTo>
                <a:lnTo>
                  <a:pt x="390369" y="143841"/>
                </a:lnTo>
                <a:lnTo>
                  <a:pt x="389916" y="135888"/>
                </a:lnTo>
                <a:lnTo>
                  <a:pt x="389916" y="127934"/>
                </a:lnTo>
                <a:lnTo>
                  <a:pt x="390369" y="120208"/>
                </a:lnTo>
                <a:lnTo>
                  <a:pt x="391049" y="112482"/>
                </a:lnTo>
                <a:lnTo>
                  <a:pt x="392182" y="105211"/>
                </a:lnTo>
                <a:lnTo>
                  <a:pt x="393767" y="98166"/>
                </a:lnTo>
                <a:lnTo>
                  <a:pt x="395580" y="91122"/>
                </a:lnTo>
                <a:lnTo>
                  <a:pt x="397619" y="84305"/>
                </a:lnTo>
                <a:lnTo>
                  <a:pt x="399884" y="77942"/>
                </a:lnTo>
                <a:lnTo>
                  <a:pt x="402376" y="71807"/>
                </a:lnTo>
                <a:lnTo>
                  <a:pt x="405095" y="65671"/>
                </a:lnTo>
                <a:lnTo>
                  <a:pt x="407813" y="59763"/>
                </a:lnTo>
                <a:lnTo>
                  <a:pt x="410985" y="54310"/>
                </a:lnTo>
                <a:lnTo>
                  <a:pt x="413930" y="49083"/>
                </a:lnTo>
                <a:lnTo>
                  <a:pt x="417101" y="43857"/>
                </a:lnTo>
                <a:lnTo>
                  <a:pt x="420273" y="39085"/>
                </a:lnTo>
                <a:lnTo>
                  <a:pt x="423444" y="34540"/>
                </a:lnTo>
                <a:lnTo>
                  <a:pt x="426616" y="30222"/>
                </a:lnTo>
                <a:lnTo>
                  <a:pt x="432959" y="22496"/>
                </a:lnTo>
                <a:lnTo>
                  <a:pt x="438849" y="15679"/>
                </a:lnTo>
                <a:lnTo>
                  <a:pt x="444060" y="10226"/>
                </a:lnTo>
                <a:lnTo>
                  <a:pt x="448817" y="5908"/>
                </a:lnTo>
                <a:lnTo>
                  <a:pt x="452215" y="2500"/>
                </a:lnTo>
                <a:lnTo>
                  <a:pt x="455387"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13" name="KSO_Shape">
            <a:extLst>
              <a:ext uri="{FF2B5EF4-FFF2-40B4-BE49-F238E27FC236}">
                <a16:creationId xmlns:a16="http://schemas.microsoft.com/office/drawing/2014/main" xmlns="" id="{293409F8-1F91-4411-AF7F-18320DDB4FEE}"/>
              </a:ext>
            </a:extLst>
          </p:cNvPr>
          <p:cNvSpPr>
            <a:spLocks/>
          </p:cNvSpPr>
          <p:nvPr/>
        </p:nvSpPr>
        <p:spPr bwMode="auto">
          <a:xfrm>
            <a:off x="4199550" y="2283581"/>
            <a:ext cx="600440" cy="600440"/>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14" name="KSO_Shape">
            <a:extLst>
              <a:ext uri="{FF2B5EF4-FFF2-40B4-BE49-F238E27FC236}">
                <a16:creationId xmlns:a16="http://schemas.microsoft.com/office/drawing/2014/main" xmlns="" id="{D4635E28-B9B8-4A39-AAAC-CA589649758F}"/>
              </a:ext>
            </a:extLst>
          </p:cNvPr>
          <p:cNvSpPr>
            <a:spLocks/>
          </p:cNvSpPr>
          <p:nvPr/>
        </p:nvSpPr>
        <p:spPr bwMode="auto">
          <a:xfrm>
            <a:off x="6100427" y="2375357"/>
            <a:ext cx="413775" cy="418442"/>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15" name="KSO_Shape">
            <a:extLst>
              <a:ext uri="{FF2B5EF4-FFF2-40B4-BE49-F238E27FC236}">
                <a16:creationId xmlns:a16="http://schemas.microsoft.com/office/drawing/2014/main" xmlns="" id="{83F35E67-F271-4F9E-B5BB-AB3D7E4DD640}"/>
              </a:ext>
            </a:extLst>
          </p:cNvPr>
          <p:cNvSpPr/>
          <p:nvPr/>
        </p:nvSpPr>
        <p:spPr>
          <a:xfrm>
            <a:off x="7581304" y="2390913"/>
            <a:ext cx="404442" cy="387331"/>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contourW="12700">
              <a:contourClr>
                <a:srgbClr val="FFFFFF"/>
              </a:contourClr>
            </a:sp3d>
          </a:bodyPr>
          <a:lstStyle/>
          <a:p>
            <a:pPr algn="ctr">
              <a:defRPr/>
            </a:pPr>
            <a:endParaRPr lang="zh-CN" altLang="en-US" sz="1255" kern="0">
              <a:solidFill>
                <a:srgbClr val="405C78"/>
              </a:solidFill>
              <a:latin typeface="Arial" panose="020B0604020202020204" pitchFamily="34" charset="0"/>
              <a:ea typeface="微软雅黑" panose="020B0503020204020204" pitchFamily="34" charset="-122"/>
            </a:endParaRPr>
          </a:p>
        </p:txBody>
      </p:sp>
      <p:sp>
        <p:nvSpPr>
          <p:cNvPr id="16" name="TextBox 72">
            <a:extLst>
              <a:ext uri="{FF2B5EF4-FFF2-40B4-BE49-F238E27FC236}">
                <a16:creationId xmlns:a16="http://schemas.microsoft.com/office/drawing/2014/main" xmlns="" id="{CE5856B1-262E-4D66-A856-6975F1AE7BBB}"/>
              </a:ext>
            </a:extLst>
          </p:cNvPr>
          <p:cNvSpPr txBox="1"/>
          <p:nvPr/>
        </p:nvSpPr>
        <p:spPr>
          <a:xfrm>
            <a:off x="420814" y="3598186"/>
            <a:ext cx="1516762" cy="276999"/>
          </a:xfrm>
          <a:prstGeom prst="rect">
            <a:avLst/>
          </a:prstGeom>
          <a:noFill/>
        </p:spPr>
        <p:txBody>
          <a:bodyPr wrap="none" rtlCol="0">
            <a:spAutoFit/>
          </a:bodyPr>
          <a:lstStyle/>
          <a:p>
            <a:pPr algn="ctr">
              <a:defRPr/>
            </a:pP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rPr>
              <a:t>美国</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rPr>
              <a:t>Immersion</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rPr>
              <a:t>公司</a:t>
            </a:r>
            <a:endParaRPr lang="zh-CN" altLang="en-US" sz="1200"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18" name="TextBox 72">
            <a:extLst>
              <a:ext uri="{FF2B5EF4-FFF2-40B4-BE49-F238E27FC236}">
                <a16:creationId xmlns:a16="http://schemas.microsoft.com/office/drawing/2014/main" xmlns="" id="{734C095E-5455-4D47-9AB0-F307E55F7FCB}"/>
              </a:ext>
            </a:extLst>
          </p:cNvPr>
          <p:cNvSpPr txBox="1"/>
          <p:nvPr/>
        </p:nvSpPr>
        <p:spPr>
          <a:xfrm>
            <a:off x="2194728" y="3584016"/>
            <a:ext cx="1005404" cy="276999"/>
          </a:xfrm>
          <a:prstGeom prst="rect">
            <a:avLst/>
          </a:prstGeom>
          <a:noFill/>
        </p:spPr>
        <p:txBody>
          <a:bodyPr wrap="none" rtlCol="0">
            <a:spAutoFit/>
          </a:bodyPr>
          <a:lstStyle/>
          <a:p>
            <a:pPr algn="ctr">
              <a:defRPr/>
            </a:pP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rPr>
              <a:t>韩国</a:t>
            </a: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rPr>
              <a:t>LG</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rPr>
              <a:t>公司</a:t>
            </a:r>
            <a:endParaRPr lang="zh-CN" altLang="en-US" sz="1200"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20" name="TextBox 72">
            <a:extLst>
              <a:ext uri="{FF2B5EF4-FFF2-40B4-BE49-F238E27FC236}">
                <a16:creationId xmlns:a16="http://schemas.microsoft.com/office/drawing/2014/main" xmlns="" id="{85A0BEF0-8C0F-44C9-BA21-4B1B12AEABA6}"/>
              </a:ext>
            </a:extLst>
          </p:cNvPr>
          <p:cNvSpPr txBox="1"/>
          <p:nvPr/>
        </p:nvSpPr>
        <p:spPr>
          <a:xfrm>
            <a:off x="3510607" y="3612739"/>
            <a:ext cx="2185214" cy="276999"/>
          </a:xfrm>
          <a:prstGeom prst="rect">
            <a:avLst/>
          </a:prstGeom>
          <a:noFill/>
        </p:spPr>
        <p:txBody>
          <a:bodyPr wrap="none" rtlCol="0">
            <a:spAutoFit/>
          </a:bodyPr>
          <a:lstStyle/>
          <a:p>
            <a:pPr algn="ctr">
              <a:defRPr/>
            </a:pPr>
            <a:r>
              <a:rPr lang="zh-CN" altLang="en-US" sz="1200" dirty="0" smtClean="0">
                <a:solidFill>
                  <a:srgbClr val="FF0000"/>
                </a:solidFill>
                <a:latin typeface="Arial" panose="020B0604020202020204" pitchFamily="34" charset="0"/>
                <a:ea typeface="微软雅黑" panose="020B0503020204020204" pitchFamily="34" charset="-122"/>
              </a:rPr>
              <a:t>面向平板设备的触摸反馈技术</a:t>
            </a:r>
            <a:endParaRPr lang="zh-CN" altLang="en-US" sz="1200" dirty="0">
              <a:solidFill>
                <a:srgbClr val="FF0000"/>
              </a:solidFill>
              <a:latin typeface="Arial" panose="020B0604020202020204" pitchFamily="34" charset="0"/>
              <a:ea typeface="微软雅黑" panose="020B0503020204020204" pitchFamily="34" charset="-122"/>
            </a:endParaRPr>
          </a:p>
        </p:txBody>
      </p:sp>
      <p:sp>
        <p:nvSpPr>
          <p:cNvPr id="22" name="TextBox 72">
            <a:extLst>
              <a:ext uri="{FF2B5EF4-FFF2-40B4-BE49-F238E27FC236}">
                <a16:creationId xmlns:a16="http://schemas.microsoft.com/office/drawing/2014/main" xmlns="" id="{3B3759D0-57F9-436D-A22C-E2FC1E012A88}"/>
              </a:ext>
            </a:extLst>
          </p:cNvPr>
          <p:cNvSpPr txBox="1"/>
          <p:nvPr/>
        </p:nvSpPr>
        <p:spPr>
          <a:xfrm>
            <a:off x="5518474" y="3598186"/>
            <a:ext cx="1577675" cy="276999"/>
          </a:xfrm>
          <a:prstGeom prst="rect">
            <a:avLst/>
          </a:prstGeom>
          <a:noFill/>
        </p:spPr>
        <p:txBody>
          <a:bodyPr wrap="none" rtlCol="0">
            <a:spAutoFit/>
          </a:bodyPr>
          <a:lstStyle/>
          <a:p>
            <a:pPr algn="ctr">
              <a:defRPr/>
            </a:pPr>
            <a:r>
              <a:rPr lang="en-US" altLang="zh-CN" sz="1200" dirty="0">
                <a:solidFill>
                  <a:schemeClr val="tx1">
                    <a:lumMod val="65000"/>
                    <a:lumOff val="35000"/>
                  </a:schemeClr>
                </a:solidFill>
                <a:latin typeface="Arial" panose="020B0604020202020204" pitchFamily="34" charset="0"/>
                <a:ea typeface="微软雅黑" panose="020B0503020204020204" pitchFamily="34" charset="-122"/>
              </a:rPr>
              <a:t>Microsoft</a:t>
            </a:r>
            <a:r>
              <a:rPr lang="zh-CN" altLang="en-US" sz="1200" dirty="0">
                <a:solidFill>
                  <a:schemeClr val="tx1">
                    <a:lumMod val="65000"/>
                    <a:lumOff val="35000"/>
                  </a:schemeClr>
                </a:solidFill>
                <a:latin typeface="Arial" panose="020B0604020202020204" pitchFamily="34" charset="0"/>
                <a:ea typeface="微软雅黑" panose="020B0503020204020204" pitchFamily="34" charset="-122"/>
              </a:rPr>
              <a:t>亚洲研究院</a:t>
            </a:r>
            <a:endParaRPr lang="zh-CN" altLang="en-US" sz="1200"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24" name="TextBox 72">
            <a:extLst>
              <a:ext uri="{FF2B5EF4-FFF2-40B4-BE49-F238E27FC236}">
                <a16:creationId xmlns:a16="http://schemas.microsoft.com/office/drawing/2014/main" xmlns="" id="{D1A15569-EC2F-4736-9822-26EEA227450B}"/>
              </a:ext>
            </a:extLst>
          </p:cNvPr>
          <p:cNvSpPr txBox="1"/>
          <p:nvPr/>
        </p:nvSpPr>
        <p:spPr>
          <a:xfrm>
            <a:off x="7226321" y="3584015"/>
            <a:ext cx="1114408" cy="276999"/>
          </a:xfrm>
          <a:prstGeom prst="rect">
            <a:avLst/>
          </a:prstGeom>
          <a:noFill/>
        </p:spPr>
        <p:txBody>
          <a:bodyPr wrap="none" rtlCol="0">
            <a:spAutoFit/>
          </a:bodyPr>
          <a:lstStyle/>
          <a:p>
            <a:pPr algn="ctr">
              <a:defRPr/>
            </a:pPr>
            <a:r>
              <a:rPr lang="en-US" altLang="zh-CN" sz="1200" dirty="0" smtClean="0">
                <a:solidFill>
                  <a:schemeClr val="tx1">
                    <a:lumMod val="65000"/>
                    <a:lumOff val="35000"/>
                  </a:schemeClr>
                </a:solidFill>
                <a:latin typeface="Arial" panose="020B0604020202020204" pitchFamily="34" charset="0"/>
                <a:ea typeface="微软雅黑" panose="020B0503020204020204" pitchFamily="34" charset="-122"/>
              </a:rPr>
              <a:t>Disney</a:t>
            </a:r>
            <a:r>
              <a:rPr lang="zh-CN" altLang="en-US" sz="1200" dirty="0" smtClean="0">
                <a:solidFill>
                  <a:schemeClr val="tx1">
                    <a:lumMod val="65000"/>
                    <a:lumOff val="35000"/>
                  </a:schemeClr>
                </a:solidFill>
                <a:latin typeface="Arial" panose="020B0604020202020204" pitchFamily="34" charset="0"/>
                <a:ea typeface="微软雅黑" panose="020B0503020204020204" pitchFamily="34" charset="-122"/>
              </a:rPr>
              <a:t>研究院</a:t>
            </a:r>
            <a:endParaRPr lang="zh-CN" altLang="en-US" sz="1200"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26" name="TextBox 20">
            <a:extLst>
              <a:ext uri="{FF2B5EF4-FFF2-40B4-BE49-F238E27FC236}">
                <a16:creationId xmlns:a16="http://schemas.microsoft.com/office/drawing/2014/main" xmlns="" id="{D38604F7-CCD4-4FAC-9913-3284EFE570C5}"/>
              </a:ext>
            </a:extLst>
          </p:cNvPr>
          <p:cNvSpPr txBox="1"/>
          <p:nvPr/>
        </p:nvSpPr>
        <p:spPr>
          <a:xfrm>
            <a:off x="907976" y="292746"/>
            <a:ext cx="2888520"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触控反馈技术</a:t>
            </a:r>
            <a:endParaRPr lang="zh-CN" altLang="en-US" sz="2400" dirty="0">
              <a:latin typeface="方正兰亭准黑_GBK" panose="02000000000000000000" pitchFamily="2" charset="-122"/>
              <a:ea typeface="方正兰亭准黑_GBK" panose="02000000000000000000" pitchFamily="2" charset="-122"/>
            </a:endParaRPr>
          </a:p>
        </p:txBody>
      </p:sp>
      <p:sp>
        <p:nvSpPr>
          <p:cNvPr id="27" name="矩形 26">
            <a:extLst>
              <a:ext uri="{FF2B5EF4-FFF2-40B4-BE49-F238E27FC236}">
                <a16:creationId xmlns:a16="http://schemas.microsoft.com/office/drawing/2014/main" xmlns="" id="{E9D25D43-150B-421C-9D6E-E5B1B6D3DCFA}"/>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03</a:t>
            </a:r>
            <a:endParaRPr lang="zh-CN" altLang="en-US" sz="2400" dirty="0">
              <a:latin typeface="Agency FB" panose="020B0503020202020204" pitchFamily="34" charset="0"/>
            </a:endParaRPr>
          </a:p>
        </p:txBody>
      </p:sp>
      <p:cxnSp>
        <p:nvCxnSpPr>
          <p:cNvPr id="28" name="直接连接符 27">
            <a:extLst>
              <a:ext uri="{FF2B5EF4-FFF2-40B4-BE49-F238E27FC236}">
                <a16:creationId xmlns:a16="http://schemas.microsoft.com/office/drawing/2014/main" xmlns="" id="{EDD4CCAE-DE5D-4FD3-957F-B43EC8C4C72B}"/>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3" name="任意多边形: 形状 32">
            <a:extLst>
              <a:ext uri="{FF2B5EF4-FFF2-40B4-BE49-F238E27FC236}">
                <a16:creationId xmlns:a16="http://schemas.microsoft.com/office/drawing/2014/main" xmlns="" id="{805657CA-5F5F-4CC0-989B-5F206D09EE56}"/>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p:nvPr/>
        </p:nvPicPr>
        <p:blipFill>
          <a:blip r:embed="rId3">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pic>
        <p:nvPicPr>
          <p:cNvPr id="35" name="图片 34"/>
          <p:cNvPicPr/>
          <p:nvPr/>
        </p:nvPicPr>
        <p:blipFill>
          <a:blip r:embed="rId4">
            <a:extLst>
              <a:ext uri="{28A0092B-C50C-407E-A947-70E740481C1C}">
                <a14:useLocalDpi xmlns:a14="http://schemas.microsoft.com/office/drawing/2010/main" val="0"/>
              </a:ext>
            </a:extLst>
          </a:blip>
          <a:srcRect/>
          <a:stretch>
            <a:fillRect/>
          </a:stretch>
        </p:blipFill>
        <p:spPr bwMode="auto">
          <a:xfrm>
            <a:off x="3875020" y="260041"/>
            <a:ext cx="1639570" cy="1115695"/>
          </a:xfrm>
          <a:prstGeom prst="rect">
            <a:avLst/>
          </a:prstGeom>
          <a:noFill/>
          <a:ln>
            <a:noFill/>
          </a:ln>
        </p:spPr>
      </p:pic>
      <p:pic>
        <p:nvPicPr>
          <p:cNvPr id="36" name="图片 35"/>
          <p:cNvPicPr/>
          <p:nvPr/>
        </p:nvPicPr>
        <p:blipFill>
          <a:blip r:embed="rId5">
            <a:extLst>
              <a:ext uri="{28A0092B-C50C-407E-A947-70E740481C1C}">
                <a14:useLocalDpi xmlns:a14="http://schemas.microsoft.com/office/drawing/2010/main" val="0"/>
              </a:ext>
            </a:extLst>
          </a:blip>
          <a:srcRect/>
          <a:stretch>
            <a:fillRect/>
          </a:stretch>
        </p:blipFill>
        <p:spPr bwMode="auto">
          <a:xfrm>
            <a:off x="6033628" y="260041"/>
            <a:ext cx="1124585" cy="1164590"/>
          </a:xfrm>
          <a:prstGeom prst="rect">
            <a:avLst/>
          </a:prstGeom>
          <a:noFill/>
          <a:ln>
            <a:noFill/>
          </a:ln>
        </p:spPr>
      </p:pic>
    </p:spTree>
    <p:extLst>
      <p:ext uri="{BB962C8B-B14F-4D97-AF65-F5344CB8AC3E}">
        <p14:creationId xmlns:p14="http://schemas.microsoft.com/office/powerpoint/2010/main" val="1778400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
                                        <p:tgtEl>
                                          <p:spTgt spid="33"/>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300"/>
                                        <p:tgtEl>
                                          <p:spTgt spid="28"/>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400" fill="hold"/>
                                        <p:tgtEl>
                                          <p:spTgt spid="27"/>
                                        </p:tgtEl>
                                        <p:attrNameLst>
                                          <p:attrName>ppt_x</p:attrName>
                                        </p:attrNameLst>
                                      </p:cBhvr>
                                      <p:tavLst>
                                        <p:tav tm="0">
                                          <p:val>
                                            <p:strVal val="0-#ppt_w/2"/>
                                          </p:val>
                                        </p:tav>
                                        <p:tav tm="100000">
                                          <p:val>
                                            <p:strVal val="#ppt_x"/>
                                          </p:val>
                                        </p:tav>
                                      </p:tavLst>
                                    </p:anim>
                                    <p:anim calcmode="lin" valueType="num">
                                      <p:cBhvr additive="base">
                                        <p:cTn id="15" dur="400" fill="hold"/>
                                        <p:tgtEl>
                                          <p:spTgt spid="27"/>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400" fill="hold"/>
                                        <p:tgtEl>
                                          <p:spTgt spid="26"/>
                                        </p:tgtEl>
                                        <p:attrNameLst>
                                          <p:attrName>ppt_x</p:attrName>
                                        </p:attrNameLst>
                                      </p:cBhvr>
                                      <p:tavLst>
                                        <p:tav tm="0">
                                          <p:val>
                                            <p:strVal val="0-#ppt_w/2"/>
                                          </p:val>
                                        </p:tav>
                                        <p:tav tm="100000">
                                          <p:val>
                                            <p:strVal val="#ppt_x"/>
                                          </p:val>
                                        </p:tav>
                                      </p:tavLst>
                                    </p:anim>
                                    <p:anim calcmode="lin" valueType="num">
                                      <p:cBhvr additive="base">
                                        <p:cTn id="20" dur="400" fill="hold"/>
                                        <p:tgtEl>
                                          <p:spTgt spid="26"/>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par>
                          <p:cTn id="29" fill="hold">
                            <p:stCondLst>
                              <p:cond delay="1000"/>
                            </p:stCondLst>
                            <p:childTnLst>
                              <p:par>
                                <p:cTn id="30" presetID="53" presetClass="entr" presetSubtype="16"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ppt_w</p:attrName>
                                        </p:attrNameLst>
                                      </p:cBhvr>
                                      <p:tavLst>
                                        <p:tav tm="0">
                                          <p:val>
                                            <p:fltVal val="0"/>
                                          </p:val>
                                        </p:tav>
                                        <p:tav tm="100000">
                                          <p:val>
                                            <p:strVal val="#ppt_w"/>
                                          </p:val>
                                        </p:tav>
                                      </p:tavLst>
                                    </p:anim>
                                    <p:anim calcmode="lin" valueType="num">
                                      <p:cBhvr>
                                        <p:cTn id="42" dur="500" fill="hold"/>
                                        <p:tgtEl>
                                          <p:spTgt spid="2"/>
                                        </p:tgtEl>
                                        <p:attrNameLst>
                                          <p:attrName>ppt_h</p:attrName>
                                        </p:attrNameLst>
                                      </p:cBhvr>
                                      <p:tavLst>
                                        <p:tav tm="0">
                                          <p:val>
                                            <p:fltVal val="0"/>
                                          </p:val>
                                        </p:tav>
                                        <p:tav tm="100000">
                                          <p:val>
                                            <p:strVal val="#ppt_h"/>
                                          </p:val>
                                        </p:tav>
                                      </p:tavLst>
                                    </p:anim>
                                    <p:animEffect transition="in" filter="fade">
                                      <p:cBhvr>
                                        <p:cTn id="43" dur="500"/>
                                        <p:tgtEl>
                                          <p:spTgt spid="2"/>
                                        </p:tgtEl>
                                      </p:cBhvr>
                                    </p:animEffec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2000"/>
                            </p:stCondLst>
                            <p:childTnLst>
                              <p:par>
                                <p:cTn id="48" presetID="53" presetClass="entr" presetSubtype="16" fill="hold" grpId="0"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p:cTn id="50" dur="500" fill="hold"/>
                                        <p:tgtEl>
                                          <p:spTgt spid="5"/>
                                        </p:tgtEl>
                                        <p:attrNameLst>
                                          <p:attrName>ppt_w</p:attrName>
                                        </p:attrNameLst>
                                      </p:cBhvr>
                                      <p:tavLst>
                                        <p:tav tm="0">
                                          <p:val>
                                            <p:fltVal val="0"/>
                                          </p:val>
                                        </p:tav>
                                        <p:tav tm="100000">
                                          <p:val>
                                            <p:strVal val="#ppt_w"/>
                                          </p:val>
                                        </p:tav>
                                      </p:tavLst>
                                    </p:anim>
                                    <p:anim calcmode="lin" valueType="num">
                                      <p:cBhvr>
                                        <p:cTn id="51" dur="500" fill="hold"/>
                                        <p:tgtEl>
                                          <p:spTgt spid="5"/>
                                        </p:tgtEl>
                                        <p:attrNameLst>
                                          <p:attrName>ppt_h</p:attrName>
                                        </p:attrNameLst>
                                      </p:cBhvr>
                                      <p:tavLst>
                                        <p:tav tm="0">
                                          <p:val>
                                            <p:fltVal val="0"/>
                                          </p:val>
                                        </p:tav>
                                        <p:tav tm="100000">
                                          <p:val>
                                            <p:strVal val="#ppt_h"/>
                                          </p:val>
                                        </p:tav>
                                      </p:tavLst>
                                    </p:anim>
                                    <p:animEffect transition="in" filter="fade">
                                      <p:cBhvr>
                                        <p:cTn id="52" dur="500"/>
                                        <p:tgtEl>
                                          <p:spTgt spid="5"/>
                                        </p:tgtEl>
                                      </p:cBhvr>
                                    </p:animEffect>
                                  </p:childTnLst>
                                </p:cTn>
                              </p:par>
                            </p:childTnLst>
                          </p:cTn>
                        </p:par>
                        <p:par>
                          <p:cTn id="53" fill="hold">
                            <p:stCondLst>
                              <p:cond delay="2500"/>
                            </p:stCondLst>
                            <p:childTnLst>
                              <p:par>
                                <p:cTn id="54" presetID="1"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par>
                          <p:cTn id="56" fill="hold">
                            <p:stCondLst>
                              <p:cond delay="2500"/>
                            </p:stCondLst>
                            <p:childTnLst>
                              <p:par>
                                <p:cTn id="57" presetID="53" presetClass="entr" presetSubtype="16" fill="hold" grpId="0" nodeType="after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animEffect transition="in" filter="fade">
                                      <p:cBhvr>
                                        <p:cTn id="61" dur="500"/>
                                        <p:tgtEl>
                                          <p:spTgt spid="6"/>
                                        </p:tgtEl>
                                      </p:cBhvr>
                                    </p:animEffect>
                                  </p:childTnLst>
                                </p:cTn>
                              </p:par>
                            </p:childTnLst>
                          </p:cTn>
                        </p:par>
                        <p:par>
                          <p:cTn id="62" fill="hold">
                            <p:stCondLst>
                              <p:cond delay="3000"/>
                            </p:stCondLst>
                            <p:childTnLst>
                              <p:par>
                                <p:cTn id="63" presetID="1"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3000"/>
                            </p:stCondLst>
                            <p:childTnLst>
                              <p:par>
                                <p:cTn id="66" presetID="10" presetClass="entr" presetSubtype="0"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par>
                          <p:cTn id="69" fill="hold">
                            <p:stCondLst>
                              <p:cond delay="3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4000"/>
                            </p:stCondLst>
                            <p:childTnLst>
                              <p:par>
                                <p:cTn id="74" presetID="10" presetClass="entr" presetSubtype="0"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childTnLst>
                          </p:cTn>
                        </p:par>
                        <p:par>
                          <p:cTn id="77" fill="hold">
                            <p:stCondLst>
                              <p:cond delay="4500"/>
                            </p:stCondLst>
                            <p:childTnLst>
                              <p:par>
                                <p:cTn id="78" presetID="10" presetClass="entr" presetSubtype="0"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500"/>
                                        <p:tgtEl>
                                          <p:spTgt spid="10"/>
                                        </p:tgtEl>
                                      </p:cBhvr>
                                    </p:animEffect>
                                  </p:childTnLst>
                                </p:cTn>
                              </p:par>
                              <p:par>
                                <p:cTn id="81" presetID="12" presetClass="entr" presetSubtype="8" fill="hold" grpId="0" nodeType="withEffect">
                                  <p:stCondLst>
                                    <p:cond delay="50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p:tgtEl>
                                          <p:spTgt spid="16"/>
                                        </p:tgtEl>
                                        <p:attrNameLst>
                                          <p:attrName>ppt_x</p:attrName>
                                        </p:attrNameLst>
                                      </p:cBhvr>
                                      <p:tavLst>
                                        <p:tav tm="0">
                                          <p:val>
                                            <p:strVal val="#ppt_x-#ppt_w*1.125000"/>
                                          </p:val>
                                        </p:tav>
                                        <p:tav tm="100000">
                                          <p:val>
                                            <p:strVal val="#ppt_x"/>
                                          </p:val>
                                        </p:tav>
                                      </p:tavLst>
                                    </p:anim>
                                    <p:animEffect transition="in" filter="wipe(right)">
                                      <p:cBhvr>
                                        <p:cTn id="84" dur="500"/>
                                        <p:tgtEl>
                                          <p:spTgt spid="16"/>
                                        </p:tgtEl>
                                      </p:cBhvr>
                                    </p:animEffect>
                                  </p:childTnLst>
                                </p:cTn>
                              </p:par>
                              <p:par>
                                <p:cTn id="85" presetID="12" presetClass="entr" presetSubtype="8" fill="hold" grpId="0" nodeType="withEffect">
                                  <p:stCondLst>
                                    <p:cond delay="50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p:tgtEl>
                                          <p:spTgt spid="18"/>
                                        </p:tgtEl>
                                        <p:attrNameLst>
                                          <p:attrName>ppt_x</p:attrName>
                                        </p:attrNameLst>
                                      </p:cBhvr>
                                      <p:tavLst>
                                        <p:tav tm="0">
                                          <p:val>
                                            <p:strVal val="#ppt_x-#ppt_w*1.125000"/>
                                          </p:val>
                                        </p:tav>
                                        <p:tav tm="100000">
                                          <p:val>
                                            <p:strVal val="#ppt_x"/>
                                          </p:val>
                                        </p:tav>
                                      </p:tavLst>
                                    </p:anim>
                                    <p:animEffect transition="in" filter="wipe(right)">
                                      <p:cBhvr>
                                        <p:cTn id="88" dur="500"/>
                                        <p:tgtEl>
                                          <p:spTgt spid="18"/>
                                        </p:tgtEl>
                                      </p:cBhvr>
                                    </p:animEffect>
                                  </p:childTnLst>
                                </p:cTn>
                              </p:par>
                              <p:par>
                                <p:cTn id="89" presetID="12" presetClass="entr" presetSubtype="8" fill="hold" grpId="0" nodeType="withEffect">
                                  <p:stCondLst>
                                    <p:cond delay="50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p:tgtEl>
                                          <p:spTgt spid="20"/>
                                        </p:tgtEl>
                                        <p:attrNameLst>
                                          <p:attrName>ppt_x</p:attrName>
                                        </p:attrNameLst>
                                      </p:cBhvr>
                                      <p:tavLst>
                                        <p:tav tm="0">
                                          <p:val>
                                            <p:strVal val="#ppt_x-#ppt_w*1.125000"/>
                                          </p:val>
                                        </p:tav>
                                        <p:tav tm="100000">
                                          <p:val>
                                            <p:strVal val="#ppt_x"/>
                                          </p:val>
                                        </p:tav>
                                      </p:tavLst>
                                    </p:anim>
                                    <p:animEffect transition="in" filter="wipe(right)">
                                      <p:cBhvr>
                                        <p:cTn id="92" dur="500"/>
                                        <p:tgtEl>
                                          <p:spTgt spid="20"/>
                                        </p:tgtEl>
                                      </p:cBhvr>
                                    </p:animEffect>
                                  </p:childTnLst>
                                </p:cTn>
                              </p:par>
                              <p:par>
                                <p:cTn id="93" presetID="12" presetClass="entr" presetSubtype="8" fill="hold" grpId="0" nodeType="withEffect">
                                  <p:stCondLst>
                                    <p:cond delay="50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500"/>
                                        <p:tgtEl>
                                          <p:spTgt spid="22"/>
                                        </p:tgtEl>
                                        <p:attrNameLst>
                                          <p:attrName>ppt_x</p:attrName>
                                        </p:attrNameLst>
                                      </p:cBhvr>
                                      <p:tavLst>
                                        <p:tav tm="0">
                                          <p:val>
                                            <p:strVal val="#ppt_x-#ppt_w*1.125000"/>
                                          </p:val>
                                        </p:tav>
                                        <p:tav tm="100000">
                                          <p:val>
                                            <p:strVal val="#ppt_x"/>
                                          </p:val>
                                        </p:tav>
                                      </p:tavLst>
                                    </p:anim>
                                    <p:animEffect transition="in" filter="wipe(right)">
                                      <p:cBhvr>
                                        <p:cTn id="96" dur="500"/>
                                        <p:tgtEl>
                                          <p:spTgt spid="22"/>
                                        </p:tgtEl>
                                      </p:cBhvr>
                                    </p:animEffect>
                                  </p:childTnLst>
                                </p:cTn>
                              </p:par>
                              <p:par>
                                <p:cTn id="97" presetID="12" presetClass="entr" presetSubtype="8" fill="hold" grpId="0" nodeType="withEffect">
                                  <p:stCondLst>
                                    <p:cond delay="50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500"/>
                                        <p:tgtEl>
                                          <p:spTgt spid="24"/>
                                        </p:tgtEl>
                                        <p:attrNameLst>
                                          <p:attrName>ppt_x</p:attrName>
                                        </p:attrNameLst>
                                      </p:cBhvr>
                                      <p:tavLst>
                                        <p:tav tm="0">
                                          <p:val>
                                            <p:strVal val="#ppt_x-#ppt_w*1.125000"/>
                                          </p:val>
                                        </p:tav>
                                        <p:tav tm="100000">
                                          <p:val>
                                            <p:strVal val="#ppt_x"/>
                                          </p:val>
                                        </p:tav>
                                      </p:tavLst>
                                    </p:anim>
                                    <p:animEffect transition="in" filter="wipe(right)">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1000"/>
                                        <p:tgtEl>
                                          <p:spTgt spid="35"/>
                                        </p:tgtEl>
                                      </p:cBhvr>
                                    </p:animEffect>
                                    <p:anim calcmode="lin" valueType="num">
                                      <p:cBhvr>
                                        <p:cTn id="106" dur="1000" fill="hold"/>
                                        <p:tgtEl>
                                          <p:spTgt spid="35"/>
                                        </p:tgtEl>
                                        <p:attrNameLst>
                                          <p:attrName>ppt_x</p:attrName>
                                        </p:attrNameLst>
                                      </p:cBhvr>
                                      <p:tavLst>
                                        <p:tav tm="0">
                                          <p:val>
                                            <p:strVal val="#ppt_x"/>
                                          </p:val>
                                        </p:tav>
                                        <p:tav tm="100000">
                                          <p:val>
                                            <p:strVal val="#ppt_x"/>
                                          </p:val>
                                        </p:tav>
                                      </p:tavLst>
                                    </p:anim>
                                    <p:anim calcmode="lin" valueType="num">
                                      <p:cBhvr>
                                        <p:cTn id="107" dur="1000" fill="hold"/>
                                        <p:tgtEl>
                                          <p:spTgt spid="35"/>
                                        </p:tgtEl>
                                        <p:attrNameLst>
                                          <p:attrName>ppt_y</p:attrName>
                                        </p:attrNameLst>
                                      </p:cBhvr>
                                      <p:tavLst>
                                        <p:tav tm="0">
                                          <p:val>
                                            <p:strVal val="#ppt_y+.1"/>
                                          </p:val>
                                        </p:tav>
                                        <p:tav tm="100000">
                                          <p:val>
                                            <p:strVal val="#ppt_y"/>
                                          </p:val>
                                        </p:tav>
                                      </p:tavLst>
                                    </p:anim>
                                  </p:childTnLst>
                                </p:cTn>
                              </p:par>
                            </p:childTnLst>
                          </p:cTn>
                        </p:par>
                        <p:par>
                          <p:cTn id="108" fill="hold">
                            <p:stCondLst>
                              <p:cond delay="1000"/>
                            </p:stCondLst>
                            <p:childTnLst>
                              <p:par>
                                <p:cTn id="109" presetID="42" presetClass="entr" presetSubtype="0" fill="hold" nodeType="after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1000"/>
                                        <p:tgtEl>
                                          <p:spTgt spid="36"/>
                                        </p:tgtEl>
                                      </p:cBhvr>
                                    </p:animEffect>
                                    <p:anim calcmode="lin" valueType="num">
                                      <p:cBhvr>
                                        <p:cTn id="112" dur="1000" fill="hold"/>
                                        <p:tgtEl>
                                          <p:spTgt spid="36"/>
                                        </p:tgtEl>
                                        <p:attrNameLst>
                                          <p:attrName>ppt_x</p:attrName>
                                        </p:attrNameLst>
                                      </p:cBhvr>
                                      <p:tavLst>
                                        <p:tav tm="0">
                                          <p:val>
                                            <p:strVal val="#ppt_x"/>
                                          </p:val>
                                        </p:tav>
                                        <p:tav tm="100000">
                                          <p:val>
                                            <p:strVal val="#ppt_x"/>
                                          </p:val>
                                        </p:tav>
                                      </p:tavLst>
                                    </p:anim>
                                    <p:anim calcmode="lin" valueType="num">
                                      <p:cBhvr>
                                        <p:cTn id="11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8" grpId="0"/>
      <p:bldP spid="20" grpId="0"/>
      <p:bldP spid="22" grpId="0"/>
      <p:bldP spid="24" grpId="0"/>
      <p:bldP spid="26" grpId="0"/>
      <p:bldP spid="27"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xmlns=""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135B5C36-48B5-4EA8-9CCA-3579AA626F9C}"/>
              </a:ext>
            </a:extLst>
          </p:cNvPr>
          <p:cNvSpPr txBox="1"/>
          <p:nvPr/>
        </p:nvSpPr>
        <p:spPr>
          <a:xfrm>
            <a:off x="6132068" y="1362890"/>
            <a:ext cx="1649811"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04</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xmlns="" id="{3077A60F-6437-4A52-A98E-3DFF5A667757}"/>
              </a:ext>
            </a:extLst>
          </p:cNvPr>
          <p:cNvSpPr txBox="1"/>
          <p:nvPr/>
        </p:nvSpPr>
        <p:spPr>
          <a:xfrm>
            <a:off x="6539976" y="2060717"/>
            <a:ext cx="1107996" cy="646331"/>
          </a:xfrm>
          <a:prstGeom prst="rect">
            <a:avLst/>
          </a:prstGeom>
          <a:noFill/>
        </p:spPr>
        <p:txBody>
          <a:bodyPr wrap="none" rtlCol="0">
            <a:spAutoFit/>
          </a:bodyPr>
          <a:lstStyle/>
          <a:p>
            <a:r>
              <a:rPr lang="zh-CN" altLang="en-US" sz="3600" b="1" smtClean="0">
                <a:latin typeface="Agency FB" panose="020B0503020202020204" pitchFamily="34" charset="0"/>
              </a:rPr>
              <a:t>总结</a:t>
            </a:r>
            <a:endParaRPr lang="zh-CN" altLang="en-US" sz="3600" b="1" dirty="0">
              <a:latin typeface="Agency FB" panose="020B0503020202020204" pitchFamily="34" charset="0"/>
            </a:endParaRPr>
          </a:p>
        </p:txBody>
      </p:sp>
      <p:cxnSp>
        <p:nvCxnSpPr>
          <p:cNvPr id="8" name="直接连接符 7">
            <a:extLst>
              <a:ext uri="{FF2B5EF4-FFF2-40B4-BE49-F238E27FC236}">
                <a16:creationId xmlns:a16="http://schemas.microsoft.com/office/drawing/2014/main" xmlns="" id="{596361AE-2C38-46F2-B75E-C04B645FB4E1}"/>
              </a:ext>
            </a:extLst>
          </p:cNvPr>
          <p:cNvCxnSpPr>
            <a:cxnSpLocks/>
          </p:cNvCxnSpPr>
          <p:nvPr/>
        </p:nvCxnSpPr>
        <p:spPr>
          <a:xfrm>
            <a:off x="7093974" y="2781520"/>
            <a:ext cx="412034" cy="0"/>
          </a:xfrm>
          <a:prstGeom prst="line">
            <a:avLst/>
          </a:prstGeom>
          <a:ln w="31750">
            <a:solidFill>
              <a:srgbClr val="19B49B"/>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2B3BAA15-3D05-40A3-8206-787FBDA2B6E6}"/>
              </a:ext>
            </a:extLst>
          </p:cNvPr>
          <p:cNvSpPr txBox="1"/>
          <p:nvPr/>
        </p:nvSpPr>
        <p:spPr>
          <a:xfrm>
            <a:off x="6956973" y="2855993"/>
            <a:ext cx="690999" cy="230832"/>
          </a:xfrm>
          <a:prstGeom prst="rect">
            <a:avLst/>
          </a:prstGeom>
          <a:noFill/>
        </p:spPr>
        <p:txBody>
          <a:bodyPr wrap="square" rtlCol="0">
            <a:spAutoFit/>
          </a:bodyPr>
          <a:lstStyle/>
          <a:p>
            <a:r>
              <a:rPr lang="en-US" altLang="zh-CN" sz="900">
                <a:solidFill>
                  <a:srgbClr val="19B49B"/>
                </a:solidFill>
                <a:latin typeface="方正兰亭准黑_GBK" panose="02000000000000000000" pitchFamily="2" charset="-122"/>
                <a:ea typeface="方正兰亭准黑_GBK" panose="02000000000000000000" pitchFamily="2" charset="-122"/>
              </a:rPr>
              <a:t>Summary.</a:t>
            </a:r>
            <a:endParaRPr lang="zh-CN" altLang="en-US" sz="900" b="1" dirty="0">
              <a:solidFill>
                <a:srgbClr val="19B49B"/>
              </a:solidFill>
              <a:latin typeface="Agency FB" panose="020B0503020202020204" pitchFamily="34" charset="0"/>
            </a:endParaRPr>
          </a:p>
        </p:txBody>
      </p:sp>
    </p:spTree>
    <p:extLst>
      <p:ext uri="{BB962C8B-B14F-4D97-AF65-F5344CB8AC3E}">
        <p14:creationId xmlns:p14="http://schemas.microsoft.com/office/powerpoint/2010/main" val="2291216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
                                        <p:tgtEl>
                                          <p:spTgt spid="8"/>
                                        </p:tgtEl>
                                      </p:cBhvr>
                                    </p:animEffect>
                                  </p:childTnLst>
                                </p:cTn>
                              </p:par>
                            </p:childTnLst>
                          </p:cTn>
                        </p:par>
                        <p:par>
                          <p:cTn id="27" fill="hold">
                            <p:stCondLst>
                              <p:cond delay="2100"/>
                            </p:stCondLst>
                            <p:childTnLst>
                              <p:par>
                                <p:cTn id="28" presetID="10" presetClass="entr" presetSubtype="0" fill="hold" grpId="0" nodeType="afterEffect">
                                  <p:stCondLst>
                                    <p:cond delay="0"/>
                                  </p:stCondLst>
                                  <p:iterate type="lt">
                                    <p:tmPct val="10000"/>
                                  </p:iterate>
                                  <p:childTnLst>
                                    <p:set>
                                      <p:cBhvr>
                                        <p:cTn id="29" dur="1" fill="hold">
                                          <p:stCondLst>
                                            <p:cond delay="0"/>
                                          </p:stCondLst>
                                        </p:cTn>
                                        <p:tgtEl>
                                          <p:spTgt spid="9"/>
                                        </p:tgtEl>
                                        <p:attrNameLst>
                                          <p:attrName>style.visibility</p:attrName>
                                        </p:attrNameLst>
                                      </p:cBhvr>
                                      <p:to>
                                        <p:strVal val="visible"/>
                                      </p:to>
                                    </p:set>
                                    <p:animEffect transition="in" filter="fade">
                                      <p:cBhvr>
                                        <p:cTn id="30" dur="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D639CD39-1E8A-4D85-950E-748B6ED23F49}"/>
              </a:ext>
            </a:extLst>
          </p:cNvPr>
          <p:cNvSpPr/>
          <p:nvPr/>
        </p:nvSpPr>
        <p:spPr>
          <a:xfrm>
            <a:off x="4439264" y="1128251"/>
            <a:ext cx="364538"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gency FB" panose="020B0503020202020204" pitchFamily="34" charset="0"/>
                <a:ea typeface="★懐風体" panose="02000600000000000000" pitchFamily="2" charset="-128"/>
              </a:rPr>
              <a:t>01</a:t>
            </a:r>
            <a:endParaRPr lang="zh-CN" altLang="en-US" sz="1400" dirty="0">
              <a:latin typeface="Agency FB" panose="020B0503020202020204" pitchFamily="34" charset="0"/>
              <a:ea typeface="★懐風体" panose="02000600000000000000" pitchFamily="2" charset="-128"/>
            </a:endParaRPr>
          </a:p>
        </p:txBody>
      </p:sp>
      <p:pic>
        <p:nvPicPr>
          <p:cNvPr id="13" name="图片 12">
            <a:extLst>
              <a:ext uri="{FF2B5EF4-FFF2-40B4-BE49-F238E27FC236}">
                <a16:creationId xmlns:a16="http://schemas.microsoft.com/office/drawing/2014/main" xmlns="" id="{AD3E8EB2-3FE7-4B4C-859C-E3C0C25D1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82240" cy="5040313"/>
          </a:xfrm>
          <a:prstGeom prst="rect">
            <a:avLst/>
          </a:prstGeom>
        </p:spPr>
      </p:pic>
      <p:sp>
        <p:nvSpPr>
          <p:cNvPr id="3" name="矩形 2">
            <a:extLst>
              <a:ext uri="{FF2B5EF4-FFF2-40B4-BE49-F238E27FC236}">
                <a16:creationId xmlns:a16="http://schemas.microsoft.com/office/drawing/2014/main" xmlns="" id="{CDDF8CA1-EDA3-4D1C-AE86-0223C2BE7087}"/>
              </a:ext>
            </a:extLst>
          </p:cNvPr>
          <p:cNvSpPr/>
          <p:nvPr/>
        </p:nvSpPr>
        <p:spPr>
          <a:xfrm>
            <a:off x="1960881" y="995516"/>
            <a:ext cx="2140974" cy="3485043"/>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48F48077-E0F9-4626-8BA6-58D274AF3D88}"/>
              </a:ext>
            </a:extLst>
          </p:cNvPr>
          <p:cNvSpPr txBox="1"/>
          <p:nvPr/>
        </p:nvSpPr>
        <p:spPr>
          <a:xfrm>
            <a:off x="4908606" y="1016466"/>
            <a:ext cx="646331" cy="369332"/>
          </a:xfrm>
          <a:prstGeom prst="rect">
            <a:avLst/>
          </a:prstGeom>
          <a:noFill/>
        </p:spPr>
        <p:txBody>
          <a:bodyPr wrap="none" rtlCol="0">
            <a:spAutoFit/>
          </a:bodyPr>
          <a:lstStyle/>
          <a:p>
            <a:r>
              <a:rPr lang="zh-CN" altLang="en-US" b="1" dirty="0" smtClean="0">
                <a:latin typeface="Agency FB" panose="020B0503020202020204" pitchFamily="34" charset="0"/>
              </a:rPr>
              <a:t>引言</a:t>
            </a:r>
            <a:endParaRPr lang="zh-CN" altLang="en-US" b="1" dirty="0">
              <a:latin typeface="Agency FB" panose="020B0503020202020204" pitchFamily="34" charset="0"/>
            </a:endParaRPr>
          </a:p>
        </p:txBody>
      </p:sp>
      <p:sp>
        <p:nvSpPr>
          <p:cNvPr id="9" name="文本框 8">
            <a:extLst>
              <a:ext uri="{FF2B5EF4-FFF2-40B4-BE49-F238E27FC236}">
                <a16:creationId xmlns:a16="http://schemas.microsoft.com/office/drawing/2014/main" xmlns="" id="{46345662-A150-41C9-9927-A403D1210419}"/>
              </a:ext>
            </a:extLst>
          </p:cNvPr>
          <p:cNvSpPr txBox="1"/>
          <p:nvPr/>
        </p:nvSpPr>
        <p:spPr>
          <a:xfrm>
            <a:off x="4938835" y="1313202"/>
            <a:ext cx="851515" cy="246221"/>
          </a:xfrm>
          <a:prstGeom prst="rect">
            <a:avLst/>
          </a:prstGeom>
          <a:noFill/>
        </p:spPr>
        <p:txBody>
          <a:bodyPr wrap="none" rtlCol="0">
            <a:spAutoFit/>
          </a:bodyPr>
          <a:lstStyle/>
          <a:p>
            <a:r>
              <a:rPr lang="en-US" altLang="zh-CN" sz="1000" dirty="0" smtClean="0">
                <a:solidFill>
                  <a:srgbClr val="19B49B"/>
                </a:solidFill>
                <a:latin typeface="方正兰亭准黑_GBK" panose="02000000000000000000" pitchFamily="2" charset="-122"/>
                <a:ea typeface="方正兰亭准黑_GBK" panose="02000000000000000000" pitchFamily="2" charset="-122"/>
              </a:rPr>
              <a:t>Introduction.</a:t>
            </a:r>
            <a:endParaRPr lang="zh-CN" altLang="en-US" sz="1000" b="1" dirty="0">
              <a:solidFill>
                <a:srgbClr val="19B49B"/>
              </a:solidFill>
              <a:latin typeface="Agency FB" panose="020B0503020202020204" pitchFamily="34" charset="0"/>
            </a:endParaRPr>
          </a:p>
        </p:txBody>
      </p:sp>
      <p:sp>
        <p:nvSpPr>
          <p:cNvPr id="14" name="矩形 13">
            <a:extLst>
              <a:ext uri="{FF2B5EF4-FFF2-40B4-BE49-F238E27FC236}">
                <a16:creationId xmlns:a16="http://schemas.microsoft.com/office/drawing/2014/main" xmlns="" id="{CE672FA1-EBBB-487D-B88B-21A46995CB74}"/>
              </a:ext>
            </a:extLst>
          </p:cNvPr>
          <p:cNvSpPr/>
          <p:nvPr/>
        </p:nvSpPr>
        <p:spPr>
          <a:xfrm>
            <a:off x="4439264" y="1965940"/>
            <a:ext cx="364538"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gency FB" panose="020B0503020202020204" pitchFamily="34" charset="0"/>
                <a:ea typeface="★懐風体" panose="02000600000000000000" pitchFamily="2" charset="-128"/>
              </a:rPr>
              <a:t>02</a:t>
            </a:r>
            <a:endParaRPr lang="zh-CN" altLang="en-US" sz="1400" dirty="0">
              <a:latin typeface="Agency FB" panose="020B0503020202020204" pitchFamily="34" charset="0"/>
              <a:ea typeface="★懐風体" panose="02000600000000000000" pitchFamily="2" charset="-128"/>
            </a:endParaRPr>
          </a:p>
        </p:txBody>
      </p:sp>
      <p:sp>
        <p:nvSpPr>
          <p:cNvPr id="15" name="文本框 14">
            <a:extLst>
              <a:ext uri="{FF2B5EF4-FFF2-40B4-BE49-F238E27FC236}">
                <a16:creationId xmlns:a16="http://schemas.microsoft.com/office/drawing/2014/main" xmlns="" id="{DE94EDC2-76C5-4938-9406-805C46E26F26}"/>
              </a:ext>
            </a:extLst>
          </p:cNvPr>
          <p:cNvSpPr txBox="1"/>
          <p:nvPr/>
        </p:nvSpPr>
        <p:spPr>
          <a:xfrm>
            <a:off x="4908606" y="1854155"/>
            <a:ext cx="1800493" cy="369332"/>
          </a:xfrm>
          <a:prstGeom prst="rect">
            <a:avLst/>
          </a:prstGeom>
          <a:noFill/>
        </p:spPr>
        <p:txBody>
          <a:bodyPr wrap="none" rtlCol="0">
            <a:spAutoFit/>
          </a:bodyPr>
          <a:lstStyle/>
          <a:p>
            <a:r>
              <a:rPr lang="zh-CN" altLang="en-US" b="1" dirty="0">
                <a:latin typeface="Agency FB" panose="020B0503020202020204" pitchFamily="34" charset="0"/>
              </a:rPr>
              <a:t>国内外研究现状</a:t>
            </a:r>
          </a:p>
        </p:txBody>
      </p:sp>
      <p:sp>
        <p:nvSpPr>
          <p:cNvPr id="16" name="文本框 15">
            <a:extLst>
              <a:ext uri="{FF2B5EF4-FFF2-40B4-BE49-F238E27FC236}">
                <a16:creationId xmlns:a16="http://schemas.microsoft.com/office/drawing/2014/main" xmlns="" id="{4226FC7C-AAAF-4112-B5CF-CBE68D28989E}"/>
              </a:ext>
            </a:extLst>
          </p:cNvPr>
          <p:cNvSpPr txBox="1"/>
          <p:nvPr/>
        </p:nvSpPr>
        <p:spPr>
          <a:xfrm>
            <a:off x="4938835" y="2150891"/>
            <a:ext cx="2270173" cy="246221"/>
          </a:xfrm>
          <a:prstGeom prst="rect">
            <a:avLst/>
          </a:prstGeom>
          <a:noFill/>
        </p:spPr>
        <p:txBody>
          <a:bodyPr wrap="none" rtlCol="0">
            <a:spAutoFit/>
          </a:bodyPr>
          <a:lstStyle/>
          <a:p>
            <a:r>
              <a:rPr lang="en-US" altLang="zh-CN" sz="1000" dirty="0" smtClean="0">
                <a:solidFill>
                  <a:srgbClr val="19B49B"/>
                </a:solidFill>
                <a:latin typeface="方正兰亭准黑_GBK" panose="02000000000000000000" pitchFamily="2" charset="-122"/>
                <a:ea typeface="方正兰亭准黑_GBK" panose="02000000000000000000" pitchFamily="2" charset="-122"/>
              </a:rPr>
              <a:t>Research</a:t>
            </a:r>
            <a:r>
              <a:rPr lang="zh-CN" altLang="en-US" sz="1000" dirty="0" smtClean="0">
                <a:solidFill>
                  <a:srgbClr val="19B49B"/>
                </a:solidFill>
                <a:latin typeface="方正兰亭准黑_GBK" panose="02000000000000000000" pitchFamily="2" charset="-122"/>
                <a:ea typeface="方正兰亭准黑_GBK" panose="02000000000000000000" pitchFamily="2" charset="-122"/>
              </a:rPr>
              <a:t> </a:t>
            </a:r>
            <a:r>
              <a:rPr lang="en-US" altLang="zh-CN" sz="1000" dirty="0" smtClean="0">
                <a:solidFill>
                  <a:srgbClr val="19B49B"/>
                </a:solidFill>
                <a:latin typeface="方正兰亭准黑_GBK" panose="02000000000000000000" pitchFamily="2" charset="-122"/>
                <a:ea typeface="方正兰亭准黑_GBK" panose="02000000000000000000" pitchFamily="2" charset="-122"/>
              </a:rPr>
              <a:t>status</a:t>
            </a:r>
            <a:r>
              <a:rPr lang="zh-CN" altLang="en-US" sz="1000" dirty="0" smtClean="0">
                <a:solidFill>
                  <a:srgbClr val="19B49B"/>
                </a:solidFill>
                <a:latin typeface="方正兰亭准黑_GBK" panose="02000000000000000000" pitchFamily="2" charset="-122"/>
                <a:ea typeface="方正兰亭准黑_GBK" panose="02000000000000000000" pitchFamily="2" charset="-122"/>
              </a:rPr>
              <a:t> </a:t>
            </a:r>
            <a:r>
              <a:rPr lang="en-US" altLang="zh-CN" sz="1000" dirty="0" smtClean="0">
                <a:solidFill>
                  <a:srgbClr val="19B49B"/>
                </a:solidFill>
                <a:latin typeface="方正兰亭准黑_GBK" panose="02000000000000000000" pitchFamily="2" charset="-122"/>
                <a:ea typeface="方正兰亭准黑_GBK" panose="02000000000000000000" pitchFamily="2" charset="-122"/>
              </a:rPr>
              <a:t>of</a:t>
            </a:r>
            <a:r>
              <a:rPr lang="zh-CN" altLang="en-US" sz="1000" dirty="0" smtClean="0">
                <a:solidFill>
                  <a:srgbClr val="19B49B"/>
                </a:solidFill>
                <a:latin typeface="方正兰亭准黑_GBK" panose="02000000000000000000" pitchFamily="2" charset="-122"/>
                <a:ea typeface="方正兰亭准黑_GBK" panose="02000000000000000000" pitchFamily="2" charset="-122"/>
              </a:rPr>
              <a:t> </a:t>
            </a:r>
            <a:r>
              <a:rPr lang="en-US" altLang="zh-CN" sz="1000" dirty="0" smtClean="0">
                <a:solidFill>
                  <a:srgbClr val="19B49B"/>
                </a:solidFill>
                <a:latin typeface="方正兰亭准黑_GBK" panose="02000000000000000000" pitchFamily="2" charset="-122"/>
                <a:ea typeface="方正兰亭准黑_GBK" panose="02000000000000000000" pitchFamily="2" charset="-122"/>
              </a:rPr>
              <a:t>domestic</a:t>
            </a:r>
            <a:r>
              <a:rPr lang="zh-CN" altLang="en-US" sz="1000" dirty="0" smtClean="0">
                <a:solidFill>
                  <a:srgbClr val="19B49B"/>
                </a:solidFill>
                <a:latin typeface="方正兰亭准黑_GBK" panose="02000000000000000000" pitchFamily="2" charset="-122"/>
                <a:ea typeface="方正兰亭准黑_GBK" panose="02000000000000000000" pitchFamily="2" charset="-122"/>
              </a:rPr>
              <a:t> </a:t>
            </a:r>
            <a:r>
              <a:rPr lang="en-US" altLang="zh-CN" sz="1000" dirty="0" smtClean="0">
                <a:solidFill>
                  <a:srgbClr val="19B49B"/>
                </a:solidFill>
                <a:latin typeface="方正兰亭准黑_GBK" panose="02000000000000000000" pitchFamily="2" charset="-122"/>
                <a:ea typeface="方正兰亭准黑_GBK" panose="02000000000000000000" pitchFamily="2" charset="-122"/>
              </a:rPr>
              <a:t>and</a:t>
            </a:r>
            <a:r>
              <a:rPr lang="zh-CN" altLang="en-US" sz="1000" dirty="0" smtClean="0">
                <a:solidFill>
                  <a:srgbClr val="19B49B"/>
                </a:solidFill>
                <a:latin typeface="方正兰亭准黑_GBK" panose="02000000000000000000" pitchFamily="2" charset="-122"/>
                <a:ea typeface="方正兰亭准黑_GBK" panose="02000000000000000000" pitchFamily="2" charset="-122"/>
              </a:rPr>
              <a:t> </a:t>
            </a:r>
            <a:r>
              <a:rPr lang="en-US" altLang="zh-CN" sz="1000" dirty="0" smtClean="0">
                <a:solidFill>
                  <a:srgbClr val="19B49B"/>
                </a:solidFill>
                <a:latin typeface="方正兰亭准黑_GBK" panose="02000000000000000000" pitchFamily="2" charset="-122"/>
                <a:ea typeface="方正兰亭准黑_GBK" panose="02000000000000000000" pitchFamily="2" charset="-122"/>
              </a:rPr>
              <a:t>foreign.</a:t>
            </a:r>
            <a:endParaRPr lang="zh-CN" altLang="en-US" sz="1000" b="1" dirty="0">
              <a:solidFill>
                <a:srgbClr val="19B49B"/>
              </a:solidFill>
              <a:latin typeface="Agency FB" panose="020B0503020202020204" pitchFamily="34" charset="0"/>
            </a:endParaRPr>
          </a:p>
        </p:txBody>
      </p:sp>
      <p:sp>
        <p:nvSpPr>
          <p:cNvPr id="17" name="矩形 16">
            <a:extLst>
              <a:ext uri="{FF2B5EF4-FFF2-40B4-BE49-F238E27FC236}">
                <a16:creationId xmlns:a16="http://schemas.microsoft.com/office/drawing/2014/main" xmlns="" id="{722BFA7A-C584-46E4-B5FF-A81C9FDEB88B}"/>
              </a:ext>
            </a:extLst>
          </p:cNvPr>
          <p:cNvSpPr/>
          <p:nvPr/>
        </p:nvSpPr>
        <p:spPr>
          <a:xfrm>
            <a:off x="4439264" y="2924328"/>
            <a:ext cx="364538"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Agency FB" panose="020B0503020202020204" pitchFamily="34" charset="0"/>
                <a:ea typeface="★懐風体" panose="02000600000000000000" pitchFamily="2" charset="-128"/>
              </a:rPr>
              <a:t>03</a:t>
            </a:r>
            <a:endParaRPr lang="zh-CN" altLang="en-US" sz="1400" dirty="0">
              <a:latin typeface="Agency FB" panose="020B0503020202020204" pitchFamily="34" charset="0"/>
              <a:ea typeface="★懐風体" panose="02000600000000000000" pitchFamily="2" charset="-128"/>
            </a:endParaRPr>
          </a:p>
        </p:txBody>
      </p:sp>
      <p:sp>
        <p:nvSpPr>
          <p:cNvPr id="18" name="文本框 17">
            <a:extLst>
              <a:ext uri="{FF2B5EF4-FFF2-40B4-BE49-F238E27FC236}">
                <a16:creationId xmlns:a16="http://schemas.microsoft.com/office/drawing/2014/main" xmlns="" id="{C371297C-948F-4C43-BBAE-81642637A5EC}"/>
              </a:ext>
            </a:extLst>
          </p:cNvPr>
          <p:cNvSpPr txBox="1"/>
          <p:nvPr/>
        </p:nvSpPr>
        <p:spPr>
          <a:xfrm>
            <a:off x="4908606" y="2812543"/>
            <a:ext cx="1107996" cy="369332"/>
          </a:xfrm>
          <a:prstGeom prst="rect">
            <a:avLst/>
          </a:prstGeom>
          <a:noFill/>
        </p:spPr>
        <p:txBody>
          <a:bodyPr wrap="none" rtlCol="0">
            <a:spAutoFit/>
          </a:bodyPr>
          <a:lstStyle/>
          <a:p>
            <a:r>
              <a:rPr lang="zh-CN" altLang="en-US" b="1" dirty="0" smtClean="0">
                <a:latin typeface="Agency FB" panose="020B0503020202020204" pitchFamily="34" charset="0"/>
              </a:rPr>
              <a:t>发展趋势</a:t>
            </a:r>
            <a:endParaRPr lang="zh-CN" altLang="en-US" b="1" dirty="0">
              <a:latin typeface="Agency FB" panose="020B0503020202020204" pitchFamily="34" charset="0"/>
            </a:endParaRPr>
          </a:p>
        </p:txBody>
      </p:sp>
      <p:sp>
        <p:nvSpPr>
          <p:cNvPr id="19" name="文本框 18">
            <a:extLst>
              <a:ext uri="{FF2B5EF4-FFF2-40B4-BE49-F238E27FC236}">
                <a16:creationId xmlns:a16="http://schemas.microsoft.com/office/drawing/2014/main" xmlns="" id="{564B0C87-6BF5-4CCB-9506-54E36B9E776B}"/>
              </a:ext>
            </a:extLst>
          </p:cNvPr>
          <p:cNvSpPr txBox="1"/>
          <p:nvPr/>
        </p:nvSpPr>
        <p:spPr>
          <a:xfrm>
            <a:off x="4938835" y="3109279"/>
            <a:ext cx="1359668" cy="246221"/>
          </a:xfrm>
          <a:prstGeom prst="rect">
            <a:avLst/>
          </a:prstGeom>
          <a:noFill/>
        </p:spPr>
        <p:txBody>
          <a:bodyPr wrap="none" rtlCol="0">
            <a:spAutoFit/>
          </a:bodyPr>
          <a:lstStyle/>
          <a:p>
            <a:r>
              <a:rPr lang="en-US" altLang="zh-CN" sz="1000" dirty="0" smtClean="0">
                <a:solidFill>
                  <a:srgbClr val="19B49B"/>
                </a:solidFill>
                <a:latin typeface="方正兰亭准黑_GBK" panose="02000000000000000000" pitchFamily="2" charset="-122"/>
                <a:ea typeface="方正兰亭准黑_GBK" panose="02000000000000000000" pitchFamily="2" charset="-122"/>
              </a:rPr>
              <a:t>Trend</a:t>
            </a:r>
            <a:r>
              <a:rPr lang="zh-CN" altLang="en-US" sz="1000" dirty="0" smtClean="0">
                <a:solidFill>
                  <a:srgbClr val="19B49B"/>
                </a:solidFill>
                <a:latin typeface="方正兰亭准黑_GBK" panose="02000000000000000000" pitchFamily="2" charset="-122"/>
                <a:ea typeface="方正兰亭准黑_GBK" panose="02000000000000000000" pitchFamily="2" charset="-122"/>
              </a:rPr>
              <a:t> </a:t>
            </a:r>
            <a:r>
              <a:rPr lang="en-US" altLang="zh-CN" sz="1000" dirty="0" smtClean="0">
                <a:solidFill>
                  <a:srgbClr val="19B49B"/>
                </a:solidFill>
                <a:latin typeface="方正兰亭准黑_GBK" panose="02000000000000000000" pitchFamily="2" charset="-122"/>
                <a:ea typeface="方正兰亭准黑_GBK" panose="02000000000000000000" pitchFamily="2" charset="-122"/>
              </a:rPr>
              <a:t>of</a:t>
            </a:r>
            <a:r>
              <a:rPr lang="zh-CN" altLang="en-US" sz="1000" dirty="0" smtClean="0">
                <a:solidFill>
                  <a:srgbClr val="19B49B"/>
                </a:solidFill>
                <a:latin typeface="方正兰亭准黑_GBK" panose="02000000000000000000" pitchFamily="2" charset="-122"/>
                <a:ea typeface="方正兰亭准黑_GBK" panose="02000000000000000000" pitchFamily="2" charset="-122"/>
              </a:rPr>
              <a:t> </a:t>
            </a:r>
            <a:r>
              <a:rPr lang="en-US" altLang="zh-CN" sz="1000" dirty="0" smtClean="0">
                <a:solidFill>
                  <a:srgbClr val="19B49B"/>
                </a:solidFill>
                <a:latin typeface="方正兰亭准黑_GBK" panose="02000000000000000000" pitchFamily="2" charset="-122"/>
                <a:ea typeface="方正兰亭准黑_GBK" panose="02000000000000000000" pitchFamily="2" charset="-122"/>
              </a:rPr>
              <a:t>development.</a:t>
            </a:r>
            <a:endParaRPr lang="zh-CN" altLang="en-US" sz="1000" b="1" dirty="0">
              <a:solidFill>
                <a:srgbClr val="19B49B"/>
              </a:solidFill>
              <a:latin typeface="Agency FB" panose="020B0503020202020204" pitchFamily="34" charset="0"/>
            </a:endParaRPr>
          </a:p>
        </p:txBody>
      </p:sp>
      <p:sp>
        <p:nvSpPr>
          <p:cNvPr id="23" name="文本框 22">
            <a:extLst>
              <a:ext uri="{FF2B5EF4-FFF2-40B4-BE49-F238E27FC236}">
                <a16:creationId xmlns:a16="http://schemas.microsoft.com/office/drawing/2014/main" xmlns="" id="{74C3B1E7-B5C2-4B7B-8419-B234A914BEE2}"/>
              </a:ext>
            </a:extLst>
          </p:cNvPr>
          <p:cNvSpPr txBox="1"/>
          <p:nvPr/>
        </p:nvSpPr>
        <p:spPr>
          <a:xfrm>
            <a:off x="3228158" y="1175339"/>
            <a:ext cx="738664" cy="1015663"/>
          </a:xfrm>
          <a:prstGeom prst="rect">
            <a:avLst/>
          </a:prstGeom>
          <a:noFill/>
        </p:spPr>
        <p:txBody>
          <a:bodyPr vert="eaVert" wrap="none" rtlCol="0">
            <a:spAutoFit/>
          </a:bodyPr>
          <a:lstStyle/>
          <a:p>
            <a:r>
              <a:rPr lang="zh-CN" altLang="en-US" sz="3600" b="1" dirty="0">
                <a:latin typeface="Agency FB" panose="020B0503020202020204" pitchFamily="34" charset="0"/>
              </a:rPr>
              <a:t>目录</a:t>
            </a:r>
          </a:p>
        </p:txBody>
      </p:sp>
      <p:cxnSp>
        <p:nvCxnSpPr>
          <p:cNvPr id="24" name="直接连接符 23">
            <a:extLst>
              <a:ext uri="{FF2B5EF4-FFF2-40B4-BE49-F238E27FC236}">
                <a16:creationId xmlns:a16="http://schemas.microsoft.com/office/drawing/2014/main" xmlns="" id="{57EC3321-8540-432D-A06D-FE46EF21CF3C}"/>
              </a:ext>
            </a:extLst>
          </p:cNvPr>
          <p:cNvCxnSpPr>
            <a:cxnSpLocks/>
          </p:cNvCxnSpPr>
          <p:nvPr/>
        </p:nvCxnSpPr>
        <p:spPr>
          <a:xfrm>
            <a:off x="3308350" y="1244989"/>
            <a:ext cx="0" cy="47498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xmlns="" id="{847A6697-9A6F-4489-8D91-5C8ACCC04418}"/>
              </a:ext>
            </a:extLst>
          </p:cNvPr>
          <p:cNvSpPr txBox="1"/>
          <p:nvPr/>
        </p:nvSpPr>
        <p:spPr>
          <a:xfrm>
            <a:off x="2718560" y="1195215"/>
            <a:ext cx="492443" cy="2690985"/>
          </a:xfrm>
          <a:prstGeom prst="rect">
            <a:avLst/>
          </a:prstGeom>
          <a:noFill/>
        </p:spPr>
        <p:txBody>
          <a:bodyPr vert="eaVert" wrap="square" rtlCol="0">
            <a:spAutoFit/>
          </a:bodyPr>
          <a:lstStyle/>
          <a:p>
            <a:r>
              <a:rPr lang="en-US" altLang="zh-CN" sz="2000" dirty="0" err="1" smtClean="0">
                <a:solidFill>
                  <a:srgbClr val="19B49B"/>
                </a:solidFill>
                <a:latin typeface="方正兰亭准黑_GBK" panose="02000000000000000000" pitchFamily="2" charset="-122"/>
                <a:ea typeface="方正兰亭准黑_GBK" panose="02000000000000000000" pitchFamily="2" charset="-122"/>
              </a:rPr>
              <a:t>Catelog</a:t>
            </a:r>
            <a:endParaRPr lang="zh-CN" altLang="en-US" sz="2000" dirty="0">
              <a:solidFill>
                <a:srgbClr val="19B49B"/>
              </a:solidFill>
              <a:latin typeface="方正兰亭准黑_GBK" panose="02000000000000000000" pitchFamily="2" charset="-122"/>
              <a:ea typeface="方正兰亭准黑_GBK" panose="02000000000000000000" pitchFamily="2" charset="-122"/>
            </a:endParaRPr>
          </a:p>
        </p:txBody>
      </p:sp>
      <p:sp>
        <p:nvSpPr>
          <p:cNvPr id="27" name="矩形 26">
            <a:extLst>
              <a:ext uri="{FF2B5EF4-FFF2-40B4-BE49-F238E27FC236}">
                <a16:creationId xmlns:a16="http://schemas.microsoft.com/office/drawing/2014/main" xmlns="" id="{32DFAF7B-3F3E-4809-9A00-F0F2DCCD551C}"/>
              </a:ext>
            </a:extLst>
          </p:cNvPr>
          <p:cNvSpPr/>
          <p:nvPr/>
        </p:nvSpPr>
        <p:spPr>
          <a:xfrm>
            <a:off x="4439264" y="3773716"/>
            <a:ext cx="364538" cy="339213"/>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Agency FB" panose="020B0503020202020204" pitchFamily="34" charset="0"/>
                <a:ea typeface="★懐風体" panose="02000600000000000000" pitchFamily="2" charset="-128"/>
              </a:rPr>
              <a:t>04</a:t>
            </a:r>
            <a:endParaRPr lang="zh-CN" altLang="en-US" sz="1400" dirty="0">
              <a:latin typeface="Agency FB" panose="020B0503020202020204" pitchFamily="34" charset="0"/>
              <a:ea typeface="★懐風体" panose="02000600000000000000" pitchFamily="2" charset="-128"/>
            </a:endParaRPr>
          </a:p>
        </p:txBody>
      </p:sp>
      <p:sp>
        <p:nvSpPr>
          <p:cNvPr id="28" name="文本框 27">
            <a:extLst>
              <a:ext uri="{FF2B5EF4-FFF2-40B4-BE49-F238E27FC236}">
                <a16:creationId xmlns:a16="http://schemas.microsoft.com/office/drawing/2014/main" xmlns="" id="{BAB7C54D-5062-451D-9AA3-8607892A3831}"/>
              </a:ext>
            </a:extLst>
          </p:cNvPr>
          <p:cNvSpPr txBox="1"/>
          <p:nvPr/>
        </p:nvSpPr>
        <p:spPr>
          <a:xfrm>
            <a:off x="4908606" y="3661931"/>
            <a:ext cx="646331" cy="369332"/>
          </a:xfrm>
          <a:prstGeom prst="rect">
            <a:avLst/>
          </a:prstGeom>
          <a:noFill/>
        </p:spPr>
        <p:txBody>
          <a:bodyPr wrap="none" rtlCol="0">
            <a:spAutoFit/>
          </a:bodyPr>
          <a:lstStyle/>
          <a:p>
            <a:r>
              <a:rPr lang="zh-CN" altLang="en-US" b="1" dirty="0" smtClean="0">
                <a:latin typeface="Agency FB" panose="020B0503020202020204" pitchFamily="34" charset="0"/>
              </a:rPr>
              <a:t>总结</a:t>
            </a:r>
            <a:endParaRPr lang="zh-CN" altLang="en-US" b="1" dirty="0">
              <a:latin typeface="Agency FB" panose="020B0503020202020204" pitchFamily="34" charset="0"/>
            </a:endParaRPr>
          </a:p>
        </p:txBody>
      </p:sp>
      <p:sp>
        <p:nvSpPr>
          <p:cNvPr id="29" name="文本框 28">
            <a:extLst>
              <a:ext uri="{FF2B5EF4-FFF2-40B4-BE49-F238E27FC236}">
                <a16:creationId xmlns:a16="http://schemas.microsoft.com/office/drawing/2014/main" xmlns="" id="{64E0238B-9B63-4A6B-94FE-389E6BB1740F}"/>
              </a:ext>
            </a:extLst>
          </p:cNvPr>
          <p:cNvSpPr txBox="1"/>
          <p:nvPr/>
        </p:nvSpPr>
        <p:spPr>
          <a:xfrm>
            <a:off x="4938835" y="3958667"/>
            <a:ext cx="715260" cy="246221"/>
          </a:xfrm>
          <a:prstGeom prst="rect">
            <a:avLst/>
          </a:prstGeom>
          <a:noFill/>
        </p:spPr>
        <p:txBody>
          <a:bodyPr wrap="none" rtlCol="0">
            <a:spAutoFit/>
          </a:bodyPr>
          <a:lstStyle/>
          <a:p>
            <a:r>
              <a:rPr lang="en-US" altLang="zh-CN" sz="1000" dirty="0" smtClean="0">
                <a:solidFill>
                  <a:srgbClr val="19B49B"/>
                </a:solidFill>
                <a:latin typeface="方正兰亭准黑_GBK" panose="02000000000000000000" pitchFamily="2" charset="-122"/>
                <a:ea typeface="方正兰亭准黑_GBK" panose="02000000000000000000" pitchFamily="2" charset="-122"/>
              </a:rPr>
              <a:t>Summary.</a:t>
            </a:r>
            <a:endParaRPr lang="zh-CN" altLang="en-US" sz="1000" b="1" dirty="0">
              <a:solidFill>
                <a:srgbClr val="19B49B"/>
              </a:solidFill>
              <a:latin typeface="Agency FB" panose="020B0503020202020204" pitchFamily="34" charset="0"/>
            </a:endParaRPr>
          </a:p>
        </p:txBody>
      </p:sp>
    </p:spTree>
    <p:extLst>
      <p:ext uri="{BB962C8B-B14F-4D97-AF65-F5344CB8AC3E}">
        <p14:creationId xmlns:p14="http://schemas.microsoft.com/office/powerpoint/2010/main" val="40944834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 presetClass="entr" presetSubtype="1" fill="hold" grpId="0" nodeType="afterEffect" p14:presetBounceEnd="20000">
                                      <p:stCondLst>
                                        <p:cond delay="0"/>
                                      </p:stCondLst>
                                      <p:iterate type="lt">
                                        <p:tmPct val="10000"/>
                                      </p:iterate>
                                      <p:childTnLst>
                                        <p:set>
                                          <p:cBhvr>
                                            <p:cTn id="14" dur="1" fill="hold">
                                              <p:stCondLst>
                                                <p:cond delay="0"/>
                                              </p:stCondLst>
                                            </p:cTn>
                                            <p:tgtEl>
                                              <p:spTgt spid="23"/>
                                            </p:tgtEl>
                                            <p:attrNameLst>
                                              <p:attrName>style.visibility</p:attrName>
                                            </p:attrNameLst>
                                          </p:cBhvr>
                                          <p:to>
                                            <p:strVal val="visible"/>
                                          </p:to>
                                        </p:set>
                                        <p:anim calcmode="lin" valueType="num" p14:bounceEnd="20000">
                                          <p:cBhvr additive="base">
                                            <p:cTn id="15" dur="500" fill="hold"/>
                                            <p:tgtEl>
                                              <p:spTgt spid="23"/>
                                            </p:tgtEl>
                                            <p:attrNameLst>
                                              <p:attrName>ppt_x</p:attrName>
                                            </p:attrNameLst>
                                          </p:cBhvr>
                                          <p:tavLst>
                                            <p:tav tm="0">
                                              <p:val>
                                                <p:strVal val="#ppt_x"/>
                                              </p:val>
                                            </p:tav>
                                            <p:tav tm="100000">
                                              <p:val>
                                                <p:strVal val="#ppt_x"/>
                                              </p:val>
                                            </p:tav>
                                          </p:tavLst>
                                        </p:anim>
                                        <p:anim calcmode="lin" valueType="num" p14:bounceEnd="20000">
                                          <p:cBhvr additive="base">
                                            <p:cTn id="16" dur="5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155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
                                            <p:tgtEl>
                                              <p:spTgt spid="24"/>
                                            </p:tgtEl>
                                          </p:cBhvr>
                                        </p:animEffect>
                                      </p:childTnLst>
                                    </p:cTn>
                                  </p:par>
                                </p:childTnLst>
                              </p:cTn>
                            </p:par>
                            <p:par>
                              <p:cTn id="21" fill="hold">
                                <p:stCondLst>
                                  <p:cond delay="1650"/>
                                </p:stCondLst>
                                <p:childTnLst>
                                  <p:par>
                                    <p:cTn id="22" presetID="10" presetClass="entr" presetSubtype="0" fill="hold" grpId="0" nodeType="afterEffect">
                                      <p:stCondLst>
                                        <p:cond delay="0"/>
                                      </p:stCondLst>
                                      <p:iterate type="wd">
                                        <p:tmPct val="10000"/>
                                      </p:iterate>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150"/>
                                </p:stCondLst>
                                <p:childTnLst>
                                  <p:par>
                                    <p:cTn id="26" presetID="53" presetClass="entr" presetSubtype="16"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par>
                              <p:cTn id="31" fill="hold">
                                <p:stCondLst>
                                  <p:cond delay="2650"/>
                                </p:stCondLst>
                                <p:childTnLst>
                                  <p:par>
                                    <p:cTn id="32" presetID="2" presetClass="entr" presetSubtype="2" fill="hold" grpId="0" nodeType="afterEffect" p14:presetBounceEnd="20000">
                                      <p:stCondLst>
                                        <p:cond delay="0"/>
                                      </p:stCondLst>
                                      <p:iterate type="wd">
                                        <p:tmPct val="10000"/>
                                      </p:iterate>
                                      <p:childTnLst>
                                        <p:set>
                                          <p:cBhvr>
                                            <p:cTn id="33" dur="1" fill="hold">
                                              <p:stCondLst>
                                                <p:cond delay="0"/>
                                              </p:stCondLst>
                                            </p:cTn>
                                            <p:tgtEl>
                                              <p:spTgt spid="6"/>
                                            </p:tgtEl>
                                            <p:attrNameLst>
                                              <p:attrName>style.visibility</p:attrName>
                                            </p:attrNameLst>
                                          </p:cBhvr>
                                          <p:to>
                                            <p:strVal val="visible"/>
                                          </p:to>
                                        </p:set>
                                        <p:anim calcmode="lin" valueType="num" p14:bounceEnd="20000">
                                          <p:cBhvr additive="base">
                                            <p:cTn id="34"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3150"/>
                                </p:stCondLst>
                                <p:childTnLst>
                                  <p:par>
                                    <p:cTn id="37" presetID="10" presetClass="entr" presetSubtype="0" fill="hold" grpId="0" nodeType="afterEffect">
                                      <p:stCondLst>
                                        <p:cond delay="0"/>
                                      </p:stCondLst>
                                      <p:iterate type="wd">
                                        <p:tmPct val="10000"/>
                                      </p:iterate>
                                      <p:childTnLst>
                                        <p:set>
                                          <p:cBhvr>
                                            <p:cTn id="38" dur="1" fill="hold">
                                              <p:stCondLst>
                                                <p:cond delay="0"/>
                                              </p:stCondLst>
                                            </p:cTn>
                                            <p:tgtEl>
                                              <p:spTgt spid="9"/>
                                            </p:tgtEl>
                                            <p:attrNameLst>
                                              <p:attrName>style.visibility</p:attrName>
                                            </p:attrNameLst>
                                          </p:cBhvr>
                                          <p:to>
                                            <p:strVal val="visible"/>
                                          </p:to>
                                        </p:set>
                                        <p:animEffect transition="in" filter="fade">
                                          <p:cBhvr>
                                            <p:cTn id="39" dur="300"/>
                                            <p:tgtEl>
                                              <p:spTgt spid="9"/>
                                            </p:tgtEl>
                                          </p:cBhvr>
                                        </p:animEffect>
                                      </p:childTnLst>
                                    </p:cTn>
                                  </p:par>
                                </p:childTnLst>
                              </p:cTn>
                            </p:par>
                            <p:par>
                              <p:cTn id="40" fill="hold">
                                <p:stCondLst>
                                  <p:cond delay="3480"/>
                                </p:stCondLst>
                                <p:childTnLst>
                                  <p:par>
                                    <p:cTn id="41" presetID="53" presetClass="entr" presetSubtype="16"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par>
                              <p:cTn id="46" fill="hold">
                                <p:stCondLst>
                                  <p:cond delay="3980"/>
                                </p:stCondLst>
                                <p:childTnLst>
                                  <p:par>
                                    <p:cTn id="47" presetID="2" presetClass="entr" presetSubtype="2" fill="hold" grpId="0" nodeType="afterEffect" p14:presetBounceEnd="20000">
                                      <p:stCondLst>
                                        <p:cond delay="0"/>
                                      </p:stCondLst>
                                      <p:iterate type="wd">
                                        <p:tmPct val="10000"/>
                                      </p:iterate>
                                      <p:childTnLst>
                                        <p:set>
                                          <p:cBhvr>
                                            <p:cTn id="48" dur="1" fill="hold">
                                              <p:stCondLst>
                                                <p:cond delay="0"/>
                                              </p:stCondLst>
                                            </p:cTn>
                                            <p:tgtEl>
                                              <p:spTgt spid="15"/>
                                            </p:tgtEl>
                                            <p:attrNameLst>
                                              <p:attrName>style.visibility</p:attrName>
                                            </p:attrNameLst>
                                          </p:cBhvr>
                                          <p:to>
                                            <p:strVal val="visible"/>
                                          </p:to>
                                        </p:set>
                                        <p:anim calcmode="lin" valueType="num" p14:bounceEnd="20000">
                                          <p:cBhvr additive="base">
                                            <p:cTn id="49" dur="500" fill="hold"/>
                                            <p:tgtEl>
                                              <p:spTgt spid="15"/>
                                            </p:tgtEl>
                                            <p:attrNameLst>
                                              <p:attrName>ppt_x</p:attrName>
                                            </p:attrNameLst>
                                          </p:cBhvr>
                                          <p:tavLst>
                                            <p:tav tm="0">
                                              <p:val>
                                                <p:strVal val="1+#ppt_w/2"/>
                                              </p:val>
                                            </p:tav>
                                            <p:tav tm="100000">
                                              <p:val>
                                                <p:strVal val="#ppt_x"/>
                                              </p:val>
                                            </p:tav>
                                          </p:tavLst>
                                        </p:anim>
                                        <p:anim calcmode="lin" valueType="num" p14:bounceEnd="20000">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4580"/>
                                </p:stCondLst>
                                <p:childTnLst>
                                  <p:par>
                                    <p:cTn id="52" presetID="10" presetClass="entr" presetSubtype="0" fill="hold" grpId="0" nodeType="afterEffect">
                                      <p:stCondLst>
                                        <p:cond delay="0"/>
                                      </p:stCondLst>
                                      <p:iterate type="wd">
                                        <p:tmPct val="10000"/>
                                      </p:iterate>
                                      <p:childTnLst>
                                        <p:set>
                                          <p:cBhvr>
                                            <p:cTn id="53" dur="1" fill="hold">
                                              <p:stCondLst>
                                                <p:cond delay="0"/>
                                              </p:stCondLst>
                                            </p:cTn>
                                            <p:tgtEl>
                                              <p:spTgt spid="16"/>
                                            </p:tgtEl>
                                            <p:attrNameLst>
                                              <p:attrName>style.visibility</p:attrName>
                                            </p:attrNameLst>
                                          </p:cBhvr>
                                          <p:to>
                                            <p:strVal val="visible"/>
                                          </p:to>
                                        </p:set>
                                        <p:animEffect transition="in" filter="fade">
                                          <p:cBhvr>
                                            <p:cTn id="54" dur="300"/>
                                            <p:tgtEl>
                                              <p:spTgt spid="16"/>
                                            </p:tgtEl>
                                          </p:cBhvr>
                                        </p:animEffect>
                                      </p:childTnLst>
                                    </p:cTn>
                                  </p:par>
                                </p:childTnLst>
                              </p:cTn>
                            </p:par>
                            <p:par>
                              <p:cTn id="55" fill="hold">
                                <p:stCondLst>
                                  <p:cond delay="5060"/>
                                </p:stCondLst>
                                <p:childTnLst>
                                  <p:par>
                                    <p:cTn id="56" presetID="53" presetClass="entr" presetSubtype="16"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childTnLst>
                              </p:cTn>
                            </p:par>
                            <p:par>
                              <p:cTn id="61" fill="hold">
                                <p:stCondLst>
                                  <p:cond delay="5560"/>
                                </p:stCondLst>
                                <p:childTnLst>
                                  <p:par>
                                    <p:cTn id="62" presetID="2" presetClass="entr" presetSubtype="2" fill="hold" grpId="0" nodeType="afterEffect" p14:presetBounceEnd="20000">
                                      <p:stCondLst>
                                        <p:cond delay="0"/>
                                      </p:stCondLst>
                                      <p:iterate type="wd">
                                        <p:tmPct val="10000"/>
                                      </p:iterate>
                                      <p:childTnLst>
                                        <p:set>
                                          <p:cBhvr>
                                            <p:cTn id="63" dur="1" fill="hold">
                                              <p:stCondLst>
                                                <p:cond delay="0"/>
                                              </p:stCondLst>
                                            </p:cTn>
                                            <p:tgtEl>
                                              <p:spTgt spid="18"/>
                                            </p:tgtEl>
                                            <p:attrNameLst>
                                              <p:attrName>style.visibility</p:attrName>
                                            </p:attrNameLst>
                                          </p:cBhvr>
                                          <p:to>
                                            <p:strVal val="visible"/>
                                          </p:to>
                                        </p:set>
                                        <p:anim calcmode="lin" valueType="num" p14:bounceEnd="20000">
                                          <p:cBhvr additive="base">
                                            <p:cTn id="64"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65" dur="500" fill="hold"/>
                                            <p:tgtEl>
                                              <p:spTgt spid="18"/>
                                            </p:tgtEl>
                                            <p:attrNameLst>
                                              <p:attrName>ppt_y</p:attrName>
                                            </p:attrNameLst>
                                          </p:cBhvr>
                                          <p:tavLst>
                                            <p:tav tm="0">
                                              <p:val>
                                                <p:strVal val="#ppt_y"/>
                                              </p:val>
                                            </p:tav>
                                            <p:tav tm="100000">
                                              <p:val>
                                                <p:strVal val="#ppt_y"/>
                                              </p:val>
                                            </p:tav>
                                          </p:tavLst>
                                        </p:anim>
                                      </p:childTnLst>
                                    </p:cTn>
                                  </p:par>
                                </p:childTnLst>
                              </p:cTn>
                            </p:par>
                            <p:par>
                              <p:cTn id="66" fill="hold">
                                <p:stCondLst>
                                  <p:cond delay="6110"/>
                                </p:stCondLst>
                                <p:childTnLst>
                                  <p:par>
                                    <p:cTn id="67" presetID="10" presetClass="entr" presetSubtype="0" fill="hold" grpId="0" nodeType="afterEffect">
                                      <p:stCondLst>
                                        <p:cond delay="0"/>
                                      </p:stCondLst>
                                      <p:iterate type="wd">
                                        <p:tmPct val="10000"/>
                                      </p:iterate>
                                      <p:childTnLst>
                                        <p:set>
                                          <p:cBhvr>
                                            <p:cTn id="68" dur="1" fill="hold">
                                              <p:stCondLst>
                                                <p:cond delay="0"/>
                                              </p:stCondLst>
                                            </p:cTn>
                                            <p:tgtEl>
                                              <p:spTgt spid="19"/>
                                            </p:tgtEl>
                                            <p:attrNameLst>
                                              <p:attrName>style.visibility</p:attrName>
                                            </p:attrNameLst>
                                          </p:cBhvr>
                                          <p:to>
                                            <p:strVal val="visible"/>
                                          </p:to>
                                        </p:set>
                                        <p:animEffect transition="in" filter="fade">
                                          <p:cBhvr>
                                            <p:cTn id="69" dur="300"/>
                                            <p:tgtEl>
                                              <p:spTgt spid="19"/>
                                            </p:tgtEl>
                                          </p:cBhvr>
                                        </p:animEffect>
                                      </p:childTnLst>
                                    </p:cTn>
                                  </p:par>
                                </p:childTnLst>
                              </p:cTn>
                            </p:par>
                            <p:par>
                              <p:cTn id="70" fill="hold">
                                <p:stCondLst>
                                  <p:cond delay="6500"/>
                                </p:stCondLst>
                                <p:childTnLst>
                                  <p:par>
                                    <p:cTn id="71" presetID="53" presetClass="entr" presetSubtype="16"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500" fill="hold"/>
                                            <p:tgtEl>
                                              <p:spTgt spid="27"/>
                                            </p:tgtEl>
                                            <p:attrNameLst>
                                              <p:attrName>ppt_w</p:attrName>
                                            </p:attrNameLst>
                                          </p:cBhvr>
                                          <p:tavLst>
                                            <p:tav tm="0">
                                              <p:val>
                                                <p:fltVal val="0"/>
                                              </p:val>
                                            </p:tav>
                                            <p:tav tm="100000">
                                              <p:val>
                                                <p:strVal val="#ppt_w"/>
                                              </p:val>
                                            </p:tav>
                                          </p:tavLst>
                                        </p:anim>
                                        <p:anim calcmode="lin" valueType="num">
                                          <p:cBhvr>
                                            <p:cTn id="74" dur="500" fill="hold"/>
                                            <p:tgtEl>
                                              <p:spTgt spid="27"/>
                                            </p:tgtEl>
                                            <p:attrNameLst>
                                              <p:attrName>ppt_h</p:attrName>
                                            </p:attrNameLst>
                                          </p:cBhvr>
                                          <p:tavLst>
                                            <p:tav tm="0">
                                              <p:val>
                                                <p:fltVal val="0"/>
                                              </p:val>
                                            </p:tav>
                                            <p:tav tm="100000">
                                              <p:val>
                                                <p:strVal val="#ppt_h"/>
                                              </p:val>
                                            </p:tav>
                                          </p:tavLst>
                                        </p:anim>
                                        <p:animEffect transition="in" filter="fade">
                                          <p:cBhvr>
                                            <p:cTn id="75" dur="500"/>
                                            <p:tgtEl>
                                              <p:spTgt spid="27"/>
                                            </p:tgtEl>
                                          </p:cBhvr>
                                        </p:animEffect>
                                      </p:childTnLst>
                                    </p:cTn>
                                  </p:par>
                                </p:childTnLst>
                              </p:cTn>
                            </p:par>
                            <p:par>
                              <p:cTn id="76" fill="hold">
                                <p:stCondLst>
                                  <p:cond delay="7000"/>
                                </p:stCondLst>
                                <p:childTnLst>
                                  <p:par>
                                    <p:cTn id="77" presetID="2" presetClass="entr" presetSubtype="2" fill="hold" grpId="0" nodeType="afterEffect" p14:presetBounceEnd="20000">
                                      <p:stCondLst>
                                        <p:cond delay="0"/>
                                      </p:stCondLst>
                                      <p:iterate type="wd">
                                        <p:tmPct val="10000"/>
                                      </p:iterate>
                                      <p:childTnLst>
                                        <p:set>
                                          <p:cBhvr>
                                            <p:cTn id="78" dur="1" fill="hold">
                                              <p:stCondLst>
                                                <p:cond delay="0"/>
                                              </p:stCondLst>
                                            </p:cTn>
                                            <p:tgtEl>
                                              <p:spTgt spid="28"/>
                                            </p:tgtEl>
                                            <p:attrNameLst>
                                              <p:attrName>style.visibility</p:attrName>
                                            </p:attrNameLst>
                                          </p:cBhvr>
                                          <p:to>
                                            <p:strVal val="visible"/>
                                          </p:to>
                                        </p:set>
                                        <p:anim calcmode="lin" valueType="num" p14:bounceEnd="20000">
                                          <p:cBhvr additive="base">
                                            <p:cTn id="79" dur="500" fill="hold"/>
                                            <p:tgtEl>
                                              <p:spTgt spid="28"/>
                                            </p:tgtEl>
                                            <p:attrNameLst>
                                              <p:attrName>ppt_x</p:attrName>
                                            </p:attrNameLst>
                                          </p:cBhvr>
                                          <p:tavLst>
                                            <p:tav tm="0">
                                              <p:val>
                                                <p:strVal val="1+#ppt_w/2"/>
                                              </p:val>
                                            </p:tav>
                                            <p:tav tm="100000">
                                              <p:val>
                                                <p:strVal val="#ppt_x"/>
                                              </p:val>
                                            </p:tav>
                                          </p:tavLst>
                                        </p:anim>
                                        <p:anim calcmode="lin" valueType="num" p14:bounceEnd="20000">
                                          <p:cBhvr additive="base">
                                            <p:cTn id="80" dur="500" fill="hold"/>
                                            <p:tgtEl>
                                              <p:spTgt spid="28"/>
                                            </p:tgtEl>
                                            <p:attrNameLst>
                                              <p:attrName>ppt_y</p:attrName>
                                            </p:attrNameLst>
                                          </p:cBhvr>
                                          <p:tavLst>
                                            <p:tav tm="0">
                                              <p:val>
                                                <p:strVal val="#ppt_y"/>
                                              </p:val>
                                            </p:tav>
                                            <p:tav tm="100000">
                                              <p:val>
                                                <p:strVal val="#ppt_y"/>
                                              </p:val>
                                            </p:tav>
                                          </p:tavLst>
                                        </p:anim>
                                      </p:childTnLst>
                                    </p:cTn>
                                  </p:par>
                                </p:childTnLst>
                              </p:cTn>
                            </p:par>
                            <p:par>
                              <p:cTn id="81" fill="hold">
                                <p:stCondLst>
                                  <p:cond delay="7500"/>
                                </p:stCondLst>
                                <p:childTnLst>
                                  <p:par>
                                    <p:cTn id="82" presetID="10" presetClass="entr" presetSubtype="0" fill="hold" grpId="0" nodeType="afterEffect">
                                      <p:stCondLst>
                                        <p:cond delay="0"/>
                                      </p:stCondLst>
                                      <p:iterate type="wd">
                                        <p:tmPct val="10000"/>
                                      </p:iterate>
                                      <p:childTnLst>
                                        <p:set>
                                          <p:cBhvr>
                                            <p:cTn id="83" dur="1" fill="hold">
                                              <p:stCondLst>
                                                <p:cond delay="0"/>
                                              </p:stCondLst>
                                            </p:cTn>
                                            <p:tgtEl>
                                              <p:spTgt spid="29"/>
                                            </p:tgtEl>
                                            <p:attrNameLst>
                                              <p:attrName>style.visibility</p:attrName>
                                            </p:attrNameLst>
                                          </p:cBhvr>
                                          <p:to>
                                            <p:strVal val="visible"/>
                                          </p:to>
                                        </p:set>
                                        <p:animEffect transition="in" filter="fade">
                                          <p:cBhvr>
                                            <p:cTn id="84"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6" grpId="0"/>
          <p:bldP spid="9" grpId="0"/>
          <p:bldP spid="14" grpId="0" animBg="1"/>
          <p:bldP spid="15" grpId="0"/>
          <p:bldP spid="16" grpId="0"/>
          <p:bldP spid="17" grpId="0" animBg="1"/>
          <p:bldP spid="18" grpId="0"/>
          <p:bldP spid="19" grpId="0"/>
          <p:bldP spid="23" grpId="0"/>
          <p:bldP spid="25" grpId="0"/>
          <p:bldP spid="27" grpId="0" animBg="1"/>
          <p:bldP spid="2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 presetClass="entr" presetSubtype="1" fill="hold" grpId="0" nodeType="afterEffect">
                                      <p:stCondLst>
                                        <p:cond delay="0"/>
                                      </p:stCondLst>
                                      <p:iterate type="lt">
                                        <p:tmPct val="10000"/>
                                      </p:iterate>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childTnLst>
                              </p:cTn>
                            </p:par>
                            <p:par>
                              <p:cTn id="17" fill="hold">
                                <p:stCondLst>
                                  <p:cond delay="155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
                                            <p:tgtEl>
                                              <p:spTgt spid="24"/>
                                            </p:tgtEl>
                                          </p:cBhvr>
                                        </p:animEffect>
                                      </p:childTnLst>
                                    </p:cTn>
                                  </p:par>
                                </p:childTnLst>
                              </p:cTn>
                            </p:par>
                            <p:par>
                              <p:cTn id="21" fill="hold">
                                <p:stCondLst>
                                  <p:cond delay="1650"/>
                                </p:stCondLst>
                                <p:childTnLst>
                                  <p:par>
                                    <p:cTn id="22" presetID="10" presetClass="entr" presetSubtype="0" fill="hold" grpId="0" nodeType="afterEffect">
                                      <p:stCondLst>
                                        <p:cond delay="0"/>
                                      </p:stCondLst>
                                      <p:iterate type="wd">
                                        <p:tmPct val="10000"/>
                                      </p:iterate>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150"/>
                                </p:stCondLst>
                                <p:childTnLst>
                                  <p:par>
                                    <p:cTn id="26" presetID="53" presetClass="entr" presetSubtype="16"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par>
                              <p:cTn id="31" fill="hold">
                                <p:stCondLst>
                                  <p:cond delay="2650"/>
                                </p:stCondLst>
                                <p:childTnLst>
                                  <p:par>
                                    <p:cTn id="32" presetID="2" presetClass="entr" presetSubtype="2" fill="hold" grpId="0" nodeType="afterEffect">
                                      <p:stCondLst>
                                        <p:cond delay="0"/>
                                      </p:stCondLst>
                                      <p:iterate type="wd">
                                        <p:tmPct val="10000"/>
                                      </p:iterate>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3150"/>
                                </p:stCondLst>
                                <p:childTnLst>
                                  <p:par>
                                    <p:cTn id="37" presetID="10" presetClass="entr" presetSubtype="0" fill="hold" grpId="0" nodeType="afterEffect">
                                      <p:stCondLst>
                                        <p:cond delay="0"/>
                                      </p:stCondLst>
                                      <p:iterate type="wd">
                                        <p:tmPct val="10000"/>
                                      </p:iterate>
                                      <p:childTnLst>
                                        <p:set>
                                          <p:cBhvr>
                                            <p:cTn id="38" dur="1" fill="hold">
                                              <p:stCondLst>
                                                <p:cond delay="0"/>
                                              </p:stCondLst>
                                            </p:cTn>
                                            <p:tgtEl>
                                              <p:spTgt spid="9"/>
                                            </p:tgtEl>
                                            <p:attrNameLst>
                                              <p:attrName>style.visibility</p:attrName>
                                            </p:attrNameLst>
                                          </p:cBhvr>
                                          <p:to>
                                            <p:strVal val="visible"/>
                                          </p:to>
                                        </p:set>
                                        <p:animEffect transition="in" filter="fade">
                                          <p:cBhvr>
                                            <p:cTn id="39" dur="300"/>
                                            <p:tgtEl>
                                              <p:spTgt spid="9"/>
                                            </p:tgtEl>
                                          </p:cBhvr>
                                        </p:animEffect>
                                      </p:childTnLst>
                                    </p:cTn>
                                  </p:par>
                                </p:childTnLst>
                              </p:cTn>
                            </p:par>
                            <p:par>
                              <p:cTn id="40" fill="hold">
                                <p:stCondLst>
                                  <p:cond delay="3480"/>
                                </p:stCondLst>
                                <p:childTnLst>
                                  <p:par>
                                    <p:cTn id="41" presetID="53" presetClass="entr" presetSubtype="16"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par>
                              <p:cTn id="46" fill="hold">
                                <p:stCondLst>
                                  <p:cond delay="3980"/>
                                </p:stCondLst>
                                <p:childTnLst>
                                  <p:par>
                                    <p:cTn id="47" presetID="2" presetClass="entr" presetSubtype="2" fill="hold" grpId="0" nodeType="afterEffect">
                                      <p:stCondLst>
                                        <p:cond delay="0"/>
                                      </p:stCondLst>
                                      <p:iterate type="wd">
                                        <p:tmPct val="10000"/>
                                      </p:iterate>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4580"/>
                                </p:stCondLst>
                                <p:childTnLst>
                                  <p:par>
                                    <p:cTn id="52" presetID="10" presetClass="entr" presetSubtype="0" fill="hold" grpId="0" nodeType="afterEffect">
                                      <p:stCondLst>
                                        <p:cond delay="0"/>
                                      </p:stCondLst>
                                      <p:iterate type="wd">
                                        <p:tmPct val="10000"/>
                                      </p:iterate>
                                      <p:childTnLst>
                                        <p:set>
                                          <p:cBhvr>
                                            <p:cTn id="53" dur="1" fill="hold">
                                              <p:stCondLst>
                                                <p:cond delay="0"/>
                                              </p:stCondLst>
                                            </p:cTn>
                                            <p:tgtEl>
                                              <p:spTgt spid="16"/>
                                            </p:tgtEl>
                                            <p:attrNameLst>
                                              <p:attrName>style.visibility</p:attrName>
                                            </p:attrNameLst>
                                          </p:cBhvr>
                                          <p:to>
                                            <p:strVal val="visible"/>
                                          </p:to>
                                        </p:set>
                                        <p:animEffect transition="in" filter="fade">
                                          <p:cBhvr>
                                            <p:cTn id="54" dur="300"/>
                                            <p:tgtEl>
                                              <p:spTgt spid="16"/>
                                            </p:tgtEl>
                                          </p:cBhvr>
                                        </p:animEffect>
                                      </p:childTnLst>
                                    </p:cTn>
                                  </p:par>
                                </p:childTnLst>
                              </p:cTn>
                            </p:par>
                            <p:par>
                              <p:cTn id="55" fill="hold">
                                <p:stCondLst>
                                  <p:cond delay="5060"/>
                                </p:stCondLst>
                                <p:childTnLst>
                                  <p:par>
                                    <p:cTn id="56" presetID="53" presetClass="entr" presetSubtype="16"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childTnLst>
                              </p:cTn>
                            </p:par>
                            <p:par>
                              <p:cTn id="61" fill="hold">
                                <p:stCondLst>
                                  <p:cond delay="5560"/>
                                </p:stCondLst>
                                <p:childTnLst>
                                  <p:par>
                                    <p:cTn id="62" presetID="2" presetClass="entr" presetSubtype="2" fill="hold" grpId="0" nodeType="afterEffect">
                                      <p:stCondLst>
                                        <p:cond delay="0"/>
                                      </p:stCondLst>
                                      <p:iterate type="wd">
                                        <p:tmPct val="10000"/>
                                      </p:iterate>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 fill="hold"/>
                                            <p:tgtEl>
                                              <p:spTgt spid="18"/>
                                            </p:tgtEl>
                                            <p:attrNameLst>
                                              <p:attrName>ppt_x</p:attrName>
                                            </p:attrNameLst>
                                          </p:cBhvr>
                                          <p:tavLst>
                                            <p:tav tm="0">
                                              <p:val>
                                                <p:strVal val="1+#ppt_w/2"/>
                                              </p:val>
                                            </p:tav>
                                            <p:tav tm="100000">
                                              <p:val>
                                                <p:strVal val="#ppt_x"/>
                                              </p:val>
                                            </p:tav>
                                          </p:tavLst>
                                        </p:anim>
                                        <p:anim calcmode="lin" valueType="num">
                                          <p:cBhvr additive="base">
                                            <p:cTn id="65" dur="500" fill="hold"/>
                                            <p:tgtEl>
                                              <p:spTgt spid="18"/>
                                            </p:tgtEl>
                                            <p:attrNameLst>
                                              <p:attrName>ppt_y</p:attrName>
                                            </p:attrNameLst>
                                          </p:cBhvr>
                                          <p:tavLst>
                                            <p:tav tm="0">
                                              <p:val>
                                                <p:strVal val="#ppt_y"/>
                                              </p:val>
                                            </p:tav>
                                            <p:tav tm="100000">
                                              <p:val>
                                                <p:strVal val="#ppt_y"/>
                                              </p:val>
                                            </p:tav>
                                          </p:tavLst>
                                        </p:anim>
                                      </p:childTnLst>
                                    </p:cTn>
                                  </p:par>
                                </p:childTnLst>
                              </p:cTn>
                            </p:par>
                            <p:par>
                              <p:cTn id="66" fill="hold">
                                <p:stCondLst>
                                  <p:cond delay="6110"/>
                                </p:stCondLst>
                                <p:childTnLst>
                                  <p:par>
                                    <p:cTn id="67" presetID="10" presetClass="entr" presetSubtype="0" fill="hold" grpId="0" nodeType="afterEffect">
                                      <p:stCondLst>
                                        <p:cond delay="0"/>
                                      </p:stCondLst>
                                      <p:iterate type="wd">
                                        <p:tmPct val="10000"/>
                                      </p:iterate>
                                      <p:childTnLst>
                                        <p:set>
                                          <p:cBhvr>
                                            <p:cTn id="68" dur="1" fill="hold">
                                              <p:stCondLst>
                                                <p:cond delay="0"/>
                                              </p:stCondLst>
                                            </p:cTn>
                                            <p:tgtEl>
                                              <p:spTgt spid="19"/>
                                            </p:tgtEl>
                                            <p:attrNameLst>
                                              <p:attrName>style.visibility</p:attrName>
                                            </p:attrNameLst>
                                          </p:cBhvr>
                                          <p:to>
                                            <p:strVal val="visible"/>
                                          </p:to>
                                        </p:set>
                                        <p:animEffect transition="in" filter="fade">
                                          <p:cBhvr>
                                            <p:cTn id="69" dur="300"/>
                                            <p:tgtEl>
                                              <p:spTgt spid="19"/>
                                            </p:tgtEl>
                                          </p:cBhvr>
                                        </p:animEffect>
                                      </p:childTnLst>
                                    </p:cTn>
                                  </p:par>
                                </p:childTnLst>
                              </p:cTn>
                            </p:par>
                            <p:par>
                              <p:cTn id="70" fill="hold">
                                <p:stCondLst>
                                  <p:cond delay="6500"/>
                                </p:stCondLst>
                                <p:childTnLst>
                                  <p:par>
                                    <p:cTn id="71" presetID="53" presetClass="entr" presetSubtype="16"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500" fill="hold"/>
                                            <p:tgtEl>
                                              <p:spTgt spid="27"/>
                                            </p:tgtEl>
                                            <p:attrNameLst>
                                              <p:attrName>ppt_w</p:attrName>
                                            </p:attrNameLst>
                                          </p:cBhvr>
                                          <p:tavLst>
                                            <p:tav tm="0">
                                              <p:val>
                                                <p:fltVal val="0"/>
                                              </p:val>
                                            </p:tav>
                                            <p:tav tm="100000">
                                              <p:val>
                                                <p:strVal val="#ppt_w"/>
                                              </p:val>
                                            </p:tav>
                                          </p:tavLst>
                                        </p:anim>
                                        <p:anim calcmode="lin" valueType="num">
                                          <p:cBhvr>
                                            <p:cTn id="74" dur="500" fill="hold"/>
                                            <p:tgtEl>
                                              <p:spTgt spid="27"/>
                                            </p:tgtEl>
                                            <p:attrNameLst>
                                              <p:attrName>ppt_h</p:attrName>
                                            </p:attrNameLst>
                                          </p:cBhvr>
                                          <p:tavLst>
                                            <p:tav tm="0">
                                              <p:val>
                                                <p:fltVal val="0"/>
                                              </p:val>
                                            </p:tav>
                                            <p:tav tm="100000">
                                              <p:val>
                                                <p:strVal val="#ppt_h"/>
                                              </p:val>
                                            </p:tav>
                                          </p:tavLst>
                                        </p:anim>
                                        <p:animEffect transition="in" filter="fade">
                                          <p:cBhvr>
                                            <p:cTn id="75" dur="500"/>
                                            <p:tgtEl>
                                              <p:spTgt spid="27"/>
                                            </p:tgtEl>
                                          </p:cBhvr>
                                        </p:animEffect>
                                      </p:childTnLst>
                                    </p:cTn>
                                  </p:par>
                                </p:childTnLst>
                              </p:cTn>
                            </p:par>
                            <p:par>
                              <p:cTn id="76" fill="hold">
                                <p:stCondLst>
                                  <p:cond delay="7000"/>
                                </p:stCondLst>
                                <p:childTnLst>
                                  <p:par>
                                    <p:cTn id="77" presetID="2" presetClass="entr" presetSubtype="2" fill="hold" grpId="0" nodeType="afterEffect">
                                      <p:stCondLst>
                                        <p:cond delay="0"/>
                                      </p:stCondLst>
                                      <p:iterate type="wd">
                                        <p:tmPct val="10000"/>
                                      </p:iterate>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1+#ppt_w/2"/>
                                              </p:val>
                                            </p:tav>
                                            <p:tav tm="100000">
                                              <p:val>
                                                <p:strVal val="#ppt_x"/>
                                              </p:val>
                                            </p:tav>
                                          </p:tavLst>
                                        </p:anim>
                                        <p:anim calcmode="lin" valueType="num">
                                          <p:cBhvr additive="base">
                                            <p:cTn id="80" dur="500" fill="hold"/>
                                            <p:tgtEl>
                                              <p:spTgt spid="28"/>
                                            </p:tgtEl>
                                            <p:attrNameLst>
                                              <p:attrName>ppt_y</p:attrName>
                                            </p:attrNameLst>
                                          </p:cBhvr>
                                          <p:tavLst>
                                            <p:tav tm="0">
                                              <p:val>
                                                <p:strVal val="#ppt_y"/>
                                              </p:val>
                                            </p:tav>
                                            <p:tav tm="100000">
                                              <p:val>
                                                <p:strVal val="#ppt_y"/>
                                              </p:val>
                                            </p:tav>
                                          </p:tavLst>
                                        </p:anim>
                                      </p:childTnLst>
                                    </p:cTn>
                                  </p:par>
                                </p:childTnLst>
                              </p:cTn>
                            </p:par>
                            <p:par>
                              <p:cTn id="81" fill="hold">
                                <p:stCondLst>
                                  <p:cond delay="7500"/>
                                </p:stCondLst>
                                <p:childTnLst>
                                  <p:par>
                                    <p:cTn id="82" presetID="10" presetClass="entr" presetSubtype="0" fill="hold" grpId="0" nodeType="afterEffect">
                                      <p:stCondLst>
                                        <p:cond delay="0"/>
                                      </p:stCondLst>
                                      <p:iterate type="wd">
                                        <p:tmPct val="10000"/>
                                      </p:iterate>
                                      <p:childTnLst>
                                        <p:set>
                                          <p:cBhvr>
                                            <p:cTn id="83" dur="1" fill="hold">
                                              <p:stCondLst>
                                                <p:cond delay="0"/>
                                              </p:stCondLst>
                                            </p:cTn>
                                            <p:tgtEl>
                                              <p:spTgt spid="29"/>
                                            </p:tgtEl>
                                            <p:attrNameLst>
                                              <p:attrName>style.visibility</p:attrName>
                                            </p:attrNameLst>
                                          </p:cBhvr>
                                          <p:to>
                                            <p:strVal val="visible"/>
                                          </p:to>
                                        </p:set>
                                        <p:animEffect transition="in" filter="fade">
                                          <p:cBhvr>
                                            <p:cTn id="84"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6" grpId="0"/>
          <p:bldP spid="9" grpId="0"/>
          <p:bldP spid="14" grpId="0" animBg="1"/>
          <p:bldP spid="15" grpId="0"/>
          <p:bldP spid="16" grpId="0"/>
          <p:bldP spid="17" grpId="0" animBg="1"/>
          <p:bldP spid="18" grpId="0"/>
          <p:bldP spid="19" grpId="0"/>
          <p:bldP spid="23" grpId="0"/>
          <p:bldP spid="25" grpId="0"/>
          <p:bldP spid="27" grpId="0" animBg="1"/>
          <p:bldP spid="28" grpId="0"/>
          <p:bldP spid="2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E103187-2670-4348-A39D-78915E1D1503}"/>
              </a:ext>
            </a:extLst>
          </p:cNvPr>
          <p:cNvSpPr txBox="1"/>
          <p:nvPr/>
        </p:nvSpPr>
        <p:spPr>
          <a:xfrm>
            <a:off x="378278" y="2874927"/>
            <a:ext cx="5777898" cy="1104533"/>
          </a:xfrm>
          <a:prstGeom prst="rect">
            <a:avLst/>
          </a:prstGeom>
          <a:noFill/>
        </p:spPr>
        <p:txBody>
          <a:bodyPr wrap="square" rtlCol="0">
            <a:spAutoFit/>
          </a:bodyPr>
          <a:lstStyle/>
          <a:p>
            <a:pPr algn="just">
              <a:lnSpc>
                <a:spcPct val="120000"/>
              </a:lnSpc>
            </a:pPr>
            <a:r>
              <a:rPr lang="zh-CN" altLang="zh-CN" sz="1400" dirty="0"/>
              <a:t>力触觉人机交互技术研究涉及计算机科学、心理学、认知科学、神经科学、机械学</a:t>
            </a:r>
            <a:r>
              <a:rPr lang="en-US" altLang="zh-CN" sz="1400" dirty="0"/>
              <a:t>, </a:t>
            </a:r>
            <a:r>
              <a:rPr lang="zh-CN" altLang="zh-CN" sz="1400" dirty="0"/>
              <a:t>以及控制、计算机等学科</a:t>
            </a:r>
            <a:r>
              <a:rPr lang="en-US" altLang="zh-CN" sz="1400" dirty="0"/>
              <a:t>, </a:t>
            </a:r>
            <a:r>
              <a:rPr lang="zh-CN" altLang="zh-CN" sz="1400" dirty="0"/>
              <a:t>研究难度大</a:t>
            </a:r>
            <a:r>
              <a:rPr lang="zh-CN" altLang="zh-CN" sz="1400" dirty="0" smtClean="0"/>
              <a:t>。</a:t>
            </a:r>
            <a:r>
              <a:rPr lang="zh-CN" altLang="en-US" sz="1400" dirty="0" smtClean="0"/>
              <a:t>但</a:t>
            </a:r>
            <a:r>
              <a:rPr lang="zh-CN" altLang="zh-CN" sz="1400" dirty="0" smtClean="0"/>
              <a:t>我</a:t>
            </a:r>
            <a:r>
              <a:rPr lang="zh-CN" altLang="zh-CN" sz="1400" dirty="0"/>
              <a:t>相信，对力触觉交互逼真度的持续需求也必将促进力触觉交互技术的进步。</a:t>
            </a:r>
          </a:p>
          <a:p>
            <a:pPr algn="just">
              <a:lnSpc>
                <a:spcPct val="120000"/>
              </a:lnSpc>
            </a:pPr>
            <a:endParaRPr lang="zh-CN" altLang="en-US" sz="1400" dirty="0">
              <a:latin typeface="微软雅黑" panose="020B0503020204020204" pitchFamily="34" charset="-122"/>
              <a:ea typeface="微软雅黑" panose="020B0503020204020204" pitchFamily="34" charset="-122"/>
            </a:endParaRPr>
          </a:p>
        </p:txBody>
      </p:sp>
      <p:sp>
        <p:nvSpPr>
          <p:cNvPr id="3" name="五角星 18">
            <a:extLst>
              <a:ext uri="{FF2B5EF4-FFF2-40B4-BE49-F238E27FC236}">
                <a16:creationId xmlns:a16="http://schemas.microsoft.com/office/drawing/2014/main" xmlns="" id="{8647C14F-414D-4016-811F-667123A205EC}"/>
              </a:ext>
            </a:extLst>
          </p:cNvPr>
          <p:cNvSpPr/>
          <p:nvPr/>
        </p:nvSpPr>
        <p:spPr>
          <a:xfrm rot="2134838">
            <a:off x="512627" y="1120893"/>
            <a:ext cx="1649268" cy="1506814"/>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959AA2"/>
          </a:solidFill>
          <a:ln w="6350" cap="flat" cmpd="sng">
            <a:solidFill>
              <a:srgbClr val="FCFCFC"/>
            </a:solidFill>
            <a:miter lim="800000"/>
            <a:headEnd/>
            <a:tailEnd/>
          </a:ln>
        </p:spPr>
        <p:txBody>
          <a:bodyPr/>
          <a:lstStyle/>
          <a:p>
            <a:endParaRPr lang="zh-CN" altLang="en-US">
              <a:solidFill>
                <a:srgbClr val="000000"/>
              </a:solidFill>
              <a:latin typeface="Calibri" pitchFamily="34" charset="0"/>
            </a:endParaRPr>
          </a:p>
        </p:txBody>
      </p:sp>
      <p:grpSp>
        <p:nvGrpSpPr>
          <p:cNvPr id="4" name="组合 3">
            <a:extLst>
              <a:ext uri="{FF2B5EF4-FFF2-40B4-BE49-F238E27FC236}">
                <a16:creationId xmlns:a16="http://schemas.microsoft.com/office/drawing/2014/main" xmlns="" id="{0DD4FE69-7626-46CD-8A1A-94781364C0B6}"/>
              </a:ext>
            </a:extLst>
          </p:cNvPr>
          <p:cNvGrpSpPr/>
          <p:nvPr/>
        </p:nvGrpSpPr>
        <p:grpSpPr>
          <a:xfrm>
            <a:off x="1159362" y="1445046"/>
            <a:ext cx="375076" cy="339214"/>
            <a:chOff x="1912141" y="1824035"/>
            <a:chExt cx="488159" cy="490540"/>
          </a:xfrm>
          <a:solidFill>
            <a:srgbClr val="FFFFFF"/>
          </a:solidFill>
        </p:grpSpPr>
        <p:sp>
          <p:nvSpPr>
            <p:cNvPr id="5" name="饼形 4">
              <a:extLst>
                <a:ext uri="{FF2B5EF4-FFF2-40B4-BE49-F238E27FC236}">
                  <a16:creationId xmlns:a16="http://schemas.microsoft.com/office/drawing/2014/main" xmlns="" id="{9894C923-8878-46CC-A74B-534A766DF91B}"/>
                </a:ext>
              </a:extLst>
            </p:cNvPr>
            <p:cNvSpPr/>
            <p:nvPr/>
          </p:nvSpPr>
          <p:spPr>
            <a:xfrm>
              <a:off x="1912141" y="1847847"/>
              <a:ext cx="466728" cy="466728"/>
            </a:xfrm>
            <a:prstGeom prst="pie">
              <a:avLst>
                <a:gd name="adj1" fmla="val 2668795"/>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饼形 5">
              <a:extLst>
                <a:ext uri="{FF2B5EF4-FFF2-40B4-BE49-F238E27FC236}">
                  <a16:creationId xmlns:a16="http://schemas.microsoft.com/office/drawing/2014/main" xmlns="" id="{D8622887-D831-44F1-9EF1-E3C7A8CB57E7}"/>
                </a:ext>
              </a:extLst>
            </p:cNvPr>
            <p:cNvSpPr/>
            <p:nvPr/>
          </p:nvSpPr>
          <p:spPr>
            <a:xfrm>
              <a:off x="1933572" y="1824035"/>
              <a:ext cx="466728" cy="466728"/>
            </a:xfrm>
            <a:prstGeom prst="pie">
              <a:avLst>
                <a:gd name="adj1" fmla="val 16168367"/>
                <a:gd name="adj2" fmla="val 215999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TextBox 6">
            <a:extLst>
              <a:ext uri="{FF2B5EF4-FFF2-40B4-BE49-F238E27FC236}">
                <a16:creationId xmlns:a16="http://schemas.microsoft.com/office/drawing/2014/main" xmlns="" id="{58E6B5FB-1C0B-4F9B-9982-102179F70970}"/>
              </a:ext>
            </a:extLst>
          </p:cNvPr>
          <p:cNvSpPr txBox="1"/>
          <p:nvPr/>
        </p:nvSpPr>
        <p:spPr>
          <a:xfrm>
            <a:off x="655347" y="1805218"/>
            <a:ext cx="1379140" cy="369332"/>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1800" dirty="0" smtClean="0">
                <a:latin typeface="微软雅黑" panose="020B0503020204020204" pitchFamily="34" charset="-122"/>
                <a:ea typeface="微软雅黑" panose="020B0503020204020204" pitchFamily="34" charset="-122"/>
              </a:rPr>
              <a:t>存在问题</a:t>
            </a:r>
            <a:endParaRPr lang="zh-CN" altLang="en-US" sz="1800" dirty="0">
              <a:latin typeface="微软雅黑" panose="020B0503020204020204" pitchFamily="34" charset="-122"/>
              <a:ea typeface="微软雅黑" panose="020B0503020204020204" pitchFamily="34" charset="-122"/>
            </a:endParaRPr>
          </a:p>
        </p:txBody>
      </p:sp>
      <p:sp>
        <p:nvSpPr>
          <p:cNvPr id="8" name="五角星 18">
            <a:extLst>
              <a:ext uri="{FF2B5EF4-FFF2-40B4-BE49-F238E27FC236}">
                <a16:creationId xmlns:a16="http://schemas.microsoft.com/office/drawing/2014/main" xmlns="" id="{6F36198C-FEC3-45ED-9A21-782EEB0F0D13}"/>
              </a:ext>
            </a:extLst>
          </p:cNvPr>
          <p:cNvSpPr/>
          <p:nvPr/>
        </p:nvSpPr>
        <p:spPr>
          <a:xfrm rot="2134838">
            <a:off x="2439610" y="1115178"/>
            <a:ext cx="1649268" cy="1506814"/>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53585F"/>
          </a:solidFill>
          <a:ln w="6350" cap="flat" cmpd="sng">
            <a:solidFill>
              <a:srgbClr val="FCFCFC"/>
            </a:solidFill>
            <a:miter lim="800000"/>
            <a:headEnd/>
            <a:tailEnd/>
          </a:ln>
        </p:spPr>
        <p:txBody>
          <a:bodyPr/>
          <a:lstStyle/>
          <a:p>
            <a:endParaRPr lang="zh-CN" altLang="en-US">
              <a:solidFill>
                <a:srgbClr val="000000"/>
              </a:solidFill>
              <a:latin typeface="Calibri" pitchFamily="34" charset="0"/>
            </a:endParaRPr>
          </a:p>
        </p:txBody>
      </p:sp>
      <p:sp>
        <p:nvSpPr>
          <p:cNvPr id="9" name="TextBox 8">
            <a:extLst>
              <a:ext uri="{FF2B5EF4-FFF2-40B4-BE49-F238E27FC236}">
                <a16:creationId xmlns:a16="http://schemas.microsoft.com/office/drawing/2014/main" xmlns="" id="{BF8FFE86-D818-4DFA-BB4A-815E9EE34A6F}"/>
              </a:ext>
            </a:extLst>
          </p:cNvPr>
          <p:cNvSpPr txBox="1"/>
          <p:nvPr/>
        </p:nvSpPr>
        <p:spPr>
          <a:xfrm>
            <a:off x="2629015" y="1805931"/>
            <a:ext cx="1259580" cy="369332"/>
          </a:xfrm>
          <a:prstGeom prst="rect">
            <a:avLst/>
          </a:prstGeom>
          <a:noFill/>
        </p:spPr>
        <p:txBody>
          <a:bodyPr wrap="square" rtlCol="0">
            <a:spAutoFit/>
          </a:bodyPr>
          <a:lstStyle>
            <a:defPPr>
              <a:defRPr lang="zh-CN"/>
            </a:defPPr>
            <a:lvl1pPr algn="ctr">
              <a:defRPr sz="2000">
                <a:solidFill>
                  <a:srgbClr val="FFFFFF"/>
                </a:solidFill>
                <a:latin typeface="方正正准黑简体" panose="02000000000000000000" pitchFamily="2" charset="-122"/>
                <a:ea typeface="方正正准黑简体" panose="02000000000000000000" pitchFamily="2" charset="-122"/>
              </a:defRPr>
            </a:lvl1pPr>
          </a:lstStyle>
          <a:p>
            <a:r>
              <a:rPr lang="zh-CN" altLang="en-US" sz="1800" dirty="0" smtClean="0">
                <a:latin typeface="微软雅黑" panose="020B0503020204020204" pitchFamily="34" charset="-122"/>
                <a:ea typeface="微软雅黑" panose="020B0503020204020204" pitchFamily="34" charset="-122"/>
              </a:rPr>
              <a:t>研究方向</a:t>
            </a:r>
            <a:endParaRPr lang="zh-CN" altLang="en-US" sz="1800" dirty="0">
              <a:latin typeface="微软雅黑" panose="020B0503020204020204" pitchFamily="34" charset="-122"/>
              <a:ea typeface="微软雅黑" panose="020B0503020204020204" pitchFamily="34" charset="-122"/>
            </a:endParaRPr>
          </a:p>
        </p:txBody>
      </p:sp>
      <p:sp>
        <p:nvSpPr>
          <p:cNvPr id="10" name="五角星 18">
            <a:extLst>
              <a:ext uri="{FF2B5EF4-FFF2-40B4-BE49-F238E27FC236}">
                <a16:creationId xmlns:a16="http://schemas.microsoft.com/office/drawing/2014/main" xmlns="" id="{B3D906B6-E537-4245-8655-BB19BB937820}"/>
              </a:ext>
            </a:extLst>
          </p:cNvPr>
          <p:cNvSpPr/>
          <p:nvPr/>
        </p:nvSpPr>
        <p:spPr>
          <a:xfrm rot="2134838">
            <a:off x="4383826" y="1115178"/>
            <a:ext cx="1649268" cy="1506814"/>
          </a:xfrm>
          <a:custGeom>
            <a:avLst/>
            <a:gdLst/>
            <a:ahLst/>
            <a:cxnLst/>
            <a:rect l="l" t="t" r="r" b="b"/>
            <a:pathLst>
              <a:path w="2146515" h="21790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rgbClr val="19B49B"/>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1" name="TextBox 10">
            <a:extLst>
              <a:ext uri="{FF2B5EF4-FFF2-40B4-BE49-F238E27FC236}">
                <a16:creationId xmlns:a16="http://schemas.microsoft.com/office/drawing/2014/main" xmlns="" id="{92F7BAB7-F663-4EF6-8FEC-3E40C04A0487}"/>
              </a:ext>
            </a:extLst>
          </p:cNvPr>
          <p:cNvSpPr txBox="1"/>
          <p:nvPr/>
        </p:nvSpPr>
        <p:spPr>
          <a:xfrm>
            <a:off x="4499992" y="1808075"/>
            <a:ext cx="1379140" cy="369332"/>
          </a:xfrm>
          <a:prstGeom prst="rect">
            <a:avLst/>
          </a:prstGeom>
          <a:noFill/>
        </p:spPr>
        <p:txBody>
          <a:bodyPr wrap="square" rtlCol="0">
            <a:spAutoFit/>
          </a:bodyPr>
          <a:lstStyle/>
          <a:p>
            <a:pPr algn="ctr"/>
            <a:r>
              <a:rPr lang="zh-CN" altLang="en-US" dirty="0" smtClean="0">
                <a:solidFill>
                  <a:srgbClr val="FFFFFF"/>
                </a:solidFill>
                <a:latin typeface="微软雅黑" panose="020B0503020204020204" pitchFamily="34" charset="-122"/>
                <a:ea typeface="微软雅黑" panose="020B0503020204020204" pitchFamily="34" charset="-122"/>
              </a:rPr>
              <a:t>保持信心</a:t>
            </a:r>
            <a:endParaRPr lang="zh-CN" altLang="en-US" dirty="0">
              <a:solidFill>
                <a:srgbClr val="FFFFFF"/>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xmlns="" id="{6139CA50-3B6D-44D4-8D9B-9D3B69390E69}"/>
              </a:ext>
            </a:extLst>
          </p:cNvPr>
          <p:cNvGrpSpPr/>
          <p:nvPr/>
        </p:nvGrpSpPr>
        <p:grpSpPr>
          <a:xfrm>
            <a:off x="3011910" y="1444353"/>
            <a:ext cx="512874" cy="324085"/>
            <a:chOff x="2409665" y="939861"/>
            <a:chExt cx="5638961" cy="3959164"/>
          </a:xfrm>
          <a:solidFill>
            <a:srgbClr val="FFFFFF"/>
          </a:solidFill>
        </p:grpSpPr>
        <p:sp>
          <p:nvSpPr>
            <p:cNvPr id="13" name="流程图: 联系 2">
              <a:extLst>
                <a:ext uri="{FF2B5EF4-FFF2-40B4-BE49-F238E27FC236}">
                  <a16:creationId xmlns:a16="http://schemas.microsoft.com/office/drawing/2014/main" xmlns="" id="{4E72AF88-1E82-4BC9-9FF2-9B99B5336BBE}"/>
                </a:ext>
              </a:extLst>
            </p:cNvPr>
            <p:cNvSpPr/>
            <p:nvPr/>
          </p:nvSpPr>
          <p:spPr>
            <a:xfrm>
              <a:off x="3884040" y="1024462"/>
              <a:ext cx="2680685" cy="3874563"/>
            </a:xfrm>
            <a:custGeom>
              <a:avLst/>
              <a:gdLst/>
              <a:ahLst/>
              <a:cxnLst/>
              <a:rect l="l" t="t" r="r" b="b"/>
              <a:pathLst>
                <a:path w="2680685" h="3874563">
                  <a:moveTo>
                    <a:pt x="1049911" y="1326547"/>
                  </a:moveTo>
                  <a:lnTo>
                    <a:pt x="1130886" y="1416545"/>
                  </a:lnTo>
                  <a:lnTo>
                    <a:pt x="1130989" y="1416517"/>
                  </a:lnTo>
                  <a:lnTo>
                    <a:pt x="1312935" y="1622593"/>
                  </a:lnTo>
                  <a:lnTo>
                    <a:pt x="1164126" y="2754124"/>
                  </a:lnTo>
                  <a:lnTo>
                    <a:pt x="1330469" y="3179256"/>
                  </a:lnTo>
                  <a:cubicBezTo>
                    <a:pt x="1393318" y="3185424"/>
                    <a:pt x="1456167" y="2747966"/>
                    <a:pt x="1519023" y="2754127"/>
                  </a:cubicBezTo>
                  <a:lnTo>
                    <a:pt x="1368996" y="1613275"/>
                  </a:lnTo>
                  <a:lnTo>
                    <a:pt x="1547978" y="1410556"/>
                  </a:lnTo>
                  <a:lnTo>
                    <a:pt x="1549687" y="1411027"/>
                  </a:lnTo>
                  <a:lnTo>
                    <a:pt x="1625697" y="1326547"/>
                  </a:lnTo>
                  <a:lnTo>
                    <a:pt x="1740228" y="1463512"/>
                  </a:lnTo>
                  <a:lnTo>
                    <a:pt x="2163777" y="1580180"/>
                  </a:lnTo>
                  <a:lnTo>
                    <a:pt x="2163105" y="1571541"/>
                  </a:lnTo>
                  <a:lnTo>
                    <a:pt x="2369061" y="1628276"/>
                  </a:lnTo>
                  <a:lnTo>
                    <a:pt x="2376321" y="1626429"/>
                  </a:lnTo>
                  <a:lnTo>
                    <a:pt x="2619825" y="2583371"/>
                  </a:lnTo>
                  <a:lnTo>
                    <a:pt x="2622880" y="2582594"/>
                  </a:lnTo>
                  <a:lnTo>
                    <a:pt x="2678814" y="2802409"/>
                  </a:lnTo>
                  <a:lnTo>
                    <a:pt x="2680685" y="2803247"/>
                  </a:lnTo>
                  <a:lnTo>
                    <a:pt x="2208786" y="3856531"/>
                  </a:lnTo>
                  <a:lnTo>
                    <a:pt x="2208786" y="3871389"/>
                  </a:lnTo>
                  <a:lnTo>
                    <a:pt x="2049180" y="3871389"/>
                  </a:lnTo>
                  <a:lnTo>
                    <a:pt x="2049443" y="3874563"/>
                  </a:lnTo>
                  <a:lnTo>
                    <a:pt x="648500" y="3874563"/>
                  </a:lnTo>
                  <a:lnTo>
                    <a:pt x="648762" y="3871389"/>
                  </a:lnTo>
                  <a:lnTo>
                    <a:pt x="456186" y="3871389"/>
                  </a:lnTo>
                  <a:lnTo>
                    <a:pt x="456186" y="3867966"/>
                  </a:lnTo>
                  <a:lnTo>
                    <a:pt x="0" y="2849753"/>
                  </a:lnTo>
                  <a:lnTo>
                    <a:pt x="1070" y="2845549"/>
                  </a:lnTo>
                  <a:lnTo>
                    <a:pt x="3080" y="2844648"/>
                  </a:lnTo>
                  <a:lnTo>
                    <a:pt x="1407" y="2844222"/>
                  </a:lnTo>
                  <a:lnTo>
                    <a:pt x="309256" y="1634409"/>
                  </a:lnTo>
                  <a:lnTo>
                    <a:pt x="492252" y="1583998"/>
                  </a:lnTo>
                  <a:lnTo>
                    <a:pt x="491584" y="1592643"/>
                  </a:lnTo>
                  <a:lnTo>
                    <a:pt x="927899" y="1472458"/>
                  </a:lnTo>
                  <a:close/>
                  <a:moveTo>
                    <a:pt x="1330482" y="0"/>
                  </a:moveTo>
                  <a:cubicBezTo>
                    <a:pt x="1677575" y="0"/>
                    <a:pt x="1958952" y="281376"/>
                    <a:pt x="1958952" y="628469"/>
                  </a:cubicBezTo>
                  <a:cubicBezTo>
                    <a:pt x="1958952" y="975562"/>
                    <a:pt x="1677575" y="1256939"/>
                    <a:pt x="1330482" y="1256939"/>
                  </a:cubicBezTo>
                  <a:cubicBezTo>
                    <a:pt x="983390" y="1256939"/>
                    <a:pt x="702013" y="975562"/>
                    <a:pt x="702013" y="628469"/>
                  </a:cubicBezTo>
                  <a:cubicBezTo>
                    <a:pt x="702013" y="281376"/>
                    <a:pt x="983390" y="0"/>
                    <a:pt x="13304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A6B2"/>
                </a:solidFill>
              </a:endParaRPr>
            </a:p>
          </p:txBody>
        </p:sp>
        <p:sp>
          <p:nvSpPr>
            <p:cNvPr id="14" name="流程图: 联系 2">
              <a:extLst>
                <a:ext uri="{FF2B5EF4-FFF2-40B4-BE49-F238E27FC236}">
                  <a16:creationId xmlns:a16="http://schemas.microsoft.com/office/drawing/2014/main" xmlns="" id="{66612A20-8FFD-4526-BB5B-40631911BBFF}"/>
                </a:ext>
              </a:extLst>
            </p:cNvPr>
            <p:cNvSpPr/>
            <p:nvPr/>
          </p:nvSpPr>
          <p:spPr>
            <a:xfrm>
              <a:off x="2409665" y="939861"/>
              <a:ext cx="1914686" cy="2767416"/>
            </a:xfrm>
            <a:custGeom>
              <a:avLst/>
              <a:gdLst/>
              <a:ahLst/>
              <a:cxnLst/>
              <a:rect l="l" t="t" r="r" b="b"/>
              <a:pathLst>
                <a:path w="2680685" h="3874563">
                  <a:moveTo>
                    <a:pt x="1049911" y="1326547"/>
                  </a:moveTo>
                  <a:lnTo>
                    <a:pt x="1130886" y="1416545"/>
                  </a:lnTo>
                  <a:lnTo>
                    <a:pt x="1130989" y="1416517"/>
                  </a:lnTo>
                  <a:lnTo>
                    <a:pt x="1312935" y="1622593"/>
                  </a:lnTo>
                  <a:lnTo>
                    <a:pt x="1164126" y="2754124"/>
                  </a:lnTo>
                  <a:lnTo>
                    <a:pt x="1330469" y="3179256"/>
                  </a:lnTo>
                  <a:cubicBezTo>
                    <a:pt x="1393318" y="3185424"/>
                    <a:pt x="1456167" y="2747966"/>
                    <a:pt x="1519023" y="2754127"/>
                  </a:cubicBezTo>
                  <a:lnTo>
                    <a:pt x="1368996" y="1613275"/>
                  </a:lnTo>
                  <a:lnTo>
                    <a:pt x="1547978" y="1410556"/>
                  </a:lnTo>
                  <a:lnTo>
                    <a:pt x="1549687" y="1411027"/>
                  </a:lnTo>
                  <a:lnTo>
                    <a:pt x="1625697" y="1326547"/>
                  </a:lnTo>
                  <a:lnTo>
                    <a:pt x="1740228" y="1463512"/>
                  </a:lnTo>
                  <a:lnTo>
                    <a:pt x="2163777" y="1580180"/>
                  </a:lnTo>
                  <a:lnTo>
                    <a:pt x="2163105" y="1571541"/>
                  </a:lnTo>
                  <a:lnTo>
                    <a:pt x="2369061" y="1628276"/>
                  </a:lnTo>
                  <a:lnTo>
                    <a:pt x="2376321" y="1626429"/>
                  </a:lnTo>
                  <a:lnTo>
                    <a:pt x="2619825" y="2583371"/>
                  </a:lnTo>
                  <a:lnTo>
                    <a:pt x="2622880" y="2582594"/>
                  </a:lnTo>
                  <a:lnTo>
                    <a:pt x="2678814" y="2802409"/>
                  </a:lnTo>
                  <a:lnTo>
                    <a:pt x="2680685" y="2803247"/>
                  </a:lnTo>
                  <a:lnTo>
                    <a:pt x="2208786" y="3856531"/>
                  </a:lnTo>
                  <a:lnTo>
                    <a:pt x="2208786" y="3871389"/>
                  </a:lnTo>
                  <a:lnTo>
                    <a:pt x="2049180" y="3871389"/>
                  </a:lnTo>
                  <a:lnTo>
                    <a:pt x="2049443" y="3874563"/>
                  </a:lnTo>
                  <a:lnTo>
                    <a:pt x="648500" y="3874563"/>
                  </a:lnTo>
                  <a:lnTo>
                    <a:pt x="648762" y="3871389"/>
                  </a:lnTo>
                  <a:lnTo>
                    <a:pt x="456186" y="3871389"/>
                  </a:lnTo>
                  <a:lnTo>
                    <a:pt x="456186" y="3867966"/>
                  </a:lnTo>
                  <a:lnTo>
                    <a:pt x="0" y="2849753"/>
                  </a:lnTo>
                  <a:lnTo>
                    <a:pt x="1070" y="2845549"/>
                  </a:lnTo>
                  <a:lnTo>
                    <a:pt x="3080" y="2844648"/>
                  </a:lnTo>
                  <a:lnTo>
                    <a:pt x="1407" y="2844222"/>
                  </a:lnTo>
                  <a:lnTo>
                    <a:pt x="309256" y="1634409"/>
                  </a:lnTo>
                  <a:lnTo>
                    <a:pt x="492252" y="1583998"/>
                  </a:lnTo>
                  <a:lnTo>
                    <a:pt x="491584" y="1592643"/>
                  </a:lnTo>
                  <a:lnTo>
                    <a:pt x="927899" y="1472458"/>
                  </a:lnTo>
                  <a:close/>
                  <a:moveTo>
                    <a:pt x="1330482" y="0"/>
                  </a:moveTo>
                  <a:cubicBezTo>
                    <a:pt x="1677575" y="0"/>
                    <a:pt x="1958952" y="281376"/>
                    <a:pt x="1958952" y="628469"/>
                  </a:cubicBezTo>
                  <a:cubicBezTo>
                    <a:pt x="1958952" y="975562"/>
                    <a:pt x="1677575" y="1256939"/>
                    <a:pt x="1330482" y="1256939"/>
                  </a:cubicBezTo>
                  <a:cubicBezTo>
                    <a:pt x="983390" y="1256939"/>
                    <a:pt x="702013" y="975562"/>
                    <a:pt x="702013" y="628469"/>
                  </a:cubicBezTo>
                  <a:cubicBezTo>
                    <a:pt x="702013" y="281376"/>
                    <a:pt x="983390" y="0"/>
                    <a:pt x="13304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A6B2"/>
                </a:solidFill>
              </a:endParaRPr>
            </a:p>
          </p:txBody>
        </p:sp>
        <p:sp>
          <p:nvSpPr>
            <p:cNvPr id="15" name="流程图: 联系 2">
              <a:extLst>
                <a:ext uri="{FF2B5EF4-FFF2-40B4-BE49-F238E27FC236}">
                  <a16:creationId xmlns:a16="http://schemas.microsoft.com/office/drawing/2014/main" xmlns="" id="{352F849B-201F-4D53-B84F-FBEE29D5529B}"/>
                </a:ext>
              </a:extLst>
            </p:cNvPr>
            <p:cNvSpPr/>
            <p:nvPr/>
          </p:nvSpPr>
          <p:spPr>
            <a:xfrm>
              <a:off x="6133940" y="939861"/>
              <a:ext cx="1914686" cy="2767416"/>
            </a:xfrm>
            <a:custGeom>
              <a:avLst/>
              <a:gdLst/>
              <a:ahLst/>
              <a:cxnLst/>
              <a:rect l="l" t="t" r="r" b="b"/>
              <a:pathLst>
                <a:path w="2680685" h="3874563">
                  <a:moveTo>
                    <a:pt x="1049911" y="1326547"/>
                  </a:moveTo>
                  <a:lnTo>
                    <a:pt x="1130886" y="1416545"/>
                  </a:lnTo>
                  <a:lnTo>
                    <a:pt x="1130989" y="1416517"/>
                  </a:lnTo>
                  <a:lnTo>
                    <a:pt x="1312935" y="1622593"/>
                  </a:lnTo>
                  <a:lnTo>
                    <a:pt x="1164126" y="2754124"/>
                  </a:lnTo>
                  <a:lnTo>
                    <a:pt x="1330469" y="3179256"/>
                  </a:lnTo>
                  <a:cubicBezTo>
                    <a:pt x="1393318" y="3185424"/>
                    <a:pt x="1456167" y="2747966"/>
                    <a:pt x="1519023" y="2754127"/>
                  </a:cubicBezTo>
                  <a:lnTo>
                    <a:pt x="1368996" y="1613275"/>
                  </a:lnTo>
                  <a:lnTo>
                    <a:pt x="1547978" y="1410556"/>
                  </a:lnTo>
                  <a:lnTo>
                    <a:pt x="1549687" y="1411027"/>
                  </a:lnTo>
                  <a:lnTo>
                    <a:pt x="1625697" y="1326547"/>
                  </a:lnTo>
                  <a:lnTo>
                    <a:pt x="1740228" y="1463512"/>
                  </a:lnTo>
                  <a:lnTo>
                    <a:pt x="2163777" y="1580180"/>
                  </a:lnTo>
                  <a:lnTo>
                    <a:pt x="2163105" y="1571541"/>
                  </a:lnTo>
                  <a:lnTo>
                    <a:pt x="2369061" y="1628276"/>
                  </a:lnTo>
                  <a:lnTo>
                    <a:pt x="2376321" y="1626429"/>
                  </a:lnTo>
                  <a:lnTo>
                    <a:pt x="2619825" y="2583371"/>
                  </a:lnTo>
                  <a:lnTo>
                    <a:pt x="2622880" y="2582594"/>
                  </a:lnTo>
                  <a:lnTo>
                    <a:pt x="2678814" y="2802409"/>
                  </a:lnTo>
                  <a:lnTo>
                    <a:pt x="2680685" y="2803247"/>
                  </a:lnTo>
                  <a:lnTo>
                    <a:pt x="2208786" y="3856531"/>
                  </a:lnTo>
                  <a:lnTo>
                    <a:pt x="2208786" y="3871389"/>
                  </a:lnTo>
                  <a:lnTo>
                    <a:pt x="2049180" y="3871389"/>
                  </a:lnTo>
                  <a:lnTo>
                    <a:pt x="2049443" y="3874563"/>
                  </a:lnTo>
                  <a:lnTo>
                    <a:pt x="648500" y="3874563"/>
                  </a:lnTo>
                  <a:lnTo>
                    <a:pt x="648762" y="3871389"/>
                  </a:lnTo>
                  <a:lnTo>
                    <a:pt x="456186" y="3871389"/>
                  </a:lnTo>
                  <a:lnTo>
                    <a:pt x="456186" y="3867966"/>
                  </a:lnTo>
                  <a:lnTo>
                    <a:pt x="0" y="2849753"/>
                  </a:lnTo>
                  <a:lnTo>
                    <a:pt x="1070" y="2845549"/>
                  </a:lnTo>
                  <a:lnTo>
                    <a:pt x="3080" y="2844648"/>
                  </a:lnTo>
                  <a:lnTo>
                    <a:pt x="1407" y="2844222"/>
                  </a:lnTo>
                  <a:lnTo>
                    <a:pt x="309256" y="1634409"/>
                  </a:lnTo>
                  <a:lnTo>
                    <a:pt x="492252" y="1583998"/>
                  </a:lnTo>
                  <a:lnTo>
                    <a:pt x="491584" y="1592643"/>
                  </a:lnTo>
                  <a:lnTo>
                    <a:pt x="927899" y="1472458"/>
                  </a:lnTo>
                  <a:close/>
                  <a:moveTo>
                    <a:pt x="1330482" y="0"/>
                  </a:moveTo>
                  <a:cubicBezTo>
                    <a:pt x="1677575" y="0"/>
                    <a:pt x="1958952" y="281376"/>
                    <a:pt x="1958952" y="628469"/>
                  </a:cubicBezTo>
                  <a:cubicBezTo>
                    <a:pt x="1958952" y="975562"/>
                    <a:pt x="1677575" y="1256939"/>
                    <a:pt x="1330482" y="1256939"/>
                  </a:cubicBezTo>
                  <a:cubicBezTo>
                    <a:pt x="983390" y="1256939"/>
                    <a:pt x="702013" y="975562"/>
                    <a:pt x="702013" y="628469"/>
                  </a:cubicBezTo>
                  <a:cubicBezTo>
                    <a:pt x="702013" y="281376"/>
                    <a:pt x="983390" y="0"/>
                    <a:pt x="13304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A6B2"/>
                </a:solidFill>
              </a:endParaRPr>
            </a:p>
          </p:txBody>
        </p:sp>
      </p:grpSp>
      <p:sp>
        <p:nvSpPr>
          <p:cNvPr id="16" name="矩形 25">
            <a:extLst>
              <a:ext uri="{FF2B5EF4-FFF2-40B4-BE49-F238E27FC236}">
                <a16:creationId xmlns:a16="http://schemas.microsoft.com/office/drawing/2014/main" xmlns="" id="{50706DBF-26A1-4C8C-A8F9-5F22FD91C3E6}"/>
              </a:ext>
            </a:extLst>
          </p:cNvPr>
          <p:cNvSpPr/>
          <p:nvPr/>
        </p:nvSpPr>
        <p:spPr>
          <a:xfrm>
            <a:off x="4998666" y="1426600"/>
            <a:ext cx="394202" cy="359008"/>
          </a:xfrm>
          <a:custGeom>
            <a:avLst/>
            <a:gdLst/>
            <a:ahLst/>
            <a:cxnLst/>
            <a:rect l="l" t="t" r="r" b="b"/>
            <a:pathLst>
              <a:path w="4210679" h="4260850">
                <a:moveTo>
                  <a:pt x="83635" y="0"/>
                </a:moveTo>
                <a:lnTo>
                  <a:pt x="832931" y="0"/>
                </a:lnTo>
                <a:cubicBezTo>
                  <a:pt x="878523" y="0"/>
                  <a:pt x="915483" y="36960"/>
                  <a:pt x="915483" y="82552"/>
                </a:cubicBezTo>
                <a:lnTo>
                  <a:pt x="915483" y="412748"/>
                </a:lnTo>
                <a:cubicBezTo>
                  <a:pt x="915483" y="443274"/>
                  <a:pt x="898914" y="469930"/>
                  <a:pt x="873607" y="483053"/>
                </a:cubicBezTo>
                <a:lnTo>
                  <a:pt x="4210679" y="483053"/>
                </a:lnTo>
                <a:lnTo>
                  <a:pt x="4210679" y="1893780"/>
                </a:lnTo>
                <a:lnTo>
                  <a:pt x="1406022" y="2781301"/>
                </a:lnTo>
                <a:lnTo>
                  <a:pt x="4210679" y="2781301"/>
                </a:lnTo>
                <a:lnTo>
                  <a:pt x="4210679" y="3305175"/>
                </a:lnTo>
                <a:lnTo>
                  <a:pt x="3591246" y="3305175"/>
                </a:lnTo>
                <a:cubicBezTo>
                  <a:pt x="3812567" y="3348853"/>
                  <a:pt x="3979359" y="3544073"/>
                  <a:pt x="3979359" y="3778250"/>
                </a:cubicBezTo>
                <a:cubicBezTo>
                  <a:pt x="3979359" y="4044783"/>
                  <a:pt x="3763292" y="4260850"/>
                  <a:pt x="3496759" y="4260850"/>
                </a:cubicBezTo>
                <a:cubicBezTo>
                  <a:pt x="3230226" y="4260850"/>
                  <a:pt x="3014159" y="4044783"/>
                  <a:pt x="3014159" y="3778250"/>
                </a:cubicBezTo>
                <a:cubicBezTo>
                  <a:pt x="3014159" y="3544073"/>
                  <a:pt x="3180952" y="3348853"/>
                  <a:pt x="3402273" y="3305175"/>
                </a:cubicBezTo>
                <a:lnTo>
                  <a:pt x="1267146" y="3305175"/>
                </a:lnTo>
                <a:cubicBezTo>
                  <a:pt x="1488467" y="3348853"/>
                  <a:pt x="1655259" y="3544073"/>
                  <a:pt x="1655259" y="3778250"/>
                </a:cubicBezTo>
                <a:cubicBezTo>
                  <a:pt x="1655259" y="4044783"/>
                  <a:pt x="1439192" y="4260850"/>
                  <a:pt x="1172659" y="4260850"/>
                </a:cubicBezTo>
                <a:cubicBezTo>
                  <a:pt x="906126" y="4260850"/>
                  <a:pt x="690059" y="4044783"/>
                  <a:pt x="690059" y="3778250"/>
                </a:cubicBezTo>
                <a:cubicBezTo>
                  <a:pt x="690059" y="3544073"/>
                  <a:pt x="856851" y="3348853"/>
                  <a:pt x="1078173" y="3305175"/>
                </a:cubicBezTo>
                <a:lnTo>
                  <a:pt x="972633" y="3305175"/>
                </a:lnTo>
                <a:cubicBezTo>
                  <a:pt x="944058" y="3143250"/>
                  <a:pt x="972634" y="3276600"/>
                  <a:pt x="963109" y="2781300"/>
                </a:cubicBezTo>
                <a:cubicBezTo>
                  <a:pt x="451270" y="464482"/>
                  <a:pt x="618551" y="1241439"/>
                  <a:pt x="451247" y="494159"/>
                </a:cubicBezTo>
                <a:lnTo>
                  <a:pt x="36010" y="492918"/>
                </a:lnTo>
                <a:cubicBezTo>
                  <a:pt x="-9582" y="492918"/>
                  <a:pt x="1083" y="489297"/>
                  <a:pt x="1083" y="443705"/>
                </a:cubicBezTo>
                <a:lnTo>
                  <a:pt x="1083" y="82552"/>
                </a:lnTo>
                <a:cubicBezTo>
                  <a:pt x="1083" y="36960"/>
                  <a:pt x="38043" y="0"/>
                  <a:pt x="83635"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8">
            <a:extLst>
              <a:ext uri="{FF2B5EF4-FFF2-40B4-BE49-F238E27FC236}">
                <a16:creationId xmlns:a16="http://schemas.microsoft.com/office/drawing/2014/main" xmlns="" id="{26F456AA-B528-40D6-88AE-E106969340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459516" y="953624"/>
            <a:ext cx="2176289" cy="141993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xmlns="" id="{67F6F031-DFFE-4A36-BD90-D360B88F25A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459517" y="2619313"/>
            <a:ext cx="2176289" cy="14450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20">
            <a:extLst>
              <a:ext uri="{FF2B5EF4-FFF2-40B4-BE49-F238E27FC236}">
                <a16:creationId xmlns:a16="http://schemas.microsoft.com/office/drawing/2014/main" xmlns="" id="{31F90089-04BB-4E49-8595-B845FF48E282}"/>
              </a:ext>
            </a:extLst>
          </p:cNvPr>
          <p:cNvSpPr txBox="1"/>
          <p:nvPr/>
        </p:nvSpPr>
        <p:spPr>
          <a:xfrm>
            <a:off x="907976" y="292746"/>
            <a:ext cx="2067957"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总结与展望</a:t>
            </a:r>
            <a:endParaRPr lang="zh-CN" altLang="en-US" sz="2400" dirty="0">
              <a:latin typeface="方正兰亭准黑_GBK" panose="02000000000000000000" pitchFamily="2" charset="-122"/>
              <a:ea typeface="方正兰亭准黑_GBK" panose="02000000000000000000" pitchFamily="2" charset="-122"/>
            </a:endParaRPr>
          </a:p>
        </p:txBody>
      </p:sp>
      <p:sp>
        <p:nvSpPr>
          <p:cNvPr id="20" name="矩形 19">
            <a:extLst>
              <a:ext uri="{FF2B5EF4-FFF2-40B4-BE49-F238E27FC236}">
                <a16:creationId xmlns:a16="http://schemas.microsoft.com/office/drawing/2014/main" xmlns="" id="{7C5F6DAA-4E6D-4F23-9F53-566B2D8E7750}"/>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cxnSp>
        <p:nvCxnSpPr>
          <p:cNvPr id="21" name="直接连接符 20">
            <a:extLst>
              <a:ext uri="{FF2B5EF4-FFF2-40B4-BE49-F238E27FC236}">
                <a16:creationId xmlns:a16="http://schemas.microsoft.com/office/drawing/2014/main" xmlns="" id="{DC0877F3-28C0-45DE-BED2-BB7876923AFF}"/>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6" name="任意多边形: 形状 25">
            <a:extLst>
              <a:ext uri="{FF2B5EF4-FFF2-40B4-BE49-F238E27FC236}">
                <a16:creationId xmlns:a16="http://schemas.microsoft.com/office/drawing/2014/main" xmlns="" id="{50FC3101-B58C-46C1-9FD1-EA337DD9CA0B}"/>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p:nvPr/>
        </p:nvPicPr>
        <p:blipFill>
          <a:blip r:embed="rId5">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3928227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
                                        <p:tgtEl>
                                          <p:spTgt spid="26"/>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300"/>
                                        <p:tgtEl>
                                          <p:spTgt spid="21"/>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400" fill="hold"/>
                                        <p:tgtEl>
                                          <p:spTgt spid="20"/>
                                        </p:tgtEl>
                                        <p:attrNameLst>
                                          <p:attrName>ppt_x</p:attrName>
                                        </p:attrNameLst>
                                      </p:cBhvr>
                                      <p:tavLst>
                                        <p:tav tm="0">
                                          <p:val>
                                            <p:strVal val="0-#ppt_w/2"/>
                                          </p:val>
                                        </p:tav>
                                        <p:tav tm="100000">
                                          <p:val>
                                            <p:strVal val="#ppt_x"/>
                                          </p:val>
                                        </p:tav>
                                      </p:tavLst>
                                    </p:anim>
                                    <p:anim calcmode="lin" valueType="num">
                                      <p:cBhvr additive="base">
                                        <p:cTn id="15" dur="400" fill="hold"/>
                                        <p:tgtEl>
                                          <p:spTgt spid="20"/>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400" fill="hold"/>
                                        <p:tgtEl>
                                          <p:spTgt spid="19"/>
                                        </p:tgtEl>
                                        <p:attrNameLst>
                                          <p:attrName>ppt_x</p:attrName>
                                        </p:attrNameLst>
                                      </p:cBhvr>
                                      <p:tavLst>
                                        <p:tav tm="0">
                                          <p:val>
                                            <p:strVal val="0-#ppt_w/2"/>
                                          </p:val>
                                        </p:tav>
                                        <p:tav tm="100000">
                                          <p:val>
                                            <p:strVal val="#ppt_x"/>
                                          </p:val>
                                        </p:tav>
                                      </p:tavLst>
                                    </p:anim>
                                    <p:anim calcmode="lin" valueType="num">
                                      <p:cBhvr additive="base">
                                        <p:cTn id="20" dur="400" fill="hold"/>
                                        <p:tgtEl>
                                          <p:spTgt spid="19"/>
                                        </p:tgtEl>
                                        <p:attrNameLst>
                                          <p:attrName>ppt_y</p:attrName>
                                        </p:attrNameLst>
                                      </p:cBhvr>
                                      <p:tavLst>
                                        <p:tav tm="0">
                                          <p:val>
                                            <p:strVal val="#ppt_y"/>
                                          </p:val>
                                        </p:tav>
                                        <p:tav tm="100000">
                                          <p:val>
                                            <p:strVal val="#ppt_y"/>
                                          </p:val>
                                        </p:tav>
                                      </p:tavLst>
                                    </p:anim>
                                  </p:childTnLst>
                                </p:cTn>
                              </p:par>
                            </p:childTnLst>
                          </p:cTn>
                        </p:par>
                        <p:par>
                          <p:cTn id="21" fill="hold">
                            <p:stCondLst>
                              <p:cond delay="98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48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1980"/>
                            </p:stCondLst>
                            <p:childTnLst>
                              <p:par>
                                <p:cTn id="32" presetID="16" presetClass="entr" presetSubtype="2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par>
                          <p:cTn id="35" fill="hold">
                            <p:stCondLst>
                              <p:cond delay="2480"/>
                            </p:stCondLst>
                            <p:childTnLst>
                              <p:par>
                                <p:cTn id="36" presetID="53"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par>
                          <p:cTn id="41" fill="hold">
                            <p:stCondLst>
                              <p:cond delay="298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3480"/>
                            </p:stCondLst>
                            <p:childTnLst>
                              <p:par>
                                <p:cTn id="46" presetID="16" presetClass="entr" presetSubtype="21"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par>
                          <p:cTn id="49" fill="hold">
                            <p:stCondLst>
                              <p:cond delay="3980"/>
                            </p:stCondLst>
                            <p:childTnLst>
                              <p:par>
                                <p:cTn id="50" presetID="53" presetClass="entr" presetSubtype="16"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par>
                          <p:cTn id="55" fill="hold">
                            <p:stCondLst>
                              <p:cond delay="4480"/>
                            </p:stCondLst>
                            <p:childTnLst>
                              <p:par>
                                <p:cTn id="56" presetID="10" presetClass="entr" presetSubtype="0"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par>
                          <p:cTn id="59" fill="hold">
                            <p:stCondLst>
                              <p:cond delay="4980"/>
                            </p:stCondLst>
                            <p:childTnLst>
                              <p:par>
                                <p:cTn id="60" presetID="16" presetClass="entr" presetSubtype="21"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arn(inVertical)">
                                      <p:cBhvr>
                                        <p:cTn id="62" dur="500"/>
                                        <p:tgtEl>
                                          <p:spTgt spid="11"/>
                                        </p:tgtEl>
                                      </p:cBhvr>
                                    </p:animEffect>
                                  </p:childTnLst>
                                </p:cTn>
                              </p:par>
                            </p:childTnLst>
                          </p:cTn>
                        </p:par>
                        <p:par>
                          <p:cTn id="63" fill="hold">
                            <p:stCondLst>
                              <p:cond delay="5480"/>
                            </p:stCondLst>
                            <p:childTnLst>
                              <p:par>
                                <p:cTn id="64" presetID="2" presetClass="entr" presetSubtype="4" fill="hold" grpId="0" nodeType="after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par>
                          <p:cTn id="68" fill="hold">
                            <p:stCondLst>
                              <p:cond delay="5980"/>
                            </p:stCondLst>
                            <p:childTnLst>
                              <p:par>
                                <p:cTn id="69" presetID="42" presetClass="entr" presetSubtype="0"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anim calcmode="lin" valueType="num">
                                      <p:cBhvr>
                                        <p:cTn id="72" dur="500" fill="hold"/>
                                        <p:tgtEl>
                                          <p:spTgt spid="17"/>
                                        </p:tgtEl>
                                        <p:attrNameLst>
                                          <p:attrName>ppt_x</p:attrName>
                                        </p:attrNameLst>
                                      </p:cBhvr>
                                      <p:tavLst>
                                        <p:tav tm="0">
                                          <p:val>
                                            <p:strVal val="#ppt_x"/>
                                          </p:val>
                                        </p:tav>
                                        <p:tav tm="100000">
                                          <p:val>
                                            <p:strVal val="#ppt_x"/>
                                          </p:val>
                                        </p:tav>
                                      </p:tavLst>
                                    </p:anim>
                                    <p:anim calcmode="lin" valueType="num">
                                      <p:cBhvr>
                                        <p:cTn id="73" dur="500" fill="hold"/>
                                        <p:tgtEl>
                                          <p:spTgt spid="17"/>
                                        </p:tgtEl>
                                        <p:attrNameLst>
                                          <p:attrName>ppt_y</p:attrName>
                                        </p:attrNameLst>
                                      </p:cBhvr>
                                      <p:tavLst>
                                        <p:tav tm="0">
                                          <p:val>
                                            <p:strVal val="#ppt_y+.1"/>
                                          </p:val>
                                        </p:tav>
                                        <p:tav tm="100000">
                                          <p:val>
                                            <p:strVal val="#ppt_y"/>
                                          </p:val>
                                        </p:tav>
                                      </p:tavLst>
                                    </p:anim>
                                  </p:childTnLst>
                                </p:cTn>
                              </p:par>
                            </p:childTnLst>
                          </p:cTn>
                        </p:par>
                        <p:par>
                          <p:cTn id="74" fill="hold">
                            <p:stCondLst>
                              <p:cond delay="6480"/>
                            </p:stCondLst>
                            <p:childTnLst>
                              <p:par>
                                <p:cTn id="75" presetID="47" presetClass="entr" presetSubtype="0"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anim calcmode="lin" valueType="num">
                                      <p:cBhvr>
                                        <p:cTn id="78" dur="500" fill="hold"/>
                                        <p:tgtEl>
                                          <p:spTgt spid="18"/>
                                        </p:tgtEl>
                                        <p:attrNameLst>
                                          <p:attrName>ppt_x</p:attrName>
                                        </p:attrNameLst>
                                      </p:cBhvr>
                                      <p:tavLst>
                                        <p:tav tm="0">
                                          <p:val>
                                            <p:strVal val="#ppt_x"/>
                                          </p:val>
                                        </p:tav>
                                        <p:tav tm="100000">
                                          <p:val>
                                            <p:strVal val="#ppt_x"/>
                                          </p:val>
                                        </p:tav>
                                      </p:tavLst>
                                    </p:anim>
                                    <p:anim calcmode="lin" valueType="num">
                                      <p:cBhvr>
                                        <p:cTn id="7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p:bldP spid="8" grpId="0" animBg="1"/>
      <p:bldP spid="9" grpId="0"/>
      <p:bldP spid="10" grpId="0" animBg="1"/>
      <p:bldP spid="11" grpId="0"/>
      <p:bldP spid="16" grpId="0" animBg="1"/>
      <p:bldP spid="19" grpId="0"/>
      <p:bldP spid="20"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90EACA00-6FF0-4BAA-8D34-F10560AA718B}"/>
              </a:ext>
            </a:extLst>
          </p:cNvPr>
          <p:cNvGrpSpPr/>
          <p:nvPr/>
        </p:nvGrpSpPr>
        <p:grpSpPr>
          <a:xfrm>
            <a:off x="798653" y="0"/>
            <a:ext cx="10797892" cy="5416952"/>
            <a:chOff x="798653" y="0"/>
            <a:chExt cx="10797892" cy="5416952"/>
          </a:xfrm>
        </p:grpSpPr>
        <p:pic>
          <p:nvPicPr>
            <p:cNvPr id="3" name="图片 2">
              <a:extLst>
                <a:ext uri="{FF2B5EF4-FFF2-40B4-BE49-F238E27FC236}">
                  <a16:creationId xmlns:a16="http://schemas.microsoft.com/office/drawing/2014/main" xmlns="" id="{C1D9B0E8-C194-46F2-A391-E279E0668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773" y="0"/>
              <a:ext cx="7641765" cy="5040313"/>
            </a:xfrm>
            <a:prstGeom prst="rect">
              <a:avLst/>
            </a:prstGeom>
          </p:spPr>
        </p:pic>
        <p:sp>
          <p:nvSpPr>
            <p:cNvPr id="27" name="矩形 26">
              <a:extLst>
                <a:ext uri="{FF2B5EF4-FFF2-40B4-BE49-F238E27FC236}">
                  <a16:creationId xmlns:a16="http://schemas.microsoft.com/office/drawing/2014/main" xmlns="" id="{F25AED5C-AAC9-4210-B394-DCA8A40B9276}"/>
                </a:ext>
              </a:extLst>
            </p:cNvPr>
            <p:cNvSpPr/>
            <p:nvPr/>
          </p:nvSpPr>
          <p:spPr>
            <a:xfrm>
              <a:off x="798653" y="0"/>
              <a:ext cx="10797892" cy="541695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xmlns="" id="{43ACF4B5-3196-48FE-B2C6-0A6EBBFF1433}"/>
              </a:ext>
            </a:extLst>
          </p:cNvPr>
          <p:cNvSpPr/>
          <p:nvPr/>
        </p:nvSpPr>
        <p:spPr>
          <a:xfrm>
            <a:off x="71120" y="0"/>
            <a:ext cx="6193742" cy="5040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63729F32-B1CF-409D-9D40-DCF83FEB4112}"/>
              </a:ext>
            </a:extLst>
          </p:cNvPr>
          <p:cNvSpPr/>
          <p:nvPr/>
        </p:nvSpPr>
        <p:spPr>
          <a:xfrm>
            <a:off x="769053" y="1112394"/>
            <a:ext cx="7112000"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BA49E199-73FA-4DCD-95C0-785846948B65}"/>
              </a:ext>
            </a:extLst>
          </p:cNvPr>
          <p:cNvSpPr txBox="1"/>
          <p:nvPr/>
        </p:nvSpPr>
        <p:spPr>
          <a:xfrm>
            <a:off x="1201360" y="1327143"/>
            <a:ext cx="1723549" cy="1015663"/>
          </a:xfrm>
          <a:prstGeom prst="rect">
            <a:avLst/>
          </a:prstGeom>
          <a:noFill/>
        </p:spPr>
        <p:txBody>
          <a:bodyPr wrap="none" rtlCol="0">
            <a:spAutoFit/>
          </a:bodyPr>
          <a:lstStyle/>
          <a:p>
            <a:r>
              <a:rPr lang="en-US" altLang="zh-CN" sz="6000" dirty="0" smtClean="0">
                <a:solidFill>
                  <a:srgbClr val="19B49B"/>
                </a:solidFill>
                <a:latin typeface="Agency FB" panose="020B0503020202020204" pitchFamily="34" charset="0"/>
              </a:rPr>
              <a:t>2018</a:t>
            </a:r>
            <a:endParaRPr lang="zh-CN" altLang="en-US" sz="6000" dirty="0">
              <a:solidFill>
                <a:srgbClr val="19B49B"/>
              </a:solidFill>
              <a:latin typeface="Agency FB" panose="020B0503020202020204" pitchFamily="34" charset="0"/>
            </a:endParaRPr>
          </a:p>
        </p:txBody>
      </p:sp>
      <p:sp>
        <p:nvSpPr>
          <p:cNvPr id="11" name="文本框 10">
            <a:extLst>
              <a:ext uri="{FF2B5EF4-FFF2-40B4-BE49-F238E27FC236}">
                <a16:creationId xmlns:a16="http://schemas.microsoft.com/office/drawing/2014/main" xmlns="" id="{3FC2A3FB-BDB8-45AD-9ABC-C9725D1D4C64}"/>
              </a:ext>
            </a:extLst>
          </p:cNvPr>
          <p:cNvSpPr txBox="1"/>
          <p:nvPr/>
        </p:nvSpPr>
        <p:spPr>
          <a:xfrm>
            <a:off x="1140438" y="2213235"/>
            <a:ext cx="3993401" cy="646331"/>
          </a:xfrm>
          <a:prstGeom prst="rect">
            <a:avLst/>
          </a:prstGeom>
          <a:noFill/>
        </p:spPr>
        <p:txBody>
          <a:bodyPr wrap="none" rtlCol="0">
            <a:spAutoFit/>
          </a:bodyPr>
          <a:lstStyle/>
          <a:p>
            <a:r>
              <a:rPr lang="zh-CN" altLang="en-US" sz="3600" b="1" dirty="0" smtClean="0">
                <a:latin typeface="方正兰亭中粗黑_GBK" panose="02000000000000000000" pitchFamily="2" charset="-122"/>
                <a:ea typeface="方正兰亭中粗黑_GBK" panose="02000000000000000000" pitchFamily="2" charset="-122"/>
              </a:rPr>
              <a:t>分享完毕 </a:t>
            </a:r>
            <a:r>
              <a:rPr lang="zh-CN" altLang="en-US" sz="3600" b="1" dirty="0">
                <a:latin typeface="方正兰亭中粗黑_GBK" panose="02000000000000000000" pitchFamily="2" charset="-122"/>
                <a:ea typeface="方正兰亭中粗黑_GBK" panose="02000000000000000000" pitchFamily="2" charset="-122"/>
              </a:rPr>
              <a:t>感谢聆听</a:t>
            </a:r>
            <a:endParaRPr lang="zh-CN" altLang="en-US" sz="3600" b="1" dirty="0">
              <a:latin typeface="方正兰亭准黑_GBK" panose="02000000000000000000" pitchFamily="2" charset="-122"/>
              <a:ea typeface="方正兰亭准黑_GBK" panose="02000000000000000000" pitchFamily="2" charset="-122"/>
            </a:endParaRPr>
          </a:p>
        </p:txBody>
      </p:sp>
      <p:cxnSp>
        <p:nvCxnSpPr>
          <p:cNvPr id="7" name="直接连接符 6">
            <a:extLst>
              <a:ext uri="{FF2B5EF4-FFF2-40B4-BE49-F238E27FC236}">
                <a16:creationId xmlns:a16="http://schemas.microsoft.com/office/drawing/2014/main" xmlns="" id="{C1C37B0F-00A9-4F73-BAAA-5F3EA4C5E53C}"/>
              </a:ext>
            </a:extLst>
          </p:cNvPr>
          <p:cNvCxnSpPr>
            <a:cxnSpLocks/>
          </p:cNvCxnSpPr>
          <p:nvPr/>
        </p:nvCxnSpPr>
        <p:spPr>
          <a:xfrm>
            <a:off x="1335940" y="2877385"/>
            <a:ext cx="521435" cy="0"/>
          </a:xfrm>
          <a:prstGeom prst="line">
            <a:avLst/>
          </a:prstGeom>
          <a:ln w="25400">
            <a:solidFill>
              <a:srgbClr val="19B49B"/>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D87ABEDF-3EB7-4AB0-9219-2AACC2C0AD59}"/>
              </a:ext>
            </a:extLst>
          </p:cNvPr>
          <p:cNvSpPr txBox="1"/>
          <p:nvPr/>
        </p:nvSpPr>
        <p:spPr>
          <a:xfrm>
            <a:off x="1252198" y="2959416"/>
            <a:ext cx="4927622" cy="238527"/>
          </a:xfrm>
          <a:prstGeom prst="rect">
            <a:avLst/>
          </a:prstGeom>
          <a:noFill/>
        </p:spPr>
        <p:txBody>
          <a:bodyPr wrap="square" rtlCol="0">
            <a:spAutoFit/>
          </a:bodyPr>
          <a:lstStyle/>
          <a:p>
            <a:r>
              <a:rPr lang="en-US" altLang="zh-CN" sz="950" dirty="0" smtClean="0">
                <a:solidFill>
                  <a:srgbClr val="53585F"/>
                </a:solidFill>
                <a:latin typeface="方正兰亭准黑_GBK" panose="02000000000000000000" pitchFamily="2" charset="-122"/>
                <a:ea typeface="方正兰亭准黑_GBK" panose="02000000000000000000" pitchFamily="2" charset="-122"/>
              </a:rPr>
              <a:t>Thanks</a:t>
            </a:r>
            <a:r>
              <a:rPr lang="zh-CN" altLang="en-US" sz="950" dirty="0" smtClean="0">
                <a:solidFill>
                  <a:srgbClr val="53585F"/>
                </a:solidFill>
                <a:latin typeface="方正兰亭准黑_GBK" panose="02000000000000000000" pitchFamily="2" charset="-122"/>
                <a:ea typeface="方正兰亭准黑_GBK" panose="02000000000000000000" pitchFamily="2" charset="-122"/>
              </a:rPr>
              <a:t> </a:t>
            </a:r>
            <a:r>
              <a:rPr lang="en-US" altLang="zh-CN" sz="950" dirty="0" smtClean="0">
                <a:solidFill>
                  <a:srgbClr val="53585F"/>
                </a:solidFill>
                <a:latin typeface="方正兰亭准黑_GBK" panose="02000000000000000000" pitchFamily="2" charset="-122"/>
                <a:ea typeface="方正兰亭准黑_GBK" panose="02000000000000000000" pitchFamily="2" charset="-122"/>
              </a:rPr>
              <a:t>for</a:t>
            </a:r>
            <a:r>
              <a:rPr lang="zh-CN" altLang="en-US" sz="950" dirty="0" smtClean="0">
                <a:solidFill>
                  <a:srgbClr val="53585F"/>
                </a:solidFill>
                <a:latin typeface="方正兰亭准黑_GBK" panose="02000000000000000000" pitchFamily="2" charset="-122"/>
                <a:ea typeface="方正兰亭准黑_GBK" panose="02000000000000000000" pitchFamily="2" charset="-122"/>
              </a:rPr>
              <a:t> </a:t>
            </a:r>
            <a:r>
              <a:rPr lang="en-US" altLang="zh-CN" sz="950" dirty="0" smtClean="0">
                <a:solidFill>
                  <a:srgbClr val="53585F"/>
                </a:solidFill>
                <a:latin typeface="方正兰亭准黑_GBK" panose="02000000000000000000" pitchFamily="2" charset="-122"/>
                <a:ea typeface="方正兰亭准黑_GBK" panose="02000000000000000000" pitchFamily="2" charset="-122"/>
              </a:rPr>
              <a:t>your</a:t>
            </a:r>
            <a:r>
              <a:rPr lang="zh-CN" altLang="en-US" sz="950" dirty="0" smtClean="0">
                <a:solidFill>
                  <a:srgbClr val="53585F"/>
                </a:solidFill>
                <a:latin typeface="方正兰亭准黑_GBK" panose="02000000000000000000" pitchFamily="2" charset="-122"/>
                <a:ea typeface="方正兰亭准黑_GBK" panose="02000000000000000000" pitchFamily="2" charset="-122"/>
              </a:rPr>
              <a:t> </a:t>
            </a:r>
            <a:r>
              <a:rPr lang="en-US" altLang="zh-CN" sz="950" dirty="0" err="1" smtClean="0">
                <a:solidFill>
                  <a:srgbClr val="53585F"/>
                </a:solidFill>
                <a:latin typeface="方正兰亭准黑_GBK" panose="02000000000000000000" pitchFamily="2" charset="-122"/>
                <a:ea typeface="方正兰亭准黑_GBK" panose="02000000000000000000" pitchFamily="2" charset="-122"/>
              </a:rPr>
              <a:t>lestening</a:t>
            </a:r>
            <a:r>
              <a:rPr lang="zh-CN" altLang="en-US" sz="950" dirty="0" smtClean="0">
                <a:solidFill>
                  <a:srgbClr val="53585F"/>
                </a:solidFill>
                <a:latin typeface="方正兰亭准黑_GBK" panose="02000000000000000000" pitchFamily="2" charset="-122"/>
                <a:ea typeface="方正兰亭准黑_GBK" panose="02000000000000000000" pitchFamily="2" charset="-122"/>
              </a:rPr>
              <a:t>！</a:t>
            </a:r>
            <a:endParaRPr lang="zh-CN" altLang="en-US" sz="950" dirty="0">
              <a:solidFill>
                <a:srgbClr val="53585F"/>
              </a:solidFill>
              <a:latin typeface="方正兰亭准黑_GBK" panose="02000000000000000000" pitchFamily="2" charset="-122"/>
              <a:ea typeface="方正兰亭准黑_GBK" panose="02000000000000000000" pitchFamily="2" charset="-122"/>
            </a:endParaRPr>
          </a:p>
        </p:txBody>
      </p:sp>
      <p:sp>
        <p:nvSpPr>
          <p:cNvPr id="18" name="文本框 17">
            <a:extLst>
              <a:ext uri="{FF2B5EF4-FFF2-40B4-BE49-F238E27FC236}">
                <a16:creationId xmlns:a16="http://schemas.microsoft.com/office/drawing/2014/main" xmlns="" id="{19659316-C0C2-483E-B258-EEAE627FFF18}"/>
              </a:ext>
            </a:extLst>
          </p:cNvPr>
          <p:cNvSpPr txBox="1"/>
          <p:nvPr/>
        </p:nvSpPr>
        <p:spPr>
          <a:xfrm>
            <a:off x="1214098" y="3439476"/>
            <a:ext cx="4927622" cy="269304"/>
          </a:xfrm>
          <a:prstGeom prst="rect">
            <a:avLst/>
          </a:prstGeom>
          <a:noFill/>
        </p:spPr>
        <p:txBody>
          <a:bodyPr wrap="square" rtlCol="0">
            <a:spAutoFit/>
          </a:bodyPr>
          <a:lstStyle/>
          <a:p>
            <a:r>
              <a:rPr lang="zh-CN" altLang="en-US" sz="1150" dirty="0" smtClean="0">
                <a:solidFill>
                  <a:srgbClr val="19B49B"/>
                </a:solidFill>
                <a:latin typeface="方正兰亭准黑_GBK" panose="02000000000000000000" pitchFamily="2" charset="-122"/>
                <a:ea typeface="方正兰亭准黑_GBK" panose="02000000000000000000" pitchFamily="2" charset="-122"/>
              </a:rPr>
              <a:t>主讲人：钱立清    </a:t>
            </a:r>
            <a:r>
              <a:rPr lang="zh-CN" altLang="en-US" sz="1150" dirty="0">
                <a:solidFill>
                  <a:srgbClr val="19B49B"/>
                </a:solidFill>
                <a:latin typeface="方正兰亭准黑_GBK" panose="02000000000000000000" pitchFamily="2" charset="-122"/>
                <a:ea typeface="方正兰亭准黑_GBK" panose="02000000000000000000" pitchFamily="2" charset="-122"/>
              </a:rPr>
              <a:t>日期：</a:t>
            </a:r>
            <a:r>
              <a:rPr lang="en-US" altLang="zh-CN" sz="1150" dirty="0" smtClean="0">
                <a:solidFill>
                  <a:srgbClr val="19B49B"/>
                </a:solidFill>
                <a:latin typeface="方正兰亭准黑_GBK" panose="02000000000000000000" pitchFamily="2" charset="-122"/>
                <a:ea typeface="方正兰亭准黑_GBK" panose="02000000000000000000" pitchFamily="2" charset="-122"/>
              </a:rPr>
              <a:t>2018.12.26</a:t>
            </a:r>
            <a:endParaRPr lang="zh-CN" altLang="en-US" sz="1150" dirty="0">
              <a:solidFill>
                <a:srgbClr val="19B49B"/>
              </a:solidFill>
              <a:latin typeface="方正兰亭准黑_GBK" panose="02000000000000000000" pitchFamily="2" charset="-122"/>
              <a:ea typeface="方正兰亭准黑_GBK" panose="02000000000000000000" pitchFamily="2" charset="-122"/>
            </a:endParaRPr>
          </a:p>
        </p:txBody>
      </p:sp>
      <p:sp>
        <p:nvSpPr>
          <p:cNvPr id="19" name="文本框 18">
            <a:extLst>
              <a:ext uri="{FF2B5EF4-FFF2-40B4-BE49-F238E27FC236}">
                <a16:creationId xmlns:a16="http://schemas.microsoft.com/office/drawing/2014/main" xmlns="" id="{2D755E95-D042-44B7-B921-A79CDD1A70E2}"/>
              </a:ext>
            </a:extLst>
          </p:cNvPr>
          <p:cNvSpPr txBox="1"/>
          <p:nvPr/>
        </p:nvSpPr>
        <p:spPr>
          <a:xfrm>
            <a:off x="7983320" y="1095313"/>
            <a:ext cx="492443" cy="2333139"/>
          </a:xfrm>
          <a:prstGeom prst="rect">
            <a:avLst/>
          </a:prstGeom>
          <a:noFill/>
        </p:spPr>
        <p:txBody>
          <a:bodyPr vert="eaVert" wrap="none" rtlCol="0">
            <a:spAutoFit/>
          </a:bodyPr>
          <a:lstStyle/>
          <a:p>
            <a:r>
              <a:rPr lang="en-US" altLang="zh-CN" sz="2000" dirty="0">
                <a:solidFill>
                  <a:srgbClr val="19B49B"/>
                </a:solidFill>
                <a:latin typeface="方正兰亭准黑_GBK" panose="02000000000000000000" pitchFamily="2" charset="-122"/>
                <a:ea typeface="方正兰亭准黑_GBK" panose="02000000000000000000" pitchFamily="2" charset="-122"/>
              </a:rPr>
              <a:t>WWW.ibaotu.COM</a:t>
            </a:r>
            <a:endParaRPr lang="zh-CN" altLang="en-US" sz="2000" dirty="0">
              <a:solidFill>
                <a:srgbClr val="19B49B"/>
              </a:solidFill>
              <a:latin typeface="方正兰亭准黑_GBK" panose="02000000000000000000" pitchFamily="2" charset="-122"/>
              <a:ea typeface="方正兰亭准黑_GBK" panose="02000000000000000000" pitchFamily="2" charset="-122"/>
            </a:endParaRPr>
          </a:p>
        </p:txBody>
      </p:sp>
      <p:cxnSp>
        <p:nvCxnSpPr>
          <p:cNvPr id="23" name="直接连接符 22">
            <a:extLst>
              <a:ext uri="{FF2B5EF4-FFF2-40B4-BE49-F238E27FC236}">
                <a16:creationId xmlns:a16="http://schemas.microsoft.com/office/drawing/2014/main" xmlns="" id="{FA563EAC-806F-49B4-AE8E-B9FB7A39A99A}"/>
              </a:ext>
            </a:extLst>
          </p:cNvPr>
          <p:cNvCxnSpPr>
            <a:cxnSpLocks/>
          </p:cNvCxnSpPr>
          <p:nvPr/>
        </p:nvCxnSpPr>
        <p:spPr>
          <a:xfrm>
            <a:off x="8627239" y="1119224"/>
            <a:ext cx="0" cy="5419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024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5"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9"/>
                                        </p:tgtEl>
                                      </p:cBhvr>
                                    </p:animEffect>
                                  </p:childTnLst>
                                </p:cTn>
                              </p:par>
                            </p:childTnLst>
                          </p:cTn>
                        </p:par>
                        <p:par>
                          <p:cTn id="24" fill="hold">
                            <p:stCondLst>
                              <p:cond delay="2000"/>
                            </p:stCondLst>
                            <p:childTnLst>
                              <p:par>
                                <p:cTn id="25" presetID="22" presetClass="entr" presetSubtype="8"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200"/>
                                        <p:tgtEl>
                                          <p:spTgt spid="7"/>
                                        </p:tgtEl>
                                      </p:cBhvr>
                                    </p:animEffect>
                                  </p:childTnLst>
                                </p:cTn>
                              </p:par>
                            </p:childTnLst>
                          </p:cTn>
                        </p:par>
                        <p:par>
                          <p:cTn id="32" fill="hold">
                            <p:stCondLst>
                              <p:cond delay="305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Effect transition="in" filter="fade">
                                      <p:cBhvr>
                                        <p:cTn id="35" dur="300"/>
                                        <p:tgtEl>
                                          <p:spTgt spid="17"/>
                                        </p:tgtEl>
                                      </p:cBhvr>
                                    </p:animEffect>
                                  </p:childTnLst>
                                </p:cTn>
                              </p:par>
                            </p:childTnLst>
                          </p:cTn>
                        </p:par>
                        <p:par>
                          <p:cTn id="36" fill="hold">
                            <p:stCondLst>
                              <p:cond delay="4010"/>
                            </p:stCondLst>
                            <p:childTnLst>
                              <p:par>
                                <p:cTn id="37" presetID="42" presetClass="entr" presetSubtype="0" fill="hold" grpId="0" nodeType="afterEffect">
                                  <p:stCondLst>
                                    <p:cond delay="0"/>
                                  </p:stCondLst>
                                  <p:iterate type="lt">
                                    <p:tmPct val="10000"/>
                                  </p:iterate>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anim calcmode="lin" valueType="num">
                                      <p:cBhvr>
                                        <p:cTn id="40" dur="500" fill="hold"/>
                                        <p:tgtEl>
                                          <p:spTgt spid="18"/>
                                        </p:tgtEl>
                                        <p:attrNameLst>
                                          <p:attrName>ppt_x</p:attrName>
                                        </p:attrNameLst>
                                      </p:cBhvr>
                                      <p:tavLst>
                                        <p:tav tm="0">
                                          <p:val>
                                            <p:strVal val="#ppt_x"/>
                                          </p:val>
                                        </p:tav>
                                        <p:tav tm="100000">
                                          <p:val>
                                            <p:strVal val="#ppt_x"/>
                                          </p:val>
                                        </p:tav>
                                      </p:tavLst>
                                    </p:anim>
                                    <p:anim calcmode="lin" valueType="num">
                                      <p:cBhvr>
                                        <p:cTn id="41" dur="500" fill="hold"/>
                                        <p:tgtEl>
                                          <p:spTgt spid="18"/>
                                        </p:tgtEl>
                                        <p:attrNameLst>
                                          <p:attrName>ppt_y</p:attrName>
                                        </p:attrNameLst>
                                      </p:cBhvr>
                                      <p:tavLst>
                                        <p:tav tm="0">
                                          <p:val>
                                            <p:strVal val="#ppt_y+.1"/>
                                          </p:val>
                                        </p:tav>
                                        <p:tav tm="100000">
                                          <p:val>
                                            <p:strVal val="#ppt_y"/>
                                          </p:val>
                                        </p:tav>
                                      </p:tavLst>
                                    </p:anim>
                                  </p:childTnLst>
                                </p:cTn>
                              </p:par>
                            </p:childTnLst>
                          </p:cTn>
                        </p:par>
                        <p:par>
                          <p:cTn id="42" fill="hold">
                            <p:stCondLst>
                              <p:cond delay="5460"/>
                            </p:stCondLst>
                            <p:childTnLst>
                              <p:par>
                                <p:cTn id="43" presetID="2" presetClass="entr" presetSubtype="4" fill="hold" grpId="0" nodeType="afterEffect">
                                  <p:stCondLst>
                                    <p:cond delay="0"/>
                                  </p:stCondLst>
                                  <p:iterate type="wd">
                                    <p:tmPct val="10000"/>
                                  </p:iterate>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par>
                          <p:cTn id="47" fill="hold">
                            <p:stCondLst>
                              <p:cond delay="596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xmlns=""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135B5C36-48B5-4EA8-9CCA-3579AA626F9C}"/>
              </a:ext>
            </a:extLst>
          </p:cNvPr>
          <p:cNvSpPr txBox="1"/>
          <p:nvPr/>
        </p:nvSpPr>
        <p:spPr>
          <a:xfrm>
            <a:off x="6132068" y="1362890"/>
            <a:ext cx="1568058"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01</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xmlns="" id="{3077A60F-6437-4A52-A98E-3DFF5A667757}"/>
              </a:ext>
            </a:extLst>
          </p:cNvPr>
          <p:cNvSpPr txBox="1"/>
          <p:nvPr/>
        </p:nvSpPr>
        <p:spPr>
          <a:xfrm>
            <a:off x="6531915" y="2030931"/>
            <a:ext cx="1107996" cy="646331"/>
          </a:xfrm>
          <a:prstGeom prst="rect">
            <a:avLst/>
          </a:prstGeom>
          <a:noFill/>
        </p:spPr>
        <p:txBody>
          <a:bodyPr wrap="none" rtlCol="0">
            <a:spAutoFit/>
          </a:bodyPr>
          <a:lstStyle/>
          <a:p>
            <a:r>
              <a:rPr lang="zh-CN" altLang="en-US" sz="3600" b="1" smtClean="0">
                <a:latin typeface="Agency FB" panose="020B0503020202020204" pitchFamily="34" charset="0"/>
              </a:rPr>
              <a:t>引言</a:t>
            </a:r>
            <a:endParaRPr lang="zh-CN" altLang="en-US" sz="3600" b="1" dirty="0">
              <a:latin typeface="Agency FB" panose="020B0503020202020204" pitchFamily="34" charset="0"/>
            </a:endParaRPr>
          </a:p>
        </p:txBody>
      </p:sp>
      <p:cxnSp>
        <p:nvCxnSpPr>
          <p:cNvPr id="8" name="直接连接符 7">
            <a:extLst>
              <a:ext uri="{FF2B5EF4-FFF2-40B4-BE49-F238E27FC236}">
                <a16:creationId xmlns:a16="http://schemas.microsoft.com/office/drawing/2014/main" xmlns="" id="{596361AE-2C38-46F2-B75E-C04B645FB4E1}"/>
              </a:ext>
            </a:extLst>
          </p:cNvPr>
          <p:cNvCxnSpPr>
            <a:cxnSpLocks/>
          </p:cNvCxnSpPr>
          <p:nvPr/>
        </p:nvCxnSpPr>
        <p:spPr>
          <a:xfrm>
            <a:off x="7093974" y="2781520"/>
            <a:ext cx="412034" cy="0"/>
          </a:xfrm>
          <a:prstGeom prst="line">
            <a:avLst/>
          </a:prstGeom>
          <a:ln w="31750">
            <a:solidFill>
              <a:srgbClr val="19B49B"/>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2B3BAA15-3D05-40A3-8206-787FBDA2B6E6}"/>
              </a:ext>
            </a:extLst>
          </p:cNvPr>
          <p:cNvSpPr txBox="1"/>
          <p:nvPr/>
        </p:nvSpPr>
        <p:spPr>
          <a:xfrm>
            <a:off x="6853900" y="2955740"/>
            <a:ext cx="976352" cy="230832"/>
          </a:xfrm>
          <a:prstGeom prst="rect">
            <a:avLst/>
          </a:prstGeom>
          <a:noFill/>
        </p:spPr>
        <p:txBody>
          <a:bodyPr wrap="square" rtlCol="0">
            <a:spAutoFit/>
          </a:bodyPr>
          <a:lstStyle/>
          <a:p>
            <a:r>
              <a:rPr lang="en-US" altLang="zh-CN" sz="900" smtClean="0">
                <a:solidFill>
                  <a:srgbClr val="19B49B"/>
                </a:solidFill>
                <a:latin typeface="方正兰亭准黑_GBK" panose="02000000000000000000" pitchFamily="2" charset="-122"/>
                <a:ea typeface="方正兰亭准黑_GBK" panose="02000000000000000000" pitchFamily="2" charset="-122"/>
              </a:rPr>
              <a:t>Introduction.</a:t>
            </a:r>
            <a:endParaRPr lang="zh-CN" altLang="en-US" sz="900" b="1" dirty="0">
              <a:solidFill>
                <a:srgbClr val="19B49B"/>
              </a:solidFill>
              <a:latin typeface="Agency FB" panose="020B0503020202020204" pitchFamily="34" charset="0"/>
            </a:endParaRPr>
          </a:p>
        </p:txBody>
      </p:sp>
    </p:spTree>
    <p:extLst>
      <p:ext uri="{BB962C8B-B14F-4D97-AF65-F5344CB8AC3E}">
        <p14:creationId xmlns:p14="http://schemas.microsoft.com/office/powerpoint/2010/main" val="1186171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
                                        <p:tgtEl>
                                          <p:spTgt spid="8"/>
                                        </p:tgtEl>
                                      </p:cBhvr>
                                    </p:animEffect>
                                  </p:childTnLst>
                                </p:cTn>
                              </p:par>
                            </p:childTnLst>
                          </p:cTn>
                        </p:par>
                        <p:par>
                          <p:cTn id="27" fill="hold">
                            <p:stCondLst>
                              <p:cond delay="2100"/>
                            </p:stCondLst>
                            <p:childTnLst>
                              <p:par>
                                <p:cTn id="28" presetID="10" presetClass="entr" presetSubtype="0" fill="hold" grpId="0" nodeType="afterEffect">
                                  <p:stCondLst>
                                    <p:cond delay="0"/>
                                  </p:stCondLst>
                                  <p:iterate type="lt">
                                    <p:tmPct val="10000"/>
                                  </p:iterate>
                                  <p:childTnLst>
                                    <p:set>
                                      <p:cBhvr>
                                        <p:cTn id="29" dur="1" fill="hold">
                                          <p:stCondLst>
                                            <p:cond delay="0"/>
                                          </p:stCondLst>
                                        </p:cTn>
                                        <p:tgtEl>
                                          <p:spTgt spid="9"/>
                                        </p:tgtEl>
                                        <p:attrNameLst>
                                          <p:attrName>style.visibility</p:attrName>
                                        </p:attrNameLst>
                                      </p:cBhvr>
                                      <p:to>
                                        <p:strVal val="visible"/>
                                      </p:to>
                                    </p:set>
                                    <p:animEffect transition="in" filter="fade">
                                      <p:cBhvr>
                                        <p:cTn id="30" dur="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02_Meet Our Offices.jpg">
            <a:extLst>
              <a:ext uri="{FF2B5EF4-FFF2-40B4-BE49-F238E27FC236}">
                <a16:creationId xmlns:a16="http://schemas.microsoft.com/office/drawing/2014/main" xmlns="" id="{CA366E4D-54D7-454C-9992-9FA1D69FD644}"/>
              </a:ext>
            </a:extLst>
          </p:cNvPr>
          <p:cNvPicPr/>
          <p:nvPr/>
        </p:nvPicPr>
        <p:blipFill>
          <a:blip r:embed="rId3">
            <a:extLst>
              <a:ext uri="{28A0092B-C50C-407E-A947-70E740481C1C}">
                <a14:useLocalDpi xmlns:a14="http://schemas.microsoft.com/office/drawing/2010/main" val="0"/>
              </a:ext>
            </a:extLst>
          </a:blip>
          <a:stretch>
            <a:fillRect/>
          </a:stretch>
        </p:blipFill>
        <p:spPr>
          <a:xfrm>
            <a:off x="4469583" y="1318019"/>
            <a:ext cx="4139865" cy="1684496"/>
          </a:xfrm>
          <a:prstGeom prst="rect">
            <a:avLst/>
          </a:prstGeom>
          <a:ln w="12700">
            <a:miter lim="400000"/>
          </a:ln>
        </p:spPr>
      </p:pic>
      <p:pic>
        <p:nvPicPr>
          <p:cNvPr id="3" name="Picture 2">
            <a:extLst>
              <a:ext uri="{FF2B5EF4-FFF2-40B4-BE49-F238E27FC236}">
                <a16:creationId xmlns:a16="http://schemas.microsoft.com/office/drawing/2014/main" xmlns="" id="{81A742BB-3F0B-4271-B368-5A83520A8C1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66311" y="3070334"/>
            <a:ext cx="2030114" cy="14631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28625201-53F6-4BB6-B47D-37A8552E84D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71417" y="3069203"/>
            <a:ext cx="2017314" cy="146540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xmlns="" id="{5E846D39-B300-4DD0-879A-D599F81391E2}"/>
              </a:ext>
            </a:extLst>
          </p:cNvPr>
          <p:cNvGrpSpPr/>
          <p:nvPr/>
        </p:nvGrpSpPr>
        <p:grpSpPr>
          <a:xfrm>
            <a:off x="875976" y="1347312"/>
            <a:ext cx="929379" cy="261931"/>
            <a:chOff x="4081294" y="3960217"/>
            <a:chExt cx="2230265" cy="615648"/>
          </a:xfrm>
        </p:grpSpPr>
        <p:sp>
          <p:nvSpPr>
            <p:cNvPr id="6" name="Rounded Rectangle 43">
              <a:extLst>
                <a:ext uri="{FF2B5EF4-FFF2-40B4-BE49-F238E27FC236}">
                  <a16:creationId xmlns:a16="http://schemas.microsoft.com/office/drawing/2014/main" xmlns="" id="{0D29A195-C400-4082-B4BF-BCEEF9A6A24B}"/>
                </a:ext>
              </a:extLst>
            </p:cNvPr>
            <p:cNvSpPr/>
            <p:nvPr/>
          </p:nvSpPr>
          <p:spPr>
            <a:xfrm>
              <a:off x="4081294" y="3961259"/>
              <a:ext cx="2230265" cy="557566"/>
            </a:xfrm>
            <a:prstGeom prst="roundRect">
              <a:avLst>
                <a:gd name="adj" fmla="val 46832"/>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75"/>
            </a:p>
          </p:txBody>
        </p:sp>
        <p:sp>
          <p:nvSpPr>
            <p:cNvPr id="7" name="TextBox 52">
              <a:extLst>
                <a:ext uri="{FF2B5EF4-FFF2-40B4-BE49-F238E27FC236}">
                  <a16:creationId xmlns:a16="http://schemas.microsoft.com/office/drawing/2014/main" xmlns="" id="{63EB6070-2596-41A9-A2F4-502D179CA9AF}"/>
                </a:ext>
              </a:extLst>
            </p:cNvPr>
            <p:cNvSpPr txBox="1"/>
            <p:nvPr/>
          </p:nvSpPr>
          <p:spPr>
            <a:xfrm>
              <a:off x="4158084" y="3960217"/>
              <a:ext cx="2153475" cy="615648"/>
            </a:xfrm>
            <a:prstGeom prst="rect">
              <a:avLst/>
            </a:prstGeom>
            <a:noFill/>
          </p:spPr>
          <p:txBody>
            <a:bodyPr wrap="square" rtlCol="0">
              <a:spAutoFit/>
            </a:bodyPr>
            <a:lstStyle/>
            <a:p>
              <a:r>
                <a:rPr lang="zh-CN" altLang="en-US" sz="1102" smtClean="0">
                  <a:solidFill>
                    <a:schemeClr val="bg1"/>
                  </a:solidFill>
                  <a:latin typeface="思源黑体 CN Medium" pitchFamily="34" charset="-122"/>
                  <a:ea typeface="思源黑体 CN Medium" pitchFamily="34" charset="-122"/>
                </a:rPr>
                <a:t>初识力触觉</a:t>
              </a:r>
              <a:endParaRPr lang="id-ID" altLang="zh-CN" sz="1102" dirty="0">
                <a:solidFill>
                  <a:schemeClr val="bg1"/>
                </a:solidFill>
                <a:latin typeface="思源黑体 CN Medium" pitchFamily="34" charset="-122"/>
                <a:ea typeface="思源黑体 CN Medium" pitchFamily="34" charset="-122"/>
              </a:endParaRPr>
            </a:p>
          </p:txBody>
        </p:sp>
      </p:grpSp>
      <p:sp>
        <p:nvSpPr>
          <p:cNvPr id="9" name="TextBox 54">
            <a:extLst>
              <a:ext uri="{FF2B5EF4-FFF2-40B4-BE49-F238E27FC236}">
                <a16:creationId xmlns:a16="http://schemas.microsoft.com/office/drawing/2014/main" xmlns="" id="{BFA585DF-48A5-4BFE-8457-627BCE941E49}"/>
              </a:ext>
            </a:extLst>
          </p:cNvPr>
          <p:cNvSpPr txBox="1"/>
          <p:nvPr/>
        </p:nvSpPr>
        <p:spPr>
          <a:xfrm>
            <a:off x="626853" y="2103241"/>
            <a:ext cx="406799" cy="523113"/>
          </a:xfrm>
          <a:prstGeom prst="rect">
            <a:avLst/>
          </a:prstGeom>
          <a:noFill/>
        </p:spPr>
        <p:txBody>
          <a:bodyPr wrap="square" lIns="36470" tIns="18235" rIns="36470" bIns="18235" rtlCol="0">
            <a:spAutoFit/>
          </a:bodyPr>
          <a:lstStyle/>
          <a:p>
            <a:r>
              <a:rPr lang="id-ID" sz="3160" dirty="0">
                <a:solidFill>
                  <a:schemeClr val="bg1">
                    <a:lumMod val="50000"/>
                  </a:schemeClr>
                </a:solidFill>
                <a:latin typeface="+mj-lt"/>
              </a:rPr>
              <a:t>1</a:t>
            </a:r>
            <a:r>
              <a:rPr lang="en-US" sz="3160" dirty="0">
                <a:solidFill>
                  <a:schemeClr val="bg1">
                    <a:lumMod val="50000"/>
                  </a:schemeClr>
                </a:solidFill>
                <a:latin typeface="+mj-lt"/>
              </a:rPr>
              <a:t>.</a:t>
            </a:r>
            <a:endParaRPr lang="id-ID" sz="3160" dirty="0">
              <a:solidFill>
                <a:schemeClr val="bg1">
                  <a:lumMod val="50000"/>
                </a:schemeClr>
              </a:solidFill>
              <a:latin typeface="+mj-lt"/>
            </a:endParaRPr>
          </a:p>
        </p:txBody>
      </p:sp>
      <p:sp>
        <p:nvSpPr>
          <p:cNvPr id="10" name="Rectangle 19">
            <a:extLst>
              <a:ext uri="{FF2B5EF4-FFF2-40B4-BE49-F238E27FC236}">
                <a16:creationId xmlns:a16="http://schemas.microsoft.com/office/drawing/2014/main" xmlns="" id="{DBDF0D2E-9BB9-4724-9CE8-881B24B9159A}"/>
              </a:ext>
            </a:extLst>
          </p:cNvPr>
          <p:cNvSpPr/>
          <p:nvPr/>
        </p:nvSpPr>
        <p:spPr>
          <a:xfrm>
            <a:off x="993962" y="1910311"/>
            <a:ext cx="2884106" cy="838712"/>
          </a:xfrm>
          <a:prstGeom prst="rect">
            <a:avLst/>
          </a:prstGeom>
        </p:spPr>
        <p:txBody>
          <a:bodyPr wrap="square" lIns="36470" tIns="18235" rIns="36470" bIns="18235">
            <a:spAutoFit/>
          </a:bodyPr>
          <a:lstStyle/>
          <a:p>
            <a:pPr>
              <a:lnSpc>
                <a:spcPct val="150000"/>
              </a:lnSpc>
            </a:pPr>
            <a:r>
              <a:rPr lang="zh-CN" altLang="zh-CN" sz="1200" dirty="0" smtClean="0"/>
              <a:t>人类</a:t>
            </a:r>
            <a:r>
              <a:rPr lang="zh-CN" altLang="zh-CN" sz="1200" dirty="0"/>
              <a:t>的力触觉系统提供了其他感知系统</a:t>
            </a:r>
            <a:r>
              <a:rPr lang="en-US" altLang="zh-CN" sz="1200" dirty="0"/>
              <a:t>(</a:t>
            </a:r>
            <a:r>
              <a:rPr lang="zh-CN" altLang="zh-CN" sz="1200" dirty="0"/>
              <a:t>视觉或听觉等</a:t>
            </a:r>
            <a:r>
              <a:rPr lang="en-US" altLang="zh-CN" sz="1200" dirty="0"/>
              <a:t>)</a:t>
            </a:r>
            <a:r>
              <a:rPr lang="zh-CN" altLang="zh-CN" sz="1200" dirty="0"/>
              <a:t>所不具备的双向信息和能量交互 </a:t>
            </a:r>
            <a:r>
              <a:rPr lang="zh-CN" altLang="en-US" sz="1200" dirty="0" smtClean="0"/>
              <a:t>。</a:t>
            </a:r>
            <a:endParaRPr lang="en-US" altLang="zh-CN" sz="1200" dirty="0">
              <a:solidFill>
                <a:schemeClr val="bg1">
                  <a:lumMod val="50000"/>
                </a:schemeClr>
              </a:solidFill>
              <a:latin typeface="微软雅黑" pitchFamily="34" charset="-122"/>
              <a:ea typeface="微软雅黑" pitchFamily="34" charset="-122"/>
            </a:endParaRPr>
          </a:p>
        </p:txBody>
      </p:sp>
      <p:sp>
        <p:nvSpPr>
          <p:cNvPr id="11" name="TextBox 56">
            <a:extLst>
              <a:ext uri="{FF2B5EF4-FFF2-40B4-BE49-F238E27FC236}">
                <a16:creationId xmlns:a16="http://schemas.microsoft.com/office/drawing/2014/main" xmlns="" id="{1B287061-4108-40EE-9EA4-5135AAA948A3}"/>
              </a:ext>
            </a:extLst>
          </p:cNvPr>
          <p:cNvSpPr txBox="1"/>
          <p:nvPr/>
        </p:nvSpPr>
        <p:spPr>
          <a:xfrm>
            <a:off x="626853" y="2950347"/>
            <a:ext cx="406799" cy="523113"/>
          </a:xfrm>
          <a:prstGeom prst="rect">
            <a:avLst/>
          </a:prstGeom>
          <a:noFill/>
        </p:spPr>
        <p:txBody>
          <a:bodyPr wrap="square" lIns="36470" tIns="18235" rIns="36470" bIns="18235" rtlCol="0">
            <a:spAutoFit/>
          </a:bodyPr>
          <a:lstStyle/>
          <a:p>
            <a:r>
              <a:rPr lang="en-US" sz="3160" dirty="0">
                <a:solidFill>
                  <a:schemeClr val="bg1">
                    <a:lumMod val="50000"/>
                  </a:schemeClr>
                </a:solidFill>
                <a:latin typeface="+mj-lt"/>
              </a:rPr>
              <a:t>2.</a:t>
            </a:r>
            <a:endParaRPr lang="id-ID" sz="3160" dirty="0">
              <a:solidFill>
                <a:schemeClr val="bg1">
                  <a:lumMod val="50000"/>
                </a:schemeClr>
              </a:solidFill>
              <a:latin typeface="+mj-lt"/>
            </a:endParaRPr>
          </a:p>
        </p:txBody>
      </p:sp>
      <p:sp>
        <p:nvSpPr>
          <p:cNvPr id="12" name="Rectangle 19">
            <a:extLst>
              <a:ext uri="{FF2B5EF4-FFF2-40B4-BE49-F238E27FC236}">
                <a16:creationId xmlns:a16="http://schemas.microsoft.com/office/drawing/2014/main" xmlns="" id="{79A07081-59C3-41CE-8800-18EA218F9093}"/>
              </a:ext>
            </a:extLst>
          </p:cNvPr>
          <p:cNvSpPr/>
          <p:nvPr/>
        </p:nvSpPr>
        <p:spPr>
          <a:xfrm>
            <a:off x="993962" y="2770705"/>
            <a:ext cx="2884106" cy="935855"/>
          </a:xfrm>
          <a:prstGeom prst="rect">
            <a:avLst/>
          </a:prstGeom>
        </p:spPr>
        <p:txBody>
          <a:bodyPr wrap="square" lIns="36470" tIns="18235" rIns="36470" bIns="18235">
            <a:spAutoFit/>
          </a:bodyPr>
          <a:lstStyle/>
          <a:p>
            <a:pPr>
              <a:lnSpc>
                <a:spcPct val="150000"/>
              </a:lnSpc>
            </a:pPr>
            <a:r>
              <a:rPr lang="zh-CN" altLang="zh-CN" sz="1000" dirty="0"/>
              <a:t>借助力触觉交互</a:t>
            </a:r>
            <a:r>
              <a:rPr lang="zh-CN" altLang="zh-CN" sz="1000" dirty="0" smtClean="0"/>
              <a:t>技术</a:t>
            </a:r>
            <a:r>
              <a:rPr lang="zh-CN" altLang="en-US" sz="1000" dirty="0" smtClean="0"/>
              <a:t>，</a:t>
            </a:r>
            <a:r>
              <a:rPr lang="zh-CN" altLang="zh-CN" sz="1000" dirty="0"/>
              <a:t>显著增强虚拟</a:t>
            </a:r>
            <a:r>
              <a:rPr lang="zh-CN" altLang="zh-CN" sz="1000" dirty="0" smtClean="0"/>
              <a:t>现实</a:t>
            </a:r>
            <a:r>
              <a:rPr lang="zh-CN" altLang="zh-CN" sz="1000" dirty="0"/>
              <a:t>系统的交互体验 </a:t>
            </a:r>
            <a:r>
              <a:rPr lang="zh-CN" altLang="en-US" sz="1000" dirty="0" smtClean="0"/>
              <a:t>，</a:t>
            </a:r>
            <a:r>
              <a:rPr lang="zh-CN" altLang="zh-CN" sz="1000" dirty="0"/>
              <a:t>其应用领域包括虚拟手术触感训练、航空航天复杂装备设计装配的触觉仿真、互动触觉体验电影和体感交互娱乐等 </a:t>
            </a:r>
            <a:endParaRPr lang="en-US" altLang="zh-CN" sz="1000" dirty="0">
              <a:solidFill>
                <a:schemeClr val="bg1">
                  <a:lumMod val="50000"/>
                </a:schemeClr>
              </a:solidFill>
              <a:latin typeface="微软雅黑" pitchFamily="34" charset="-122"/>
              <a:ea typeface="微软雅黑" pitchFamily="34" charset="-122"/>
            </a:endParaRPr>
          </a:p>
        </p:txBody>
      </p:sp>
      <p:sp>
        <p:nvSpPr>
          <p:cNvPr id="13" name="TextBox 58">
            <a:extLst>
              <a:ext uri="{FF2B5EF4-FFF2-40B4-BE49-F238E27FC236}">
                <a16:creationId xmlns:a16="http://schemas.microsoft.com/office/drawing/2014/main" xmlns="" id="{8B37B62B-66B9-4853-B6AB-5A6C8CF8FB96}"/>
              </a:ext>
            </a:extLst>
          </p:cNvPr>
          <p:cNvSpPr txBox="1"/>
          <p:nvPr/>
        </p:nvSpPr>
        <p:spPr>
          <a:xfrm>
            <a:off x="626853" y="3872099"/>
            <a:ext cx="406799" cy="523113"/>
          </a:xfrm>
          <a:prstGeom prst="rect">
            <a:avLst/>
          </a:prstGeom>
          <a:noFill/>
        </p:spPr>
        <p:txBody>
          <a:bodyPr wrap="square" lIns="36470" tIns="18235" rIns="36470" bIns="18235" rtlCol="0">
            <a:spAutoFit/>
          </a:bodyPr>
          <a:lstStyle/>
          <a:p>
            <a:r>
              <a:rPr lang="en-US" sz="3160" dirty="0">
                <a:solidFill>
                  <a:schemeClr val="bg1">
                    <a:lumMod val="50000"/>
                  </a:schemeClr>
                </a:solidFill>
                <a:latin typeface="+mj-lt"/>
              </a:rPr>
              <a:t>3.</a:t>
            </a:r>
            <a:endParaRPr lang="id-ID" sz="3160" dirty="0">
              <a:solidFill>
                <a:schemeClr val="bg1">
                  <a:lumMod val="50000"/>
                </a:schemeClr>
              </a:solidFill>
              <a:latin typeface="+mj-lt"/>
            </a:endParaRPr>
          </a:p>
        </p:txBody>
      </p:sp>
      <p:sp>
        <p:nvSpPr>
          <p:cNvPr id="14" name="Rectangle 19">
            <a:extLst>
              <a:ext uri="{FF2B5EF4-FFF2-40B4-BE49-F238E27FC236}">
                <a16:creationId xmlns:a16="http://schemas.microsoft.com/office/drawing/2014/main" xmlns="" id="{C313B497-4160-4586-80C3-F95A3F9F9F7C}"/>
              </a:ext>
            </a:extLst>
          </p:cNvPr>
          <p:cNvSpPr/>
          <p:nvPr/>
        </p:nvSpPr>
        <p:spPr>
          <a:xfrm>
            <a:off x="993962" y="3724205"/>
            <a:ext cx="2884106" cy="867823"/>
          </a:xfrm>
          <a:prstGeom prst="rect">
            <a:avLst/>
          </a:prstGeom>
        </p:spPr>
        <p:txBody>
          <a:bodyPr wrap="square" lIns="36470" tIns="18235" rIns="36470" bIns="18235">
            <a:spAutoFit/>
          </a:bodyPr>
          <a:lstStyle/>
          <a:p>
            <a:pPr>
              <a:lnSpc>
                <a:spcPct val="150000"/>
              </a:lnSpc>
            </a:pPr>
            <a:r>
              <a:rPr lang="zh-CN" altLang="zh-CN" sz="1200" dirty="0"/>
              <a:t>在人与机器交互时，触觉交互仍然处在</a:t>
            </a:r>
            <a:r>
              <a:rPr lang="zh-CN" altLang="zh-CN" sz="1200" dirty="0" smtClean="0"/>
              <a:t>萌芽期</a:t>
            </a:r>
            <a:r>
              <a:rPr lang="zh-CN" altLang="en-US" sz="1200" dirty="0"/>
              <a:t>，</a:t>
            </a:r>
            <a:r>
              <a:rPr lang="zh-CN" altLang="zh-CN" sz="1200" dirty="0" smtClean="0"/>
              <a:t>触觉</a:t>
            </a:r>
            <a:r>
              <a:rPr lang="zh-CN" altLang="zh-CN" sz="1200" dirty="0"/>
              <a:t>交互的研究仍存在很多问题有待解决。 </a:t>
            </a:r>
            <a:endParaRPr lang="en-US" altLang="zh-CN" sz="1200" dirty="0">
              <a:solidFill>
                <a:schemeClr val="bg1">
                  <a:lumMod val="50000"/>
                </a:schemeClr>
              </a:solidFill>
              <a:latin typeface="微软雅黑" pitchFamily="34" charset="-122"/>
              <a:ea typeface="微软雅黑" pitchFamily="34" charset="-122"/>
            </a:endParaRPr>
          </a:p>
        </p:txBody>
      </p:sp>
      <p:cxnSp>
        <p:nvCxnSpPr>
          <p:cNvPr id="15" name="直接连接符 14">
            <a:extLst>
              <a:ext uri="{FF2B5EF4-FFF2-40B4-BE49-F238E27FC236}">
                <a16:creationId xmlns:a16="http://schemas.microsoft.com/office/drawing/2014/main" xmlns="" id="{8ADA5FD4-525E-4B83-9EAE-9208AF474D84}"/>
              </a:ext>
            </a:extLst>
          </p:cNvPr>
          <p:cNvCxnSpPr/>
          <p:nvPr/>
        </p:nvCxnSpPr>
        <p:spPr>
          <a:xfrm>
            <a:off x="748760" y="2788350"/>
            <a:ext cx="3129308" cy="0"/>
          </a:xfrm>
          <a:prstGeom prst="line">
            <a:avLst/>
          </a:prstGeom>
          <a:ln>
            <a:solidFill>
              <a:srgbClr val="19B49B"/>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0177FE6E-ECF5-464D-91AD-659357E55CF4}"/>
              </a:ext>
            </a:extLst>
          </p:cNvPr>
          <p:cNvCxnSpPr/>
          <p:nvPr/>
        </p:nvCxnSpPr>
        <p:spPr>
          <a:xfrm>
            <a:off x="748760" y="3695096"/>
            <a:ext cx="3129308" cy="0"/>
          </a:xfrm>
          <a:prstGeom prst="line">
            <a:avLst/>
          </a:prstGeom>
          <a:ln>
            <a:solidFill>
              <a:srgbClr val="19B49B"/>
            </a:solidFill>
          </a:ln>
        </p:spPr>
        <p:style>
          <a:lnRef idx="1">
            <a:schemeClr val="accent1"/>
          </a:lnRef>
          <a:fillRef idx="0">
            <a:schemeClr val="accent1"/>
          </a:fillRef>
          <a:effectRef idx="0">
            <a:schemeClr val="accent1"/>
          </a:effectRef>
          <a:fontRef idx="minor">
            <a:schemeClr val="tx1"/>
          </a:fontRef>
        </p:style>
      </p:cxnSp>
      <p:sp>
        <p:nvSpPr>
          <p:cNvPr id="31" name="TextBox 20">
            <a:extLst>
              <a:ext uri="{FF2B5EF4-FFF2-40B4-BE49-F238E27FC236}">
                <a16:creationId xmlns:a16="http://schemas.microsoft.com/office/drawing/2014/main" xmlns="" id="{B7A94F03-CA4A-45FF-9A31-E0C7D01D35AB}"/>
              </a:ext>
            </a:extLst>
          </p:cNvPr>
          <p:cNvSpPr txBox="1"/>
          <p:nvPr/>
        </p:nvSpPr>
        <p:spPr>
          <a:xfrm>
            <a:off x="907976" y="292746"/>
            <a:ext cx="2067957"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力触觉</a:t>
            </a:r>
            <a:endParaRPr lang="zh-CN" altLang="en-US" sz="2400" dirty="0">
              <a:latin typeface="方正兰亭准黑_GBK" panose="02000000000000000000" pitchFamily="2" charset="-122"/>
              <a:ea typeface="方正兰亭准黑_GBK" panose="02000000000000000000" pitchFamily="2" charset="-122"/>
            </a:endParaRPr>
          </a:p>
        </p:txBody>
      </p:sp>
      <p:sp>
        <p:nvSpPr>
          <p:cNvPr id="32" name="矩形 31">
            <a:extLst>
              <a:ext uri="{FF2B5EF4-FFF2-40B4-BE49-F238E27FC236}">
                <a16:creationId xmlns:a16="http://schemas.microsoft.com/office/drawing/2014/main" xmlns="" id="{5276257D-2914-43D7-8600-89915A0532FB}"/>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cxnSp>
        <p:nvCxnSpPr>
          <p:cNvPr id="33" name="直接连接符 32">
            <a:extLst>
              <a:ext uri="{FF2B5EF4-FFF2-40B4-BE49-F238E27FC236}">
                <a16:creationId xmlns:a16="http://schemas.microsoft.com/office/drawing/2014/main" xmlns="" id="{0548DA11-A247-4FC5-93CD-0BA4FB19AA15}"/>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8" name="任意多边形: 形状 37">
            <a:extLst>
              <a:ext uri="{FF2B5EF4-FFF2-40B4-BE49-F238E27FC236}">
                <a16:creationId xmlns:a16="http://schemas.microsoft.com/office/drawing/2014/main" xmlns="" id="{121219CF-7D58-4A2B-A4C4-B5326F9CFE09}"/>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p:nvPr/>
        </p:nvPicPr>
        <p:blipFill>
          <a:blip r:embed="rId6">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21872658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
                                        <p:tgtEl>
                                          <p:spTgt spid="3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300"/>
                                        <p:tgtEl>
                                          <p:spTgt spid="3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400" fill="hold"/>
                                        <p:tgtEl>
                                          <p:spTgt spid="32"/>
                                        </p:tgtEl>
                                        <p:attrNameLst>
                                          <p:attrName>ppt_x</p:attrName>
                                        </p:attrNameLst>
                                      </p:cBhvr>
                                      <p:tavLst>
                                        <p:tav tm="0">
                                          <p:val>
                                            <p:strVal val="0-#ppt_w/2"/>
                                          </p:val>
                                        </p:tav>
                                        <p:tav tm="100000">
                                          <p:val>
                                            <p:strVal val="#ppt_x"/>
                                          </p:val>
                                        </p:tav>
                                      </p:tavLst>
                                    </p:anim>
                                    <p:anim calcmode="lin" valueType="num">
                                      <p:cBhvr additive="base">
                                        <p:cTn id="15" dur="400" fill="hold"/>
                                        <p:tgtEl>
                                          <p:spTgt spid="3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400" fill="hold"/>
                                        <p:tgtEl>
                                          <p:spTgt spid="31"/>
                                        </p:tgtEl>
                                        <p:attrNameLst>
                                          <p:attrName>ppt_x</p:attrName>
                                        </p:attrNameLst>
                                      </p:cBhvr>
                                      <p:tavLst>
                                        <p:tav tm="0">
                                          <p:val>
                                            <p:strVal val="0-#ppt_w/2"/>
                                          </p:val>
                                        </p:tav>
                                        <p:tav tm="100000">
                                          <p:val>
                                            <p:strVal val="#ppt_x"/>
                                          </p:val>
                                        </p:tav>
                                      </p:tavLst>
                                    </p:anim>
                                    <p:anim calcmode="lin" valueType="num">
                                      <p:cBhvr additive="base">
                                        <p:cTn id="20" dur="400" fill="hold"/>
                                        <p:tgtEl>
                                          <p:spTgt spid="31"/>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23" presetClass="entr" presetSubtype="16"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childTnLst>
                                </p:cTn>
                              </p:par>
                            </p:childTnLst>
                          </p:cTn>
                        </p:par>
                        <p:par>
                          <p:cTn id="34" fill="hold">
                            <p:stCondLst>
                              <p:cond delay="1440"/>
                            </p:stCondLst>
                            <p:childTnLst>
                              <p:par>
                                <p:cTn id="35" presetID="14" presetClass="entr" presetSubtype="1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par>
                          <p:cTn id="38" fill="hold">
                            <p:stCondLst>
                              <p:cond delay="1940"/>
                            </p:stCondLst>
                            <p:childTnLst>
                              <p:par>
                                <p:cTn id="39" presetID="14" presetClass="entr" presetSubtype="1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childTnLst>
                          </p:cTn>
                        </p:par>
                        <p:par>
                          <p:cTn id="42" fill="hold">
                            <p:stCondLst>
                              <p:cond delay="2440"/>
                            </p:stCondLst>
                            <p:childTnLst>
                              <p:par>
                                <p:cTn id="43" presetID="12" presetClass="entr" presetSubtype="4"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p:tgtEl>
                                          <p:spTgt spid="10"/>
                                        </p:tgtEl>
                                        <p:attrNameLst>
                                          <p:attrName>ppt_y</p:attrName>
                                        </p:attrNameLst>
                                      </p:cBhvr>
                                      <p:tavLst>
                                        <p:tav tm="0">
                                          <p:val>
                                            <p:strVal val="#ppt_y+#ppt_h*1.125000"/>
                                          </p:val>
                                        </p:tav>
                                        <p:tav tm="100000">
                                          <p:val>
                                            <p:strVal val="#ppt_y"/>
                                          </p:val>
                                        </p:tav>
                                      </p:tavLst>
                                    </p:anim>
                                    <p:animEffect transition="in" filter="wipe(up)">
                                      <p:cBhvr>
                                        <p:cTn id="46" dur="500"/>
                                        <p:tgtEl>
                                          <p:spTgt spid="10"/>
                                        </p:tgtEl>
                                      </p:cBhvr>
                                    </p:animEffect>
                                  </p:childTnLst>
                                </p:cTn>
                              </p:par>
                            </p:childTnLst>
                          </p:cTn>
                        </p:par>
                        <p:par>
                          <p:cTn id="47" fill="hold">
                            <p:stCondLst>
                              <p:cond delay="2940"/>
                            </p:stCondLst>
                            <p:childTnLst>
                              <p:par>
                                <p:cTn id="48" presetID="12" presetClass="entr" presetSubtype="4"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ppt_y</p:attrName>
                                        </p:attrNameLst>
                                      </p:cBhvr>
                                      <p:tavLst>
                                        <p:tav tm="0">
                                          <p:val>
                                            <p:strVal val="#ppt_y+#ppt_h*1.125000"/>
                                          </p:val>
                                        </p:tav>
                                        <p:tav tm="100000">
                                          <p:val>
                                            <p:strVal val="#ppt_y"/>
                                          </p:val>
                                        </p:tav>
                                      </p:tavLst>
                                    </p:anim>
                                    <p:animEffect transition="in" filter="wipe(up)">
                                      <p:cBhvr>
                                        <p:cTn id="51" dur="500"/>
                                        <p:tgtEl>
                                          <p:spTgt spid="15"/>
                                        </p:tgtEl>
                                      </p:cBhvr>
                                    </p:animEffect>
                                  </p:childTnLst>
                                </p:cTn>
                              </p:par>
                            </p:childTnLst>
                          </p:cTn>
                        </p:par>
                        <p:par>
                          <p:cTn id="52" fill="hold">
                            <p:stCondLst>
                              <p:cond delay="3440"/>
                            </p:stCondLst>
                            <p:childTnLst>
                              <p:par>
                                <p:cTn id="53" presetID="14" presetClass="entr" presetSubtype="1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randombar(horizontal)">
                                      <p:cBhvr>
                                        <p:cTn id="55" dur="500"/>
                                        <p:tgtEl>
                                          <p:spTgt spid="11"/>
                                        </p:tgtEl>
                                      </p:cBhvr>
                                    </p:animEffect>
                                  </p:childTnLst>
                                </p:cTn>
                              </p:par>
                            </p:childTnLst>
                          </p:cTn>
                        </p:par>
                        <p:par>
                          <p:cTn id="56" fill="hold">
                            <p:stCondLst>
                              <p:cond delay="3940"/>
                            </p:stCondLst>
                            <p:childTnLst>
                              <p:par>
                                <p:cTn id="57" presetID="12" presetClass="entr" presetSubtype="4"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p:tgtEl>
                                          <p:spTgt spid="12"/>
                                        </p:tgtEl>
                                        <p:attrNameLst>
                                          <p:attrName>ppt_y</p:attrName>
                                        </p:attrNameLst>
                                      </p:cBhvr>
                                      <p:tavLst>
                                        <p:tav tm="0">
                                          <p:val>
                                            <p:strVal val="#ppt_y+#ppt_h*1.125000"/>
                                          </p:val>
                                        </p:tav>
                                        <p:tav tm="100000">
                                          <p:val>
                                            <p:strVal val="#ppt_y"/>
                                          </p:val>
                                        </p:tav>
                                      </p:tavLst>
                                    </p:anim>
                                    <p:animEffect transition="in" filter="wipe(up)">
                                      <p:cBhvr>
                                        <p:cTn id="60" dur="500"/>
                                        <p:tgtEl>
                                          <p:spTgt spid="12"/>
                                        </p:tgtEl>
                                      </p:cBhvr>
                                    </p:animEffect>
                                  </p:childTnLst>
                                </p:cTn>
                              </p:par>
                            </p:childTnLst>
                          </p:cTn>
                        </p:par>
                        <p:par>
                          <p:cTn id="61" fill="hold">
                            <p:stCondLst>
                              <p:cond delay="4440"/>
                            </p:stCondLst>
                            <p:childTnLst>
                              <p:par>
                                <p:cTn id="62" presetID="12" presetClass="entr" presetSubtype="4"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p:tgtEl>
                                          <p:spTgt spid="16"/>
                                        </p:tgtEl>
                                        <p:attrNameLst>
                                          <p:attrName>ppt_y</p:attrName>
                                        </p:attrNameLst>
                                      </p:cBhvr>
                                      <p:tavLst>
                                        <p:tav tm="0">
                                          <p:val>
                                            <p:strVal val="#ppt_y+#ppt_h*1.125000"/>
                                          </p:val>
                                        </p:tav>
                                        <p:tav tm="100000">
                                          <p:val>
                                            <p:strVal val="#ppt_y"/>
                                          </p:val>
                                        </p:tav>
                                      </p:tavLst>
                                    </p:anim>
                                    <p:animEffect transition="in" filter="wipe(up)">
                                      <p:cBhvr>
                                        <p:cTn id="65" dur="500"/>
                                        <p:tgtEl>
                                          <p:spTgt spid="16"/>
                                        </p:tgtEl>
                                      </p:cBhvr>
                                    </p:animEffect>
                                  </p:childTnLst>
                                </p:cTn>
                              </p:par>
                            </p:childTnLst>
                          </p:cTn>
                        </p:par>
                        <p:par>
                          <p:cTn id="66" fill="hold">
                            <p:stCondLst>
                              <p:cond delay="4940"/>
                            </p:stCondLst>
                            <p:childTnLst>
                              <p:par>
                                <p:cTn id="67" presetID="14" presetClass="entr" presetSubtype="1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randombar(horizontal)">
                                      <p:cBhvr>
                                        <p:cTn id="69" dur="500"/>
                                        <p:tgtEl>
                                          <p:spTgt spid="13"/>
                                        </p:tgtEl>
                                      </p:cBhvr>
                                    </p:animEffect>
                                  </p:childTnLst>
                                </p:cTn>
                              </p:par>
                            </p:childTnLst>
                          </p:cTn>
                        </p:par>
                        <p:par>
                          <p:cTn id="70" fill="hold">
                            <p:stCondLst>
                              <p:cond delay="5440"/>
                            </p:stCondLst>
                            <p:childTnLst>
                              <p:par>
                                <p:cTn id="71" presetID="1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p:tgtEl>
                                          <p:spTgt spid="14"/>
                                        </p:tgtEl>
                                        <p:attrNameLst>
                                          <p:attrName>ppt_y</p:attrName>
                                        </p:attrNameLst>
                                      </p:cBhvr>
                                      <p:tavLst>
                                        <p:tav tm="0">
                                          <p:val>
                                            <p:strVal val="#ppt_y+#ppt_h*1.125000"/>
                                          </p:val>
                                        </p:tav>
                                        <p:tav tm="100000">
                                          <p:val>
                                            <p:strVal val="#ppt_y"/>
                                          </p:val>
                                        </p:tav>
                                      </p:tavLst>
                                    </p:anim>
                                    <p:animEffect transition="in" filter="wipe(up)">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31" grpId="0"/>
      <p:bldP spid="32"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xmlns="" id="{7F7F94F3-C506-4894-A385-E8AE3D7CFC10}"/>
              </a:ext>
            </a:extLst>
          </p:cNvPr>
          <p:cNvSpPr>
            <a:spLocks/>
          </p:cNvSpPr>
          <p:nvPr/>
        </p:nvSpPr>
        <p:spPr bwMode="auto">
          <a:xfrm>
            <a:off x="4296937" y="1300029"/>
            <a:ext cx="731376" cy="3117971"/>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ysClr val="windowText" lastClr="000000"/>
              </a:solidFill>
            </a:endParaRPr>
          </a:p>
        </p:txBody>
      </p:sp>
      <p:grpSp>
        <p:nvGrpSpPr>
          <p:cNvPr id="3" name="组合 2">
            <a:extLst>
              <a:ext uri="{FF2B5EF4-FFF2-40B4-BE49-F238E27FC236}">
                <a16:creationId xmlns:a16="http://schemas.microsoft.com/office/drawing/2014/main" xmlns="" id="{2291596B-CF74-4EFE-BD23-09B828A36BA5}"/>
              </a:ext>
            </a:extLst>
          </p:cNvPr>
          <p:cNvGrpSpPr/>
          <p:nvPr/>
        </p:nvGrpSpPr>
        <p:grpSpPr>
          <a:xfrm>
            <a:off x="1816529" y="1022992"/>
            <a:ext cx="2376098" cy="512080"/>
            <a:chOff x="1800275" y="1490663"/>
            <a:chExt cx="3233739" cy="696912"/>
          </a:xfrm>
          <a:noFill/>
        </p:grpSpPr>
        <p:sp>
          <p:nvSpPr>
            <p:cNvPr id="4" name="Freeform 5">
              <a:extLst>
                <a:ext uri="{FF2B5EF4-FFF2-40B4-BE49-F238E27FC236}">
                  <a16:creationId xmlns:a16="http://schemas.microsoft.com/office/drawing/2014/main" xmlns="" id="{9223F49B-CCDA-4612-BC23-9FDCB9818D42}"/>
                </a:ext>
              </a:extLst>
            </p:cNvPr>
            <p:cNvSpPr>
              <a:spLocks/>
            </p:cNvSpPr>
            <p:nvPr/>
          </p:nvSpPr>
          <p:spPr bwMode="auto">
            <a:xfrm>
              <a:off x="1800275" y="1490663"/>
              <a:ext cx="3233738" cy="696912"/>
            </a:xfrm>
            <a:custGeom>
              <a:avLst/>
              <a:gdLst>
                <a:gd name="T0" fmla="*/ 156 w 4587"/>
                <a:gd name="T1" fmla="*/ 0 h 986"/>
                <a:gd name="T2" fmla="*/ 4432 w 4587"/>
                <a:gd name="T3" fmla="*/ 0 h 986"/>
                <a:gd name="T4" fmla="*/ 4587 w 4587"/>
                <a:gd name="T5" fmla="*/ 156 h 986"/>
                <a:gd name="T6" fmla="*/ 4587 w 4587"/>
                <a:gd name="T7" fmla="*/ 830 h 986"/>
                <a:gd name="T8" fmla="*/ 4432 w 4587"/>
                <a:gd name="T9" fmla="*/ 986 h 986"/>
                <a:gd name="T10" fmla="*/ 156 w 4587"/>
                <a:gd name="T11" fmla="*/ 986 h 986"/>
                <a:gd name="T12" fmla="*/ 0 w 4587"/>
                <a:gd name="T13" fmla="*/ 830 h 986"/>
                <a:gd name="T14" fmla="*/ 0 w 4587"/>
                <a:gd name="T15" fmla="*/ 156 h 986"/>
                <a:gd name="T16" fmla="*/ 156 w 4587"/>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7" h="986">
                  <a:moveTo>
                    <a:pt x="156" y="0"/>
                  </a:moveTo>
                  <a:lnTo>
                    <a:pt x="4432" y="0"/>
                  </a:lnTo>
                  <a:cubicBezTo>
                    <a:pt x="4517" y="0"/>
                    <a:pt x="4587" y="70"/>
                    <a:pt x="4587" y="156"/>
                  </a:cubicBezTo>
                  <a:lnTo>
                    <a:pt x="4587" y="830"/>
                  </a:lnTo>
                  <a:cubicBezTo>
                    <a:pt x="4587" y="916"/>
                    <a:pt x="4517" y="986"/>
                    <a:pt x="4432" y="986"/>
                  </a:cubicBezTo>
                  <a:lnTo>
                    <a:pt x="156" y="986"/>
                  </a:lnTo>
                  <a:cubicBezTo>
                    <a:pt x="70" y="986"/>
                    <a:pt x="0" y="916"/>
                    <a:pt x="0" y="830"/>
                  </a:cubicBezTo>
                  <a:lnTo>
                    <a:pt x="0" y="156"/>
                  </a:lnTo>
                  <a:cubicBezTo>
                    <a:pt x="0" y="70"/>
                    <a:pt x="70" y="0"/>
                    <a:pt x="156" y="0"/>
                  </a:cubicBezTo>
                  <a:close/>
                </a:path>
              </a:pathLst>
            </a:custGeom>
            <a:grpFill/>
            <a:ln w="10" cap="flat">
              <a:solidFill>
                <a:srgbClr val="19B49B"/>
              </a:solidFill>
              <a:prstDash val="solid"/>
              <a:miter lim="800000"/>
              <a:headEnd/>
              <a:tailEnd/>
            </a:ln>
          </p:spPr>
          <p:txBody>
            <a:bodyPr vert="horz" wrap="square" lIns="67189" tIns="33594" rIns="67189" bIns="33594" numCol="1" anchor="t" anchorCtr="0" compatLnSpc="1">
              <a:prstTxWarp prst="textNoShape">
                <a:avLst/>
              </a:prstTxWarp>
            </a:bodyPr>
            <a:lstStyle/>
            <a:p>
              <a:pPr defTabSz="671901">
                <a:defRPr/>
              </a:pPr>
              <a:endParaRPr lang="zh-CN" altLang="en-US" sz="1323" kern="0" dirty="0">
                <a:solidFill>
                  <a:schemeClr val="bg1">
                    <a:lumMod val="50000"/>
                  </a:schemeClr>
                </a:solidFill>
              </a:endParaRPr>
            </a:p>
          </p:txBody>
        </p:sp>
        <p:sp>
          <p:nvSpPr>
            <p:cNvPr id="5" name="TextBox 32">
              <a:extLst>
                <a:ext uri="{FF2B5EF4-FFF2-40B4-BE49-F238E27FC236}">
                  <a16:creationId xmlns:a16="http://schemas.microsoft.com/office/drawing/2014/main" xmlns="" id="{02B2BBF4-CA7D-480F-BE6B-C93F4809479B}"/>
                </a:ext>
              </a:extLst>
            </p:cNvPr>
            <p:cNvSpPr txBox="1"/>
            <p:nvPr/>
          </p:nvSpPr>
          <p:spPr>
            <a:xfrm>
              <a:off x="1812153" y="1657036"/>
              <a:ext cx="3221861" cy="495136"/>
            </a:xfrm>
            <a:prstGeom prst="rect">
              <a:avLst/>
            </a:prstGeom>
            <a:grpFill/>
          </p:spPr>
          <p:txBody>
            <a:bodyPr wrap="square" rtlCol="0">
              <a:spAutoFit/>
            </a:bodyPr>
            <a:lstStyle>
              <a:defPPr>
                <a:defRPr lang="zh-CN"/>
              </a:defPPr>
              <a:lvl1pPr>
                <a:defRPr sz="2800" b="1">
                  <a:solidFill>
                    <a:schemeClr val="bg1"/>
                  </a:solidFill>
                  <a:latin typeface="+mn-ea"/>
                  <a:ea typeface="+mn-ea"/>
                </a:defRPr>
              </a:lvl1pPr>
            </a:lstStyle>
            <a:p>
              <a:pPr algn="ctr" defTabSz="671901">
                <a:defRPr/>
              </a:pPr>
              <a:r>
                <a:rPr lang="zh-CN" altLang="en-US" sz="1764" kern="0" dirty="0" smtClean="0">
                  <a:solidFill>
                    <a:schemeClr val="bg1">
                      <a:lumMod val="50000"/>
                    </a:schemeClr>
                  </a:solidFill>
                  <a:latin typeface="微软雅黑"/>
                  <a:ea typeface="微软雅黑"/>
                </a:rPr>
                <a:t>操作者</a:t>
              </a:r>
              <a:endParaRPr lang="zh-CN" altLang="en-US" sz="1764" kern="0" dirty="0">
                <a:solidFill>
                  <a:schemeClr val="bg1">
                    <a:lumMod val="50000"/>
                  </a:schemeClr>
                </a:solidFill>
                <a:latin typeface="微软雅黑"/>
                <a:ea typeface="微软雅黑"/>
              </a:endParaRPr>
            </a:p>
          </p:txBody>
        </p:sp>
      </p:grpSp>
      <p:grpSp>
        <p:nvGrpSpPr>
          <p:cNvPr id="9" name="组合 8">
            <a:extLst>
              <a:ext uri="{FF2B5EF4-FFF2-40B4-BE49-F238E27FC236}">
                <a16:creationId xmlns:a16="http://schemas.microsoft.com/office/drawing/2014/main" xmlns="" id="{6CE8329B-5815-4BBF-884B-C851967E649A}"/>
              </a:ext>
            </a:extLst>
          </p:cNvPr>
          <p:cNvGrpSpPr/>
          <p:nvPr/>
        </p:nvGrpSpPr>
        <p:grpSpPr>
          <a:xfrm>
            <a:off x="1813142" y="2034263"/>
            <a:ext cx="2376098" cy="512080"/>
            <a:chOff x="1800275" y="3155950"/>
            <a:chExt cx="3233739" cy="696912"/>
          </a:xfrm>
          <a:noFill/>
        </p:grpSpPr>
        <p:sp>
          <p:nvSpPr>
            <p:cNvPr id="10" name="Freeform 7">
              <a:extLst>
                <a:ext uri="{FF2B5EF4-FFF2-40B4-BE49-F238E27FC236}">
                  <a16:creationId xmlns:a16="http://schemas.microsoft.com/office/drawing/2014/main" xmlns="" id="{1434530F-14E1-42FA-9B84-0095D7FB6C1B}"/>
                </a:ext>
              </a:extLst>
            </p:cNvPr>
            <p:cNvSpPr>
              <a:spLocks/>
            </p:cNvSpPr>
            <p:nvPr/>
          </p:nvSpPr>
          <p:spPr bwMode="auto">
            <a:xfrm>
              <a:off x="1800275" y="3155950"/>
              <a:ext cx="3233738" cy="696912"/>
            </a:xfrm>
            <a:custGeom>
              <a:avLst/>
              <a:gdLst>
                <a:gd name="T0" fmla="*/ 156 w 4587"/>
                <a:gd name="T1" fmla="*/ 0 h 986"/>
                <a:gd name="T2" fmla="*/ 4432 w 4587"/>
                <a:gd name="T3" fmla="*/ 0 h 986"/>
                <a:gd name="T4" fmla="*/ 4587 w 4587"/>
                <a:gd name="T5" fmla="*/ 156 h 986"/>
                <a:gd name="T6" fmla="*/ 4587 w 4587"/>
                <a:gd name="T7" fmla="*/ 830 h 986"/>
                <a:gd name="T8" fmla="*/ 4432 w 4587"/>
                <a:gd name="T9" fmla="*/ 986 h 986"/>
                <a:gd name="T10" fmla="*/ 156 w 4587"/>
                <a:gd name="T11" fmla="*/ 986 h 986"/>
                <a:gd name="T12" fmla="*/ 0 w 4587"/>
                <a:gd name="T13" fmla="*/ 830 h 986"/>
                <a:gd name="T14" fmla="*/ 0 w 4587"/>
                <a:gd name="T15" fmla="*/ 156 h 986"/>
                <a:gd name="T16" fmla="*/ 156 w 4587"/>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7" h="986">
                  <a:moveTo>
                    <a:pt x="156" y="0"/>
                  </a:moveTo>
                  <a:lnTo>
                    <a:pt x="4432" y="0"/>
                  </a:lnTo>
                  <a:cubicBezTo>
                    <a:pt x="4517" y="0"/>
                    <a:pt x="4587" y="70"/>
                    <a:pt x="4587" y="156"/>
                  </a:cubicBezTo>
                  <a:lnTo>
                    <a:pt x="4587" y="830"/>
                  </a:lnTo>
                  <a:cubicBezTo>
                    <a:pt x="4587" y="916"/>
                    <a:pt x="4517" y="986"/>
                    <a:pt x="4432" y="986"/>
                  </a:cubicBezTo>
                  <a:lnTo>
                    <a:pt x="156" y="986"/>
                  </a:lnTo>
                  <a:cubicBezTo>
                    <a:pt x="70" y="986"/>
                    <a:pt x="0" y="916"/>
                    <a:pt x="0" y="830"/>
                  </a:cubicBezTo>
                  <a:lnTo>
                    <a:pt x="0" y="156"/>
                  </a:lnTo>
                  <a:cubicBezTo>
                    <a:pt x="0" y="70"/>
                    <a:pt x="70" y="0"/>
                    <a:pt x="156" y="0"/>
                  </a:cubicBezTo>
                  <a:close/>
                </a:path>
              </a:pathLst>
            </a:custGeom>
            <a:grpFill/>
            <a:ln w="10" cap="flat">
              <a:solidFill>
                <a:srgbClr val="19B49B"/>
              </a:solidFill>
              <a:prstDash val="solid"/>
              <a:miter lim="800000"/>
              <a:headEnd/>
              <a:tailEnd/>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chemeClr val="bg1">
                    <a:lumMod val="50000"/>
                  </a:schemeClr>
                </a:solidFill>
              </a:endParaRPr>
            </a:p>
          </p:txBody>
        </p:sp>
        <p:sp>
          <p:nvSpPr>
            <p:cNvPr id="11" name="TextBox 39">
              <a:extLst>
                <a:ext uri="{FF2B5EF4-FFF2-40B4-BE49-F238E27FC236}">
                  <a16:creationId xmlns:a16="http://schemas.microsoft.com/office/drawing/2014/main" xmlns="" id="{48E818A7-8E15-4D08-9225-53E66A335619}"/>
                </a:ext>
              </a:extLst>
            </p:cNvPr>
            <p:cNvSpPr txBox="1"/>
            <p:nvPr/>
          </p:nvSpPr>
          <p:spPr>
            <a:xfrm>
              <a:off x="1812153" y="3273574"/>
              <a:ext cx="3221861" cy="495136"/>
            </a:xfrm>
            <a:prstGeom prst="rect">
              <a:avLst/>
            </a:prstGeom>
            <a:grpFill/>
          </p:spPr>
          <p:txBody>
            <a:bodyPr wrap="square" rtlCol="0">
              <a:spAutoFit/>
            </a:bodyPr>
            <a:lstStyle>
              <a:defPPr>
                <a:defRPr lang="zh-CN"/>
              </a:defPPr>
              <a:lvl1pPr>
                <a:defRPr sz="2800" b="1">
                  <a:solidFill>
                    <a:schemeClr val="bg1"/>
                  </a:solidFill>
                  <a:latin typeface="+mn-ea"/>
                  <a:ea typeface="+mn-ea"/>
                </a:defRPr>
              </a:lvl1pPr>
            </a:lstStyle>
            <a:p>
              <a:pPr lvl="0" algn="ctr">
                <a:defRPr/>
              </a:pPr>
              <a:r>
                <a:rPr lang="zh-CN" altLang="en-US" sz="1764" kern="0" dirty="0" smtClean="0">
                  <a:solidFill>
                    <a:schemeClr val="bg1">
                      <a:lumMod val="50000"/>
                    </a:schemeClr>
                  </a:solidFill>
                  <a:latin typeface="微软雅黑"/>
                  <a:ea typeface="微软雅黑"/>
                </a:rPr>
                <a:t>力触觉设备</a:t>
              </a:r>
              <a:endParaRPr lang="zh-CN" altLang="en-US" sz="1764" kern="0" dirty="0">
                <a:solidFill>
                  <a:schemeClr val="bg1">
                    <a:lumMod val="50000"/>
                  </a:schemeClr>
                </a:solidFill>
                <a:latin typeface="微软雅黑"/>
                <a:ea typeface="微软雅黑"/>
              </a:endParaRPr>
            </a:p>
          </p:txBody>
        </p:sp>
      </p:grpSp>
      <p:grpSp>
        <p:nvGrpSpPr>
          <p:cNvPr id="12" name="组合 11">
            <a:extLst>
              <a:ext uri="{FF2B5EF4-FFF2-40B4-BE49-F238E27FC236}">
                <a16:creationId xmlns:a16="http://schemas.microsoft.com/office/drawing/2014/main" xmlns="" id="{88524059-6263-4AA1-9309-640A65F1D018}"/>
              </a:ext>
            </a:extLst>
          </p:cNvPr>
          <p:cNvGrpSpPr/>
          <p:nvPr/>
        </p:nvGrpSpPr>
        <p:grpSpPr>
          <a:xfrm>
            <a:off x="1813142" y="3046522"/>
            <a:ext cx="2376098" cy="510913"/>
            <a:chOff x="1800275" y="3989388"/>
            <a:chExt cx="3233739" cy="695325"/>
          </a:xfrm>
          <a:noFill/>
        </p:grpSpPr>
        <p:sp>
          <p:nvSpPr>
            <p:cNvPr id="13" name="Freeform 8">
              <a:extLst>
                <a:ext uri="{FF2B5EF4-FFF2-40B4-BE49-F238E27FC236}">
                  <a16:creationId xmlns:a16="http://schemas.microsoft.com/office/drawing/2014/main" xmlns="" id="{65FBC61F-BB8F-4171-BB79-092BCAF2D39A}"/>
                </a:ext>
              </a:extLst>
            </p:cNvPr>
            <p:cNvSpPr>
              <a:spLocks/>
            </p:cNvSpPr>
            <p:nvPr/>
          </p:nvSpPr>
          <p:spPr bwMode="auto">
            <a:xfrm>
              <a:off x="1800275" y="3989388"/>
              <a:ext cx="3233737" cy="695325"/>
            </a:xfrm>
            <a:custGeom>
              <a:avLst/>
              <a:gdLst>
                <a:gd name="T0" fmla="*/ 156 w 4587"/>
                <a:gd name="T1" fmla="*/ 0 h 985"/>
                <a:gd name="T2" fmla="*/ 4432 w 4587"/>
                <a:gd name="T3" fmla="*/ 0 h 985"/>
                <a:gd name="T4" fmla="*/ 4587 w 4587"/>
                <a:gd name="T5" fmla="*/ 155 h 985"/>
                <a:gd name="T6" fmla="*/ 4587 w 4587"/>
                <a:gd name="T7" fmla="*/ 830 h 985"/>
                <a:gd name="T8" fmla="*/ 4432 w 4587"/>
                <a:gd name="T9" fmla="*/ 985 h 985"/>
                <a:gd name="T10" fmla="*/ 156 w 4587"/>
                <a:gd name="T11" fmla="*/ 985 h 985"/>
                <a:gd name="T12" fmla="*/ 0 w 4587"/>
                <a:gd name="T13" fmla="*/ 830 h 985"/>
                <a:gd name="T14" fmla="*/ 0 w 4587"/>
                <a:gd name="T15" fmla="*/ 155 h 985"/>
                <a:gd name="T16" fmla="*/ 156 w 4587"/>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7" h="985">
                  <a:moveTo>
                    <a:pt x="156" y="0"/>
                  </a:moveTo>
                  <a:lnTo>
                    <a:pt x="4432" y="0"/>
                  </a:lnTo>
                  <a:cubicBezTo>
                    <a:pt x="4517" y="0"/>
                    <a:pt x="4587" y="70"/>
                    <a:pt x="4587" y="155"/>
                  </a:cubicBezTo>
                  <a:lnTo>
                    <a:pt x="4587" y="830"/>
                  </a:lnTo>
                  <a:cubicBezTo>
                    <a:pt x="4587" y="915"/>
                    <a:pt x="4517" y="985"/>
                    <a:pt x="4432" y="985"/>
                  </a:cubicBezTo>
                  <a:lnTo>
                    <a:pt x="156" y="985"/>
                  </a:lnTo>
                  <a:cubicBezTo>
                    <a:pt x="70" y="985"/>
                    <a:pt x="0" y="915"/>
                    <a:pt x="0" y="830"/>
                  </a:cubicBezTo>
                  <a:lnTo>
                    <a:pt x="0" y="155"/>
                  </a:lnTo>
                  <a:cubicBezTo>
                    <a:pt x="0" y="70"/>
                    <a:pt x="70" y="0"/>
                    <a:pt x="156" y="0"/>
                  </a:cubicBezTo>
                  <a:close/>
                </a:path>
              </a:pathLst>
            </a:custGeom>
            <a:grpFill/>
            <a:ln w="10" cap="flat">
              <a:solidFill>
                <a:srgbClr val="19B49B"/>
              </a:solidFill>
              <a:prstDash val="solid"/>
              <a:miter lim="800000"/>
              <a:headEnd/>
              <a:tailEnd/>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chemeClr val="bg1">
                    <a:lumMod val="50000"/>
                  </a:schemeClr>
                </a:solidFill>
              </a:endParaRPr>
            </a:p>
          </p:txBody>
        </p:sp>
        <p:sp>
          <p:nvSpPr>
            <p:cNvPr id="14" name="TextBox 42">
              <a:extLst>
                <a:ext uri="{FF2B5EF4-FFF2-40B4-BE49-F238E27FC236}">
                  <a16:creationId xmlns:a16="http://schemas.microsoft.com/office/drawing/2014/main" xmlns="" id="{E754C740-8718-47B6-A1F6-7B4C7B5CB03F}"/>
                </a:ext>
              </a:extLst>
            </p:cNvPr>
            <p:cNvSpPr txBox="1"/>
            <p:nvPr/>
          </p:nvSpPr>
          <p:spPr>
            <a:xfrm>
              <a:off x="1812153" y="4106217"/>
              <a:ext cx="3221861" cy="495137"/>
            </a:xfrm>
            <a:prstGeom prst="rect">
              <a:avLst/>
            </a:prstGeom>
            <a:grpFill/>
          </p:spPr>
          <p:txBody>
            <a:bodyPr wrap="square" rtlCol="0">
              <a:spAutoFit/>
            </a:bodyPr>
            <a:lstStyle>
              <a:defPPr>
                <a:defRPr lang="zh-CN"/>
              </a:defPPr>
              <a:lvl1pPr>
                <a:defRPr sz="2800" b="1">
                  <a:solidFill>
                    <a:schemeClr val="bg1"/>
                  </a:solidFill>
                  <a:latin typeface="+mn-ea"/>
                  <a:ea typeface="+mn-ea"/>
                </a:defRPr>
              </a:lvl1pPr>
            </a:lstStyle>
            <a:p>
              <a:pPr lvl="0" algn="ctr">
                <a:defRPr/>
              </a:pPr>
              <a:r>
                <a:rPr lang="zh-CN" altLang="en-US" sz="1764" kern="0" dirty="0" smtClean="0">
                  <a:solidFill>
                    <a:schemeClr val="bg1">
                      <a:lumMod val="50000"/>
                    </a:schemeClr>
                  </a:solidFill>
                  <a:latin typeface="微软雅黑"/>
                  <a:ea typeface="微软雅黑"/>
                </a:rPr>
                <a:t>力触觉生成算法</a:t>
              </a:r>
              <a:endParaRPr lang="zh-CN" altLang="en-US" sz="1764" kern="0" dirty="0">
                <a:solidFill>
                  <a:schemeClr val="bg1">
                    <a:lumMod val="50000"/>
                  </a:schemeClr>
                </a:solidFill>
                <a:latin typeface="微软雅黑"/>
                <a:ea typeface="微软雅黑"/>
              </a:endParaRPr>
            </a:p>
          </p:txBody>
        </p:sp>
      </p:grpSp>
      <p:grpSp>
        <p:nvGrpSpPr>
          <p:cNvPr id="18" name="组合 17">
            <a:extLst>
              <a:ext uri="{FF2B5EF4-FFF2-40B4-BE49-F238E27FC236}">
                <a16:creationId xmlns:a16="http://schemas.microsoft.com/office/drawing/2014/main" xmlns="" id="{C1377AC0-E459-4377-9D9E-0563C026CBB4}"/>
              </a:ext>
            </a:extLst>
          </p:cNvPr>
          <p:cNvGrpSpPr/>
          <p:nvPr/>
        </p:nvGrpSpPr>
        <p:grpSpPr>
          <a:xfrm>
            <a:off x="1816529" y="4082640"/>
            <a:ext cx="2376098" cy="512080"/>
            <a:chOff x="1800275" y="5654675"/>
            <a:chExt cx="3233738" cy="696912"/>
          </a:xfrm>
          <a:noFill/>
        </p:grpSpPr>
        <p:sp>
          <p:nvSpPr>
            <p:cNvPr id="19" name="Freeform 10">
              <a:extLst>
                <a:ext uri="{FF2B5EF4-FFF2-40B4-BE49-F238E27FC236}">
                  <a16:creationId xmlns:a16="http://schemas.microsoft.com/office/drawing/2014/main" xmlns="" id="{352BE92F-79A6-406B-AEDE-306B0061A899}"/>
                </a:ext>
              </a:extLst>
            </p:cNvPr>
            <p:cNvSpPr>
              <a:spLocks/>
            </p:cNvSpPr>
            <p:nvPr/>
          </p:nvSpPr>
          <p:spPr bwMode="auto">
            <a:xfrm>
              <a:off x="1800275" y="5654675"/>
              <a:ext cx="3233738" cy="696912"/>
            </a:xfrm>
            <a:custGeom>
              <a:avLst/>
              <a:gdLst>
                <a:gd name="T0" fmla="*/ 156 w 4587"/>
                <a:gd name="T1" fmla="*/ 0 h 986"/>
                <a:gd name="T2" fmla="*/ 4432 w 4587"/>
                <a:gd name="T3" fmla="*/ 0 h 986"/>
                <a:gd name="T4" fmla="*/ 4587 w 4587"/>
                <a:gd name="T5" fmla="*/ 156 h 986"/>
                <a:gd name="T6" fmla="*/ 4587 w 4587"/>
                <a:gd name="T7" fmla="*/ 830 h 986"/>
                <a:gd name="T8" fmla="*/ 4432 w 4587"/>
                <a:gd name="T9" fmla="*/ 986 h 986"/>
                <a:gd name="T10" fmla="*/ 156 w 4587"/>
                <a:gd name="T11" fmla="*/ 986 h 986"/>
                <a:gd name="T12" fmla="*/ 0 w 4587"/>
                <a:gd name="T13" fmla="*/ 830 h 986"/>
                <a:gd name="T14" fmla="*/ 0 w 4587"/>
                <a:gd name="T15" fmla="*/ 156 h 986"/>
                <a:gd name="T16" fmla="*/ 156 w 4587"/>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87" h="986">
                  <a:moveTo>
                    <a:pt x="156" y="0"/>
                  </a:moveTo>
                  <a:lnTo>
                    <a:pt x="4432" y="0"/>
                  </a:lnTo>
                  <a:cubicBezTo>
                    <a:pt x="4517" y="0"/>
                    <a:pt x="4587" y="70"/>
                    <a:pt x="4587" y="156"/>
                  </a:cubicBezTo>
                  <a:lnTo>
                    <a:pt x="4587" y="830"/>
                  </a:lnTo>
                  <a:cubicBezTo>
                    <a:pt x="4587" y="916"/>
                    <a:pt x="4517" y="986"/>
                    <a:pt x="4432" y="986"/>
                  </a:cubicBezTo>
                  <a:lnTo>
                    <a:pt x="156" y="986"/>
                  </a:lnTo>
                  <a:cubicBezTo>
                    <a:pt x="70" y="986"/>
                    <a:pt x="0" y="916"/>
                    <a:pt x="0" y="830"/>
                  </a:cubicBezTo>
                  <a:lnTo>
                    <a:pt x="0" y="156"/>
                  </a:lnTo>
                  <a:cubicBezTo>
                    <a:pt x="0" y="70"/>
                    <a:pt x="70" y="0"/>
                    <a:pt x="156" y="0"/>
                  </a:cubicBezTo>
                  <a:close/>
                </a:path>
              </a:pathLst>
            </a:custGeom>
            <a:grpFill/>
            <a:ln w="10" cap="flat">
              <a:solidFill>
                <a:srgbClr val="19B49B"/>
              </a:solidFill>
              <a:prstDash val="solid"/>
              <a:miter lim="800000"/>
              <a:headEnd/>
              <a:tailEnd/>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chemeClr val="bg1">
                    <a:lumMod val="50000"/>
                  </a:schemeClr>
                </a:solidFill>
              </a:endParaRPr>
            </a:p>
          </p:txBody>
        </p:sp>
        <p:sp>
          <p:nvSpPr>
            <p:cNvPr id="20" name="TextBox 48">
              <a:extLst>
                <a:ext uri="{FF2B5EF4-FFF2-40B4-BE49-F238E27FC236}">
                  <a16:creationId xmlns:a16="http://schemas.microsoft.com/office/drawing/2014/main" xmlns="" id="{EAC45FBE-F0B3-4A69-85D9-28FDA257FED7}"/>
                </a:ext>
              </a:extLst>
            </p:cNvPr>
            <p:cNvSpPr txBox="1"/>
            <p:nvPr/>
          </p:nvSpPr>
          <p:spPr>
            <a:xfrm>
              <a:off x="1813126" y="5654675"/>
              <a:ext cx="3220887" cy="556482"/>
            </a:xfrm>
            <a:prstGeom prst="rect">
              <a:avLst/>
            </a:prstGeom>
            <a:grpFill/>
          </p:spPr>
          <p:txBody>
            <a:bodyPr wrap="square" rtlCol="0">
              <a:spAutoFit/>
            </a:bodyPr>
            <a:lstStyle>
              <a:defPPr>
                <a:defRPr lang="zh-CN"/>
              </a:defPPr>
              <a:lvl1pPr>
                <a:defRPr sz="2800" b="1">
                  <a:solidFill>
                    <a:schemeClr val="bg1"/>
                  </a:solidFill>
                  <a:latin typeface="+mn-ea"/>
                  <a:ea typeface="+mn-ea"/>
                </a:defRPr>
              </a:lvl1pPr>
            </a:lstStyle>
            <a:p>
              <a:pPr algn="ctr" defTabSz="671901">
                <a:defRPr/>
              </a:pPr>
              <a:r>
                <a:rPr lang="en-US" altLang="zh-CN" sz="2057" kern="0" dirty="0">
                  <a:solidFill>
                    <a:schemeClr val="bg1">
                      <a:lumMod val="50000"/>
                    </a:schemeClr>
                  </a:solidFill>
                  <a:latin typeface="微软雅黑"/>
                  <a:ea typeface="微软雅黑"/>
                </a:rPr>
                <a:t>……</a:t>
              </a:r>
              <a:endParaRPr lang="zh-CN" altLang="en-US" sz="2057" kern="0" dirty="0">
                <a:solidFill>
                  <a:schemeClr val="bg1">
                    <a:lumMod val="50000"/>
                  </a:schemeClr>
                </a:solidFill>
                <a:latin typeface="微软雅黑"/>
                <a:ea typeface="微软雅黑"/>
              </a:endParaRPr>
            </a:p>
          </p:txBody>
        </p:sp>
      </p:grpSp>
      <p:grpSp>
        <p:nvGrpSpPr>
          <p:cNvPr id="21" name="组合 20">
            <a:extLst>
              <a:ext uri="{FF2B5EF4-FFF2-40B4-BE49-F238E27FC236}">
                <a16:creationId xmlns:a16="http://schemas.microsoft.com/office/drawing/2014/main" xmlns="" id="{5EDBAAB7-46E1-43D6-B764-31989FD9091E}"/>
              </a:ext>
            </a:extLst>
          </p:cNvPr>
          <p:cNvGrpSpPr/>
          <p:nvPr/>
        </p:nvGrpSpPr>
        <p:grpSpPr>
          <a:xfrm>
            <a:off x="5186348" y="1650839"/>
            <a:ext cx="2281788" cy="2284647"/>
            <a:chOff x="6386413" y="2345128"/>
            <a:chExt cx="3105388" cy="3109278"/>
          </a:xfrm>
        </p:grpSpPr>
        <p:sp>
          <p:nvSpPr>
            <p:cNvPr id="22" name="Oval 15">
              <a:extLst>
                <a:ext uri="{FF2B5EF4-FFF2-40B4-BE49-F238E27FC236}">
                  <a16:creationId xmlns:a16="http://schemas.microsoft.com/office/drawing/2014/main" xmlns="" id="{E5B1AABD-E34D-41CF-841B-E997F521803A}"/>
                </a:ext>
              </a:extLst>
            </p:cNvPr>
            <p:cNvSpPr>
              <a:spLocks noChangeArrowheads="1"/>
            </p:cNvSpPr>
            <p:nvPr/>
          </p:nvSpPr>
          <p:spPr bwMode="auto">
            <a:xfrm>
              <a:off x="6386413" y="2345128"/>
              <a:ext cx="3105388" cy="3109278"/>
            </a:xfrm>
            <a:prstGeom prst="ellipse">
              <a:avLst/>
            </a:prstGeom>
            <a:solidFill>
              <a:srgbClr val="19B49B"/>
            </a:solidFill>
            <a:ln w="10" cap="flat">
              <a:solidFill>
                <a:srgbClr val="FFFFFF"/>
              </a:solidFill>
              <a:prstDash val="solid"/>
              <a:miter lim="800000"/>
              <a:headEnd/>
              <a:tailEnd/>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chemeClr val="bg1"/>
                </a:solidFill>
              </a:endParaRPr>
            </a:p>
          </p:txBody>
        </p:sp>
        <p:sp>
          <p:nvSpPr>
            <p:cNvPr id="23" name="TextBox 51">
              <a:extLst>
                <a:ext uri="{FF2B5EF4-FFF2-40B4-BE49-F238E27FC236}">
                  <a16:creationId xmlns:a16="http://schemas.microsoft.com/office/drawing/2014/main" xmlns="" id="{44238085-9EDD-48A2-8E02-E683781CE103}"/>
                </a:ext>
              </a:extLst>
            </p:cNvPr>
            <p:cNvSpPr txBox="1"/>
            <p:nvPr/>
          </p:nvSpPr>
          <p:spPr>
            <a:xfrm>
              <a:off x="6780464" y="2580336"/>
              <a:ext cx="2564769" cy="2638861"/>
            </a:xfrm>
            <a:prstGeom prst="rect">
              <a:avLst/>
            </a:prstGeom>
            <a:noFill/>
          </p:spPr>
          <p:txBody>
            <a:bodyPr wrap="square" rtlCol="0">
              <a:spAutoFit/>
            </a:bodyPr>
            <a:lstStyle/>
            <a:p>
              <a:pPr defTabSz="671901">
                <a:defRPr/>
              </a:pPr>
              <a:r>
                <a:rPr lang="zh-CN" altLang="en-US" sz="4000" b="1" kern="0" dirty="0" smtClean="0">
                  <a:solidFill>
                    <a:schemeClr val="bg1"/>
                  </a:solidFill>
                  <a:latin typeface="微软雅黑"/>
                  <a:ea typeface="微软雅黑"/>
                </a:rPr>
                <a:t>力触觉人机交互系统</a:t>
              </a:r>
              <a:endParaRPr lang="zh-CN" altLang="en-US" sz="4000" b="1" kern="0" dirty="0">
                <a:solidFill>
                  <a:schemeClr val="bg1"/>
                </a:solidFill>
                <a:latin typeface="微软雅黑"/>
                <a:ea typeface="微软雅黑"/>
              </a:endParaRPr>
            </a:p>
          </p:txBody>
        </p:sp>
      </p:grpSp>
      <p:sp>
        <p:nvSpPr>
          <p:cNvPr id="24" name="TextBox 20">
            <a:extLst>
              <a:ext uri="{FF2B5EF4-FFF2-40B4-BE49-F238E27FC236}">
                <a16:creationId xmlns:a16="http://schemas.microsoft.com/office/drawing/2014/main" xmlns="" id="{B267E090-4579-4EB2-9A01-AF72F021F744}"/>
              </a:ext>
            </a:extLst>
          </p:cNvPr>
          <p:cNvSpPr txBox="1"/>
          <p:nvPr/>
        </p:nvSpPr>
        <p:spPr>
          <a:xfrm>
            <a:off x="907976" y="292746"/>
            <a:ext cx="3600962" cy="461665"/>
          </a:xfrm>
          <a:prstGeom prst="rect">
            <a:avLst/>
          </a:prstGeom>
          <a:noFill/>
        </p:spPr>
        <p:txBody>
          <a:bodyPr wrap="square" rtlCol="0">
            <a:spAutoFit/>
          </a:bodyPr>
          <a:lstStyle/>
          <a:p>
            <a:r>
              <a:rPr lang="zh-CN" altLang="en-US" sz="2400" b="1" dirty="0" smtClean="0">
                <a:latin typeface="方正兰亭准黑_GBK" panose="02000000000000000000" pitchFamily="2" charset="-122"/>
                <a:ea typeface="方正兰亭准黑_GBK" panose="02000000000000000000" pitchFamily="2" charset="-122"/>
              </a:rPr>
              <a:t>力触觉人机</a:t>
            </a:r>
            <a:r>
              <a:rPr lang="zh-CN" altLang="en-US" sz="2400" b="1" smtClean="0">
                <a:latin typeface="方正兰亭准黑_GBK" panose="02000000000000000000" pitchFamily="2" charset="-122"/>
                <a:ea typeface="方正兰亭准黑_GBK" panose="02000000000000000000" pitchFamily="2" charset="-122"/>
              </a:rPr>
              <a:t>交互系统组成</a:t>
            </a:r>
            <a:endParaRPr lang="zh-CN" altLang="en-US" sz="2400" b="1" dirty="0">
              <a:latin typeface="方正兰亭准黑_GBK" panose="02000000000000000000" pitchFamily="2" charset="-122"/>
              <a:ea typeface="方正兰亭准黑_GBK" panose="02000000000000000000" pitchFamily="2" charset="-122"/>
            </a:endParaRPr>
          </a:p>
        </p:txBody>
      </p:sp>
      <p:sp>
        <p:nvSpPr>
          <p:cNvPr id="25" name="矩形 24">
            <a:extLst>
              <a:ext uri="{FF2B5EF4-FFF2-40B4-BE49-F238E27FC236}">
                <a16:creationId xmlns:a16="http://schemas.microsoft.com/office/drawing/2014/main" xmlns="" id="{6976FFEF-D1AD-45AC-AB64-022C42DD4ED3}"/>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cxnSp>
        <p:nvCxnSpPr>
          <p:cNvPr id="26" name="直接连接符 25">
            <a:extLst>
              <a:ext uri="{FF2B5EF4-FFF2-40B4-BE49-F238E27FC236}">
                <a16:creationId xmlns:a16="http://schemas.microsoft.com/office/drawing/2014/main" xmlns="" id="{416BDB12-F74C-4240-936D-529A513B2C38}"/>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1" name="任意多边形: 形状 30">
            <a:extLst>
              <a:ext uri="{FF2B5EF4-FFF2-40B4-BE49-F238E27FC236}">
                <a16:creationId xmlns:a16="http://schemas.microsoft.com/office/drawing/2014/main" xmlns="" id="{9E4D0EF5-6C4A-4568-AF54-DCDD8D4D9174}"/>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p:nvPr/>
        </p:nvPicPr>
        <p:blipFill>
          <a:blip r:embed="rId3">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1279064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
                                        <p:tgtEl>
                                          <p:spTgt spid="3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400" fill="hold"/>
                                        <p:tgtEl>
                                          <p:spTgt spid="25"/>
                                        </p:tgtEl>
                                        <p:attrNameLst>
                                          <p:attrName>ppt_x</p:attrName>
                                        </p:attrNameLst>
                                      </p:cBhvr>
                                      <p:tavLst>
                                        <p:tav tm="0">
                                          <p:val>
                                            <p:strVal val="0-#ppt_w/2"/>
                                          </p:val>
                                        </p:tav>
                                        <p:tav tm="100000">
                                          <p:val>
                                            <p:strVal val="#ppt_x"/>
                                          </p:val>
                                        </p:tav>
                                      </p:tavLst>
                                    </p:anim>
                                    <p:anim calcmode="lin" valueType="num">
                                      <p:cBhvr additive="base">
                                        <p:cTn id="15" dur="400" fill="hold"/>
                                        <p:tgtEl>
                                          <p:spTgt spid="2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400" fill="hold"/>
                                        <p:tgtEl>
                                          <p:spTgt spid="24"/>
                                        </p:tgtEl>
                                        <p:attrNameLst>
                                          <p:attrName>ppt_x</p:attrName>
                                        </p:attrNameLst>
                                      </p:cBhvr>
                                      <p:tavLst>
                                        <p:tav tm="0">
                                          <p:val>
                                            <p:strVal val="0-#ppt_w/2"/>
                                          </p:val>
                                        </p:tav>
                                        <p:tav tm="100000">
                                          <p:val>
                                            <p:strVal val="#ppt_x"/>
                                          </p:val>
                                        </p:tav>
                                      </p:tavLst>
                                    </p:anim>
                                    <p:anim calcmode="lin" valueType="num">
                                      <p:cBhvr additive="base">
                                        <p:cTn id="20" dur="400" fill="hold"/>
                                        <p:tgtEl>
                                          <p:spTgt spid="24"/>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2" presetClass="entr" presetSubtype="1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20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3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par>
                          <p:cTn id="38" fill="hold">
                            <p:stCondLst>
                              <p:cond delay="2100"/>
                            </p:stCondLst>
                            <p:childTnLst>
                              <p:par>
                                <p:cTn id="39" presetID="16" presetClass="entr" presetSubtype="26"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Horizontal)">
                                      <p:cBhvr>
                                        <p:cTn id="41" dur="500"/>
                                        <p:tgtEl>
                                          <p:spTgt spid="2"/>
                                        </p:tgtEl>
                                      </p:cBhvr>
                                    </p:animEffect>
                                  </p:childTnLst>
                                </p:cTn>
                              </p:par>
                            </p:childTnLst>
                          </p:cTn>
                        </p:par>
                        <p:par>
                          <p:cTn id="42" fill="hold">
                            <p:stCondLst>
                              <p:cond delay="2600"/>
                            </p:stCondLst>
                            <p:childTnLst>
                              <p:par>
                                <p:cTn id="43" presetID="42" presetClass="entr" presetSubtype="0"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5"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a:extLst>
              <a:ext uri="{FF2B5EF4-FFF2-40B4-BE49-F238E27FC236}">
                <a16:creationId xmlns:a16="http://schemas.microsoft.com/office/drawing/2014/main" xmlns="" id="{AA3AF6F0-1960-46EB-8041-EC2E9438CA89}"/>
              </a:ext>
            </a:extLst>
          </p:cNvPr>
          <p:cNvGrpSpPr>
            <a:grpSpLocks/>
          </p:cNvGrpSpPr>
          <p:nvPr/>
        </p:nvGrpSpPr>
        <p:grpSpPr bwMode="auto">
          <a:xfrm>
            <a:off x="3200112" y="1447597"/>
            <a:ext cx="2599316" cy="1567989"/>
            <a:chOff x="0" y="0"/>
            <a:chExt cx="3536515" cy="2133600"/>
          </a:xfrm>
        </p:grpSpPr>
        <p:pic>
          <p:nvPicPr>
            <p:cNvPr id="3" name="Picture 4">
              <a:extLst>
                <a:ext uri="{FF2B5EF4-FFF2-40B4-BE49-F238E27FC236}">
                  <a16:creationId xmlns:a16="http://schemas.microsoft.com/office/drawing/2014/main" xmlns="" id="{4A9622EC-FDA3-4F23-A145-A648B98B52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8">
              <a:extLst>
                <a:ext uri="{FF2B5EF4-FFF2-40B4-BE49-F238E27FC236}">
                  <a16:creationId xmlns:a16="http://schemas.microsoft.com/office/drawing/2014/main" xmlns="" id="{CE58174C-A7EC-42C0-BE4F-08A85D3340FA}"/>
                </a:ext>
              </a:extLst>
            </p:cNvPr>
            <p:cNvSpPr>
              <a:spLocks noChangeArrowheads="1"/>
            </p:cNvSpPr>
            <p:nvPr/>
          </p:nvSpPr>
          <p:spPr bwMode="auto">
            <a:xfrm>
              <a:off x="519687" y="255892"/>
              <a:ext cx="2450592" cy="15300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algn="ctr"/>
              <a:endParaRPr lang="zh-CN" altLang="zh-CN" sz="2352" dirty="0">
                <a:latin typeface="Arial" panose="020B0604020202020204" pitchFamily="34" charset="0"/>
                <a:ea typeface="微软雅黑" panose="020B0503020204020204" pitchFamily="34" charset="-122"/>
                <a:cs typeface="Calibri" pitchFamily="34" charset="0"/>
                <a:sym typeface="Calibri" pitchFamily="34" charset="0"/>
              </a:endParaRPr>
            </a:p>
          </p:txBody>
        </p:sp>
      </p:grpSp>
      <p:grpSp>
        <p:nvGrpSpPr>
          <p:cNvPr id="5" name="组合 2">
            <a:extLst>
              <a:ext uri="{FF2B5EF4-FFF2-40B4-BE49-F238E27FC236}">
                <a16:creationId xmlns:a16="http://schemas.microsoft.com/office/drawing/2014/main" xmlns="" id="{F7047A92-69D2-4021-873E-09DCA161E9F9}"/>
              </a:ext>
            </a:extLst>
          </p:cNvPr>
          <p:cNvGrpSpPr>
            <a:grpSpLocks/>
          </p:cNvGrpSpPr>
          <p:nvPr/>
        </p:nvGrpSpPr>
        <p:grpSpPr bwMode="auto">
          <a:xfrm>
            <a:off x="661461" y="1447597"/>
            <a:ext cx="2599316" cy="1567989"/>
            <a:chOff x="0" y="0"/>
            <a:chExt cx="3536515" cy="2133600"/>
          </a:xfrm>
        </p:grpSpPr>
        <p:pic>
          <p:nvPicPr>
            <p:cNvPr id="6" name="Picture 3">
              <a:extLst>
                <a:ext uri="{FF2B5EF4-FFF2-40B4-BE49-F238E27FC236}">
                  <a16:creationId xmlns:a16="http://schemas.microsoft.com/office/drawing/2014/main" xmlns="" id="{46AE80CD-E1C4-431E-B781-0344171776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9">
              <a:extLst>
                <a:ext uri="{FF2B5EF4-FFF2-40B4-BE49-F238E27FC236}">
                  <a16:creationId xmlns:a16="http://schemas.microsoft.com/office/drawing/2014/main" xmlns="" id="{E1FD67DE-4D09-49EF-87F4-4902C678325F}"/>
                </a:ext>
              </a:extLst>
            </p:cNvPr>
            <p:cNvSpPr>
              <a:spLocks noChangeArrowheads="1"/>
            </p:cNvSpPr>
            <p:nvPr/>
          </p:nvSpPr>
          <p:spPr bwMode="auto">
            <a:xfrm>
              <a:off x="524581" y="255892"/>
              <a:ext cx="2450592" cy="1530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algn="ctr"/>
              <a:endParaRPr lang="zh-CN" altLang="zh-CN" sz="2352" dirty="0">
                <a:latin typeface="Arial" panose="020B0604020202020204" pitchFamily="34" charset="0"/>
                <a:ea typeface="微软雅黑" panose="020B0503020204020204" pitchFamily="34" charset="-122"/>
                <a:cs typeface="Calibri" pitchFamily="34" charset="0"/>
                <a:sym typeface="Calibri" pitchFamily="34" charset="0"/>
              </a:endParaRPr>
            </a:p>
          </p:txBody>
        </p:sp>
      </p:grpSp>
      <p:grpSp>
        <p:nvGrpSpPr>
          <p:cNvPr id="8" name="组合 7">
            <a:extLst>
              <a:ext uri="{FF2B5EF4-FFF2-40B4-BE49-F238E27FC236}">
                <a16:creationId xmlns:a16="http://schemas.microsoft.com/office/drawing/2014/main" xmlns="" id="{0630270C-612A-440D-B5E9-B585C0EFC469}"/>
              </a:ext>
            </a:extLst>
          </p:cNvPr>
          <p:cNvGrpSpPr>
            <a:grpSpLocks/>
          </p:cNvGrpSpPr>
          <p:nvPr/>
        </p:nvGrpSpPr>
        <p:grpSpPr bwMode="auto">
          <a:xfrm>
            <a:off x="5738763" y="1447597"/>
            <a:ext cx="2598150" cy="1567989"/>
            <a:chOff x="0" y="0"/>
            <a:chExt cx="3536515" cy="2133600"/>
          </a:xfrm>
        </p:grpSpPr>
        <p:pic>
          <p:nvPicPr>
            <p:cNvPr id="9" name="Picture 5">
              <a:extLst>
                <a:ext uri="{FF2B5EF4-FFF2-40B4-BE49-F238E27FC236}">
                  <a16:creationId xmlns:a16="http://schemas.microsoft.com/office/drawing/2014/main" xmlns="" id="{A9A8E922-193A-4A03-A6DA-18DB27961B1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0">
              <a:extLst>
                <a:ext uri="{FF2B5EF4-FFF2-40B4-BE49-F238E27FC236}">
                  <a16:creationId xmlns:a16="http://schemas.microsoft.com/office/drawing/2014/main" xmlns="" id="{49983524-26E1-49D9-890E-6A7BBEA74407}"/>
                </a:ext>
              </a:extLst>
            </p:cNvPr>
            <p:cNvSpPr>
              <a:spLocks noChangeArrowheads="1"/>
            </p:cNvSpPr>
            <p:nvPr/>
          </p:nvSpPr>
          <p:spPr bwMode="auto">
            <a:xfrm>
              <a:off x="515715" y="255890"/>
              <a:ext cx="2450592" cy="1530000"/>
            </a:xfrm>
            <a:prstGeom prst="rect">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pPr algn="ctr"/>
              <a:endParaRPr lang="zh-CN" altLang="zh-CN" sz="2352">
                <a:latin typeface="Arial" panose="020B0604020202020204" pitchFamily="34" charset="0"/>
                <a:ea typeface="微软雅黑" panose="020B0503020204020204" pitchFamily="34" charset="-122"/>
                <a:cs typeface="Calibri" pitchFamily="34" charset="0"/>
                <a:sym typeface="Calibri" pitchFamily="34" charset="0"/>
              </a:endParaRPr>
            </a:p>
          </p:txBody>
        </p:sp>
      </p:grpSp>
      <p:sp>
        <p:nvSpPr>
          <p:cNvPr id="12" name="矩形 38">
            <a:extLst>
              <a:ext uri="{FF2B5EF4-FFF2-40B4-BE49-F238E27FC236}">
                <a16:creationId xmlns:a16="http://schemas.microsoft.com/office/drawing/2014/main" xmlns="" id="{06B2B988-5941-488A-80DE-45192149F4A9}"/>
              </a:ext>
            </a:extLst>
          </p:cNvPr>
          <p:cNvSpPr>
            <a:spLocks noChangeArrowheads="1"/>
          </p:cNvSpPr>
          <p:nvPr/>
        </p:nvSpPr>
        <p:spPr bwMode="auto">
          <a:xfrm>
            <a:off x="1555986" y="3241446"/>
            <a:ext cx="853844" cy="28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93" tIns="33597" rIns="67193" bIns="33597">
            <a:spAutoFit/>
          </a:bodyPr>
          <a:lstStyle/>
          <a:p>
            <a:pPr algn="ctr">
              <a:defRPr/>
            </a:pPr>
            <a:r>
              <a:rPr lang="zh-CN" altLang="en-US" sz="1394" dirty="0" smtClean="0">
                <a:solidFill>
                  <a:schemeClr val="tx1">
                    <a:lumMod val="65000"/>
                    <a:lumOff val="35000"/>
                  </a:schemeClr>
                </a:solidFill>
                <a:latin typeface="Arial" panose="020B0604020202020204" pitchFamily="34" charset="0"/>
                <a:ea typeface="微软雅黑" panose="020B0503020204020204" pitchFamily="34" charset="-122"/>
              </a:rPr>
              <a:t>高实时性</a:t>
            </a:r>
            <a:endParaRPr lang="zh-CN" altLang="en-US" sz="1394"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13" name="矩形 47">
            <a:extLst>
              <a:ext uri="{FF2B5EF4-FFF2-40B4-BE49-F238E27FC236}">
                <a16:creationId xmlns:a16="http://schemas.microsoft.com/office/drawing/2014/main" xmlns="" id="{F2D80C9B-CFE1-43FB-BEB1-036567972CE0}"/>
              </a:ext>
            </a:extLst>
          </p:cNvPr>
          <p:cNvSpPr>
            <a:spLocks noChangeArrowheads="1"/>
          </p:cNvSpPr>
          <p:nvPr/>
        </p:nvSpPr>
        <p:spPr bwMode="auto">
          <a:xfrm>
            <a:off x="1105959" y="3639748"/>
            <a:ext cx="1711488" cy="25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7193" tIns="33597" rIns="67193" bIns="33597">
            <a:spAutoFit/>
          </a:bodyPr>
          <a:lstStyle/>
          <a:p>
            <a:pPr algn="ctr">
              <a:lnSpc>
                <a:spcPct val="130000"/>
              </a:lnSpc>
            </a:pPr>
            <a:r>
              <a:rPr lang="en-US" altLang="zh-CN" sz="1000" dirty="0"/>
              <a:t>1 kHz</a:t>
            </a:r>
            <a:r>
              <a:rPr lang="zh-CN" altLang="zh-CN" sz="1000" dirty="0"/>
              <a:t>更新频率 </a:t>
            </a:r>
            <a:endParaRPr lang="en-GB" altLang="zh-CN" sz="1000" dirty="0">
              <a:solidFill>
                <a:schemeClr val="tx1">
                  <a:lumMod val="50000"/>
                  <a:lumOff val="50000"/>
                </a:schemeClr>
              </a:solidFill>
              <a:latin typeface="Arial" panose="020B0604020202020204" pitchFamily="34" charset="0"/>
              <a:ea typeface="微软雅黑" panose="020B0503020204020204" pitchFamily="34" charset="-122"/>
              <a:cs typeface="+mn-ea"/>
              <a:sym typeface="+mn-lt"/>
            </a:endParaRPr>
          </a:p>
        </p:txBody>
      </p:sp>
      <p:sp>
        <p:nvSpPr>
          <p:cNvPr id="14" name="矩形 51">
            <a:extLst>
              <a:ext uri="{FF2B5EF4-FFF2-40B4-BE49-F238E27FC236}">
                <a16:creationId xmlns:a16="http://schemas.microsoft.com/office/drawing/2014/main" xmlns="" id="{E853EF97-BD1E-48AC-90DB-DA5354C33CD2}"/>
              </a:ext>
            </a:extLst>
          </p:cNvPr>
          <p:cNvSpPr>
            <a:spLocks noChangeArrowheads="1"/>
          </p:cNvSpPr>
          <p:nvPr/>
        </p:nvSpPr>
        <p:spPr bwMode="auto">
          <a:xfrm>
            <a:off x="4094631" y="3241446"/>
            <a:ext cx="853844" cy="28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93" tIns="33597" rIns="67193" bIns="33597">
            <a:spAutoFit/>
          </a:bodyPr>
          <a:lstStyle/>
          <a:p>
            <a:pPr algn="ctr">
              <a:defRPr/>
            </a:pPr>
            <a:r>
              <a:rPr lang="zh-CN" altLang="en-US" sz="1394" dirty="0" smtClean="0">
                <a:solidFill>
                  <a:schemeClr val="tx1">
                    <a:lumMod val="65000"/>
                    <a:lumOff val="35000"/>
                  </a:schemeClr>
                </a:solidFill>
                <a:latin typeface="Arial" panose="020B0604020202020204" pitchFamily="34" charset="0"/>
                <a:ea typeface="微软雅黑" panose="020B0503020204020204" pitchFamily="34" charset="-122"/>
              </a:rPr>
              <a:t>高逼真度</a:t>
            </a:r>
            <a:endParaRPr lang="zh-CN" altLang="en-US" sz="1394"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15" name="矩形 47">
            <a:extLst>
              <a:ext uri="{FF2B5EF4-FFF2-40B4-BE49-F238E27FC236}">
                <a16:creationId xmlns:a16="http://schemas.microsoft.com/office/drawing/2014/main" xmlns="" id="{7F92C7C0-69BA-475E-A663-3C70904A53A2}"/>
              </a:ext>
            </a:extLst>
          </p:cNvPr>
          <p:cNvSpPr>
            <a:spLocks noChangeArrowheads="1"/>
          </p:cNvSpPr>
          <p:nvPr/>
        </p:nvSpPr>
        <p:spPr bwMode="auto">
          <a:xfrm>
            <a:off x="3643443" y="3639748"/>
            <a:ext cx="1711489" cy="45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7193" tIns="33597" rIns="67193" bIns="33597">
            <a:spAutoFit/>
          </a:bodyPr>
          <a:lstStyle/>
          <a:p>
            <a:pPr algn="ctr">
              <a:lnSpc>
                <a:spcPct val="130000"/>
              </a:lnSpc>
            </a:pPr>
            <a:r>
              <a:rPr lang="zh-CN" altLang="zh-CN" sz="1000" dirty="0"/>
              <a:t>建模和仿真误差小于人的力触觉感知阈值 </a:t>
            </a:r>
            <a:endParaRPr lang="en-GB" altLang="zh-CN" sz="1000" dirty="0">
              <a:solidFill>
                <a:schemeClr val="tx1">
                  <a:lumMod val="50000"/>
                  <a:lumOff val="50000"/>
                </a:schemeClr>
              </a:solidFill>
              <a:latin typeface="Arial" panose="020B0604020202020204" pitchFamily="34" charset="0"/>
              <a:ea typeface="微软雅黑" panose="020B0503020204020204" pitchFamily="34" charset="-122"/>
              <a:cs typeface="+mn-ea"/>
              <a:sym typeface="+mn-lt"/>
            </a:endParaRPr>
          </a:p>
        </p:txBody>
      </p:sp>
      <p:sp>
        <p:nvSpPr>
          <p:cNvPr id="16" name="矩形 53">
            <a:extLst>
              <a:ext uri="{FF2B5EF4-FFF2-40B4-BE49-F238E27FC236}">
                <a16:creationId xmlns:a16="http://schemas.microsoft.com/office/drawing/2014/main" xmlns="" id="{9DCB4B92-A24C-45DF-BC63-AB9AB27F51A2}"/>
              </a:ext>
            </a:extLst>
          </p:cNvPr>
          <p:cNvSpPr>
            <a:spLocks noChangeArrowheads="1"/>
          </p:cNvSpPr>
          <p:nvPr/>
        </p:nvSpPr>
        <p:spPr bwMode="auto">
          <a:xfrm>
            <a:off x="6721883" y="3241446"/>
            <a:ext cx="674307" cy="28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193" tIns="33597" rIns="67193" bIns="33597">
            <a:spAutoFit/>
          </a:bodyPr>
          <a:lstStyle/>
          <a:p>
            <a:pPr algn="ctr">
              <a:defRPr/>
            </a:pPr>
            <a:r>
              <a:rPr lang="zh-CN" altLang="en-US" sz="1394" dirty="0" smtClean="0">
                <a:solidFill>
                  <a:schemeClr val="tx1">
                    <a:lumMod val="65000"/>
                    <a:lumOff val="35000"/>
                  </a:schemeClr>
                </a:solidFill>
                <a:latin typeface="Arial" panose="020B0604020202020204" pitchFamily="34" charset="0"/>
                <a:ea typeface="微软雅黑" panose="020B0503020204020204" pitchFamily="34" charset="-122"/>
              </a:rPr>
              <a:t>稳定性</a:t>
            </a:r>
            <a:endParaRPr lang="zh-CN" altLang="en-US" sz="1394" dirty="0">
              <a:solidFill>
                <a:schemeClr val="tx1">
                  <a:lumMod val="65000"/>
                  <a:lumOff val="35000"/>
                </a:schemeClr>
              </a:solidFill>
              <a:latin typeface="Arial" panose="020B0604020202020204" pitchFamily="34" charset="0"/>
              <a:ea typeface="微软雅黑" panose="020B0503020204020204" pitchFamily="34" charset="-122"/>
            </a:endParaRPr>
          </a:p>
        </p:txBody>
      </p:sp>
      <p:sp>
        <p:nvSpPr>
          <p:cNvPr id="17" name="矩形 47">
            <a:extLst>
              <a:ext uri="{FF2B5EF4-FFF2-40B4-BE49-F238E27FC236}">
                <a16:creationId xmlns:a16="http://schemas.microsoft.com/office/drawing/2014/main" xmlns="" id="{2817BF07-C491-4CA0-8A76-4B231FF25566}"/>
              </a:ext>
            </a:extLst>
          </p:cNvPr>
          <p:cNvSpPr>
            <a:spLocks noChangeArrowheads="1"/>
          </p:cNvSpPr>
          <p:nvPr/>
        </p:nvSpPr>
        <p:spPr bwMode="auto">
          <a:xfrm>
            <a:off x="6182093" y="3639748"/>
            <a:ext cx="1711489" cy="45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7193" tIns="33597" rIns="67193" bIns="33597">
            <a:spAutoFit/>
          </a:bodyPr>
          <a:lstStyle/>
          <a:p>
            <a:pPr algn="ctr">
              <a:lnSpc>
                <a:spcPct val="130000"/>
              </a:lnSpc>
            </a:pPr>
            <a:r>
              <a:rPr lang="zh-CN" altLang="zh-CN" sz="1000" dirty="0"/>
              <a:t>保证人、机、虚拟环境回路的稳定性 </a:t>
            </a:r>
            <a:endParaRPr lang="en-GB" altLang="zh-CN" sz="1000" dirty="0">
              <a:solidFill>
                <a:schemeClr val="tx1">
                  <a:lumMod val="50000"/>
                  <a:lumOff val="50000"/>
                </a:schemeClr>
              </a:solidFill>
              <a:latin typeface="Arial" panose="020B0604020202020204" pitchFamily="34" charset="0"/>
              <a:ea typeface="微软雅黑" panose="020B0503020204020204" pitchFamily="34" charset="-122"/>
              <a:cs typeface="+mn-ea"/>
              <a:sym typeface="+mn-lt"/>
            </a:endParaRPr>
          </a:p>
        </p:txBody>
      </p:sp>
      <p:sp>
        <p:nvSpPr>
          <p:cNvPr id="18" name="矩形 36">
            <a:extLst>
              <a:ext uri="{FF2B5EF4-FFF2-40B4-BE49-F238E27FC236}">
                <a16:creationId xmlns:a16="http://schemas.microsoft.com/office/drawing/2014/main" xmlns="" id="{BE0F13B2-D56B-46A1-B4EA-C03413124C3F}"/>
              </a:ext>
            </a:extLst>
          </p:cNvPr>
          <p:cNvSpPr>
            <a:spLocks noChangeArrowheads="1"/>
          </p:cNvSpPr>
          <p:nvPr/>
        </p:nvSpPr>
        <p:spPr bwMode="auto">
          <a:xfrm>
            <a:off x="1328791" y="3525617"/>
            <a:ext cx="1322991" cy="33599"/>
          </a:xfrm>
          <a:prstGeom prst="rect">
            <a:avLst/>
          </a:prstGeom>
          <a:solidFill>
            <a:srgbClr val="19B49B"/>
          </a:solidFill>
          <a:ln>
            <a:noFill/>
          </a:ln>
        </p:spPr>
        <p:txBody>
          <a:bodyPr anchor="ctr"/>
          <a:lstStyle/>
          <a:p>
            <a:pPr algn="ctr"/>
            <a:endParaRPr lang="zh-CN" altLang="zh-CN" sz="1470">
              <a:latin typeface="Arial" panose="020B0604020202020204" pitchFamily="34" charset="0"/>
              <a:ea typeface="微软雅黑" panose="020B0503020204020204" pitchFamily="34" charset="-122"/>
            </a:endParaRPr>
          </a:p>
        </p:txBody>
      </p:sp>
      <p:sp>
        <p:nvSpPr>
          <p:cNvPr id="19" name="矩形 36">
            <a:extLst>
              <a:ext uri="{FF2B5EF4-FFF2-40B4-BE49-F238E27FC236}">
                <a16:creationId xmlns:a16="http://schemas.microsoft.com/office/drawing/2014/main" xmlns="" id="{D506F6E9-CA1B-41FE-B162-775C08E54A76}"/>
              </a:ext>
            </a:extLst>
          </p:cNvPr>
          <p:cNvSpPr>
            <a:spLocks noChangeArrowheads="1"/>
          </p:cNvSpPr>
          <p:nvPr/>
        </p:nvSpPr>
        <p:spPr bwMode="auto">
          <a:xfrm>
            <a:off x="3872836" y="3525617"/>
            <a:ext cx="1322991" cy="33599"/>
          </a:xfrm>
          <a:prstGeom prst="rect">
            <a:avLst/>
          </a:prstGeom>
          <a:solidFill>
            <a:srgbClr val="19B49B"/>
          </a:solidFill>
          <a:ln>
            <a:noFill/>
          </a:ln>
        </p:spPr>
        <p:txBody>
          <a:bodyPr anchor="ctr"/>
          <a:lstStyle/>
          <a:p>
            <a:pPr algn="ctr"/>
            <a:endParaRPr lang="zh-CN" altLang="zh-CN" sz="1470">
              <a:latin typeface="Arial" panose="020B0604020202020204" pitchFamily="34" charset="0"/>
              <a:ea typeface="微软雅黑" panose="020B0503020204020204" pitchFamily="34" charset="-122"/>
            </a:endParaRPr>
          </a:p>
        </p:txBody>
      </p:sp>
      <p:sp>
        <p:nvSpPr>
          <p:cNvPr id="20" name="矩形 36">
            <a:extLst>
              <a:ext uri="{FF2B5EF4-FFF2-40B4-BE49-F238E27FC236}">
                <a16:creationId xmlns:a16="http://schemas.microsoft.com/office/drawing/2014/main" xmlns="" id="{37A93871-82D4-437E-B9F4-585007217C50}"/>
              </a:ext>
            </a:extLst>
          </p:cNvPr>
          <p:cNvSpPr>
            <a:spLocks noChangeArrowheads="1"/>
          </p:cNvSpPr>
          <p:nvPr/>
        </p:nvSpPr>
        <p:spPr bwMode="auto">
          <a:xfrm>
            <a:off x="6404924" y="3525617"/>
            <a:ext cx="1322991" cy="33599"/>
          </a:xfrm>
          <a:prstGeom prst="rect">
            <a:avLst/>
          </a:prstGeom>
          <a:solidFill>
            <a:srgbClr val="19B49B"/>
          </a:solidFill>
          <a:ln>
            <a:noFill/>
          </a:ln>
        </p:spPr>
        <p:txBody>
          <a:bodyPr anchor="ctr"/>
          <a:lstStyle/>
          <a:p>
            <a:pPr algn="ctr"/>
            <a:endParaRPr lang="zh-CN" altLang="zh-CN" sz="1470">
              <a:latin typeface="Arial" panose="020B0604020202020204" pitchFamily="34" charset="0"/>
              <a:ea typeface="微软雅黑" panose="020B0503020204020204" pitchFamily="34" charset="-122"/>
            </a:endParaRPr>
          </a:p>
        </p:txBody>
      </p:sp>
      <p:sp>
        <p:nvSpPr>
          <p:cNvPr id="21" name="TextBox 20">
            <a:extLst>
              <a:ext uri="{FF2B5EF4-FFF2-40B4-BE49-F238E27FC236}">
                <a16:creationId xmlns:a16="http://schemas.microsoft.com/office/drawing/2014/main" xmlns="" id="{2D259A2F-7821-42CA-898C-7EB9EA6EF0F9}"/>
              </a:ext>
            </a:extLst>
          </p:cNvPr>
          <p:cNvSpPr txBox="1"/>
          <p:nvPr/>
        </p:nvSpPr>
        <p:spPr>
          <a:xfrm>
            <a:off x="907976" y="292746"/>
            <a:ext cx="2674103"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力触觉</a:t>
            </a:r>
            <a:r>
              <a:rPr lang="zh-CN" altLang="en-US" sz="2400" smtClean="0">
                <a:latin typeface="方正兰亭准黑_GBK" panose="02000000000000000000" pitchFamily="2" charset="-122"/>
                <a:ea typeface="方正兰亭准黑_GBK" panose="02000000000000000000" pitchFamily="2" charset="-122"/>
              </a:rPr>
              <a:t>交互的难点</a:t>
            </a:r>
            <a:endParaRPr lang="zh-CN" altLang="en-US" sz="2400" dirty="0">
              <a:latin typeface="方正兰亭准黑_GBK" panose="02000000000000000000" pitchFamily="2" charset="-122"/>
              <a:ea typeface="方正兰亭准黑_GBK" panose="02000000000000000000" pitchFamily="2" charset="-122"/>
            </a:endParaRPr>
          </a:p>
        </p:txBody>
      </p:sp>
      <p:sp>
        <p:nvSpPr>
          <p:cNvPr id="22" name="矩形 21">
            <a:extLst>
              <a:ext uri="{FF2B5EF4-FFF2-40B4-BE49-F238E27FC236}">
                <a16:creationId xmlns:a16="http://schemas.microsoft.com/office/drawing/2014/main" xmlns="" id="{D680D95C-5D96-44AF-B68F-072FECF6068D}"/>
              </a:ext>
            </a:extLst>
          </p:cNvPr>
          <p:cNvSpPr/>
          <p:nvPr/>
        </p:nvSpPr>
        <p:spPr>
          <a:xfrm>
            <a:off x="398206" y="317090"/>
            <a:ext cx="495022"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cxnSp>
        <p:nvCxnSpPr>
          <p:cNvPr id="23" name="直接连接符 22">
            <a:extLst>
              <a:ext uri="{FF2B5EF4-FFF2-40B4-BE49-F238E27FC236}">
                <a16:creationId xmlns:a16="http://schemas.microsoft.com/office/drawing/2014/main" xmlns="" id="{E6CA392E-7272-411F-8D64-FF875CF2162F}"/>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8" name="任意多边形: 形状 27">
            <a:extLst>
              <a:ext uri="{FF2B5EF4-FFF2-40B4-BE49-F238E27FC236}">
                <a16:creationId xmlns:a16="http://schemas.microsoft.com/office/drawing/2014/main" xmlns="" id="{E2B46693-3EE7-4822-8596-02C75487C3C0}"/>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p:cNvPicPr/>
          <p:nvPr/>
        </p:nvPicPr>
        <p:blipFill>
          <a:blip r:embed="rId8">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
        <p:nvSpPr>
          <p:cNvPr id="11" name="矩形 37">
            <a:extLst>
              <a:ext uri="{FF2B5EF4-FFF2-40B4-BE49-F238E27FC236}">
                <a16:creationId xmlns:a16="http://schemas.microsoft.com/office/drawing/2014/main" xmlns="" id="{02F3ADE3-0684-44C0-9FC9-A75EA9EF6527}"/>
              </a:ext>
            </a:extLst>
          </p:cNvPr>
          <p:cNvSpPr>
            <a:spLocks noChangeArrowheads="1"/>
          </p:cNvSpPr>
          <p:nvPr/>
        </p:nvSpPr>
        <p:spPr bwMode="auto">
          <a:xfrm>
            <a:off x="986958" y="941266"/>
            <a:ext cx="7050120" cy="45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7193" tIns="33597" rIns="67193" bIns="33597">
            <a:spAutoFit/>
          </a:bodyPr>
          <a:lstStyle/>
          <a:p>
            <a:pPr>
              <a:lnSpc>
                <a:spcPct val="130000"/>
              </a:lnSpc>
            </a:pPr>
            <a:r>
              <a:rPr lang="zh-CN" altLang="zh-CN" sz="1000" dirty="0" smtClean="0"/>
              <a:t>相比</a:t>
            </a:r>
            <a:r>
              <a:rPr lang="zh-CN" altLang="zh-CN" sz="1000" dirty="0"/>
              <a:t>于视听觉的蓬勃发展</a:t>
            </a:r>
            <a:r>
              <a:rPr lang="en-US" altLang="zh-CN" sz="1000" dirty="0"/>
              <a:t>, </a:t>
            </a:r>
            <a:r>
              <a:rPr lang="zh-CN" altLang="zh-CN" sz="1000" dirty="0"/>
              <a:t>触觉交互的研究仍存在很多问题有待解决。导致触觉研究进展缓慢的原因在于力触觉研究的多学科交叉特点，涵盖计算机科学、机械学、自动控制、心理学、认知神经科学等学科。 </a:t>
            </a:r>
            <a:endParaRPr lang="en-GB" altLang="zh-CN" sz="1000" dirty="0">
              <a:solidFill>
                <a:schemeClr val="tx1">
                  <a:lumMod val="50000"/>
                  <a:lumOff val="50000"/>
                </a:schemeClr>
              </a:solidFill>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598647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
                                        <p:tgtEl>
                                          <p:spTgt spid="28"/>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300"/>
                                        <p:tgtEl>
                                          <p:spTgt spid="23"/>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400" fill="hold"/>
                                        <p:tgtEl>
                                          <p:spTgt spid="22"/>
                                        </p:tgtEl>
                                        <p:attrNameLst>
                                          <p:attrName>ppt_x</p:attrName>
                                        </p:attrNameLst>
                                      </p:cBhvr>
                                      <p:tavLst>
                                        <p:tav tm="0">
                                          <p:val>
                                            <p:strVal val="0-#ppt_w/2"/>
                                          </p:val>
                                        </p:tav>
                                        <p:tav tm="100000">
                                          <p:val>
                                            <p:strVal val="#ppt_x"/>
                                          </p:val>
                                        </p:tav>
                                      </p:tavLst>
                                    </p:anim>
                                    <p:anim calcmode="lin" valueType="num">
                                      <p:cBhvr additive="base">
                                        <p:cTn id="15" dur="400" fill="hold"/>
                                        <p:tgtEl>
                                          <p:spTgt spid="2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400" fill="hold"/>
                                        <p:tgtEl>
                                          <p:spTgt spid="21"/>
                                        </p:tgtEl>
                                        <p:attrNameLst>
                                          <p:attrName>ppt_x</p:attrName>
                                        </p:attrNameLst>
                                      </p:cBhvr>
                                      <p:tavLst>
                                        <p:tav tm="0">
                                          <p:val>
                                            <p:strVal val="0-#ppt_w/2"/>
                                          </p:val>
                                        </p:tav>
                                        <p:tav tm="100000">
                                          <p:val>
                                            <p:strVal val="#ppt_x"/>
                                          </p:val>
                                        </p:tav>
                                      </p:tavLst>
                                    </p:anim>
                                    <p:anim calcmode="lin" valueType="num">
                                      <p:cBhvr additive="base">
                                        <p:cTn id="20" dur="400" fill="hold"/>
                                        <p:tgtEl>
                                          <p:spTgt spid="21"/>
                                        </p:tgtEl>
                                        <p:attrNameLst>
                                          <p:attrName>ppt_y</p:attrName>
                                        </p:attrNameLst>
                                      </p:cBhvr>
                                      <p:tavLst>
                                        <p:tav tm="0">
                                          <p:val>
                                            <p:strVal val="#ppt_y"/>
                                          </p:val>
                                        </p:tav>
                                        <p:tav tm="100000">
                                          <p:val>
                                            <p:strVal val="#ppt_y"/>
                                          </p:val>
                                        </p:tav>
                                      </p:tavLst>
                                    </p:anim>
                                  </p:childTnLst>
                                </p:cTn>
                              </p:par>
                            </p:childTnLst>
                          </p:cTn>
                        </p:par>
                        <p:par>
                          <p:cTn id="21" fill="hold">
                            <p:stCondLst>
                              <p:cond delay="1060"/>
                            </p:stCondLst>
                            <p:childTnLst>
                              <p:par>
                                <p:cTn id="22" presetID="16" presetClass="entr" presetSubtype="21"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par>
                          <p:cTn id="25" fill="hold">
                            <p:stCondLst>
                              <p:cond delay="1560"/>
                            </p:stCondLst>
                            <p:childTnLst>
                              <p:par>
                                <p:cTn id="26" presetID="1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p:tgtEl>
                                          <p:spTgt spid="2"/>
                                        </p:tgtEl>
                                        <p:attrNameLst>
                                          <p:attrName>ppt_y</p:attrName>
                                        </p:attrNameLst>
                                      </p:cBhvr>
                                      <p:tavLst>
                                        <p:tav tm="0">
                                          <p:val>
                                            <p:strVal val="#ppt_y-#ppt_h*1.125000"/>
                                          </p:val>
                                        </p:tav>
                                        <p:tav tm="100000">
                                          <p:val>
                                            <p:strVal val="#ppt_y"/>
                                          </p:val>
                                        </p:tav>
                                      </p:tavLst>
                                    </p:anim>
                                    <p:animEffect>
                                      <p:cBhvr>
                                        <p:cTn id="29" dur="500"/>
                                        <p:tgtEl>
                                          <p:spTgt spid="2"/>
                                        </p:tgtEl>
                                      </p:cBhvr>
                                    </p:animEffect>
                                  </p:childTnLst>
                                </p:cTn>
                              </p:par>
                            </p:childTnLst>
                          </p:cTn>
                        </p:par>
                        <p:par>
                          <p:cTn id="30" fill="hold">
                            <p:stCondLst>
                              <p:cond delay="2060"/>
                            </p:stCondLst>
                            <p:childTnLst>
                              <p:par>
                                <p:cTn id="31" presetID="12" presetClass="entr" presetSubtype="2"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p:tgtEl>
                                          <p:spTgt spid="5"/>
                                        </p:tgtEl>
                                        <p:attrNameLst>
                                          <p:attrName>ppt_x</p:attrName>
                                        </p:attrNameLst>
                                      </p:cBhvr>
                                      <p:tavLst>
                                        <p:tav tm="0">
                                          <p:val>
                                            <p:strVal val="#ppt_x+#ppt_w*1.125000"/>
                                          </p:val>
                                        </p:tav>
                                        <p:tav tm="100000">
                                          <p:val>
                                            <p:strVal val="#ppt_x"/>
                                          </p:val>
                                        </p:tav>
                                      </p:tavLst>
                                    </p:anim>
                                    <p:animEffect>
                                      <p:cBhvr>
                                        <p:cTn id="34" dur="500"/>
                                        <p:tgtEl>
                                          <p:spTgt spid="5"/>
                                        </p:tgtEl>
                                      </p:cBhvr>
                                    </p:animEffect>
                                  </p:childTnLst>
                                </p:cTn>
                              </p:par>
                            </p:childTnLst>
                          </p:cTn>
                        </p:par>
                        <p:par>
                          <p:cTn id="35" fill="hold">
                            <p:stCondLst>
                              <p:cond delay="2560"/>
                            </p:stCondLst>
                            <p:childTnLst>
                              <p:par>
                                <p:cTn id="36" presetID="12" presetClass="entr" presetSubtype="8"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p:tgtEl>
                                          <p:spTgt spid="8"/>
                                        </p:tgtEl>
                                        <p:attrNameLst>
                                          <p:attrName>ppt_x</p:attrName>
                                        </p:attrNameLst>
                                      </p:cBhvr>
                                      <p:tavLst>
                                        <p:tav tm="0">
                                          <p:val>
                                            <p:strVal val="#ppt_x-#ppt_w*1.125000"/>
                                          </p:val>
                                        </p:tav>
                                        <p:tav tm="100000">
                                          <p:val>
                                            <p:strVal val="#ppt_x"/>
                                          </p:val>
                                        </p:tav>
                                      </p:tavLst>
                                    </p:anim>
                                    <p:animEffect>
                                      <p:cBhvr>
                                        <p:cTn id="39" dur="500"/>
                                        <p:tgtEl>
                                          <p:spTgt spid="8"/>
                                        </p:tgtEl>
                                      </p:cBhvr>
                                    </p:animEffect>
                                  </p:childTnLst>
                                </p:cTn>
                              </p:par>
                            </p:childTnLst>
                          </p:cTn>
                        </p:par>
                        <p:par>
                          <p:cTn id="40" fill="hold">
                            <p:stCondLst>
                              <p:cond delay="3060"/>
                            </p:stCondLst>
                            <p:childTnLst>
                              <p:par>
                                <p:cTn id="41" presetID="23" presetClass="entr" presetSubtype="16"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childTnLst>
                                </p:cTn>
                              </p:par>
                            </p:childTnLst>
                          </p:cTn>
                        </p:par>
                        <p:par>
                          <p:cTn id="45" fill="hold">
                            <p:stCondLst>
                              <p:cond delay="3560"/>
                            </p:stCondLst>
                            <p:childTnLst>
                              <p:par>
                                <p:cTn id="46" presetID="29"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ppt_x</p:attrName>
                                        </p:attrNameLst>
                                      </p:cBhvr>
                                      <p:tavLst>
                                        <p:tav tm="0">
                                          <p:val>
                                            <p:strVal val="#ppt_x-.2"/>
                                          </p:val>
                                        </p:tav>
                                        <p:tav tm="100000">
                                          <p:val>
                                            <p:strVal val="#ppt_x"/>
                                          </p:val>
                                        </p:tav>
                                      </p:tavLst>
                                    </p:anim>
                                    <p:anim calcmode="lin" valueType="num">
                                      <p:cBhvr>
                                        <p:cTn id="49" dur="5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50" dur="500"/>
                                        <p:tgtEl>
                                          <p:spTgt spid="19"/>
                                        </p:tgtEl>
                                      </p:cBhvr>
                                    </p:animEffect>
                                  </p:childTnLst>
                                </p:cTn>
                              </p:par>
                            </p:childTnLst>
                          </p:cTn>
                        </p:par>
                        <p:par>
                          <p:cTn id="51" fill="hold">
                            <p:stCondLst>
                              <p:cond delay="4060"/>
                            </p:stCondLst>
                            <p:childTnLst>
                              <p:par>
                                <p:cTn id="52" presetID="23" presetClass="entr" presetSubtype="16"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par>
                          <p:cTn id="56" fill="hold">
                            <p:stCondLst>
                              <p:cond delay="4560"/>
                            </p:stCondLst>
                            <p:childTnLst>
                              <p:par>
                                <p:cTn id="57" presetID="29"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ppt_x</p:attrName>
                                        </p:attrNameLst>
                                      </p:cBhvr>
                                      <p:tavLst>
                                        <p:tav tm="0">
                                          <p:val>
                                            <p:strVal val="#ppt_x-.2"/>
                                          </p:val>
                                        </p:tav>
                                        <p:tav tm="100000">
                                          <p:val>
                                            <p:strVal val="#ppt_x"/>
                                          </p:val>
                                        </p:tav>
                                      </p:tavLst>
                                    </p:anim>
                                    <p:anim calcmode="lin" valueType="num">
                                      <p:cBhvr>
                                        <p:cTn id="60" dur="5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61" dur="500"/>
                                        <p:tgtEl>
                                          <p:spTgt spid="18"/>
                                        </p:tgtEl>
                                      </p:cBhvr>
                                    </p:animEffect>
                                  </p:childTnLst>
                                </p:cTn>
                              </p:par>
                            </p:childTnLst>
                          </p:cTn>
                        </p:par>
                        <p:par>
                          <p:cTn id="62" fill="hold">
                            <p:stCondLst>
                              <p:cond delay="5060"/>
                            </p:stCondLst>
                            <p:childTnLst>
                              <p:par>
                                <p:cTn id="63" presetID="2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childTnLst>
                                </p:cTn>
                              </p:par>
                            </p:childTnLst>
                          </p:cTn>
                        </p:par>
                        <p:par>
                          <p:cTn id="67" fill="hold">
                            <p:stCondLst>
                              <p:cond delay="5560"/>
                            </p:stCondLst>
                            <p:childTnLst>
                              <p:par>
                                <p:cTn id="68" presetID="29"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ppt_x</p:attrName>
                                        </p:attrNameLst>
                                      </p:cBhvr>
                                      <p:tavLst>
                                        <p:tav tm="0">
                                          <p:val>
                                            <p:strVal val="#ppt_x-.2"/>
                                          </p:val>
                                        </p:tav>
                                        <p:tav tm="100000">
                                          <p:val>
                                            <p:strVal val="#ppt_x"/>
                                          </p:val>
                                        </p:tav>
                                      </p:tavLst>
                                    </p:anim>
                                    <p:anim calcmode="lin" valueType="num">
                                      <p:cBhvr>
                                        <p:cTn id="71"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72" dur="500"/>
                                        <p:tgtEl>
                                          <p:spTgt spid="20"/>
                                        </p:tgtEl>
                                      </p:cBhvr>
                                    </p:animEffect>
                                  </p:childTnLst>
                                </p:cTn>
                              </p:par>
                            </p:childTnLst>
                          </p:cTn>
                        </p:par>
                        <p:par>
                          <p:cTn id="73" fill="hold">
                            <p:stCondLst>
                              <p:cond delay="6060"/>
                            </p:stCondLst>
                            <p:childTnLst>
                              <p:par>
                                <p:cTn id="74" presetID="23" presetClass="entr" presetSubtype="16"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childTnLst>
                                </p:cTn>
                              </p:par>
                            </p:childTnLst>
                          </p:cTn>
                        </p:par>
                        <p:par>
                          <p:cTn id="78" fill="hold">
                            <p:stCondLst>
                              <p:cond delay="6560"/>
                            </p:stCondLst>
                            <p:childTnLst>
                              <p:par>
                                <p:cTn id="79" presetID="23" presetClass="entr" presetSubtype="16" fill="hold" grpId="0"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p:cTn id="81" dur="500" fill="hold"/>
                                        <p:tgtEl>
                                          <p:spTgt spid="13"/>
                                        </p:tgtEl>
                                        <p:attrNameLst>
                                          <p:attrName>ppt_w</p:attrName>
                                        </p:attrNameLst>
                                      </p:cBhvr>
                                      <p:tavLst>
                                        <p:tav tm="0">
                                          <p:val>
                                            <p:fltVal val="0"/>
                                          </p:val>
                                        </p:tav>
                                        <p:tav tm="100000">
                                          <p:val>
                                            <p:strVal val="#ppt_w"/>
                                          </p:val>
                                        </p:tav>
                                      </p:tavLst>
                                    </p:anim>
                                    <p:anim calcmode="lin" valueType="num">
                                      <p:cBhvr>
                                        <p:cTn id="82" dur="500" fill="hold"/>
                                        <p:tgtEl>
                                          <p:spTgt spid="13"/>
                                        </p:tgtEl>
                                        <p:attrNameLst>
                                          <p:attrName>ppt_h</p:attrName>
                                        </p:attrNameLst>
                                      </p:cBhvr>
                                      <p:tavLst>
                                        <p:tav tm="0">
                                          <p:val>
                                            <p:fltVal val="0"/>
                                          </p:val>
                                        </p:tav>
                                        <p:tav tm="100000">
                                          <p:val>
                                            <p:strVal val="#ppt_h"/>
                                          </p:val>
                                        </p:tav>
                                      </p:tavLst>
                                    </p:anim>
                                  </p:childTnLst>
                                </p:cTn>
                              </p:par>
                            </p:childTnLst>
                          </p:cTn>
                        </p:par>
                        <p:par>
                          <p:cTn id="83" fill="hold">
                            <p:stCondLst>
                              <p:cond delay="7060"/>
                            </p:stCondLst>
                            <p:childTnLst>
                              <p:par>
                                <p:cTn id="84" presetID="23" presetClass="entr" presetSubtype="16" fill="hold" grpId="0"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animBg="1"/>
      <p:bldP spid="19" grpId="0" animBg="1"/>
      <p:bldP spid="20" grpId="0" animBg="1"/>
      <p:bldP spid="21" grpId="0"/>
      <p:bldP spid="22" grpId="0" animBg="1"/>
      <p:bldP spid="28"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C7A9CE3-1FDC-42FD-A308-7B5155066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48000" cy="5040313"/>
          </a:xfrm>
          <a:prstGeom prst="rect">
            <a:avLst/>
          </a:prstGeom>
        </p:spPr>
      </p:pic>
      <p:sp>
        <p:nvSpPr>
          <p:cNvPr id="5" name="矩形 4">
            <a:extLst>
              <a:ext uri="{FF2B5EF4-FFF2-40B4-BE49-F238E27FC236}">
                <a16:creationId xmlns:a16="http://schemas.microsoft.com/office/drawing/2014/main" xmlns="" id="{F3B94BB8-4D86-4415-A018-2BFD8161DF7B}"/>
              </a:ext>
            </a:extLst>
          </p:cNvPr>
          <p:cNvSpPr/>
          <p:nvPr/>
        </p:nvSpPr>
        <p:spPr>
          <a:xfrm>
            <a:off x="1341119" y="1092074"/>
            <a:ext cx="6489133" cy="2834640"/>
          </a:xfrm>
          <a:prstGeom prst="rect">
            <a:avLst/>
          </a:prstGeom>
          <a:noFill/>
          <a:ln w="38100">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135B5C36-48B5-4EA8-9CCA-3579AA626F9C}"/>
              </a:ext>
            </a:extLst>
          </p:cNvPr>
          <p:cNvSpPr txBox="1"/>
          <p:nvPr/>
        </p:nvSpPr>
        <p:spPr>
          <a:xfrm>
            <a:off x="6132068" y="1362890"/>
            <a:ext cx="1653017" cy="646331"/>
          </a:xfrm>
          <a:prstGeom prst="rect">
            <a:avLst/>
          </a:prstGeom>
          <a:noFill/>
        </p:spPr>
        <p:txBody>
          <a:bodyPr wrap="none" rtlCol="0">
            <a:spAutoFit/>
          </a:bodyPr>
          <a:lstStyle/>
          <a:p>
            <a:r>
              <a:rPr lang="en-US" altLang="zh-CN" sz="3600" spc="300" dirty="0">
                <a:solidFill>
                  <a:srgbClr val="19B49B"/>
                </a:solidFill>
                <a:latin typeface="Agency FB" panose="020B0503020202020204" pitchFamily="34" charset="0"/>
              </a:rPr>
              <a:t>PART 02</a:t>
            </a:r>
            <a:endParaRPr lang="zh-CN" altLang="en-US" sz="3600" spc="300" dirty="0">
              <a:solidFill>
                <a:srgbClr val="19B49B"/>
              </a:solidFill>
              <a:latin typeface="Agency FB" panose="020B0503020202020204" pitchFamily="34" charset="0"/>
            </a:endParaRPr>
          </a:p>
        </p:txBody>
      </p:sp>
      <p:sp>
        <p:nvSpPr>
          <p:cNvPr id="7" name="文本框 6">
            <a:extLst>
              <a:ext uri="{FF2B5EF4-FFF2-40B4-BE49-F238E27FC236}">
                <a16:creationId xmlns:a16="http://schemas.microsoft.com/office/drawing/2014/main" xmlns="" id="{3077A60F-6437-4A52-A98E-3DFF5A667757}"/>
              </a:ext>
            </a:extLst>
          </p:cNvPr>
          <p:cNvSpPr txBox="1"/>
          <p:nvPr/>
        </p:nvSpPr>
        <p:spPr>
          <a:xfrm>
            <a:off x="4605890" y="2098948"/>
            <a:ext cx="3416320" cy="646331"/>
          </a:xfrm>
          <a:prstGeom prst="rect">
            <a:avLst/>
          </a:prstGeom>
          <a:noFill/>
        </p:spPr>
        <p:txBody>
          <a:bodyPr wrap="none" rtlCol="0">
            <a:spAutoFit/>
          </a:bodyPr>
          <a:lstStyle/>
          <a:p>
            <a:r>
              <a:rPr lang="zh-CN" altLang="en-US" sz="3600" b="1" dirty="0" smtClean="0">
                <a:latin typeface="Agency FB" panose="020B0503020202020204" pitchFamily="34" charset="0"/>
              </a:rPr>
              <a:t>国内外研究现状</a:t>
            </a:r>
            <a:endParaRPr lang="zh-CN" altLang="en-US" sz="3600" b="1" dirty="0">
              <a:latin typeface="Agency FB" panose="020B0503020202020204" pitchFamily="34" charset="0"/>
            </a:endParaRPr>
          </a:p>
        </p:txBody>
      </p:sp>
      <p:cxnSp>
        <p:nvCxnSpPr>
          <p:cNvPr id="8" name="直接连接符 7">
            <a:extLst>
              <a:ext uri="{FF2B5EF4-FFF2-40B4-BE49-F238E27FC236}">
                <a16:creationId xmlns:a16="http://schemas.microsoft.com/office/drawing/2014/main" xmlns="" id="{596361AE-2C38-46F2-B75E-C04B645FB4E1}"/>
              </a:ext>
            </a:extLst>
          </p:cNvPr>
          <p:cNvCxnSpPr>
            <a:cxnSpLocks/>
          </p:cNvCxnSpPr>
          <p:nvPr/>
        </p:nvCxnSpPr>
        <p:spPr>
          <a:xfrm>
            <a:off x="7093974" y="2781520"/>
            <a:ext cx="412034" cy="0"/>
          </a:xfrm>
          <a:prstGeom prst="line">
            <a:avLst/>
          </a:prstGeom>
          <a:ln w="31750">
            <a:solidFill>
              <a:srgbClr val="19B49B"/>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2B3BAA15-3D05-40A3-8206-787FBDA2B6E6}"/>
              </a:ext>
            </a:extLst>
          </p:cNvPr>
          <p:cNvSpPr txBox="1"/>
          <p:nvPr/>
        </p:nvSpPr>
        <p:spPr>
          <a:xfrm>
            <a:off x="5706302" y="2968150"/>
            <a:ext cx="2207988" cy="230832"/>
          </a:xfrm>
          <a:prstGeom prst="rect">
            <a:avLst/>
          </a:prstGeom>
          <a:noFill/>
        </p:spPr>
        <p:txBody>
          <a:bodyPr wrap="square" rtlCol="0">
            <a:spAutoFit/>
          </a:bodyPr>
          <a:lstStyle/>
          <a:p>
            <a:r>
              <a:rPr lang="en-US" altLang="zh-CN" sz="900" dirty="0">
                <a:solidFill>
                  <a:srgbClr val="19B49B"/>
                </a:solidFill>
                <a:latin typeface="方正兰亭准黑_GBK" panose="02000000000000000000" pitchFamily="2" charset="-122"/>
                <a:ea typeface="方正兰亭准黑_GBK" panose="02000000000000000000" pitchFamily="2" charset="-122"/>
              </a:rPr>
              <a:t>Research</a:t>
            </a:r>
            <a:r>
              <a:rPr lang="zh-CN" altLang="en-US" sz="900" dirty="0">
                <a:solidFill>
                  <a:srgbClr val="19B49B"/>
                </a:solidFill>
                <a:latin typeface="方正兰亭准黑_GBK" panose="02000000000000000000" pitchFamily="2" charset="-122"/>
                <a:ea typeface="方正兰亭准黑_GBK" panose="02000000000000000000" pitchFamily="2" charset="-122"/>
              </a:rPr>
              <a:t> </a:t>
            </a:r>
            <a:r>
              <a:rPr lang="en-US" altLang="zh-CN" sz="900" dirty="0">
                <a:solidFill>
                  <a:srgbClr val="19B49B"/>
                </a:solidFill>
                <a:latin typeface="方正兰亭准黑_GBK" panose="02000000000000000000" pitchFamily="2" charset="-122"/>
                <a:ea typeface="方正兰亭准黑_GBK" panose="02000000000000000000" pitchFamily="2" charset="-122"/>
              </a:rPr>
              <a:t>status</a:t>
            </a:r>
            <a:r>
              <a:rPr lang="zh-CN" altLang="en-US" sz="900" dirty="0">
                <a:solidFill>
                  <a:srgbClr val="19B49B"/>
                </a:solidFill>
                <a:latin typeface="方正兰亭准黑_GBK" panose="02000000000000000000" pitchFamily="2" charset="-122"/>
                <a:ea typeface="方正兰亭准黑_GBK" panose="02000000000000000000" pitchFamily="2" charset="-122"/>
              </a:rPr>
              <a:t> </a:t>
            </a:r>
            <a:r>
              <a:rPr lang="en-US" altLang="zh-CN" sz="900" dirty="0">
                <a:solidFill>
                  <a:srgbClr val="19B49B"/>
                </a:solidFill>
                <a:latin typeface="方正兰亭准黑_GBK" panose="02000000000000000000" pitchFamily="2" charset="-122"/>
                <a:ea typeface="方正兰亭准黑_GBK" panose="02000000000000000000" pitchFamily="2" charset="-122"/>
              </a:rPr>
              <a:t>of</a:t>
            </a:r>
            <a:r>
              <a:rPr lang="zh-CN" altLang="en-US" sz="900" dirty="0">
                <a:solidFill>
                  <a:srgbClr val="19B49B"/>
                </a:solidFill>
                <a:latin typeface="方正兰亭准黑_GBK" panose="02000000000000000000" pitchFamily="2" charset="-122"/>
                <a:ea typeface="方正兰亭准黑_GBK" panose="02000000000000000000" pitchFamily="2" charset="-122"/>
              </a:rPr>
              <a:t> </a:t>
            </a:r>
            <a:r>
              <a:rPr lang="en-US" altLang="zh-CN" sz="900" dirty="0">
                <a:solidFill>
                  <a:srgbClr val="19B49B"/>
                </a:solidFill>
                <a:latin typeface="方正兰亭准黑_GBK" panose="02000000000000000000" pitchFamily="2" charset="-122"/>
                <a:ea typeface="方正兰亭准黑_GBK" panose="02000000000000000000" pitchFamily="2" charset="-122"/>
              </a:rPr>
              <a:t>domestic</a:t>
            </a:r>
            <a:r>
              <a:rPr lang="zh-CN" altLang="en-US" sz="900" dirty="0">
                <a:solidFill>
                  <a:srgbClr val="19B49B"/>
                </a:solidFill>
                <a:latin typeface="方正兰亭准黑_GBK" panose="02000000000000000000" pitchFamily="2" charset="-122"/>
                <a:ea typeface="方正兰亭准黑_GBK" panose="02000000000000000000" pitchFamily="2" charset="-122"/>
              </a:rPr>
              <a:t> </a:t>
            </a:r>
            <a:r>
              <a:rPr lang="en-US" altLang="zh-CN" sz="900" dirty="0">
                <a:solidFill>
                  <a:srgbClr val="19B49B"/>
                </a:solidFill>
                <a:latin typeface="方正兰亭准黑_GBK" panose="02000000000000000000" pitchFamily="2" charset="-122"/>
                <a:ea typeface="方正兰亭准黑_GBK" panose="02000000000000000000" pitchFamily="2" charset="-122"/>
              </a:rPr>
              <a:t>and</a:t>
            </a:r>
            <a:r>
              <a:rPr lang="zh-CN" altLang="en-US" sz="900" dirty="0">
                <a:solidFill>
                  <a:srgbClr val="19B49B"/>
                </a:solidFill>
                <a:latin typeface="方正兰亭准黑_GBK" panose="02000000000000000000" pitchFamily="2" charset="-122"/>
                <a:ea typeface="方正兰亭准黑_GBK" panose="02000000000000000000" pitchFamily="2" charset="-122"/>
              </a:rPr>
              <a:t> </a:t>
            </a:r>
            <a:r>
              <a:rPr lang="en-US" altLang="zh-CN" sz="900" dirty="0">
                <a:solidFill>
                  <a:srgbClr val="19B49B"/>
                </a:solidFill>
                <a:latin typeface="方正兰亭准黑_GBK" panose="02000000000000000000" pitchFamily="2" charset="-122"/>
                <a:ea typeface="方正兰亭准黑_GBK" panose="02000000000000000000" pitchFamily="2" charset="-122"/>
              </a:rPr>
              <a:t>foreign.</a:t>
            </a:r>
            <a:endParaRPr lang="zh-CN" altLang="en-US" sz="900" b="1" dirty="0">
              <a:solidFill>
                <a:srgbClr val="19B49B"/>
              </a:solidFill>
              <a:latin typeface="Agency FB" panose="020B0503020202020204" pitchFamily="34" charset="0"/>
            </a:endParaRPr>
          </a:p>
        </p:txBody>
      </p:sp>
    </p:spTree>
    <p:extLst>
      <p:ext uri="{BB962C8B-B14F-4D97-AF65-F5344CB8AC3E}">
        <p14:creationId xmlns:p14="http://schemas.microsoft.com/office/powerpoint/2010/main" val="1530060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 presetClass="entr" presetSubtype="2" fill="hold" grpId="0" nodeType="afterEffect">
                                  <p:stCondLst>
                                    <p:cond delay="0"/>
                                  </p:stCondLst>
                                  <p:iterate type="wd">
                                    <p:tmPct val="2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22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
                                        <p:tgtEl>
                                          <p:spTgt spid="8"/>
                                        </p:tgtEl>
                                      </p:cBhvr>
                                    </p:animEffect>
                                  </p:childTnLst>
                                </p:cTn>
                              </p:par>
                            </p:childTnLst>
                          </p:cTn>
                        </p:par>
                        <p:par>
                          <p:cTn id="27" fill="hold">
                            <p:stCondLst>
                              <p:cond delay="2300"/>
                            </p:stCondLst>
                            <p:childTnLst>
                              <p:par>
                                <p:cTn id="28" presetID="10" presetClass="entr" presetSubtype="0" fill="hold" grpId="0" nodeType="afterEffect">
                                  <p:stCondLst>
                                    <p:cond delay="0"/>
                                  </p:stCondLst>
                                  <p:iterate type="lt">
                                    <p:tmPct val="10000"/>
                                  </p:iterate>
                                  <p:childTnLst>
                                    <p:set>
                                      <p:cBhvr>
                                        <p:cTn id="29" dur="1" fill="hold">
                                          <p:stCondLst>
                                            <p:cond delay="0"/>
                                          </p:stCondLst>
                                        </p:cTn>
                                        <p:tgtEl>
                                          <p:spTgt spid="9"/>
                                        </p:tgtEl>
                                        <p:attrNameLst>
                                          <p:attrName>style.visibility</p:attrName>
                                        </p:attrNameLst>
                                      </p:cBhvr>
                                      <p:to>
                                        <p:strVal val="visible"/>
                                      </p:to>
                                    </p:set>
                                    <p:animEffect transition="in" filter="fade">
                                      <p:cBhvr>
                                        <p:cTn id="30" dur="1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xmlns="" id="{56B30AC9-EE64-4272-8CB8-C0EBAF33B085}"/>
              </a:ext>
            </a:extLst>
          </p:cNvPr>
          <p:cNvSpPr>
            <a:spLocks/>
          </p:cNvSpPr>
          <p:nvPr/>
        </p:nvSpPr>
        <p:spPr bwMode="auto">
          <a:xfrm>
            <a:off x="2271775" y="1206459"/>
            <a:ext cx="2593059" cy="3093740"/>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rgbClr val="19B49B"/>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ysClr val="windowText" lastClr="000000"/>
              </a:solidFill>
            </a:endParaRPr>
          </a:p>
        </p:txBody>
      </p:sp>
      <p:sp>
        <p:nvSpPr>
          <p:cNvPr id="3" name="Freeform 6">
            <a:extLst>
              <a:ext uri="{FF2B5EF4-FFF2-40B4-BE49-F238E27FC236}">
                <a16:creationId xmlns:a16="http://schemas.microsoft.com/office/drawing/2014/main" xmlns="" id="{EAE1E86D-22D4-493A-9DFE-03FB3E860F28}"/>
              </a:ext>
            </a:extLst>
          </p:cNvPr>
          <p:cNvSpPr>
            <a:spLocks/>
          </p:cNvSpPr>
          <p:nvPr/>
        </p:nvSpPr>
        <p:spPr bwMode="auto">
          <a:xfrm>
            <a:off x="4345210" y="2298068"/>
            <a:ext cx="1716637" cy="2048092"/>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rgbClr val="959AA2"/>
          </a:solidFill>
          <a:ln>
            <a:noFill/>
          </a:ln>
        </p:spPr>
        <p:txBody>
          <a:bodyPr vert="horz" wrap="square" lIns="67189" tIns="33594" rIns="67189" bIns="33594" numCol="1" anchor="t" anchorCtr="0" compatLnSpc="1">
            <a:prstTxWarp prst="textNoShape">
              <a:avLst/>
            </a:prstTxWarp>
          </a:bodyPr>
          <a:lstStyle/>
          <a:p>
            <a:pPr defTabSz="671901">
              <a:defRPr/>
            </a:pPr>
            <a:endParaRPr lang="zh-CN" altLang="en-US" sz="1323" kern="0">
              <a:solidFill>
                <a:sysClr val="windowText" lastClr="000000"/>
              </a:solidFill>
            </a:endParaRPr>
          </a:p>
        </p:txBody>
      </p:sp>
      <p:sp>
        <p:nvSpPr>
          <p:cNvPr id="4" name="椭圆 3">
            <a:extLst>
              <a:ext uri="{FF2B5EF4-FFF2-40B4-BE49-F238E27FC236}">
                <a16:creationId xmlns:a16="http://schemas.microsoft.com/office/drawing/2014/main" xmlns="" id="{0BB1FD7B-4B51-4AE3-AEC7-0772D51B3E37}"/>
              </a:ext>
            </a:extLst>
          </p:cNvPr>
          <p:cNvSpPr/>
          <p:nvPr/>
        </p:nvSpPr>
        <p:spPr bwMode="auto">
          <a:xfrm>
            <a:off x="4164347" y="1216038"/>
            <a:ext cx="687834" cy="687834"/>
          </a:xfrm>
          <a:prstGeom prst="ellipse">
            <a:avLst/>
          </a:prstGeom>
          <a:solidFill>
            <a:srgbClr val="959AA2"/>
          </a:solidFill>
          <a:ln w="9525" cap="flat" cmpd="sng" algn="ctr">
            <a:solidFill>
              <a:srgbClr val="F8F8F8"/>
            </a:solidFill>
            <a:prstDash val="solid"/>
            <a:round/>
            <a:headEnd type="none" w="med" len="med"/>
            <a:tailEnd type="none" w="med" len="med"/>
          </a:ln>
          <a:effectLst/>
          <a:extLst/>
        </p:spPr>
        <p:txBody>
          <a:bodyPr vert="horz" wrap="square" lIns="67189" tIns="33594" rIns="67189" bIns="33594" numCol="1" rtlCol="0" anchor="t" anchorCtr="0" compatLnSpc="1">
            <a:prstTxWarp prst="textNoShape">
              <a:avLst/>
            </a:prstTxWarp>
          </a:bodyPr>
          <a:lstStyle/>
          <a:p>
            <a:pPr defTabSz="671901" fontAlgn="base">
              <a:spcBef>
                <a:spcPct val="0"/>
              </a:spcBef>
              <a:spcAft>
                <a:spcPct val="0"/>
              </a:spcAft>
              <a:defRPr/>
            </a:pPr>
            <a:endParaRPr lang="zh-CN" altLang="en-US" sz="1323" kern="0">
              <a:solidFill>
                <a:srgbClr val="294A5A"/>
              </a:solidFill>
              <a:latin typeface="Arial" pitchFamily="34" charset="0"/>
              <a:ea typeface="宋体" pitchFamily="2" charset="-122"/>
            </a:endParaRPr>
          </a:p>
        </p:txBody>
      </p:sp>
      <p:sp>
        <p:nvSpPr>
          <p:cNvPr id="5" name="椭圆 4">
            <a:extLst>
              <a:ext uri="{FF2B5EF4-FFF2-40B4-BE49-F238E27FC236}">
                <a16:creationId xmlns:a16="http://schemas.microsoft.com/office/drawing/2014/main" xmlns="" id="{C1A914E0-5F16-4714-ACC4-CD3676567853}"/>
              </a:ext>
            </a:extLst>
          </p:cNvPr>
          <p:cNvSpPr/>
          <p:nvPr/>
        </p:nvSpPr>
        <p:spPr bwMode="auto">
          <a:xfrm>
            <a:off x="5588965" y="2347510"/>
            <a:ext cx="670023" cy="670023"/>
          </a:xfrm>
          <a:prstGeom prst="ellipse">
            <a:avLst/>
          </a:prstGeom>
          <a:solidFill>
            <a:srgbClr val="19B49B"/>
          </a:solidFill>
          <a:ln w="9525" cap="flat" cmpd="sng" algn="ctr">
            <a:solidFill>
              <a:srgbClr val="F8F8F8"/>
            </a:solidFill>
            <a:prstDash val="solid"/>
            <a:round/>
            <a:headEnd type="none" w="med" len="med"/>
            <a:tailEnd type="none" w="med" len="med"/>
          </a:ln>
          <a:effectLst/>
          <a:extLst/>
        </p:spPr>
        <p:txBody>
          <a:bodyPr vert="horz" wrap="square" lIns="67189" tIns="33594" rIns="67189" bIns="33594" numCol="1" rtlCol="0" anchor="t" anchorCtr="0" compatLnSpc="1">
            <a:prstTxWarp prst="textNoShape">
              <a:avLst/>
            </a:prstTxWarp>
          </a:bodyPr>
          <a:lstStyle/>
          <a:p>
            <a:pPr defTabSz="671901" fontAlgn="base">
              <a:spcBef>
                <a:spcPct val="0"/>
              </a:spcBef>
              <a:spcAft>
                <a:spcPct val="0"/>
              </a:spcAft>
              <a:defRPr/>
            </a:pPr>
            <a:endParaRPr lang="zh-CN" altLang="en-US" sz="1323" kern="0">
              <a:solidFill>
                <a:srgbClr val="294A5A"/>
              </a:solidFill>
              <a:latin typeface="Arial" pitchFamily="34" charset="0"/>
              <a:ea typeface="宋体" pitchFamily="2" charset="-122"/>
            </a:endParaRPr>
          </a:p>
        </p:txBody>
      </p:sp>
      <p:sp>
        <p:nvSpPr>
          <p:cNvPr id="8" name="TextBox 25">
            <a:extLst>
              <a:ext uri="{FF2B5EF4-FFF2-40B4-BE49-F238E27FC236}">
                <a16:creationId xmlns:a16="http://schemas.microsoft.com/office/drawing/2014/main" xmlns="" id="{90672E83-9379-4D62-9E10-3FEB9AB2C929}"/>
              </a:ext>
            </a:extLst>
          </p:cNvPr>
          <p:cNvSpPr txBox="1"/>
          <p:nvPr/>
        </p:nvSpPr>
        <p:spPr>
          <a:xfrm>
            <a:off x="3049091" y="1592269"/>
            <a:ext cx="1210588" cy="400110"/>
          </a:xfrm>
          <a:prstGeom prst="rect">
            <a:avLst/>
          </a:prstGeom>
          <a:noFill/>
        </p:spPr>
        <p:txBody>
          <a:bodyPr wrap="none" rtlCol="0">
            <a:spAutoFit/>
          </a:bodyPr>
          <a:lstStyle/>
          <a:p>
            <a:r>
              <a:rPr lang="zh-CN" altLang="en-US" sz="2000" b="1" dirty="0" smtClean="0">
                <a:solidFill>
                  <a:srgbClr val="F8F8F8"/>
                </a:solidFill>
                <a:latin typeface="Agency FB" panose="020B0503020202020204" pitchFamily="34" charset="0"/>
                <a:ea typeface="+mj-ea"/>
              </a:rPr>
              <a:t>建模方法</a:t>
            </a:r>
            <a:endParaRPr lang="zh-CN" altLang="en-US" sz="2000" b="1" dirty="0">
              <a:solidFill>
                <a:srgbClr val="F8F8F8"/>
              </a:solidFill>
              <a:latin typeface="Agency FB" panose="020B0503020202020204" pitchFamily="34" charset="0"/>
              <a:ea typeface="+mj-ea"/>
            </a:endParaRPr>
          </a:p>
        </p:txBody>
      </p:sp>
      <p:sp>
        <p:nvSpPr>
          <p:cNvPr id="9" name="TextBox 26">
            <a:extLst>
              <a:ext uri="{FF2B5EF4-FFF2-40B4-BE49-F238E27FC236}">
                <a16:creationId xmlns:a16="http://schemas.microsoft.com/office/drawing/2014/main" xmlns="" id="{A4FF0470-7EEA-4D16-A1A5-C2DD56E7C381}"/>
              </a:ext>
            </a:extLst>
          </p:cNvPr>
          <p:cNvSpPr txBox="1"/>
          <p:nvPr/>
        </p:nvSpPr>
        <p:spPr>
          <a:xfrm>
            <a:off x="2573236" y="2033064"/>
            <a:ext cx="1918969" cy="646331"/>
          </a:xfrm>
          <a:prstGeom prst="rect">
            <a:avLst/>
          </a:prstGeom>
          <a:noFill/>
        </p:spPr>
        <p:txBody>
          <a:bodyPr wrap="square" rtlCol="0">
            <a:spAutoFit/>
          </a:bodyPr>
          <a:lstStyle/>
          <a:p>
            <a:pPr algn="ctr"/>
            <a:r>
              <a:rPr lang="zh-CN" altLang="zh-CN" sz="1200" dirty="0">
                <a:solidFill>
                  <a:schemeClr val="bg1"/>
                </a:solidFill>
              </a:rPr>
              <a:t>建立模型指在虚拟环境中建立交互工具和被操作物体的几何表达和物理表达 </a:t>
            </a:r>
            <a:endParaRPr lang="zh-CN" altLang="en-US" sz="1200" dirty="0">
              <a:solidFill>
                <a:schemeClr val="bg1"/>
              </a:solidFill>
              <a:latin typeface="+mn-ea"/>
            </a:endParaRPr>
          </a:p>
        </p:txBody>
      </p:sp>
      <p:sp>
        <p:nvSpPr>
          <p:cNvPr id="10" name="TextBox 27">
            <a:extLst>
              <a:ext uri="{FF2B5EF4-FFF2-40B4-BE49-F238E27FC236}">
                <a16:creationId xmlns:a16="http://schemas.microsoft.com/office/drawing/2014/main" xmlns="" id="{BB375E0B-7903-436B-9DC4-772D907D5642}"/>
              </a:ext>
            </a:extLst>
          </p:cNvPr>
          <p:cNvSpPr txBox="1"/>
          <p:nvPr/>
        </p:nvSpPr>
        <p:spPr>
          <a:xfrm>
            <a:off x="4765553" y="2753328"/>
            <a:ext cx="954107" cy="323165"/>
          </a:xfrm>
          <a:prstGeom prst="rect">
            <a:avLst/>
          </a:prstGeom>
          <a:noFill/>
        </p:spPr>
        <p:txBody>
          <a:bodyPr wrap="none" rtlCol="0">
            <a:spAutoFit/>
          </a:bodyPr>
          <a:lstStyle/>
          <a:p>
            <a:r>
              <a:rPr lang="zh-CN" altLang="en-US" sz="1500" b="1" dirty="0" smtClean="0">
                <a:solidFill>
                  <a:srgbClr val="F8F8F8"/>
                </a:solidFill>
                <a:latin typeface="Agency FB" panose="020B0503020202020204" pitchFamily="34" charset="0"/>
                <a:ea typeface="+mj-ea"/>
              </a:rPr>
              <a:t>碰撞检测</a:t>
            </a:r>
            <a:endParaRPr lang="zh-CN" altLang="en-US" sz="1500" b="1" dirty="0">
              <a:solidFill>
                <a:srgbClr val="F8F8F8"/>
              </a:solidFill>
              <a:latin typeface="Agency FB" panose="020B0503020202020204" pitchFamily="34" charset="0"/>
              <a:ea typeface="+mj-ea"/>
            </a:endParaRPr>
          </a:p>
        </p:txBody>
      </p:sp>
      <p:sp>
        <p:nvSpPr>
          <p:cNvPr id="11" name="TextBox 28">
            <a:extLst>
              <a:ext uri="{FF2B5EF4-FFF2-40B4-BE49-F238E27FC236}">
                <a16:creationId xmlns:a16="http://schemas.microsoft.com/office/drawing/2014/main" xmlns="" id="{C95DC931-91C7-47BF-AAFA-813115675C95}"/>
              </a:ext>
            </a:extLst>
          </p:cNvPr>
          <p:cNvSpPr txBox="1"/>
          <p:nvPr/>
        </p:nvSpPr>
        <p:spPr>
          <a:xfrm>
            <a:off x="4514221" y="3017533"/>
            <a:ext cx="1456769" cy="830997"/>
          </a:xfrm>
          <a:prstGeom prst="rect">
            <a:avLst/>
          </a:prstGeom>
          <a:noFill/>
        </p:spPr>
        <p:txBody>
          <a:bodyPr wrap="square" rtlCol="0">
            <a:spAutoFit/>
          </a:bodyPr>
          <a:lstStyle/>
          <a:p>
            <a:pPr algn="ctr"/>
            <a:r>
              <a:rPr lang="zh-CN" altLang="zh-CN" sz="800" dirty="0">
                <a:solidFill>
                  <a:schemeClr val="bg1"/>
                </a:solidFill>
              </a:rPr>
              <a:t>碰撞</a:t>
            </a:r>
            <a:r>
              <a:rPr lang="zh-CN" altLang="zh-CN" sz="800" dirty="0" smtClean="0">
                <a:solidFill>
                  <a:schemeClr val="bg1"/>
                </a:solidFill>
              </a:rPr>
              <a:t>检测</a:t>
            </a:r>
            <a:r>
              <a:rPr lang="zh-CN" altLang="en-US" sz="800" dirty="0" smtClean="0">
                <a:solidFill>
                  <a:schemeClr val="bg1"/>
                </a:solidFill>
              </a:rPr>
              <a:t>是</a:t>
            </a:r>
            <a:r>
              <a:rPr lang="zh-CN" altLang="zh-CN" sz="800" dirty="0" smtClean="0">
                <a:solidFill>
                  <a:schemeClr val="bg1"/>
                </a:solidFill>
              </a:rPr>
              <a:t>对</a:t>
            </a:r>
            <a:r>
              <a:rPr lang="zh-CN" altLang="zh-CN" sz="800" dirty="0">
                <a:solidFill>
                  <a:schemeClr val="bg1"/>
                </a:solidFill>
              </a:rPr>
              <a:t>工具与物体之间的接触点位置、接触方向、接触面积、穿透深度和穿透体积等参数进行检测计算，为后续碰撞响应计算提高准确的接触状态信息 </a:t>
            </a:r>
            <a:endParaRPr lang="zh-CN" altLang="en-US" sz="800" dirty="0">
              <a:solidFill>
                <a:schemeClr val="bg1"/>
              </a:solidFill>
              <a:latin typeface="+mn-ea"/>
            </a:endParaRPr>
          </a:p>
        </p:txBody>
      </p:sp>
      <p:sp>
        <p:nvSpPr>
          <p:cNvPr id="14" name="TextBox 20">
            <a:extLst>
              <a:ext uri="{FF2B5EF4-FFF2-40B4-BE49-F238E27FC236}">
                <a16:creationId xmlns:a16="http://schemas.microsoft.com/office/drawing/2014/main" xmlns="" id="{F678E1BD-22AA-4F42-944B-B9E5F70701CE}"/>
              </a:ext>
            </a:extLst>
          </p:cNvPr>
          <p:cNvSpPr txBox="1"/>
          <p:nvPr/>
        </p:nvSpPr>
        <p:spPr>
          <a:xfrm>
            <a:off x="907976" y="292746"/>
            <a:ext cx="2339721" cy="461665"/>
          </a:xfrm>
          <a:prstGeom prst="rect">
            <a:avLst/>
          </a:prstGeom>
          <a:noFill/>
        </p:spPr>
        <p:txBody>
          <a:bodyPr wrap="square" rtlCol="0">
            <a:spAutoFit/>
          </a:bodyPr>
          <a:lstStyle/>
          <a:p>
            <a:r>
              <a:rPr lang="zh-CN" altLang="en-US" sz="2400" smtClean="0">
                <a:latin typeface="方正兰亭准黑_GBK" panose="02000000000000000000" pitchFamily="2" charset="-122"/>
                <a:ea typeface="方正兰亭准黑_GBK" panose="02000000000000000000" pitchFamily="2" charset="-122"/>
              </a:rPr>
              <a:t>国内外研究现状</a:t>
            </a:r>
            <a:endParaRPr lang="zh-CN" altLang="en-US" sz="2400" dirty="0">
              <a:latin typeface="方正兰亭准黑_GBK" panose="02000000000000000000" pitchFamily="2" charset="-122"/>
              <a:ea typeface="方正兰亭准黑_GBK" panose="02000000000000000000" pitchFamily="2" charset="-122"/>
            </a:endParaRPr>
          </a:p>
        </p:txBody>
      </p:sp>
      <p:sp>
        <p:nvSpPr>
          <p:cNvPr id="15" name="矩形 14">
            <a:extLst>
              <a:ext uri="{FF2B5EF4-FFF2-40B4-BE49-F238E27FC236}">
                <a16:creationId xmlns:a16="http://schemas.microsoft.com/office/drawing/2014/main" xmlns="" id="{51C03D28-884B-4B34-8F25-8AFC9590DA8C}"/>
              </a:ext>
            </a:extLst>
          </p:cNvPr>
          <p:cNvSpPr/>
          <p:nvPr/>
        </p:nvSpPr>
        <p:spPr>
          <a:xfrm>
            <a:off x="398206" y="317090"/>
            <a:ext cx="495022"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cxnSp>
        <p:nvCxnSpPr>
          <p:cNvPr id="16" name="直接连接符 15">
            <a:extLst>
              <a:ext uri="{FF2B5EF4-FFF2-40B4-BE49-F238E27FC236}">
                <a16:creationId xmlns:a16="http://schemas.microsoft.com/office/drawing/2014/main" xmlns="" id="{080857F0-A055-4112-9942-2E3375B9FF04}"/>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xmlns="" id="{CB4B32D1-1EFB-472B-9FBE-A0B6816B899E}"/>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p:nvPr/>
        </p:nvPicPr>
        <p:blipFill>
          <a:blip r:embed="rId3">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821006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
                                        <p:tgtEl>
                                          <p:spTgt spid="2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300"/>
                                        <p:tgtEl>
                                          <p:spTgt spid="1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400" fill="hold"/>
                                        <p:tgtEl>
                                          <p:spTgt spid="15"/>
                                        </p:tgtEl>
                                        <p:attrNameLst>
                                          <p:attrName>ppt_x</p:attrName>
                                        </p:attrNameLst>
                                      </p:cBhvr>
                                      <p:tavLst>
                                        <p:tav tm="0">
                                          <p:val>
                                            <p:strVal val="0-#ppt_w/2"/>
                                          </p:val>
                                        </p:tav>
                                        <p:tav tm="100000">
                                          <p:val>
                                            <p:strVal val="#ppt_x"/>
                                          </p:val>
                                        </p:tav>
                                      </p:tavLst>
                                    </p:anim>
                                    <p:anim calcmode="lin" valueType="num">
                                      <p:cBhvr additive="base">
                                        <p:cTn id="15" dur="400" fill="hold"/>
                                        <p:tgtEl>
                                          <p:spTgt spid="1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400" fill="hold"/>
                                        <p:tgtEl>
                                          <p:spTgt spid="14"/>
                                        </p:tgtEl>
                                        <p:attrNameLst>
                                          <p:attrName>ppt_x</p:attrName>
                                        </p:attrNameLst>
                                      </p:cBhvr>
                                      <p:tavLst>
                                        <p:tav tm="0">
                                          <p:val>
                                            <p:strVal val="0-#ppt_w/2"/>
                                          </p:val>
                                        </p:tav>
                                        <p:tav tm="100000">
                                          <p:val>
                                            <p:strVal val="#ppt_x"/>
                                          </p:val>
                                        </p:tav>
                                      </p:tavLst>
                                    </p:anim>
                                    <p:anim calcmode="lin" valueType="num">
                                      <p:cBhvr additive="base">
                                        <p:cTn id="20" dur="400" fill="hold"/>
                                        <p:tgtEl>
                                          <p:spTgt spid="14"/>
                                        </p:tgtEl>
                                        <p:attrNameLst>
                                          <p:attrName>ppt_y</p:attrName>
                                        </p:attrNameLst>
                                      </p:cBhvr>
                                      <p:tavLst>
                                        <p:tav tm="0">
                                          <p:val>
                                            <p:strVal val="#ppt_y"/>
                                          </p:val>
                                        </p:tav>
                                        <p:tav tm="100000">
                                          <p:val>
                                            <p:strVal val="#ppt_y"/>
                                          </p:val>
                                        </p:tav>
                                      </p:tavLst>
                                    </p:anim>
                                  </p:childTnLst>
                                </p:cTn>
                              </p:par>
                            </p:childTnLst>
                          </p:cTn>
                        </p:par>
                        <p:par>
                          <p:cTn id="21" fill="hold">
                            <p:stCondLst>
                              <p:cond delay="980"/>
                            </p:stCondLst>
                            <p:childTnLst>
                              <p:par>
                                <p:cTn id="22" presetID="26"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435">
                                          <p:stCondLst>
                                            <p:cond delay="0"/>
                                          </p:stCondLst>
                                        </p:cTn>
                                        <p:tgtEl>
                                          <p:spTgt spid="2"/>
                                        </p:tgtEl>
                                      </p:cBhvr>
                                    </p:animEffect>
                                    <p:anim calcmode="lin" valueType="num">
                                      <p:cBhvr>
                                        <p:cTn id="25" dur="1367"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6" dur="498"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7" dur="498" tmFilter="0, 0; 0.125,0.2665; 0.25,0.4; 0.375,0.465; 0.5,0.5;  0.625,0.535; 0.75,0.6; 0.875,0.7335; 1,1">
                                          <p:stCondLst>
                                            <p:cond delay="498"/>
                                          </p:stCondLst>
                                        </p:cTn>
                                        <p:tgtEl>
                                          <p:spTgt spid="2"/>
                                        </p:tgtEl>
                                        <p:attrNameLst>
                                          <p:attrName>ppt_y</p:attrName>
                                        </p:attrNameLst>
                                      </p:cBhvr>
                                      <p:tavLst>
                                        <p:tav tm="0" fmla="#ppt_y-sin(pi*$)/9">
                                          <p:val>
                                            <p:fltVal val="0"/>
                                          </p:val>
                                        </p:tav>
                                        <p:tav tm="100000">
                                          <p:val>
                                            <p:fltVal val="1"/>
                                          </p:val>
                                        </p:tav>
                                      </p:tavLst>
                                    </p:anim>
                                    <p:anim calcmode="lin" valueType="num">
                                      <p:cBhvr>
                                        <p:cTn id="28" dur="249" tmFilter="0, 0; 0.125,0.2665; 0.25,0.4; 0.375,0.465; 0.5,0.5;  0.625,0.535; 0.75,0.6; 0.875,0.7335; 1,1">
                                          <p:stCondLst>
                                            <p:cond delay="993"/>
                                          </p:stCondLst>
                                        </p:cTn>
                                        <p:tgtEl>
                                          <p:spTgt spid="2"/>
                                        </p:tgtEl>
                                        <p:attrNameLst>
                                          <p:attrName>ppt_y</p:attrName>
                                        </p:attrNameLst>
                                      </p:cBhvr>
                                      <p:tavLst>
                                        <p:tav tm="0" fmla="#ppt_y-sin(pi*$)/27">
                                          <p:val>
                                            <p:fltVal val="0"/>
                                          </p:val>
                                        </p:tav>
                                        <p:tav tm="100000">
                                          <p:val>
                                            <p:fltVal val="1"/>
                                          </p:val>
                                        </p:tav>
                                      </p:tavLst>
                                    </p:anim>
                                    <p:anim calcmode="lin" valueType="num">
                                      <p:cBhvr>
                                        <p:cTn id="29" dur="123" tmFilter="0, 0; 0.125,0.2665; 0.25,0.4; 0.375,0.465; 0.5,0.5;  0.625,0.535; 0.75,0.6; 0.875,0.7335; 1,1">
                                          <p:stCondLst>
                                            <p:cond delay="1242"/>
                                          </p:stCondLst>
                                        </p:cTn>
                                        <p:tgtEl>
                                          <p:spTgt spid="2"/>
                                        </p:tgtEl>
                                        <p:attrNameLst>
                                          <p:attrName>ppt_y</p:attrName>
                                        </p:attrNameLst>
                                      </p:cBhvr>
                                      <p:tavLst>
                                        <p:tav tm="0" fmla="#ppt_y-sin(pi*$)/81">
                                          <p:val>
                                            <p:fltVal val="0"/>
                                          </p:val>
                                        </p:tav>
                                        <p:tav tm="100000">
                                          <p:val>
                                            <p:fltVal val="1"/>
                                          </p:val>
                                        </p:tav>
                                      </p:tavLst>
                                    </p:anim>
                                    <p:animScale>
                                      <p:cBhvr>
                                        <p:cTn id="30" dur="20">
                                          <p:stCondLst>
                                            <p:cond delay="487"/>
                                          </p:stCondLst>
                                        </p:cTn>
                                        <p:tgtEl>
                                          <p:spTgt spid="2"/>
                                        </p:tgtEl>
                                      </p:cBhvr>
                                      <p:to x="100000" y="60000"/>
                                    </p:animScale>
                                    <p:animScale>
                                      <p:cBhvr>
                                        <p:cTn id="31" dur="124" decel="50000">
                                          <p:stCondLst>
                                            <p:cond delay="507"/>
                                          </p:stCondLst>
                                        </p:cTn>
                                        <p:tgtEl>
                                          <p:spTgt spid="2"/>
                                        </p:tgtEl>
                                      </p:cBhvr>
                                      <p:to x="100000" y="100000"/>
                                    </p:animScale>
                                    <p:animScale>
                                      <p:cBhvr>
                                        <p:cTn id="32" dur="20">
                                          <p:stCondLst>
                                            <p:cond delay="984"/>
                                          </p:stCondLst>
                                        </p:cTn>
                                        <p:tgtEl>
                                          <p:spTgt spid="2"/>
                                        </p:tgtEl>
                                      </p:cBhvr>
                                      <p:to x="100000" y="80000"/>
                                    </p:animScale>
                                    <p:animScale>
                                      <p:cBhvr>
                                        <p:cTn id="33" dur="124" decel="50000">
                                          <p:stCondLst>
                                            <p:cond delay="1004"/>
                                          </p:stCondLst>
                                        </p:cTn>
                                        <p:tgtEl>
                                          <p:spTgt spid="2"/>
                                        </p:tgtEl>
                                      </p:cBhvr>
                                      <p:to x="100000" y="100000"/>
                                    </p:animScale>
                                    <p:animScale>
                                      <p:cBhvr>
                                        <p:cTn id="34" dur="20">
                                          <p:stCondLst>
                                            <p:cond delay="1231"/>
                                          </p:stCondLst>
                                        </p:cTn>
                                        <p:tgtEl>
                                          <p:spTgt spid="2"/>
                                        </p:tgtEl>
                                      </p:cBhvr>
                                      <p:to x="100000" y="90000"/>
                                    </p:animScale>
                                    <p:animScale>
                                      <p:cBhvr>
                                        <p:cTn id="35" dur="124" decel="50000">
                                          <p:stCondLst>
                                            <p:cond delay="1251"/>
                                          </p:stCondLst>
                                        </p:cTn>
                                        <p:tgtEl>
                                          <p:spTgt spid="2"/>
                                        </p:tgtEl>
                                      </p:cBhvr>
                                      <p:to x="100000" y="100000"/>
                                    </p:animScale>
                                    <p:animScale>
                                      <p:cBhvr>
                                        <p:cTn id="36" dur="20">
                                          <p:stCondLst>
                                            <p:cond delay="1356"/>
                                          </p:stCondLst>
                                        </p:cTn>
                                        <p:tgtEl>
                                          <p:spTgt spid="2"/>
                                        </p:tgtEl>
                                      </p:cBhvr>
                                      <p:to x="100000" y="95000"/>
                                    </p:animScale>
                                    <p:animScale>
                                      <p:cBhvr>
                                        <p:cTn id="37" dur="124" decel="50000">
                                          <p:stCondLst>
                                            <p:cond delay="1376"/>
                                          </p:stCondLst>
                                        </p:cTn>
                                        <p:tgtEl>
                                          <p:spTgt spid="2"/>
                                        </p:tgtEl>
                                      </p:cBhvr>
                                      <p:to x="100000" y="100000"/>
                                    </p:animScale>
                                  </p:childTnLst>
                                </p:cTn>
                              </p:par>
                              <p:par>
                                <p:cTn id="38" presetID="26" presetClass="entr" presetSubtype="0" fill="hold" grpId="0" nodeType="withEffect">
                                  <p:stCondLst>
                                    <p:cond delay="50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435">
                                          <p:stCondLst>
                                            <p:cond delay="0"/>
                                          </p:stCondLst>
                                        </p:cTn>
                                        <p:tgtEl>
                                          <p:spTgt spid="3"/>
                                        </p:tgtEl>
                                      </p:cBhvr>
                                    </p:animEffect>
                                    <p:anim calcmode="lin" valueType="num">
                                      <p:cBhvr>
                                        <p:cTn id="41"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2"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3"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44"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45"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46" dur="20">
                                          <p:stCondLst>
                                            <p:cond delay="487"/>
                                          </p:stCondLst>
                                        </p:cTn>
                                        <p:tgtEl>
                                          <p:spTgt spid="3"/>
                                        </p:tgtEl>
                                      </p:cBhvr>
                                      <p:to x="100000" y="60000"/>
                                    </p:animScale>
                                    <p:animScale>
                                      <p:cBhvr>
                                        <p:cTn id="47" dur="124" decel="50000">
                                          <p:stCondLst>
                                            <p:cond delay="507"/>
                                          </p:stCondLst>
                                        </p:cTn>
                                        <p:tgtEl>
                                          <p:spTgt spid="3"/>
                                        </p:tgtEl>
                                      </p:cBhvr>
                                      <p:to x="100000" y="100000"/>
                                    </p:animScale>
                                    <p:animScale>
                                      <p:cBhvr>
                                        <p:cTn id="48" dur="20">
                                          <p:stCondLst>
                                            <p:cond delay="984"/>
                                          </p:stCondLst>
                                        </p:cTn>
                                        <p:tgtEl>
                                          <p:spTgt spid="3"/>
                                        </p:tgtEl>
                                      </p:cBhvr>
                                      <p:to x="100000" y="80000"/>
                                    </p:animScale>
                                    <p:animScale>
                                      <p:cBhvr>
                                        <p:cTn id="49" dur="124" decel="50000">
                                          <p:stCondLst>
                                            <p:cond delay="1004"/>
                                          </p:stCondLst>
                                        </p:cTn>
                                        <p:tgtEl>
                                          <p:spTgt spid="3"/>
                                        </p:tgtEl>
                                      </p:cBhvr>
                                      <p:to x="100000" y="100000"/>
                                    </p:animScale>
                                    <p:animScale>
                                      <p:cBhvr>
                                        <p:cTn id="50" dur="20">
                                          <p:stCondLst>
                                            <p:cond delay="1231"/>
                                          </p:stCondLst>
                                        </p:cTn>
                                        <p:tgtEl>
                                          <p:spTgt spid="3"/>
                                        </p:tgtEl>
                                      </p:cBhvr>
                                      <p:to x="100000" y="90000"/>
                                    </p:animScale>
                                    <p:animScale>
                                      <p:cBhvr>
                                        <p:cTn id="51" dur="124" decel="50000">
                                          <p:stCondLst>
                                            <p:cond delay="1251"/>
                                          </p:stCondLst>
                                        </p:cTn>
                                        <p:tgtEl>
                                          <p:spTgt spid="3"/>
                                        </p:tgtEl>
                                      </p:cBhvr>
                                      <p:to x="100000" y="100000"/>
                                    </p:animScale>
                                    <p:animScale>
                                      <p:cBhvr>
                                        <p:cTn id="52" dur="20">
                                          <p:stCondLst>
                                            <p:cond delay="1356"/>
                                          </p:stCondLst>
                                        </p:cTn>
                                        <p:tgtEl>
                                          <p:spTgt spid="3"/>
                                        </p:tgtEl>
                                      </p:cBhvr>
                                      <p:to x="100000" y="95000"/>
                                    </p:animScale>
                                    <p:animScale>
                                      <p:cBhvr>
                                        <p:cTn id="53" dur="124" decel="50000">
                                          <p:stCondLst>
                                            <p:cond delay="1376"/>
                                          </p:stCondLst>
                                        </p:cTn>
                                        <p:tgtEl>
                                          <p:spTgt spid="3"/>
                                        </p:tgtEl>
                                      </p:cBhvr>
                                      <p:to x="100000" y="100000"/>
                                    </p:animScale>
                                  </p:childTnLst>
                                </p:cTn>
                              </p:par>
                            </p:childTnLst>
                          </p:cTn>
                        </p:par>
                        <p:par>
                          <p:cTn id="54" fill="hold">
                            <p:stCondLst>
                              <p:cond delay="2980"/>
                            </p:stCondLst>
                            <p:childTnLst>
                              <p:par>
                                <p:cTn id="55" presetID="31" presetClass="entr" presetSubtype="0"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 calcmode="lin" valueType="num">
                                      <p:cBhvr>
                                        <p:cTn id="59" dur="500" fill="hold"/>
                                        <p:tgtEl>
                                          <p:spTgt spid="8"/>
                                        </p:tgtEl>
                                        <p:attrNameLst>
                                          <p:attrName>style.rotation</p:attrName>
                                        </p:attrNameLst>
                                      </p:cBhvr>
                                      <p:tavLst>
                                        <p:tav tm="0">
                                          <p:val>
                                            <p:fltVal val="90"/>
                                          </p:val>
                                        </p:tav>
                                        <p:tav tm="100000">
                                          <p:val>
                                            <p:fltVal val="0"/>
                                          </p:val>
                                        </p:tav>
                                      </p:tavLst>
                                    </p:anim>
                                    <p:animEffect transition="in" filter="fade">
                                      <p:cBhvr>
                                        <p:cTn id="60" dur="500"/>
                                        <p:tgtEl>
                                          <p:spTgt spid="8"/>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 calcmode="lin" valueType="num">
                                      <p:cBhvr>
                                        <p:cTn id="65" dur="500" fill="hold"/>
                                        <p:tgtEl>
                                          <p:spTgt spid="9"/>
                                        </p:tgtEl>
                                        <p:attrNameLst>
                                          <p:attrName>style.rotation</p:attrName>
                                        </p:attrNameLst>
                                      </p:cBhvr>
                                      <p:tavLst>
                                        <p:tav tm="0">
                                          <p:val>
                                            <p:fltVal val="90"/>
                                          </p:val>
                                        </p:tav>
                                        <p:tav tm="100000">
                                          <p:val>
                                            <p:fltVal val="0"/>
                                          </p:val>
                                        </p:tav>
                                      </p:tavLst>
                                    </p:anim>
                                    <p:animEffect transition="in" filter="fade">
                                      <p:cBhvr>
                                        <p:cTn id="66" dur="500"/>
                                        <p:tgtEl>
                                          <p:spTgt spid="9"/>
                                        </p:tgtEl>
                                      </p:cBhvr>
                                    </p:animEffect>
                                  </p:childTnLst>
                                </p:cTn>
                              </p:par>
                            </p:childTnLst>
                          </p:cTn>
                        </p:par>
                        <p:par>
                          <p:cTn id="67" fill="hold">
                            <p:stCondLst>
                              <p:cond delay="3480"/>
                            </p:stCondLst>
                            <p:childTnLst>
                              <p:par>
                                <p:cTn id="68" presetID="52" presetClass="entr" presetSubtype="0" fill="hold" grpId="0" nodeType="afterEffect">
                                  <p:stCondLst>
                                    <p:cond delay="0"/>
                                  </p:stCondLst>
                                  <p:childTnLst>
                                    <p:set>
                                      <p:cBhvr>
                                        <p:cTn id="69" dur="1" fill="hold">
                                          <p:stCondLst>
                                            <p:cond delay="0"/>
                                          </p:stCondLst>
                                        </p:cTn>
                                        <p:tgtEl>
                                          <p:spTgt spid="4"/>
                                        </p:tgtEl>
                                        <p:attrNameLst>
                                          <p:attrName>style.visibility</p:attrName>
                                        </p:attrNameLst>
                                      </p:cBhvr>
                                      <p:to>
                                        <p:strVal val="visible"/>
                                      </p:to>
                                    </p:set>
                                    <p:animScale>
                                      <p:cBhvr>
                                        <p:cTn id="70"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4"/>
                                        </p:tgtEl>
                                        <p:attrNameLst>
                                          <p:attrName>ppt_x</p:attrName>
                                          <p:attrName>ppt_y</p:attrName>
                                        </p:attrNameLst>
                                      </p:cBhvr>
                                    </p:animMotion>
                                    <p:animEffect transition="in" filter="fade">
                                      <p:cBhvr>
                                        <p:cTn id="72" dur="1000"/>
                                        <p:tgtEl>
                                          <p:spTgt spid="4"/>
                                        </p:tgtEl>
                                      </p:cBhvr>
                                    </p:animEffect>
                                  </p:childTnLst>
                                </p:cTn>
                              </p:par>
                            </p:childTnLst>
                          </p:cTn>
                        </p:par>
                        <p:par>
                          <p:cTn id="73" fill="hold">
                            <p:stCondLst>
                              <p:cond delay="4480"/>
                            </p:stCondLst>
                            <p:childTnLst>
                              <p:par>
                                <p:cTn id="74" presetID="31" presetClass="entr" presetSubtype="0" fill="hold" grpId="0" nodeType="after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p:cTn id="76" dur="500" fill="hold"/>
                                        <p:tgtEl>
                                          <p:spTgt spid="10"/>
                                        </p:tgtEl>
                                        <p:attrNameLst>
                                          <p:attrName>ppt_w</p:attrName>
                                        </p:attrNameLst>
                                      </p:cBhvr>
                                      <p:tavLst>
                                        <p:tav tm="0">
                                          <p:val>
                                            <p:fltVal val="0"/>
                                          </p:val>
                                        </p:tav>
                                        <p:tav tm="100000">
                                          <p:val>
                                            <p:strVal val="#ppt_w"/>
                                          </p:val>
                                        </p:tav>
                                      </p:tavLst>
                                    </p:anim>
                                    <p:anim calcmode="lin" valueType="num">
                                      <p:cBhvr>
                                        <p:cTn id="77" dur="500" fill="hold"/>
                                        <p:tgtEl>
                                          <p:spTgt spid="10"/>
                                        </p:tgtEl>
                                        <p:attrNameLst>
                                          <p:attrName>ppt_h</p:attrName>
                                        </p:attrNameLst>
                                      </p:cBhvr>
                                      <p:tavLst>
                                        <p:tav tm="0">
                                          <p:val>
                                            <p:fltVal val="0"/>
                                          </p:val>
                                        </p:tav>
                                        <p:tav tm="100000">
                                          <p:val>
                                            <p:strVal val="#ppt_h"/>
                                          </p:val>
                                        </p:tav>
                                      </p:tavLst>
                                    </p:anim>
                                    <p:anim calcmode="lin" valueType="num">
                                      <p:cBhvr>
                                        <p:cTn id="78" dur="500" fill="hold"/>
                                        <p:tgtEl>
                                          <p:spTgt spid="10"/>
                                        </p:tgtEl>
                                        <p:attrNameLst>
                                          <p:attrName>style.rotation</p:attrName>
                                        </p:attrNameLst>
                                      </p:cBhvr>
                                      <p:tavLst>
                                        <p:tav tm="0">
                                          <p:val>
                                            <p:fltVal val="90"/>
                                          </p:val>
                                        </p:tav>
                                        <p:tav tm="100000">
                                          <p:val>
                                            <p:fltVal val="0"/>
                                          </p:val>
                                        </p:tav>
                                      </p:tavLst>
                                    </p:anim>
                                    <p:animEffect transition="in" filter="fade">
                                      <p:cBhvr>
                                        <p:cTn id="79" dur="500"/>
                                        <p:tgtEl>
                                          <p:spTgt spid="10"/>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p:cTn id="82" dur="500" fill="hold"/>
                                        <p:tgtEl>
                                          <p:spTgt spid="11"/>
                                        </p:tgtEl>
                                        <p:attrNameLst>
                                          <p:attrName>ppt_w</p:attrName>
                                        </p:attrNameLst>
                                      </p:cBhvr>
                                      <p:tavLst>
                                        <p:tav tm="0">
                                          <p:val>
                                            <p:fltVal val="0"/>
                                          </p:val>
                                        </p:tav>
                                        <p:tav tm="100000">
                                          <p:val>
                                            <p:strVal val="#ppt_w"/>
                                          </p:val>
                                        </p:tav>
                                      </p:tavLst>
                                    </p:anim>
                                    <p:anim calcmode="lin" valueType="num">
                                      <p:cBhvr>
                                        <p:cTn id="83" dur="500" fill="hold"/>
                                        <p:tgtEl>
                                          <p:spTgt spid="11"/>
                                        </p:tgtEl>
                                        <p:attrNameLst>
                                          <p:attrName>ppt_h</p:attrName>
                                        </p:attrNameLst>
                                      </p:cBhvr>
                                      <p:tavLst>
                                        <p:tav tm="0">
                                          <p:val>
                                            <p:fltVal val="0"/>
                                          </p:val>
                                        </p:tav>
                                        <p:tav tm="100000">
                                          <p:val>
                                            <p:strVal val="#ppt_h"/>
                                          </p:val>
                                        </p:tav>
                                      </p:tavLst>
                                    </p:anim>
                                    <p:anim calcmode="lin" valueType="num">
                                      <p:cBhvr>
                                        <p:cTn id="84" dur="500" fill="hold"/>
                                        <p:tgtEl>
                                          <p:spTgt spid="11"/>
                                        </p:tgtEl>
                                        <p:attrNameLst>
                                          <p:attrName>style.rotation</p:attrName>
                                        </p:attrNameLst>
                                      </p:cBhvr>
                                      <p:tavLst>
                                        <p:tav tm="0">
                                          <p:val>
                                            <p:fltVal val="90"/>
                                          </p:val>
                                        </p:tav>
                                        <p:tav tm="100000">
                                          <p:val>
                                            <p:fltVal val="0"/>
                                          </p:val>
                                        </p:tav>
                                      </p:tavLst>
                                    </p:anim>
                                    <p:animEffect transition="in" filter="fade">
                                      <p:cBhvr>
                                        <p:cTn id="85" dur="500"/>
                                        <p:tgtEl>
                                          <p:spTgt spid="11"/>
                                        </p:tgtEl>
                                      </p:cBhvr>
                                    </p:animEffect>
                                  </p:childTnLst>
                                </p:cTn>
                              </p:par>
                            </p:childTnLst>
                          </p:cTn>
                        </p:par>
                        <p:par>
                          <p:cTn id="86" fill="hold">
                            <p:stCondLst>
                              <p:cond delay="4980"/>
                            </p:stCondLst>
                            <p:childTnLst>
                              <p:par>
                                <p:cTn id="87" presetID="52" presetClass="entr" presetSubtype="0" fill="hold" grpId="0" nodeType="afterEffect">
                                  <p:stCondLst>
                                    <p:cond delay="0"/>
                                  </p:stCondLst>
                                  <p:childTnLst>
                                    <p:set>
                                      <p:cBhvr>
                                        <p:cTn id="88" dur="1" fill="hold">
                                          <p:stCondLst>
                                            <p:cond delay="0"/>
                                          </p:stCondLst>
                                        </p:cTn>
                                        <p:tgtEl>
                                          <p:spTgt spid="5"/>
                                        </p:tgtEl>
                                        <p:attrNameLst>
                                          <p:attrName>style.visibility</p:attrName>
                                        </p:attrNameLst>
                                      </p:cBhvr>
                                      <p:to>
                                        <p:strVal val="visible"/>
                                      </p:to>
                                    </p:set>
                                    <p:animScale>
                                      <p:cBhvr>
                                        <p:cTn id="89"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0" dur="1000" decel="50000" fill="hold">
                                          <p:stCondLst>
                                            <p:cond delay="0"/>
                                          </p:stCondLst>
                                        </p:cTn>
                                        <p:tgtEl>
                                          <p:spTgt spid="5"/>
                                        </p:tgtEl>
                                        <p:attrNameLst>
                                          <p:attrName>ppt_x</p:attrName>
                                          <p:attrName>ppt_y</p:attrName>
                                        </p:attrNameLst>
                                      </p:cBhvr>
                                    </p:animMotion>
                                    <p:animEffect transition="in" filter="fade">
                                      <p:cBhvr>
                                        <p:cTn id="9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8" grpId="0"/>
      <p:bldP spid="9" grpId="0"/>
      <p:bldP spid="10" grpId="0"/>
      <p:bldP spid="11" grpId="0"/>
      <p:bldP spid="14" grpId="0"/>
      <p:bldP spid="15"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4615770F-893B-439B-9347-9DF18184FED6}"/>
              </a:ext>
            </a:extLst>
          </p:cNvPr>
          <p:cNvGrpSpPr/>
          <p:nvPr/>
        </p:nvGrpSpPr>
        <p:grpSpPr>
          <a:xfrm>
            <a:off x="4651435" y="1710855"/>
            <a:ext cx="901840" cy="2042168"/>
            <a:chOff x="12261934" y="4767306"/>
            <a:chExt cx="2370443" cy="5257442"/>
          </a:xfrm>
        </p:grpSpPr>
        <p:cxnSp>
          <p:nvCxnSpPr>
            <p:cNvPr id="3" name="直接箭头连接符 2">
              <a:extLst>
                <a:ext uri="{FF2B5EF4-FFF2-40B4-BE49-F238E27FC236}">
                  <a16:creationId xmlns:a16="http://schemas.microsoft.com/office/drawing/2014/main" xmlns="" id="{5A8EE214-AA0A-43F9-9E41-12517E22EA53}"/>
                </a:ext>
              </a:extLst>
            </p:cNvPr>
            <p:cNvCxnSpPr/>
            <p:nvPr/>
          </p:nvCxnSpPr>
          <p:spPr>
            <a:xfrm>
              <a:off x="12261934" y="7607640"/>
              <a:ext cx="2370443" cy="0"/>
            </a:xfrm>
            <a:prstGeom prst="straightConnector1">
              <a:avLst/>
            </a:prstGeom>
            <a:ln w="41275">
              <a:solidFill>
                <a:srgbClr val="19B49B"/>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xmlns="" id="{FE03D5F4-5B03-429A-A837-2EC17AC50D95}"/>
                </a:ext>
              </a:extLst>
            </p:cNvPr>
            <p:cNvCxnSpPr/>
            <p:nvPr/>
          </p:nvCxnSpPr>
          <p:spPr>
            <a:xfrm flipV="1">
              <a:off x="12297834" y="4767306"/>
              <a:ext cx="1722371" cy="2859731"/>
            </a:xfrm>
            <a:prstGeom prst="straightConnector1">
              <a:avLst/>
            </a:prstGeom>
            <a:ln w="41275">
              <a:solidFill>
                <a:srgbClr val="19B49B"/>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xmlns="" id="{3023402A-7EFC-4416-ABFF-3192B12F38AB}"/>
                </a:ext>
              </a:extLst>
            </p:cNvPr>
            <p:cNvCxnSpPr/>
            <p:nvPr/>
          </p:nvCxnSpPr>
          <p:spPr>
            <a:xfrm>
              <a:off x="12337739" y="7681685"/>
              <a:ext cx="1903271" cy="2343063"/>
            </a:xfrm>
            <a:prstGeom prst="straightConnector1">
              <a:avLst/>
            </a:prstGeom>
            <a:ln w="41275">
              <a:solidFill>
                <a:srgbClr val="19B49B"/>
              </a:solidFill>
              <a:headEnd w="lg" len="lg"/>
              <a:tailEnd type="arrow"/>
            </a:ln>
          </p:spPr>
          <p:style>
            <a:lnRef idx="1">
              <a:schemeClr val="accent1"/>
            </a:lnRef>
            <a:fillRef idx="0">
              <a:schemeClr val="accent1"/>
            </a:fillRef>
            <a:effectRef idx="0">
              <a:schemeClr val="accent1"/>
            </a:effectRef>
            <a:fontRef idx="minor">
              <a:schemeClr val="tx1"/>
            </a:fontRef>
          </p:style>
        </p:cxnSp>
      </p:grpSp>
      <p:sp>
        <p:nvSpPr>
          <p:cNvPr id="6" name="圆角矩形 9">
            <a:extLst>
              <a:ext uri="{FF2B5EF4-FFF2-40B4-BE49-F238E27FC236}">
                <a16:creationId xmlns:a16="http://schemas.microsoft.com/office/drawing/2014/main" xmlns="" id="{E2989065-CCBA-4487-ABDC-3AB342CEC941}"/>
              </a:ext>
            </a:extLst>
          </p:cNvPr>
          <p:cNvSpPr/>
          <p:nvPr/>
        </p:nvSpPr>
        <p:spPr>
          <a:xfrm>
            <a:off x="2330373" y="1598165"/>
            <a:ext cx="2336334" cy="2648295"/>
          </a:xfrm>
          <a:prstGeom prst="roundRect">
            <a:avLst/>
          </a:prstGeom>
          <a:noFill/>
          <a:ln w="47625">
            <a:solidFill>
              <a:srgbClr val="53585F"/>
            </a:solidFill>
          </a:ln>
        </p:spPr>
        <p:style>
          <a:lnRef idx="2">
            <a:schemeClr val="accent1">
              <a:shade val="50000"/>
            </a:schemeClr>
          </a:lnRef>
          <a:fillRef idx="1">
            <a:schemeClr val="accent1"/>
          </a:fillRef>
          <a:effectRef idx="0">
            <a:schemeClr val="accent1"/>
          </a:effectRef>
          <a:fontRef idx="minor">
            <a:schemeClr val="lt1"/>
          </a:fontRef>
        </p:style>
        <p:txBody>
          <a:bodyPr lIns="36470" tIns="18235" rIns="36470" bIns="18235" rtlCol="0" anchor="ctr"/>
          <a:lstStyle/>
          <a:p>
            <a:pPr algn="ctr"/>
            <a:endParaRPr lang="zh-CN" altLang="en-US" sz="975"/>
          </a:p>
        </p:txBody>
      </p:sp>
      <p:sp>
        <p:nvSpPr>
          <p:cNvPr id="7" name="TextBox 10">
            <a:extLst>
              <a:ext uri="{FF2B5EF4-FFF2-40B4-BE49-F238E27FC236}">
                <a16:creationId xmlns:a16="http://schemas.microsoft.com/office/drawing/2014/main" xmlns="" id="{28567B12-D51E-4E3E-A9D7-F5E4D087435D}"/>
              </a:ext>
            </a:extLst>
          </p:cNvPr>
          <p:cNvSpPr txBox="1"/>
          <p:nvPr/>
        </p:nvSpPr>
        <p:spPr>
          <a:xfrm>
            <a:off x="2589165" y="1847474"/>
            <a:ext cx="1755495" cy="2252817"/>
          </a:xfrm>
          <a:prstGeom prst="rect">
            <a:avLst/>
          </a:prstGeom>
          <a:noFill/>
        </p:spPr>
        <p:txBody>
          <a:bodyPr wrap="square" lIns="36470" tIns="18235" rIns="36470" bIns="18235" rtlCol="0">
            <a:spAutoFit/>
          </a:bodyPr>
          <a:lstStyle/>
          <a:p>
            <a:pPr>
              <a:lnSpc>
                <a:spcPct val="150000"/>
              </a:lnSpc>
            </a:pPr>
            <a:r>
              <a:rPr lang="zh-CN" altLang="zh-CN" sz="1200" dirty="0"/>
              <a:t>不同于计算机图形学建模，在力触觉交互技术中，力触觉生成建模需要研究物体的外在几何属性和内在的物理属性的集成建模方式，包括物体属性的数据获取和数字模型建立等过程 </a:t>
            </a:r>
            <a:r>
              <a:rPr lang="zh-CN" altLang="en-US" sz="1200" dirty="0" smtClean="0"/>
              <a:t>。</a:t>
            </a:r>
            <a:endParaRPr lang="en-US" altLang="zh-CN" sz="1200" b="1" dirty="0">
              <a:solidFill>
                <a:schemeClr val="bg1">
                  <a:lumMod val="50000"/>
                </a:schemeClr>
              </a:solidFill>
              <a:latin typeface="微软雅黑" pitchFamily="34" charset="-122"/>
              <a:ea typeface="微软雅黑" pitchFamily="34" charset="-122"/>
            </a:endParaRPr>
          </a:p>
        </p:txBody>
      </p:sp>
      <p:grpSp>
        <p:nvGrpSpPr>
          <p:cNvPr id="8" name="组合 7">
            <a:extLst>
              <a:ext uri="{FF2B5EF4-FFF2-40B4-BE49-F238E27FC236}">
                <a16:creationId xmlns:a16="http://schemas.microsoft.com/office/drawing/2014/main" xmlns="" id="{AC0B72D9-5F3E-46BE-B67B-2F75AE7F9FBE}"/>
              </a:ext>
            </a:extLst>
          </p:cNvPr>
          <p:cNvGrpSpPr/>
          <p:nvPr/>
        </p:nvGrpSpPr>
        <p:grpSpPr>
          <a:xfrm>
            <a:off x="1148846" y="2282175"/>
            <a:ext cx="1096635" cy="1119642"/>
            <a:chOff x="3680391" y="6233991"/>
            <a:chExt cx="2631634" cy="2631634"/>
          </a:xfrm>
          <a:solidFill>
            <a:schemeClr val="tx2">
              <a:lumMod val="50000"/>
            </a:schemeClr>
          </a:solidFill>
        </p:grpSpPr>
        <p:sp>
          <p:nvSpPr>
            <p:cNvPr id="9" name="椭圆 8">
              <a:extLst>
                <a:ext uri="{FF2B5EF4-FFF2-40B4-BE49-F238E27FC236}">
                  <a16:creationId xmlns:a16="http://schemas.microsoft.com/office/drawing/2014/main" xmlns="" id="{15F01863-A592-4D39-B420-BC979BEB59EE}"/>
                </a:ext>
              </a:extLst>
            </p:cNvPr>
            <p:cNvSpPr/>
            <p:nvPr/>
          </p:nvSpPr>
          <p:spPr>
            <a:xfrm>
              <a:off x="3680391" y="6233991"/>
              <a:ext cx="2631634" cy="2631634"/>
            </a:xfrm>
            <a:prstGeom prst="ellipse">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10" name="TextBox 13">
              <a:extLst>
                <a:ext uri="{FF2B5EF4-FFF2-40B4-BE49-F238E27FC236}">
                  <a16:creationId xmlns:a16="http://schemas.microsoft.com/office/drawing/2014/main" xmlns="" id="{5C9392AC-74A9-4AFD-AA38-39624D67AE88}"/>
                </a:ext>
              </a:extLst>
            </p:cNvPr>
            <p:cNvSpPr txBox="1"/>
            <p:nvPr/>
          </p:nvSpPr>
          <p:spPr>
            <a:xfrm>
              <a:off x="4162162" y="6729766"/>
              <a:ext cx="2144696" cy="1705127"/>
            </a:xfrm>
            <a:prstGeom prst="rect">
              <a:avLst/>
            </a:prstGeom>
            <a:noFill/>
          </p:spPr>
          <p:txBody>
            <a:bodyPr wrap="square" rtlCol="0">
              <a:spAutoFit/>
            </a:bodyPr>
            <a:lstStyle/>
            <a:p>
              <a:r>
                <a:rPr lang="zh-CN" altLang="en-US" sz="2057" dirty="0" smtClean="0">
                  <a:solidFill>
                    <a:schemeClr val="bg1"/>
                  </a:solidFill>
                  <a:latin typeface="思源黑体 CN Medium" pitchFamily="34" charset="-122"/>
                  <a:ea typeface="思源黑体 CN Medium" pitchFamily="34" charset="-122"/>
                </a:rPr>
                <a:t>建模办法</a:t>
              </a:r>
              <a:endParaRPr lang="en-US" altLang="zh-CN" sz="2057" dirty="0">
                <a:solidFill>
                  <a:schemeClr val="bg1"/>
                </a:solidFill>
                <a:latin typeface="思源黑体 CN Medium" pitchFamily="34" charset="-122"/>
                <a:ea typeface="思源黑体 CN Medium" pitchFamily="34" charset="-122"/>
              </a:endParaRPr>
            </a:p>
          </p:txBody>
        </p:sp>
      </p:grpSp>
      <p:sp>
        <p:nvSpPr>
          <p:cNvPr id="11" name="TextBox 14">
            <a:extLst>
              <a:ext uri="{FF2B5EF4-FFF2-40B4-BE49-F238E27FC236}">
                <a16:creationId xmlns:a16="http://schemas.microsoft.com/office/drawing/2014/main" xmlns="" id="{839E1E28-03F3-4912-9CB2-A9A293C58E27}"/>
              </a:ext>
            </a:extLst>
          </p:cNvPr>
          <p:cNvSpPr txBox="1"/>
          <p:nvPr/>
        </p:nvSpPr>
        <p:spPr>
          <a:xfrm>
            <a:off x="6155108" y="1186020"/>
            <a:ext cx="2027275" cy="367366"/>
          </a:xfrm>
          <a:prstGeom prst="rect">
            <a:avLst/>
          </a:prstGeom>
          <a:noFill/>
        </p:spPr>
        <p:txBody>
          <a:bodyPr wrap="square" lIns="36470" tIns="18235" rIns="36470" bIns="18235" rtlCol="0">
            <a:spAutoFit/>
          </a:bodyPr>
          <a:lstStyle/>
          <a:p>
            <a:pPr>
              <a:lnSpc>
                <a:spcPct val="150000"/>
              </a:lnSpc>
            </a:pPr>
            <a:r>
              <a:rPr lang="en-US" altLang="zh-CN" sz="1600" dirty="0"/>
              <a:t>CT</a:t>
            </a:r>
            <a:r>
              <a:rPr lang="zh-CN" altLang="zh-CN" sz="1600" dirty="0"/>
              <a:t>断层扫描 </a:t>
            </a:r>
            <a:endParaRPr lang="en-US" altLang="zh-CN" sz="1600" dirty="0">
              <a:solidFill>
                <a:schemeClr val="bg1">
                  <a:lumMod val="50000"/>
                </a:schemeClr>
              </a:solidFill>
              <a:latin typeface="微软雅黑" pitchFamily="34" charset="-122"/>
              <a:ea typeface="微软雅黑" pitchFamily="34" charset="-122"/>
            </a:endParaRPr>
          </a:p>
        </p:txBody>
      </p:sp>
      <p:sp>
        <p:nvSpPr>
          <p:cNvPr id="12" name="TextBox 15">
            <a:extLst>
              <a:ext uri="{FF2B5EF4-FFF2-40B4-BE49-F238E27FC236}">
                <a16:creationId xmlns:a16="http://schemas.microsoft.com/office/drawing/2014/main" xmlns="" id="{B8A3D2FA-B312-4E32-A23C-9EDDA2072B7D}"/>
              </a:ext>
            </a:extLst>
          </p:cNvPr>
          <p:cNvSpPr txBox="1"/>
          <p:nvPr/>
        </p:nvSpPr>
        <p:spPr>
          <a:xfrm>
            <a:off x="6524129" y="2640831"/>
            <a:ext cx="2027275" cy="367366"/>
          </a:xfrm>
          <a:prstGeom prst="rect">
            <a:avLst/>
          </a:prstGeom>
          <a:noFill/>
        </p:spPr>
        <p:txBody>
          <a:bodyPr wrap="square" lIns="36470" tIns="18235" rIns="36470" bIns="18235" rtlCol="0">
            <a:spAutoFit/>
          </a:bodyPr>
          <a:lstStyle/>
          <a:p>
            <a:pPr>
              <a:lnSpc>
                <a:spcPct val="150000"/>
              </a:lnSpc>
            </a:pPr>
            <a:r>
              <a:rPr lang="zh-CN" altLang="zh-CN" sz="1600" dirty="0"/>
              <a:t>激光扫描 </a:t>
            </a:r>
            <a:endParaRPr lang="en-US" altLang="zh-CN" sz="1600" dirty="0">
              <a:solidFill>
                <a:schemeClr val="bg1">
                  <a:lumMod val="50000"/>
                </a:schemeClr>
              </a:solidFill>
              <a:latin typeface="微软雅黑" pitchFamily="34" charset="-122"/>
              <a:ea typeface="微软雅黑" pitchFamily="34" charset="-122"/>
            </a:endParaRPr>
          </a:p>
        </p:txBody>
      </p:sp>
      <p:sp>
        <p:nvSpPr>
          <p:cNvPr id="13" name="TextBox 16">
            <a:extLst>
              <a:ext uri="{FF2B5EF4-FFF2-40B4-BE49-F238E27FC236}">
                <a16:creationId xmlns:a16="http://schemas.microsoft.com/office/drawing/2014/main" xmlns="" id="{E6D6E94F-5B5B-408B-B3A7-D5B7D64E0E84}"/>
              </a:ext>
            </a:extLst>
          </p:cNvPr>
          <p:cNvSpPr txBox="1"/>
          <p:nvPr/>
        </p:nvSpPr>
        <p:spPr>
          <a:xfrm>
            <a:off x="6183198" y="3849055"/>
            <a:ext cx="2035251" cy="683157"/>
          </a:xfrm>
          <a:prstGeom prst="rect">
            <a:avLst/>
          </a:prstGeom>
          <a:noFill/>
        </p:spPr>
        <p:txBody>
          <a:bodyPr wrap="square" lIns="36470" tIns="18235" rIns="36470" bIns="18235" rtlCol="0">
            <a:spAutoFit/>
          </a:bodyPr>
          <a:lstStyle/>
          <a:p>
            <a:pPr>
              <a:lnSpc>
                <a:spcPct val="150000"/>
              </a:lnSpc>
            </a:pPr>
            <a:r>
              <a:rPr lang="zh-CN" altLang="zh-CN" sz="1400" dirty="0"/>
              <a:t>计算机视觉技术对物体的三维外形进行测量 </a:t>
            </a:r>
            <a:endParaRPr lang="en-US" altLang="zh-CN" sz="1400" dirty="0">
              <a:solidFill>
                <a:schemeClr val="bg1">
                  <a:lumMod val="50000"/>
                </a:schemeClr>
              </a:solidFill>
              <a:latin typeface="微软雅黑" pitchFamily="34" charset="-122"/>
              <a:ea typeface="微软雅黑" pitchFamily="34" charset="-122"/>
            </a:endParaRPr>
          </a:p>
        </p:txBody>
      </p:sp>
      <p:grpSp>
        <p:nvGrpSpPr>
          <p:cNvPr id="14" name="组合 13">
            <a:extLst>
              <a:ext uri="{FF2B5EF4-FFF2-40B4-BE49-F238E27FC236}">
                <a16:creationId xmlns:a16="http://schemas.microsoft.com/office/drawing/2014/main" xmlns="" id="{AF13C9AC-0E1D-4549-98E9-628AFB2C9FD2}"/>
              </a:ext>
            </a:extLst>
          </p:cNvPr>
          <p:cNvGrpSpPr/>
          <p:nvPr/>
        </p:nvGrpSpPr>
        <p:grpSpPr>
          <a:xfrm>
            <a:off x="5104227" y="964820"/>
            <a:ext cx="880418" cy="898889"/>
            <a:chOff x="13172258" y="3096121"/>
            <a:chExt cx="2112769" cy="2112769"/>
          </a:xfrm>
          <a:solidFill>
            <a:schemeClr val="tx2">
              <a:lumMod val="50000"/>
            </a:schemeClr>
          </a:solidFill>
        </p:grpSpPr>
        <p:sp>
          <p:nvSpPr>
            <p:cNvPr id="15" name="椭圆 14">
              <a:extLst>
                <a:ext uri="{FF2B5EF4-FFF2-40B4-BE49-F238E27FC236}">
                  <a16:creationId xmlns:a16="http://schemas.microsoft.com/office/drawing/2014/main" xmlns="" id="{9A563DD0-E342-4D5B-85BC-92B6DC50C780}"/>
                </a:ext>
              </a:extLst>
            </p:cNvPr>
            <p:cNvSpPr/>
            <p:nvPr/>
          </p:nvSpPr>
          <p:spPr>
            <a:xfrm>
              <a:off x="13172258" y="3096121"/>
              <a:ext cx="2112769" cy="2112769"/>
            </a:xfrm>
            <a:prstGeom prst="ellipse">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16" name="TextBox 21">
              <a:extLst>
                <a:ext uri="{FF2B5EF4-FFF2-40B4-BE49-F238E27FC236}">
                  <a16:creationId xmlns:a16="http://schemas.microsoft.com/office/drawing/2014/main" xmlns="" id="{E9B4C228-36C1-44C5-9221-C3C89BEB856D}"/>
                </a:ext>
              </a:extLst>
            </p:cNvPr>
            <p:cNvSpPr txBox="1"/>
            <p:nvPr/>
          </p:nvSpPr>
          <p:spPr>
            <a:xfrm>
              <a:off x="13581324" y="3528166"/>
              <a:ext cx="1457162" cy="1280125"/>
            </a:xfrm>
            <a:prstGeom prst="rect">
              <a:avLst/>
            </a:prstGeom>
            <a:noFill/>
            <a:ln>
              <a:noFill/>
            </a:ln>
          </p:spPr>
          <p:txBody>
            <a:bodyPr wrap="square" rtlCol="0">
              <a:spAutoFit/>
            </a:bodyPr>
            <a:lstStyle/>
            <a:p>
              <a:r>
                <a:rPr lang="en-US" altLang="zh-CN" sz="2939" dirty="0">
                  <a:solidFill>
                    <a:schemeClr val="bg1"/>
                  </a:solidFill>
                  <a:latin typeface="DFGothic-EB" panose="02010609010101010101" pitchFamily="1" charset="-128"/>
                  <a:ea typeface="DFGothic-EB" panose="02010609010101010101" pitchFamily="1" charset="-128"/>
                </a:rPr>
                <a:t>01</a:t>
              </a:r>
              <a:endParaRPr lang="zh-CN" altLang="en-US" sz="2939" dirty="0">
                <a:solidFill>
                  <a:schemeClr val="bg1"/>
                </a:solidFill>
              </a:endParaRPr>
            </a:p>
          </p:txBody>
        </p:sp>
      </p:grpSp>
      <p:grpSp>
        <p:nvGrpSpPr>
          <p:cNvPr id="17" name="组合 16">
            <a:extLst>
              <a:ext uri="{FF2B5EF4-FFF2-40B4-BE49-F238E27FC236}">
                <a16:creationId xmlns:a16="http://schemas.microsoft.com/office/drawing/2014/main" xmlns="" id="{E6483B00-F3AE-4C15-9416-80EB545423E1}"/>
              </a:ext>
            </a:extLst>
          </p:cNvPr>
          <p:cNvGrpSpPr/>
          <p:nvPr/>
        </p:nvGrpSpPr>
        <p:grpSpPr>
          <a:xfrm>
            <a:off x="5149889" y="3741191"/>
            <a:ext cx="981767" cy="898887"/>
            <a:chOff x="13172258" y="9631589"/>
            <a:chExt cx="2355981" cy="2112769"/>
          </a:xfrm>
          <a:solidFill>
            <a:schemeClr val="tx2">
              <a:lumMod val="50000"/>
            </a:schemeClr>
          </a:solidFill>
        </p:grpSpPr>
        <p:sp>
          <p:nvSpPr>
            <p:cNvPr id="18" name="椭圆 17">
              <a:extLst>
                <a:ext uri="{FF2B5EF4-FFF2-40B4-BE49-F238E27FC236}">
                  <a16:creationId xmlns:a16="http://schemas.microsoft.com/office/drawing/2014/main" xmlns="" id="{EE73C414-8699-4A56-9896-B026FDEE7773}"/>
                </a:ext>
              </a:extLst>
            </p:cNvPr>
            <p:cNvSpPr/>
            <p:nvPr/>
          </p:nvSpPr>
          <p:spPr>
            <a:xfrm>
              <a:off x="13172258" y="9631589"/>
              <a:ext cx="2112769" cy="2112769"/>
            </a:xfrm>
            <a:prstGeom prst="ellipse">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19" name="TextBox 24">
              <a:extLst>
                <a:ext uri="{FF2B5EF4-FFF2-40B4-BE49-F238E27FC236}">
                  <a16:creationId xmlns:a16="http://schemas.microsoft.com/office/drawing/2014/main" xmlns="" id="{E4653546-5F23-4E75-A234-217540C21089}"/>
                </a:ext>
              </a:extLst>
            </p:cNvPr>
            <p:cNvSpPr txBox="1"/>
            <p:nvPr/>
          </p:nvSpPr>
          <p:spPr>
            <a:xfrm>
              <a:off x="13539158" y="10087372"/>
              <a:ext cx="1989081" cy="1280128"/>
            </a:xfrm>
            <a:prstGeom prst="rect">
              <a:avLst/>
            </a:prstGeom>
            <a:noFill/>
            <a:ln>
              <a:noFill/>
            </a:ln>
          </p:spPr>
          <p:txBody>
            <a:bodyPr wrap="square" rtlCol="0">
              <a:spAutoFit/>
            </a:bodyPr>
            <a:lstStyle/>
            <a:p>
              <a:r>
                <a:rPr lang="en-US" altLang="zh-CN" sz="2939" dirty="0">
                  <a:solidFill>
                    <a:schemeClr val="bg1"/>
                  </a:solidFill>
                  <a:latin typeface="DFGothic-EB" panose="02010609010101010101" pitchFamily="1" charset="-128"/>
                  <a:ea typeface="DFGothic-EB" panose="02010609010101010101" pitchFamily="1" charset="-128"/>
                </a:rPr>
                <a:t>03</a:t>
              </a:r>
              <a:endParaRPr lang="zh-CN" altLang="en-US" sz="2939" dirty="0">
                <a:solidFill>
                  <a:schemeClr val="bg1"/>
                </a:solidFill>
              </a:endParaRPr>
            </a:p>
          </p:txBody>
        </p:sp>
      </p:grpSp>
      <p:grpSp>
        <p:nvGrpSpPr>
          <p:cNvPr id="20" name="组合 19">
            <a:extLst>
              <a:ext uri="{FF2B5EF4-FFF2-40B4-BE49-F238E27FC236}">
                <a16:creationId xmlns:a16="http://schemas.microsoft.com/office/drawing/2014/main" xmlns="" id="{5B3D6F4B-8614-48DC-99EB-D640301E343D}"/>
              </a:ext>
            </a:extLst>
          </p:cNvPr>
          <p:cNvGrpSpPr/>
          <p:nvPr/>
        </p:nvGrpSpPr>
        <p:grpSpPr>
          <a:xfrm>
            <a:off x="5495448" y="2450489"/>
            <a:ext cx="880418" cy="898888"/>
            <a:chOff x="14111087" y="6588075"/>
            <a:chExt cx="2112769" cy="2112769"/>
          </a:xfrm>
          <a:solidFill>
            <a:schemeClr val="tx2">
              <a:lumMod val="50000"/>
            </a:schemeClr>
          </a:solidFill>
        </p:grpSpPr>
        <p:sp>
          <p:nvSpPr>
            <p:cNvPr id="21" name="椭圆 20">
              <a:extLst>
                <a:ext uri="{FF2B5EF4-FFF2-40B4-BE49-F238E27FC236}">
                  <a16:creationId xmlns:a16="http://schemas.microsoft.com/office/drawing/2014/main" xmlns="" id="{500BA15A-274E-4951-92BB-03AB2AD1EF41}"/>
                </a:ext>
              </a:extLst>
            </p:cNvPr>
            <p:cNvSpPr/>
            <p:nvPr/>
          </p:nvSpPr>
          <p:spPr>
            <a:xfrm>
              <a:off x="14111087" y="6588075"/>
              <a:ext cx="2112769" cy="2112769"/>
            </a:xfrm>
            <a:prstGeom prst="ellipse">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sp>
          <p:nvSpPr>
            <p:cNvPr id="22" name="TextBox 27">
              <a:extLst>
                <a:ext uri="{FF2B5EF4-FFF2-40B4-BE49-F238E27FC236}">
                  <a16:creationId xmlns:a16="http://schemas.microsoft.com/office/drawing/2014/main" xmlns="" id="{33D44E70-43D5-4664-9080-AEDFE068672A}"/>
                </a:ext>
              </a:extLst>
            </p:cNvPr>
            <p:cNvSpPr txBox="1"/>
            <p:nvPr/>
          </p:nvSpPr>
          <p:spPr>
            <a:xfrm>
              <a:off x="14466879" y="7033180"/>
              <a:ext cx="1636297" cy="1280126"/>
            </a:xfrm>
            <a:prstGeom prst="rect">
              <a:avLst/>
            </a:prstGeom>
            <a:noFill/>
            <a:ln>
              <a:noFill/>
            </a:ln>
          </p:spPr>
          <p:txBody>
            <a:bodyPr wrap="square" rtlCol="0">
              <a:spAutoFit/>
            </a:bodyPr>
            <a:lstStyle/>
            <a:p>
              <a:r>
                <a:rPr lang="en-US" altLang="zh-CN" sz="2939" dirty="0">
                  <a:solidFill>
                    <a:schemeClr val="bg1"/>
                  </a:solidFill>
                  <a:latin typeface="DFGothic-EB" panose="02010609010101010101" pitchFamily="1" charset="-128"/>
                  <a:ea typeface="DFGothic-EB" panose="02010609010101010101" pitchFamily="1" charset="-128"/>
                </a:rPr>
                <a:t>02</a:t>
              </a:r>
              <a:endParaRPr lang="zh-CN" altLang="en-US" sz="2939" dirty="0">
                <a:solidFill>
                  <a:schemeClr val="bg1"/>
                </a:solidFill>
              </a:endParaRPr>
            </a:p>
          </p:txBody>
        </p:sp>
      </p:grpSp>
      <p:sp>
        <p:nvSpPr>
          <p:cNvPr id="24" name="TextBox 20">
            <a:extLst>
              <a:ext uri="{FF2B5EF4-FFF2-40B4-BE49-F238E27FC236}">
                <a16:creationId xmlns:a16="http://schemas.microsoft.com/office/drawing/2014/main" xmlns="" id="{93064D8A-D9FF-4501-BD7F-DAED84FEEADF}"/>
              </a:ext>
            </a:extLst>
          </p:cNvPr>
          <p:cNvSpPr txBox="1"/>
          <p:nvPr/>
        </p:nvSpPr>
        <p:spPr>
          <a:xfrm>
            <a:off x="907976" y="292746"/>
            <a:ext cx="2067957" cy="461665"/>
          </a:xfrm>
          <a:prstGeom prst="rect">
            <a:avLst/>
          </a:prstGeom>
          <a:noFill/>
        </p:spPr>
        <p:txBody>
          <a:bodyPr wrap="square" rtlCol="0">
            <a:spAutoFit/>
          </a:bodyPr>
          <a:lstStyle/>
          <a:p>
            <a:r>
              <a:rPr lang="zh-CN" altLang="en-US" sz="2400" dirty="0" smtClean="0">
                <a:latin typeface="方正兰亭准黑_GBK" panose="02000000000000000000" pitchFamily="2" charset="-122"/>
                <a:ea typeface="方正兰亭准黑_GBK" panose="02000000000000000000" pitchFamily="2" charset="-122"/>
              </a:rPr>
              <a:t>建模方法</a:t>
            </a:r>
            <a:endParaRPr lang="zh-CN" altLang="en-US" sz="2400" dirty="0">
              <a:latin typeface="方正兰亭准黑_GBK" panose="02000000000000000000" pitchFamily="2" charset="-122"/>
              <a:ea typeface="方正兰亭准黑_GBK" panose="02000000000000000000" pitchFamily="2" charset="-122"/>
            </a:endParaRPr>
          </a:p>
        </p:txBody>
      </p:sp>
      <p:sp>
        <p:nvSpPr>
          <p:cNvPr id="25" name="矩形 24">
            <a:extLst>
              <a:ext uri="{FF2B5EF4-FFF2-40B4-BE49-F238E27FC236}">
                <a16:creationId xmlns:a16="http://schemas.microsoft.com/office/drawing/2014/main" xmlns="" id="{FC4FFEFA-AFD0-4E65-B968-7BE877F6CC89}"/>
              </a:ext>
            </a:extLst>
          </p:cNvPr>
          <p:cNvSpPr/>
          <p:nvPr/>
        </p:nvSpPr>
        <p:spPr>
          <a:xfrm>
            <a:off x="398206" y="317090"/>
            <a:ext cx="509770" cy="412955"/>
          </a:xfrm>
          <a:prstGeom prst="rect">
            <a:avLst/>
          </a:prstGeom>
          <a:solidFill>
            <a:srgbClr val="19B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atin typeface="Agency FB" panose="020B0503020202020204" pitchFamily="34" charset="0"/>
              </a:rPr>
              <a:t>02</a:t>
            </a:r>
            <a:endParaRPr lang="zh-CN" altLang="en-US" sz="2000" dirty="0">
              <a:latin typeface="Agency FB" panose="020B0503020202020204" pitchFamily="34" charset="0"/>
            </a:endParaRPr>
          </a:p>
        </p:txBody>
      </p:sp>
      <p:cxnSp>
        <p:nvCxnSpPr>
          <p:cNvPr id="26" name="直接连接符 25">
            <a:extLst>
              <a:ext uri="{FF2B5EF4-FFF2-40B4-BE49-F238E27FC236}">
                <a16:creationId xmlns:a16="http://schemas.microsoft.com/office/drawing/2014/main" xmlns="" id="{383F92F6-8654-4F06-B58F-7E98367F3A5D}"/>
              </a:ext>
            </a:extLst>
          </p:cNvPr>
          <p:cNvCxnSpPr>
            <a:cxnSpLocks/>
          </p:cNvCxnSpPr>
          <p:nvPr/>
        </p:nvCxnSpPr>
        <p:spPr>
          <a:xfrm>
            <a:off x="1489402" y="744794"/>
            <a:ext cx="7256207" cy="0"/>
          </a:xfrm>
          <a:prstGeom prst="line">
            <a:avLst/>
          </a:prstGeom>
          <a:ln w="12700">
            <a:solidFill>
              <a:srgbClr val="19B49B"/>
            </a:solidFill>
          </a:ln>
        </p:spPr>
        <p:style>
          <a:lnRef idx="1">
            <a:schemeClr val="accent1"/>
          </a:lnRef>
          <a:fillRef idx="0">
            <a:schemeClr val="accent1"/>
          </a:fillRef>
          <a:effectRef idx="0">
            <a:schemeClr val="accent1"/>
          </a:effectRef>
          <a:fontRef idx="minor">
            <a:schemeClr val="tx1"/>
          </a:fontRef>
        </p:style>
      </p:cxnSp>
      <p:sp>
        <p:nvSpPr>
          <p:cNvPr id="31" name="任意多边形: 形状 30">
            <a:extLst>
              <a:ext uri="{FF2B5EF4-FFF2-40B4-BE49-F238E27FC236}">
                <a16:creationId xmlns:a16="http://schemas.microsoft.com/office/drawing/2014/main" xmlns="" id="{E2B4518F-E08E-4228-9955-198339DDFCCA}"/>
              </a:ext>
            </a:extLst>
          </p:cNvPr>
          <p:cNvSpPr/>
          <p:nvPr/>
        </p:nvSpPr>
        <p:spPr>
          <a:xfrm>
            <a:off x="859155" y="691470"/>
            <a:ext cx="640080" cy="57208"/>
          </a:xfrm>
          <a:custGeom>
            <a:avLst/>
            <a:gdLst>
              <a:gd name="connsiteX0" fmla="*/ 0 w 640080"/>
              <a:gd name="connsiteY0" fmla="*/ 34335 h 57208"/>
              <a:gd name="connsiteX1" fmla="*/ 121920 w 640080"/>
              <a:gd name="connsiteY1" fmla="*/ 5760 h 57208"/>
              <a:gd name="connsiteX2" fmla="*/ 169545 w 640080"/>
              <a:gd name="connsiteY2" fmla="*/ 57195 h 57208"/>
              <a:gd name="connsiteX3" fmla="*/ 287655 w 640080"/>
              <a:gd name="connsiteY3" fmla="*/ 45 h 57208"/>
              <a:gd name="connsiteX4" fmla="*/ 392430 w 640080"/>
              <a:gd name="connsiteY4" fmla="*/ 47670 h 57208"/>
              <a:gd name="connsiteX5" fmla="*/ 640080 w 640080"/>
              <a:gd name="connsiteY5" fmla="*/ 51480 h 5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57208">
                <a:moveTo>
                  <a:pt x="0" y="34335"/>
                </a:moveTo>
                <a:cubicBezTo>
                  <a:pt x="46831" y="18142"/>
                  <a:pt x="93663" y="1950"/>
                  <a:pt x="121920" y="5760"/>
                </a:cubicBezTo>
                <a:cubicBezTo>
                  <a:pt x="150177" y="9570"/>
                  <a:pt x="141923" y="58147"/>
                  <a:pt x="169545" y="57195"/>
                </a:cubicBezTo>
                <a:cubicBezTo>
                  <a:pt x="197167" y="56243"/>
                  <a:pt x="250508" y="1632"/>
                  <a:pt x="287655" y="45"/>
                </a:cubicBezTo>
                <a:cubicBezTo>
                  <a:pt x="324802" y="-1542"/>
                  <a:pt x="333693" y="39098"/>
                  <a:pt x="392430" y="47670"/>
                </a:cubicBezTo>
                <a:cubicBezTo>
                  <a:pt x="451168" y="56243"/>
                  <a:pt x="545624" y="53861"/>
                  <a:pt x="640080" y="51480"/>
                </a:cubicBezTo>
              </a:path>
            </a:pathLst>
          </a:custGeom>
          <a:noFill/>
          <a:ln>
            <a:solidFill>
              <a:srgbClr val="19B4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p:nvPr/>
        </p:nvPicPr>
        <p:blipFill>
          <a:blip r:embed="rId3">
            <a:extLst>
              <a:ext uri="{28A0092B-C50C-407E-A947-70E740481C1C}">
                <a14:useLocalDpi xmlns:a14="http://schemas.microsoft.com/office/drawing/2010/main" val="0"/>
              </a:ext>
            </a:extLst>
          </a:blip>
          <a:srcRect/>
          <a:stretch>
            <a:fillRect/>
          </a:stretch>
        </p:blipFill>
        <p:spPr bwMode="auto">
          <a:xfrm>
            <a:off x="7678809" y="84497"/>
            <a:ext cx="1066800" cy="1066800"/>
          </a:xfrm>
          <a:prstGeom prst="rect">
            <a:avLst/>
          </a:prstGeom>
          <a:noFill/>
          <a:ln>
            <a:noFill/>
          </a:ln>
        </p:spPr>
      </p:pic>
    </p:spTree>
    <p:extLst>
      <p:ext uri="{BB962C8B-B14F-4D97-AF65-F5344CB8AC3E}">
        <p14:creationId xmlns:p14="http://schemas.microsoft.com/office/powerpoint/2010/main" val="2836088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
                                            <p:tgtEl>
                                              <p:spTgt spid="3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400" fill="hold"/>
                                            <p:tgtEl>
                                              <p:spTgt spid="25"/>
                                            </p:tgtEl>
                                            <p:attrNameLst>
                                              <p:attrName>ppt_x</p:attrName>
                                            </p:attrNameLst>
                                          </p:cBhvr>
                                          <p:tavLst>
                                            <p:tav tm="0">
                                              <p:val>
                                                <p:strVal val="0-#ppt_w/2"/>
                                              </p:val>
                                            </p:tav>
                                            <p:tav tm="100000">
                                              <p:val>
                                                <p:strVal val="#ppt_x"/>
                                              </p:val>
                                            </p:tav>
                                          </p:tavLst>
                                        </p:anim>
                                        <p:anim calcmode="lin" valueType="num">
                                          <p:cBhvr additive="base">
                                            <p:cTn id="15" dur="400" fill="hold"/>
                                            <p:tgtEl>
                                              <p:spTgt spid="2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400" fill="hold"/>
                                            <p:tgtEl>
                                              <p:spTgt spid="24"/>
                                            </p:tgtEl>
                                            <p:attrNameLst>
                                              <p:attrName>ppt_x</p:attrName>
                                            </p:attrNameLst>
                                          </p:cBhvr>
                                          <p:tavLst>
                                            <p:tav tm="0">
                                              <p:val>
                                                <p:strVal val="0-#ppt_w/2"/>
                                              </p:val>
                                            </p:tav>
                                            <p:tav tm="100000">
                                              <p:val>
                                                <p:strVal val="#ppt_x"/>
                                              </p:val>
                                            </p:tav>
                                          </p:tavLst>
                                        </p:anim>
                                        <p:anim calcmode="lin" valueType="num">
                                          <p:cBhvr additive="base">
                                            <p:cTn id="20" dur="400" fill="hold"/>
                                            <p:tgtEl>
                                              <p:spTgt spid="24"/>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2" presetClass="entr" presetSubtype="8" fill="hold" nodeType="afterEffect" p14:presetBounceEnd="64000">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14:bounceEnd="64000">
                                          <p:cBhvr additive="base">
                                            <p:cTn id="24" dur="500" fill="hold"/>
                                            <p:tgtEl>
                                              <p:spTgt spid="8"/>
                                            </p:tgtEl>
                                            <p:attrNameLst>
                                              <p:attrName>ppt_x</p:attrName>
                                            </p:attrNameLst>
                                          </p:cBhvr>
                                          <p:tavLst>
                                            <p:tav tm="0">
                                              <p:val>
                                                <p:strVal val="0-#ppt_w/2"/>
                                              </p:val>
                                            </p:tav>
                                            <p:tav tm="100000">
                                              <p:val>
                                                <p:strVal val="#ppt_x"/>
                                              </p:val>
                                            </p:tav>
                                          </p:tavLst>
                                        </p:anim>
                                        <p:anim calcmode="lin" valueType="num" p14:bounceEnd="64000">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144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par>
                              <p:cTn id="33" fill="hold">
                                <p:stCondLst>
                                  <p:cond delay="1940"/>
                                </p:stCondLst>
                                <p:childTnLst>
                                  <p:par>
                                    <p:cTn id="34" presetID="22" presetClass="entr" presetSubtype="8"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p:stCondLst>
                                  <p:cond delay="2440"/>
                                </p:stCondLst>
                                <p:childTnLst>
                                  <p:par>
                                    <p:cTn id="38" presetID="53" presetClass="entr" presetSubtype="16"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53" presetClass="entr" presetSubtype="16"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500" fill="hold"/>
                                            <p:tgtEl>
                                              <p:spTgt spid="17"/>
                                            </p:tgtEl>
                                            <p:attrNameLst>
                                              <p:attrName>ppt_w</p:attrName>
                                            </p:attrNameLst>
                                          </p:cBhvr>
                                          <p:tavLst>
                                            <p:tav tm="0">
                                              <p:val>
                                                <p:fltVal val="0"/>
                                              </p:val>
                                            </p:tav>
                                            <p:tav tm="100000">
                                              <p:val>
                                                <p:strVal val="#ppt_w"/>
                                              </p:val>
                                            </p:tav>
                                          </p:tavLst>
                                        </p:anim>
                                        <p:anim calcmode="lin" valueType="num">
                                          <p:cBhvr>
                                            <p:cTn id="51" dur="500" fill="hold"/>
                                            <p:tgtEl>
                                              <p:spTgt spid="17"/>
                                            </p:tgtEl>
                                            <p:attrNameLst>
                                              <p:attrName>ppt_h</p:attrName>
                                            </p:attrNameLst>
                                          </p:cBhvr>
                                          <p:tavLst>
                                            <p:tav tm="0">
                                              <p:val>
                                                <p:fltVal val="0"/>
                                              </p:val>
                                            </p:tav>
                                            <p:tav tm="100000">
                                              <p:val>
                                                <p:strVal val="#ppt_h"/>
                                              </p:val>
                                            </p:tav>
                                          </p:tavLst>
                                        </p:anim>
                                        <p:animEffect transition="in" filter="fade">
                                          <p:cBhvr>
                                            <p:cTn id="52" dur="500"/>
                                            <p:tgtEl>
                                              <p:spTgt spid="17"/>
                                            </p:tgtEl>
                                          </p:cBhvr>
                                        </p:animEffect>
                                      </p:childTnLst>
                                    </p:cTn>
                                  </p:par>
                                </p:childTnLst>
                              </p:cTn>
                            </p:par>
                            <p:par>
                              <p:cTn id="53" fill="hold">
                                <p:stCondLst>
                                  <p:cond delay="2940"/>
                                </p:stCondLst>
                                <p:childTnLst>
                                  <p:par>
                                    <p:cTn id="54" presetID="14" presetClass="entr" presetSubtype="10"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randombar(horizontal)">
                                          <p:cBhvr>
                                            <p:cTn id="56" dur="500"/>
                                            <p:tgtEl>
                                              <p:spTgt spid="11"/>
                                            </p:tgtEl>
                                          </p:cBhvr>
                                        </p:animEffect>
                                      </p:childTnLst>
                                    </p:cTn>
                                  </p:par>
                                </p:childTnLst>
                              </p:cTn>
                            </p:par>
                            <p:par>
                              <p:cTn id="57" fill="hold">
                                <p:stCondLst>
                                  <p:cond delay="3440"/>
                                </p:stCondLst>
                                <p:childTnLst>
                                  <p:par>
                                    <p:cTn id="58" presetID="14" presetClass="entr" presetSubtype="1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randombar(horizontal)">
                                          <p:cBhvr>
                                            <p:cTn id="60" dur="500"/>
                                            <p:tgtEl>
                                              <p:spTgt spid="12"/>
                                            </p:tgtEl>
                                          </p:cBhvr>
                                        </p:animEffect>
                                      </p:childTnLst>
                                    </p:cTn>
                                  </p:par>
                                </p:childTnLst>
                              </p:cTn>
                            </p:par>
                            <p:par>
                              <p:cTn id="61" fill="hold">
                                <p:stCondLst>
                                  <p:cond delay="3940"/>
                                </p:stCondLst>
                                <p:childTnLst>
                                  <p:par>
                                    <p:cTn id="62" presetID="14" presetClass="entr" presetSubtype="10"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randombar(horizontal)">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P spid="13" grpId="0"/>
          <p:bldP spid="24" grpId="0"/>
          <p:bldP spid="25" grpId="0" animBg="1"/>
          <p:bldP spid="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
                                            <p:tgtEl>
                                              <p:spTgt spid="31"/>
                                            </p:tgtEl>
                                          </p:cBhvr>
                                        </p:animEffect>
                                      </p:childTnLst>
                                    </p:cTn>
                                  </p:par>
                                </p:childTnLst>
                              </p:cTn>
                            </p:par>
                            <p:par>
                              <p:cTn id="8" fill="hold">
                                <p:stCondLst>
                                  <p:cond delay="1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400" fill="hold"/>
                                            <p:tgtEl>
                                              <p:spTgt spid="25"/>
                                            </p:tgtEl>
                                            <p:attrNameLst>
                                              <p:attrName>ppt_x</p:attrName>
                                            </p:attrNameLst>
                                          </p:cBhvr>
                                          <p:tavLst>
                                            <p:tav tm="0">
                                              <p:val>
                                                <p:strVal val="0-#ppt_w/2"/>
                                              </p:val>
                                            </p:tav>
                                            <p:tav tm="100000">
                                              <p:val>
                                                <p:strVal val="#ppt_x"/>
                                              </p:val>
                                            </p:tav>
                                          </p:tavLst>
                                        </p:anim>
                                        <p:anim calcmode="lin" valueType="num">
                                          <p:cBhvr additive="base">
                                            <p:cTn id="15" dur="400" fill="hold"/>
                                            <p:tgtEl>
                                              <p:spTgt spid="25"/>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 presetClass="entr" presetSubtype="8" fill="hold" grpId="0" nodeType="afterEffect">
                                      <p:stCondLst>
                                        <p:cond delay="0"/>
                                      </p:stCondLst>
                                      <p:iterate type="wd">
                                        <p:tmPct val="10000"/>
                                      </p:iterate>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400" fill="hold"/>
                                            <p:tgtEl>
                                              <p:spTgt spid="24"/>
                                            </p:tgtEl>
                                            <p:attrNameLst>
                                              <p:attrName>ppt_x</p:attrName>
                                            </p:attrNameLst>
                                          </p:cBhvr>
                                          <p:tavLst>
                                            <p:tav tm="0">
                                              <p:val>
                                                <p:strVal val="0-#ppt_w/2"/>
                                              </p:val>
                                            </p:tav>
                                            <p:tav tm="100000">
                                              <p:val>
                                                <p:strVal val="#ppt_x"/>
                                              </p:val>
                                            </p:tav>
                                          </p:tavLst>
                                        </p:anim>
                                        <p:anim calcmode="lin" valueType="num">
                                          <p:cBhvr additive="base">
                                            <p:cTn id="20" dur="400" fill="hold"/>
                                            <p:tgtEl>
                                              <p:spTgt spid="24"/>
                                            </p:tgtEl>
                                            <p:attrNameLst>
                                              <p:attrName>ppt_y</p:attrName>
                                            </p:attrNameLst>
                                          </p:cBhvr>
                                          <p:tavLst>
                                            <p:tav tm="0">
                                              <p:val>
                                                <p:strVal val="#ppt_y"/>
                                              </p:val>
                                            </p:tav>
                                            <p:tav tm="100000">
                                              <p:val>
                                                <p:strVal val="#ppt_y"/>
                                              </p:val>
                                            </p:tav>
                                          </p:tavLst>
                                        </p:anim>
                                      </p:childTnLst>
                                    </p:cTn>
                                  </p:par>
                                </p:childTnLst>
                              </p:cTn>
                            </p:par>
                            <p:par>
                              <p:cTn id="21" fill="hold">
                                <p:stCondLst>
                                  <p:cond delay="940"/>
                                </p:stCondLst>
                                <p:childTnLst>
                                  <p:par>
                                    <p:cTn id="22" presetID="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144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par>
                              <p:cTn id="33" fill="hold">
                                <p:stCondLst>
                                  <p:cond delay="1940"/>
                                </p:stCondLst>
                                <p:childTnLst>
                                  <p:par>
                                    <p:cTn id="34" presetID="22" presetClass="entr" presetSubtype="8"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par>
                              <p:cTn id="37" fill="hold">
                                <p:stCondLst>
                                  <p:cond delay="2440"/>
                                </p:stCondLst>
                                <p:childTnLst>
                                  <p:par>
                                    <p:cTn id="38" presetID="53" presetClass="entr" presetSubtype="16"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53" presetClass="entr" presetSubtype="16"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500" fill="hold"/>
                                            <p:tgtEl>
                                              <p:spTgt spid="17"/>
                                            </p:tgtEl>
                                            <p:attrNameLst>
                                              <p:attrName>ppt_w</p:attrName>
                                            </p:attrNameLst>
                                          </p:cBhvr>
                                          <p:tavLst>
                                            <p:tav tm="0">
                                              <p:val>
                                                <p:fltVal val="0"/>
                                              </p:val>
                                            </p:tav>
                                            <p:tav tm="100000">
                                              <p:val>
                                                <p:strVal val="#ppt_w"/>
                                              </p:val>
                                            </p:tav>
                                          </p:tavLst>
                                        </p:anim>
                                        <p:anim calcmode="lin" valueType="num">
                                          <p:cBhvr>
                                            <p:cTn id="51" dur="500" fill="hold"/>
                                            <p:tgtEl>
                                              <p:spTgt spid="17"/>
                                            </p:tgtEl>
                                            <p:attrNameLst>
                                              <p:attrName>ppt_h</p:attrName>
                                            </p:attrNameLst>
                                          </p:cBhvr>
                                          <p:tavLst>
                                            <p:tav tm="0">
                                              <p:val>
                                                <p:fltVal val="0"/>
                                              </p:val>
                                            </p:tav>
                                            <p:tav tm="100000">
                                              <p:val>
                                                <p:strVal val="#ppt_h"/>
                                              </p:val>
                                            </p:tav>
                                          </p:tavLst>
                                        </p:anim>
                                        <p:animEffect transition="in" filter="fade">
                                          <p:cBhvr>
                                            <p:cTn id="52" dur="500"/>
                                            <p:tgtEl>
                                              <p:spTgt spid="17"/>
                                            </p:tgtEl>
                                          </p:cBhvr>
                                        </p:animEffect>
                                      </p:childTnLst>
                                    </p:cTn>
                                  </p:par>
                                </p:childTnLst>
                              </p:cTn>
                            </p:par>
                            <p:par>
                              <p:cTn id="53" fill="hold">
                                <p:stCondLst>
                                  <p:cond delay="2940"/>
                                </p:stCondLst>
                                <p:childTnLst>
                                  <p:par>
                                    <p:cTn id="54" presetID="14" presetClass="entr" presetSubtype="10"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randombar(horizontal)">
                                          <p:cBhvr>
                                            <p:cTn id="56" dur="500"/>
                                            <p:tgtEl>
                                              <p:spTgt spid="11"/>
                                            </p:tgtEl>
                                          </p:cBhvr>
                                        </p:animEffect>
                                      </p:childTnLst>
                                    </p:cTn>
                                  </p:par>
                                </p:childTnLst>
                              </p:cTn>
                            </p:par>
                            <p:par>
                              <p:cTn id="57" fill="hold">
                                <p:stCondLst>
                                  <p:cond delay="3440"/>
                                </p:stCondLst>
                                <p:childTnLst>
                                  <p:par>
                                    <p:cTn id="58" presetID="14" presetClass="entr" presetSubtype="1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randombar(horizontal)">
                                          <p:cBhvr>
                                            <p:cTn id="60" dur="500"/>
                                            <p:tgtEl>
                                              <p:spTgt spid="12"/>
                                            </p:tgtEl>
                                          </p:cBhvr>
                                        </p:animEffect>
                                      </p:childTnLst>
                                    </p:cTn>
                                  </p:par>
                                </p:childTnLst>
                              </p:cTn>
                            </p:par>
                            <p:par>
                              <p:cTn id="61" fill="hold">
                                <p:stCondLst>
                                  <p:cond delay="3940"/>
                                </p:stCondLst>
                                <p:childTnLst>
                                  <p:par>
                                    <p:cTn id="62" presetID="14" presetClass="entr" presetSubtype="10"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randombar(horizontal)">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P spid="13" grpId="0"/>
          <p:bldP spid="24" grpId="0"/>
          <p:bldP spid="25" grpId="0" animBg="1"/>
          <p:bldP spid="31"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Lst>
</file>

<file path=ppt/theme/theme1.xml><?xml version="1.0" encoding="utf-8"?>
<a:theme xmlns:a="http://schemas.openxmlformats.org/drawingml/2006/main" name="Office 主题​​">
  <a:themeElements>
    <a:clrScheme name="自定义 8">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1E98A8"/>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777</TotalTime>
  <Words>1316</Words>
  <Application>Microsoft Macintosh PowerPoint</Application>
  <PresentationFormat>自定义</PresentationFormat>
  <Paragraphs>172</Paragraphs>
  <Slides>21</Slides>
  <Notes>21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★懐風体</vt:lpstr>
      <vt:lpstr>Agency FB</vt:lpstr>
      <vt:lpstr>Calibri</vt:lpstr>
      <vt:lpstr>Calibri Light</vt:lpstr>
      <vt:lpstr>DFGothic-EB</vt:lpstr>
      <vt:lpstr>Mangal</vt:lpstr>
      <vt:lpstr>Wingdings</vt:lpstr>
      <vt:lpstr>等线</vt:lpstr>
      <vt:lpstr>等线 Light</vt:lpstr>
      <vt:lpstr>方正黑体_GBK</vt:lpstr>
      <vt:lpstr>方正兰亭纤黑_GBK</vt:lpstr>
      <vt:lpstr>方正兰亭中粗黑_GBK</vt:lpstr>
      <vt:lpstr>方正兰亭准黑_GBK</vt:lpstr>
      <vt:lpstr>华文黑体</vt:lpstr>
      <vt:lpstr>思源黑体 CN Medium</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用户</cp:lastModifiedBy>
  <cp:revision>103</cp:revision>
  <dcterms:created xsi:type="dcterms:W3CDTF">2017-08-07T14:44:08Z</dcterms:created>
  <dcterms:modified xsi:type="dcterms:W3CDTF">2018-12-27T12:50:23Z</dcterms:modified>
</cp:coreProperties>
</file>