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9"/>
  </p:notesMasterIdLst>
  <p:sldIdLst>
    <p:sldId id="256" r:id="rId2"/>
    <p:sldId id="259" r:id="rId3"/>
    <p:sldId id="260" r:id="rId4"/>
    <p:sldId id="263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7EDD5-BF65-4496-BE9F-525875655B09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4F39D-FBD1-43BE-9116-922004AC78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664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4F39D-FBD1-43BE-9116-922004AC78A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2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4F39D-FBD1-43BE-9116-922004AC78A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232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8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6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9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7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49" r:id="rId6"/>
    <p:sldLayoutId id="2147483754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nlı renk splashvektör arka planı">
            <a:extLst>
              <a:ext uri="{FF2B5EF4-FFF2-40B4-BE49-F238E27FC236}">
                <a16:creationId xmlns:a16="http://schemas.microsoft.com/office/drawing/2014/main" id="{7217008D-CD2D-8832-EFF6-348541263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875" b="4596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2856944-564E-E2EF-A99C-3C123070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56" y="108370"/>
            <a:ext cx="9903123" cy="2030982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Extract</a:t>
            </a:r>
            <a:r>
              <a:rPr lang="tr-TR" sz="5400" dirty="0"/>
              <a:t>ive </a:t>
            </a:r>
            <a:r>
              <a:rPr lang="tr-TR" sz="5400" dirty="0" err="1"/>
              <a:t>Text</a:t>
            </a:r>
            <a:r>
              <a:rPr lang="tr-TR" sz="5400" dirty="0"/>
              <a:t> </a:t>
            </a:r>
            <a:r>
              <a:rPr lang="tr-TR" sz="5400" dirty="0" err="1"/>
              <a:t>Summarization</a:t>
            </a:r>
            <a:endParaRPr lang="tr-TR" sz="54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D5D574E-F07C-F7C2-56E8-C94F1EB52F09}"/>
              </a:ext>
            </a:extLst>
          </p:cNvPr>
          <p:cNvSpPr txBox="1"/>
          <p:nvPr/>
        </p:nvSpPr>
        <p:spPr>
          <a:xfrm>
            <a:off x="181156" y="4541020"/>
            <a:ext cx="542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190202088 Muhammet Ali </a:t>
            </a:r>
            <a:r>
              <a:rPr lang="tr-TR" dirty="0" err="1"/>
              <a:t>Bakınç</a:t>
            </a:r>
            <a:endParaRPr lang="tr-TR" dirty="0"/>
          </a:p>
          <a:p>
            <a:r>
              <a:rPr lang="tr-TR" dirty="0"/>
              <a:t>190202089 Abdulhalik Sarıçiçek</a:t>
            </a:r>
          </a:p>
        </p:txBody>
      </p:sp>
    </p:spTree>
    <p:extLst>
      <p:ext uri="{BB962C8B-B14F-4D97-AF65-F5344CB8AC3E}">
        <p14:creationId xmlns:p14="http://schemas.microsoft.com/office/powerpoint/2010/main" val="5370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nlı renk splashvektör arka planı">
            <a:extLst>
              <a:ext uri="{FF2B5EF4-FFF2-40B4-BE49-F238E27FC236}">
                <a16:creationId xmlns:a16="http://schemas.microsoft.com/office/drawing/2014/main" id="{7217008D-CD2D-8832-EFF6-348541263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5" r="1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2856944-564E-E2EF-A99C-3C123070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765" y="516603"/>
            <a:ext cx="4538869" cy="1603514"/>
          </a:xfrm>
        </p:spPr>
        <p:txBody>
          <a:bodyPr anchor="ctr">
            <a:normAutofit/>
          </a:bodyPr>
          <a:lstStyle/>
          <a:p>
            <a:pPr algn="l"/>
            <a:r>
              <a:rPr lang="tr-TR" sz="2800" dirty="0" err="1">
                <a:solidFill>
                  <a:srgbClr val="FFFFFF"/>
                </a:solidFill>
              </a:rPr>
              <a:t>Text</a:t>
            </a:r>
            <a:r>
              <a:rPr lang="tr-TR" sz="2800" dirty="0">
                <a:solidFill>
                  <a:srgbClr val="FFFFFF"/>
                </a:solidFill>
              </a:rPr>
              <a:t> </a:t>
            </a:r>
            <a:r>
              <a:rPr lang="tr-TR" sz="2800" dirty="0" err="1">
                <a:solidFill>
                  <a:srgbClr val="FFFFFF"/>
                </a:solidFill>
              </a:rPr>
              <a:t>Summarization</a:t>
            </a:r>
            <a:r>
              <a:rPr lang="tr-TR" sz="2800" dirty="0">
                <a:solidFill>
                  <a:srgbClr val="FFFFFF"/>
                </a:solidFill>
              </a:rPr>
              <a:t> Nedir?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D81EF0E-7601-A976-5072-0BF6BD1280CA}"/>
              </a:ext>
            </a:extLst>
          </p:cNvPr>
          <p:cNvSpPr txBox="1"/>
          <p:nvPr/>
        </p:nvSpPr>
        <p:spPr>
          <a:xfrm>
            <a:off x="751310" y="1924267"/>
            <a:ext cx="5502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 yığınları arasından önemli kısımları bulmak oldukça zaman alırken,</a:t>
            </a:r>
            <a:r>
              <a:rPr lang="tr-TR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tr-TR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ize lazım olan anlamlı bilgiye kısa zamanda nasıl ulaşabiliriz sorusunun cevabı metin özetlemedir. En kısa haliyle </a:t>
            </a:r>
            <a:r>
              <a:rPr lang="tr-TR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tr-TR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summarization</a:t>
            </a:r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tr-TR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uzun bir metnin anlamlı akıcı kısa bir versiyonunu oluşturmaktır.</a:t>
            </a:r>
            <a:endParaRPr lang="tr-T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EF36871-2511-3979-56FD-20340A124C42}"/>
              </a:ext>
            </a:extLst>
          </p:cNvPr>
          <p:cNvSpPr txBox="1"/>
          <p:nvPr/>
        </p:nvSpPr>
        <p:spPr>
          <a:xfrm>
            <a:off x="751311" y="4140680"/>
            <a:ext cx="6313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Verilen metni nasıl oluşturabiliriz?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942B50A-82E3-9001-D8E1-C0A9C198AFFE}"/>
              </a:ext>
            </a:extLst>
          </p:cNvPr>
          <p:cNvSpPr txBox="1"/>
          <p:nvPr/>
        </p:nvSpPr>
        <p:spPr>
          <a:xfrm>
            <a:off x="751310" y="4890407"/>
            <a:ext cx="6167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tr-TR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Çıkarım (Extractive) Yöntemi</a:t>
            </a:r>
          </a:p>
          <a:p>
            <a:pPr>
              <a:buClr>
                <a:srgbClr val="FF3300"/>
              </a:buClr>
            </a:pPr>
            <a:endParaRPr lang="tr-TR" b="1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tr-TR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Soyut Eğilimli (</a:t>
            </a:r>
            <a:r>
              <a:rPr lang="tr-TR" b="1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Abstractive</a:t>
            </a:r>
            <a:r>
              <a:rPr lang="tr-TR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Yöntem</a:t>
            </a:r>
            <a:endParaRPr lang="tr-T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9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nlı renk splashvektör arka planı">
            <a:extLst>
              <a:ext uri="{FF2B5EF4-FFF2-40B4-BE49-F238E27FC236}">
                <a16:creationId xmlns:a16="http://schemas.microsoft.com/office/drawing/2014/main" id="{7217008D-CD2D-8832-EFF6-348541263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5" r="1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2856944-564E-E2EF-A99C-3C123070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580" y="497455"/>
            <a:ext cx="9555194" cy="1426235"/>
          </a:xfrm>
        </p:spPr>
        <p:txBody>
          <a:bodyPr anchor="ctr">
            <a:normAutofit/>
          </a:bodyPr>
          <a:lstStyle/>
          <a:p>
            <a:pPr algn="l"/>
            <a:r>
              <a:rPr lang="tr-TR" sz="2400" dirty="0" err="1">
                <a:solidFill>
                  <a:srgbClr val="FFFFFF"/>
                </a:solidFill>
              </a:rPr>
              <a:t>Abstractive</a:t>
            </a:r>
            <a:r>
              <a:rPr lang="tr-TR" sz="2400" dirty="0">
                <a:solidFill>
                  <a:srgbClr val="FFFFFF"/>
                </a:solidFill>
              </a:rPr>
              <a:t> </a:t>
            </a:r>
            <a:r>
              <a:rPr lang="tr-TR" sz="2400" dirty="0" err="1">
                <a:solidFill>
                  <a:srgbClr val="FFFFFF"/>
                </a:solidFill>
              </a:rPr>
              <a:t>Summarization</a:t>
            </a:r>
            <a:endParaRPr lang="tr-TR" sz="2400" dirty="0">
              <a:solidFill>
                <a:srgbClr val="FFFFFF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1F8E0B1-5FA0-51EC-EDF6-8DB8E9623913}"/>
              </a:ext>
            </a:extLst>
          </p:cNvPr>
          <p:cNvSpPr txBox="1"/>
          <p:nvPr/>
        </p:nvSpPr>
        <p:spPr>
          <a:xfrm>
            <a:off x="494035" y="1820174"/>
            <a:ext cx="5417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Abstractive</a:t>
            </a:r>
            <a:r>
              <a:rPr lang="tr-TR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özetlemeler verilen ana konuyla alakalı yeni bir metin üretmeye dayalı tekniklerdir. </a:t>
            </a:r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</a:t>
            </a:r>
            <a:r>
              <a:rPr lang="tr-TR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nsan yaklaşımıyla özet üretir. </a:t>
            </a:r>
            <a:r>
              <a:rPr lang="tr-TR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Abstractive</a:t>
            </a:r>
            <a:r>
              <a:rPr lang="tr-TR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summarization</a:t>
            </a:r>
            <a:r>
              <a:rPr lang="tr-TR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yöntemleriyle özetleme yapabilmek için yapay sinir ağları kullanılabilir.</a:t>
            </a:r>
            <a:endParaRPr lang="tr-T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54F3E510-1573-67BE-9338-A5F24D428860}"/>
              </a:ext>
            </a:extLst>
          </p:cNvPr>
          <p:cNvSpPr txBox="1">
            <a:spLocks/>
          </p:cNvSpPr>
          <p:nvPr/>
        </p:nvSpPr>
        <p:spPr>
          <a:xfrm>
            <a:off x="493490" y="3105677"/>
            <a:ext cx="9555194" cy="1426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400" dirty="0">
                <a:solidFill>
                  <a:srgbClr val="FFFFFF"/>
                </a:solidFill>
              </a:rPr>
              <a:t>Extractive </a:t>
            </a:r>
            <a:r>
              <a:rPr lang="tr-TR" sz="2400" dirty="0" err="1">
                <a:solidFill>
                  <a:srgbClr val="FFFFFF"/>
                </a:solidFill>
              </a:rPr>
              <a:t>Summarization</a:t>
            </a:r>
            <a:endParaRPr lang="tr-TR" sz="2400" dirty="0">
              <a:solidFill>
                <a:srgbClr val="FFFFFF"/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118BD5B-18F2-7D6B-1734-0ADB8918D756}"/>
              </a:ext>
            </a:extLst>
          </p:cNvPr>
          <p:cNvSpPr txBox="1"/>
          <p:nvPr/>
        </p:nvSpPr>
        <p:spPr>
          <a:xfrm>
            <a:off x="492945" y="4340087"/>
            <a:ext cx="5417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Extractive özetlemelerde metin içerisinden önemli görülen kelimeler veya cümleler seçilir. Seçilen cümlelerden ise bir metin oluşturulur.</a:t>
            </a:r>
            <a:endParaRPr lang="tr-T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7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nlı renk splashvektör arka planı">
            <a:extLst>
              <a:ext uri="{FF2B5EF4-FFF2-40B4-BE49-F238E27FC236}">
                <a16:creationId xmlns:a16="http://schemas.microsoft.com/office/drawing/2014/main" id="{7217008D-CD2D-8832-EFF6-3485412633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1875" b="4596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62856944-564E-E2EF-A99C-3C123070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178" y="291859"/>
            <a:ext cx="6530195" cy="940281"/>
          </a:xfrm>
        </p:spPr>
        <p:txBody>
          <a:bodyPr>
            <a:normAutofit/>
          </a:bodyPr>
          <a:lstStyle/>
          <a:p>
            <a:pPr algn="l"/>
            <a:r>
              <a:rPr lang="tr-TR" sz="3600" dirty="0" err="1"/>
              <a:t>Extractive</a:t>
            </a:r>
            <a:r>
              <a:rPr lang="tr-TR" sz="3600" dirty="0"/>
              <a:t> Yaklaşımları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7D45127-521A-3E80-F2F6-660B87235CF1}"/>
              </a:ext>
            </a:extLst>
          </p:cNvPr>
          <p:cNvSpPr txBox="1"/>
          <p:nvPr/>
        </p:nvSpPr>
        <p:spPr>
          <a:xfrm>
            <a:off x="319178" y="1440611"/>
            <a:ext cx="4822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/>
              <a:t>LSA – Latent </a:t>
            </a:r>
            <a:r>
              <a:rPr lang="tr-TR" dirty="0" err="1"/>
              <a:t>Semantic</a:t>
            </a:r>
            <a:r>
              <a:rPr lang="tr-TR" dirty="0"/>
              <a:t> Analysis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 err="1"/>
              <a:t>PageRank</a:t>
            </a:r>
            <a:endParaRPr lang="tr-T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 err="1"/>
              <a:t>TextRank</a:t>
            </a:r>
            <a:endParaRPr lang="tr-T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 err="1"/>
              <a:t>LexRank</a:t>
            </a:r>
            <a:endParaRPr lang="tr-TR" sz="4800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 err="1"/>
              <a:t>Luhn</a:t>
            </a:r>
            <a:r>
              <a:rPr lang="tr-TR" dirty="0"/>
              <a:t>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/>
              <a:t>MMR – Maximum </a:t>
            </a:r>
            <a:r>
              <a:rPr lang="tr-TR" dirty="0" err="1"/>
              <a:t>Marginal</a:t>
            </a:r>
            <a:r>
              <a:rPr lang="tr-TR" dirty="0"/>
              <a:t> </a:t>
            </a:r>
            <a:r>
              <a:rPr lang="tr-TR" dirty="0" err="1"/>
              <a:t>Relevance</a:t>
            </a:r>
            <a:endParaRPr lang="tr-T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/>
              <a:t>ILP – </a:t>
            </a:r>
            <a:r>
              <a:rPr lang="tr-TR" dirty="0" err="1"/>
              <a:t>Integer</a:t>
            </a:r>
            <a:r>
              <a:rPr lang="tr-TR" dirty="0"/>
              <a:t> </a:t>
            </a:r>
            <a:r>
              <a:rPr lang="tr-TR" dirty="0" err="1"/>
              <a:t>Linear</a:t>
            </a:r>
            <a:r>
              <a:rPr lang="tr-TR" dirty="0"/>
              <a:t> Programming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/>
              <a:t>SVR - 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/>
              <a:t>RNN - </a:t>
            </a:r>
            <a:r>
              <a:rPr lang="tr-TR" b="0" i="0" dirty="0" err="1">
                <a:solidFill>
                  <a:srgbClr val="E8EAE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Recurrent</a:t>
            </a:r>
            <a:r>
              <a:rPr lang="tr-TR" b="0" i="0" dirty="0">
                <a:solidFill>
                  <a:srgbClr val="E8EAE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b="0" i="0" dirty="0" err="1">
                <a:solidFill>
                  <a:srgbClr val="E8EAE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Neural</a:t>
            </a:r>
            <a:r>
              <a:rPr lang="tr-TR" b="0" i="0" dirty="0">
                <a:solidFill>
                  <a:srgbClr val="E8EAE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Network</a:t>
            </a:r>
            <a:endParaRPr lang="tr-T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CA72999-E818-F934-D7F9-56DF547217D2}"/>
              </a:ext>
            </a:extLst>
          </p:cNvPr>
          <p:cNvSpPr txBox="1"/>
          <p:nvPr/>
        </p:nvSpPr>
        <p:spPr>
          <a:xfrm>
            <a:off x="1699405" y="1494245"/>
            <a:ext cx="728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2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01C3BED-5E7A-6183-A180-181E6F37EBF3}"/>
              </a:ext>
            </a:extLst>
          </p:cNvPr>
          <p:cNvSpPr txBox="1"/>
          <p:nvPr/>
        </p:nvSpPr>
        <p:spPr>
          <a:xfrm>
            <a:off x="2337759" y="2036340"/>
            <a:ext cx="324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</a:t>
            </a:r>
            <a:r>
              <a:rPr lang="tr-T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temelli algoritmalar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C3248A7-D5CA-1C2B-A9EB-36649BD56955}"/>
              </a:ext>
            </a:extLst>
          </p:cNvPr>
          <p:cNvSpPr txBox="1"/>
          <p:nvPr/>
        </p:nvSpPr>
        <p:spPr>
          <a:xfrm>
            <a:off x="1427671" y="2563521"/>
            <a:ext cx="21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TD-IDF</a:t>
            </a:r>
          </a:p>
        </p:txBody>
      </p:sp>
    </p:spTree>
    <p:extLst>
      <p:ext uri="{BB962C8B-B14F-4D97-AF65-F5344CB8AC3E}">
        <p14:creationId xmlns:p14="http://schemas.microsoft.com/office/powerpoint/2010/main" val="118414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nlı renk splashvektör arka planı">
            <a:extLst>
              <a:ext uri="{FF2B5EF4-FFF2-40B4-BE49-F238E27FC236}">
                <a16:creationId xmlns:a16="http://schemas.microsoft.com/office/drawing/2014/main" id="{7217008D-CD2D-8832-EFF6-3485412633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21875" b="4596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62856944-564E-E2EF-A99C-3C123070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178" y="291859"/>
            <a:ext cx="6530195" cy="940281"/>
          </a:xfrm>
        </p:spPr>
        <p:txBody>
          <a:bodyPr>
            <a:normAutofit/>
          </a:bodyPr>
          <a:lstStyle/>
          <a:p>
            <a:pPr algn="l"/>
            <a:r>
              <a:rPr lang="tr-TR" sz="2400" dirty="0"/>
              <a:t>Maksimum Marjinal Alaka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169C490-E85E-E454-799B-C03E764B923B}"/>
              </a:ext>
            </a:extLst>
          </p:cNvPr>
          <p:cNvSpPr txBox="1"/>
          <p:nvPr/>
        </p:nvSpPr>
        <p:spPr>
          <a:xfrm>
            <a:off x="319178" y="1570677"/>
            <a:ext cx="4934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MMR, metindeki cümlelerle alaka ve fazlalık kombinasyonunu göz önünde bulundurarak cümlelere ve kelimelere puan verir. Ardından MMR puanını en üst düzeye çıkaran cümlelerle özet oluşturulur.</a:t>
            </a:r>
          </a:p>
        </p:txBody>
      </p:sp>
      <p:pic>
        <p:nvPicPr>
          <p:cNvPr id="11" name="Resim 10" descr="metin, levha içeren bir resim&#10;&#10;Açıklama otomatik olarak oluşturuldu">
            <a:extLst>
              <a:ext uri="{FF2B5EF4-FFF2-40B4-BE49-F238E27FC236}">
                <a16:creationId xmlns:a16="http://schemas.microsoft.com/office/drawing/2014/main" id="{CCE1AE97-0936-9D83-06AA-49F35E44F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94" y="2936183"/>
            <a:ext cx="2938263" cy="2553004"/>
          </a:xfrm>
          <a:prstGeom prst="rect">
            <a:avLst/>
          </a:prstGeom>
        </p:spPr>
      </p:pic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B0ED5F16-3FF0-AB8A-735D-2497B2542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8" y="3612500"/>
            <a:ext cx="562053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nlı renk splashvektör arka planı">
            <a:extLst>
              <a:ext uri="{FF2B5EF4-FFF2-40B4-BE49-F238E27FC236}">
                <a16:creationId xmlns:a16="http://schemas.microsoft.com/office/drawing/2014/main" id="{7217008D-CD2D-8832-EFF6-348541263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5" r="1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2856944-564E-E2EF-A99C-3C123070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035" y="196975"/>
            <a:ext cx="9555194" cy="1426235"/>
          </a:xfrm>
        </p:spPr>
        <p:txBody>
          <a:bodyPr anchor="ctr">
            <a:normAutofit/>
          </a:bodyPr>
          <a:lstStyle/>
          <a:p>
            <a:pPr algn="l"/>
            <a:r>
              <a:rPr lang="tr-TR" sz="2400" dirty="0">
                <a:solidFill>
                  <a:srgbClr val="FFFFFF"/>
                </a:solidFill>
              </a:rPr>
              <a:t>Değerlendirme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A3DF084-8257-BB21-881B-2F65EE950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269" y="1820175"/>
            <a:ext cx="5965703" cy="360193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8C8B1BA-5C52-1EA4-9C78-FE780ED3F6F4}"/>
              </a:ext>
            </a:extLst>
          </p:cNvPr>
          <p:cNvSpPr txBox="1"/>
          <p:nvPr/>
        </p:nvSpPr>
        <p:spPr>
          <a:xfrm>
            <a:off x="493490" y="1820175"/>
            <a:ext cx="4934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Precision (Kesinlik): </a:t>
            </a:r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Eşleşen kelime sayısının oluşturulan metindeki kelime sayısına oranı</a:t>
            </a:r>
          </a:p>
          <a:p>
            <a:endParaRPr lang="tr-T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r-T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Recall</a:t>
            </a:r>
            <a:r>
              <a:rPr lang="tr-T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Eşleşen kelime sayısının referans metindeki kelime sayısına oranı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A1058B7-C8E1-E9E4-F910-B05181037D7D}"/>
              </a:ext>
            </a:extLst>
          </p:cNvPr>
          <p:cNvSpPr txBox="1"/>
          <p:nvPr/>
        </p:nvSpPr>
        <p:spPr>
          <a:xfrm>
            <a:off x="493490" y="3944780"/>
            <a:ext cx="4934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ROUGE-1: </a:t>
            </a:r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(n=1, </a:t>
            </a:r>
            <a:r>
              <a:rPr lang="tr-T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unigram</a:t>
            </a:r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için yapılan hesaplama</a:t>
            </a:r>
          </a:p>
          <a:p>
            <a:endParaRPr lang="tr-T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r-T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ROUGE-2: </a:t>
            </a:r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(n=2, </a:t>
            </a:r>
            <a:r>
              <a:rPr lang="tr-T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bigram</a:t>
            </a:r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için yapılan hesaplama</a:t>
            </a:r>
          </a:p>
        </p:txBody>
      </p:sp>
    </p:spTree>
    <p:extLst>
      <p:ext uri="{BB962C8B-B14F-4D97-AF65-F5344CB8AC3E}">
        <p14:creationId xmlns:p14="http://schemas.microsoft.com/office/powerpoint/2010/main" val="156216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nlı renk splashvektör arka planı">
            <a:extLst>
              <a:ext uri="{FF2B5EF4-FFF2-40B4-BE49-F238E27FC236}">
                <a16:creationId xmlns:a16="http://schemas.microsoft.com/office/drawing/2014/main" id="{7217008D-CD2D-8832-EFF6-348541263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5" r="1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62856944-564E-E2EF-A99C-3C123070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035" y="196975"/>
            <a:ext cx="9555194" cy="1426235"/>
          </a:xfrm>
        </p:spPr>
        <p:txBody>
          <a:bodyPr anchor="ctr">
            <a:normAutofit/>
          </a:bodyPr>
          <a:lstStyle/>
          <a:p>
            <a:pPr algn="l"/>
            <a:r>
              <a:rPr lang="tr-TR" sz="2400" dirty="0">
                <a:solidFill>
                  <a:srgbClr val="FFFFFF"/>
                </a:solidFill>
              </a:rPr>
              <a:t>Neden </a:t>
            </a:r>
            <a:r>
              <a:rPr lang="tr-TR" sz="2400" dirty="0" err="1">
                <a:solidFill>
                  <a:srgbClr val="FFFFFF"/>
                </a:solidFill>
              </a:rPr>
              <a:t>spaCy</a:t>
            </a:r>
            <a:r>
              <a:rPr lang="tr-TR" sz="24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1F8E0B1-5FA0-51EC-EDF6-8DB8E9623913}"/>
              </a:ext>
            </a:extLst>
          </p:cNvPr>
          <p:cNvSpPr txBox="1"/>
          <p:nvPr/>
        </p:nvSpPr>
        <p:spPr>
          <a:xfrm>
            <a:off x="494035" y="1820174"/>
            <a:ext cx="5417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spaCy</a:t>
            </a:r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NLTK ve </a:t>
            </a:r>
            <a:r>
              <a:rPr lang="tr-T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Gensim</a:t>
            </a:r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gibi kütüphanelere göre çok daha hızlı ve verimli olması ana sebepti. </a:t>
            </a:r>
            <a:r>
              <a:rPr lang="tr-T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Spacy</a:t>
            </a:r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genellikle NLTK ile gerçekleştirilmesi daha kolay olan duygu analizi gibi bazı uygulamalar için önceden oluşturulmuş modelleri içermiyordu ancak bizim için bu kısmın önemi olmadığı için </a:t>
            </a:r>
            <a:r>
              <a:rPr lang="tr-T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spaCy</a:t>
            </a:r>
            <a:r>
              <a:rPr lang="tr-T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kütüphanesini kullandık.</a:t>
            </a:r>
          </a:p>
        </p:txBody>
      </p:sp>
      <p:pic>
        <p:nvPicPr>
          <p:cNvPr id="12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DD36565A-5597-4E3F-5983-881486923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5" y="4237061"/>
            <a:ext cx="5641980" cy="223537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AF7A53D4-BEAB-1011-5A6F-4C091B0BE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578" y="1623210"/>
            <a:ext cx="5661774" cy="389246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B5E03C9-BDB1-E8A1-981F-3F895A739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41" y="-34150"/>
            <a:ext cx="12300733" cy="689214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73F8DD8-A10F-E3E3-713D-18CB66E45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41" y="-40740"/>
            <a:ext cx="12431846" cy="69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170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NLP</Template>
  <TotalTime>569</TotalTime>
  <Words>290</Words>
  <Application>Microsoft Office PowerPoint</Application>
  <PresentationFormat>Geniş ekran</PresentationFormat>
  <Paragraphs>39</Paragraphs>
  <Slides>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5" baseType="lpstr">
      <vt:lpstr>Arial</vt:lpstr>
      <vt:lpstr>Calibri</vt:lpstr>
      <vt:lpstr>Source Sans Pro</vt:lpstr>
      <vt:lpstr>Tahoma</vt:lpstr>
      <vt:lpstr>Verdana Pro</vt:lpstr>
      <vt:lpstr>Verdana Pro Cond SemiBold</vt:lpstr>
      <vt:lpstr>Wingdings</vt:lpstr>
      <vt:lpstr>TornVTI</vt:lpstr>
      <vt:lpstr>Extractive Text Summarization</vt:lpstr>
      <vt:lpstr>Text Summarization Nedir?</vt:lpstr>
      <vt:lpstr>Abstractive Summarization</vt:lpstr>
      <vt:lpstr>Extractive Yaklaşımları</vt:lpstr>
      <vt:lpstr>Maksimum Marjinal Alaka</vt:lpstr>
      <vt:lpstr>Değerlendirme</vt:lpstr>
      <vt:lpstr>Neden spaCy?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Extractive text summarization</dc:title>
  <dc:creator>Abdulhalik Sarıçiçek</dc:creator>
  <cp:lastModifiedBy>MuhammetAli</cp:lastModifiedBy>
  <cp:revision>8</cp:revision>
  <dcterms:created xsi:type="dcterms:W3CDTF">2022-12-10T11:08:27Z</dcterms:created>
  <dcterms:modified xsi:type="dcterms:W3CDTF">2022-12-14T13:09:33Z</dcterms:modified>
</cp:coreProperties>
</file>