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7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10/27/2014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10/27/2014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10/27/2014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9941" y="4325112"/>
            <a:ext cx="4390882" cy="369332"/>
          </a:xfrm>
          <a:prstGeom prst="rect">
            <a:avLst/>
          </a:prstGeom>
          <a:noFill/>
        </p:spPr>
        <p:txBody>
          <a:bodyPr wrap="none" rtlCol="0">
            <a:spAutoFit/>
          </a:bodyPr>
          <a:lstStyle/>
          <a:p>
            <a:r>
              <a:rPr lang="en-US" dirty="0" err="1" smtClean="0">
                <a:solidFill>
                  <a:schemeClr val="bg2">
                    <a:lumMod val="75000"/>
                  </a:schemeClr>
                </a:solidFill>
              </a:rPr>
              <a:t>OpenSimulator</a:t>
            </a:r>
            <a:r>
              <a:rPr lang="en-US" dirty="0" smtClean="0">
                <a:solidFill>
                  <a:schemeClr val="bg2">
                    <a:lumMod val="75000"/>
                  </a:schemeClr>
                </a:solidFill>
              </a:rPr>
              <a:t> Community Conference 2014</a:t>
            </a:r>
            <a:endParaRPr lang="en-US" dirty="0">
              <a:solidFill>
                <a:schemeClr val="bg2">
                  <a:lumMod val="75000"/>
                </a:schemeClr>
              </a:solidFill>
            </a:endParaRPr>
          </a:p>
        </p:txBody>
      </p:sp>
    </p:spTree>
    <p:extLst>
      <p:ext uri="{BB962C8B-B14F-4D97-AF65-F5344CB8AC3E}">
        <p14:creationId xmlns:p14="http://schemas.microsoft.com/office/powerpoint/2010/main" val="178611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CQL Schema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4589" y="1846263"/>
            <a:ext cx="2723460" cy="4022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6565" y="1846263"/>
            <a:ext cx="2880470" cy="4022725"/>
          </a:xfrm>
        </p:spPr>
      </p:pic>
      <p:pic>
        <p:nvPicPr>
          <p:cNvPr id="5" name="Picture 2" descr="http://planetcassandra.org/blogs/Upload/Post567/IW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4069494" y="4617308"/>
            <a:ext cx="1325953" cy="8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18422" y="4506097"/>
            <a:ext cx="1527683"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94624" y="3311611"/>
            <a:ext cx="1627884" cy="8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51480" y="3908504"/>
            <a:ext cx="1356462" cy="1015663"/>
          </a:xfrm>
          <a:prstGeom prst="rect">
            <a:avLst/>
          </a:prstGeom>
          <a:noFill/>
        </p:spPr>
        <p:txBody>
          <a:bodyPr wrap="none" rtlCol="0">
            <a:spAutoFit/>
          </a:bodyPr>
          <a:lstStyle/>
          <a:p>
            <a:pPr algn="ctr"/>
            <a:r>
              <a:rPr lang="en-US" sz="2000" b="1" dirty="0" smtClean="0"/>
              <a:t>Compound</a:t>
            </a:r>
            <a:br>
              <a:rPr lang="en-US" sz="2000" b="1" dirty="0" smtClean="0"/>
            </a:br>
            <a:r>
              <a:rPr lang="en-US" sz="2000" b="1" dirty="0" smtClean="0"/>
              <a:t>Primary</a:t>
            </a:r>
            <a:br>
              <a:rPr lang="en-US" sz="2000" b="1" dirty="0" smtClean="0"/>
            </a:br>
            <a:r>
              <a:rPr lang="en-US" sz="2000" b="1" dirty="0" smtClean="0"/>
              <a:t>Keys</a:t>
            </a:r>
            <a:endParaRPr lang="en-US" sz="2000" b="1" dirty="0"/>
          </a:p>
        </p:txBody>
      </p:sp>
    </p:spTree>
    <p:extLst>
      <p:ext uri="{BB962C8B-B14F-4D97-AF65-F5344CB8AC3E}">
        <p14:creationId xmlns:p14="http://schemas.microsoft.com/office/powerpoint/2010/main" val="2463073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detail about the design</a:t>
            </a:r>
            <a:endParaRPr lang="en-US" dirty="0"/>
          </a:p>
        </p:txBody>
      </p:sp>
      <p:sp>
        <p:nvSpPr>
          <p:cNvPr id="3" name="Content Placeholder 2"/>
          <p:cNvSpPr>
            <a:spLocks noGrp="1"/>
          </p:cNvSpPr>
          <p:nvPr>
            <p:ph idx="1"/>
          </p:nvPr>
        </p:nvSpPr>
        <p:spPr/>
        <p:txBody>
          <a:bodyPr/>
          <a:lstStyle/>
          <a:p>
            <a:r>
              <a:rPr lang="en-US" dirty="0" smtClean="0"/>
              <a:t>You’ll notice that </a:t>
            </a:r>
            <a:r>
              <a:rPr lang="en-US" b="1" dirty="0" smtClean="0"/>
              <a:t>the design of the schema is geared around how the data will be queried. </a:t>
            </a:r>
            <a:r>
              <a:rPr lang="en-US" dirty="0" smtClean="0"/>
              <a:t>This is important because it runs contrary to how we’re used to setting up schemas in the relational world where the entities normally closely follow our class model.</a:t>
            </a:r>
          </a:p>
          <a:p>
            <a:r>
              <a:rPr lang="en-US" b="1" dirty="0" smtClean="0"/>
              <a:t>PRIMARY KEY (Partition Key, Clustering Column, Clustering Column, </a:t>
            </a:r>
            <a:r>
              <a:rPr lang="en-US" b="1" dirty="0" err="1" smtClean="0"/>
              <a:t>Clus</a:t>
            </a:r>
            <a:r>
              <a:rPr lang="en-US" b="1" dirty="0" smtClean="0"/>
              <a:t>...)</a:t>
            </a:r>
          </a:p>
          <a:p>
            <a:r>
              <a:rPr lang="en-US" dirty="0" smtClean="0"/>
              <a:t>The reason we’re using compound primary keys is due to the way Cassandra stores data. When you use a compound primary key, all the data matching the first component of the compound key, known as the partition key, is grouped together. This means that when we query using this key alone, or this key with a range of clustering columns, Cassandra is able to retrieve the data without seeking out each individual row for the clustering columns.</a:t>
            </a:r>
          </a:p>
          <a:p>
            <a:r>
              <a:rPr lang="en-US" dirty="0" smtClean="0"/>
              <a:t>This allows us to efficiently read the data from all items inside a folder without performing additional seeking for each item.</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78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code! .. But first</a:t>
            </a:r>
            <a:endParaRPr lang="en-US" dirty="0"/>
          </a:p>
        </p:txBody>
      </p:sp>
      <p:sp>
        <p:nvSpPr>
          <p:cNvPr id="3" name="Content Placeholder 2"/>
          <p:cNvSpPr>
            <a:spLocks noGrp="1"/>
          </p:cNvSpPr>
          <p:nvPr>
            <p:ph idx="1"/>
          </p:nvPr>
        </p:nvSpPr>
        <p:spPr>
          <a:xfrm>
            <a:off x="1097280" y="1845734"/>
            <a:ext cx="10058400" cy="4023360"/>
          </a:xfrm>
        </p:spPr>
        <p:txBody>
          <a:bodyPr/>
          <a:lstStyle/>
          <a:p>
            <a:r>
              <a:rPr lang="en-US" dirty="0" smtClean="0"/>
              <a:t>A few things to remember:</a:t>
            </a:r>
          </a:p>
          <a:p>
            <a:pPr>
              <a:buFont typeface="Wingdings" panose="05000000000000000000" pitchFamily="2" charset="2"/>
              <a:buChar char="v"/>
            </a:pPr>
            <a:r>
              <a:rPr lang="en-US" dirty="0" smtClean="0"/>
              <a:t> Since we’re maintaining a </a:t>
            </a:r>
            <a:r>
              <a:rPr lang="en-US" dirty="0" err="1" smtClean="0"/>
              <a:t>denormalized</a:t>
            </a:r>
            <a:r>
              <a:rPr lang="en-US" dirty="0" smtClean="0"/>
              <a:t> dataset, we need to make sure updates to item/folder parentage and versioning are reflected in all related tables</a:t>
            </a:r>
            <a:br>
              <a:rPr lang="en-US" dirty="0" smtClean="0"/>
            </a:br>
            <a:r>
              <a:rPr lang="en-US" dirty="0" smtClean="0"/>
              <a:t/>
            </a:r>
            <a:br>
              <a:rPr lang="en-US" dirty="0" smtClean="0"/>
            </a:br>
            <a:r>
              <a:rPr lang="en-US" dirty="0" smtClean="0"/>
              <a:t>Remember</a:t>
            </a:r>
          </a:p>
          <a:p>
            <a:pPr lvl="1">
              <a:buFont typeface="Wingdings" panose="05000000000000000000" pitchFamily="2" charset="2"/>
              <a:buChar char="v"/>
            </a:pPr>
            <a:r>
              <a:rPr lang="en-US" dirty="0" smtClean="0"/>
              <a:t>Moving a folder requires you to alter the skeletons table, and update the </a:t>
            </a:r>
            <a:r>
              <a:rPr lang="en-US" dirty="0" err="1" smtClean="0"/>
              <a:t>folder_versions</a:t>
            </a:r>
            <a:r>
              <a:rPr lang="en-US" dirty="0" smtClean="0"/>
              <a:t> table.</a:t>
            </a:r>
          </a:p>
          <a:p>
            <a:pPr lvl="1">
              <a:buFont typeface="Wingdings" panose="05000000000000000000" pitchFamily="2" charset="2"/>
              <a:buChar char="v"/>
            </a:pPr>
            <a:r>
              <a:rPr lang="en-US" smtClean="0"/>
              <a:t>Renaming </a:t>
            </a:r>
            <a:r>
              <a:rPr lang="en-US" dirty="0" smtClean="0"/>
              <a:t>a folder requires you to alter skeletons, folders, and </a:t>
            </a:r>
            <a:r>
              <a:rPr lang="en-US" dirty="0" err="1" smtClean="0"/>
              <a:t>folder_versions</a:t>
            </a:r>
            <a:r>
              <a:rPr lang="en-US" dirty="0" smtClean="0"/>
              <a:t> tables.</a:t>
            </a:r>
          </a:p>
          <a:p>
            <a:pPr lvl="1">
              <a:buFont typeface="Wingdings" panose="05000000000000000000" pitchFamily="2" charset="2"/>
              <a:buChar char="v"/>
            </a:pPr>
            <a:r>
              <a:rPr lang="en-US" dirty="0" smtClean="0"/>
              <a:t>Moving or renaming an item requires you to alter folders, </a:t>
            </a:r>
            <a:r>
              <a:rPr lang="en-US" dirty="0" err="1" smtClean="0"/>
              <a:t>folder_versions</a:t>
            </a:r>
            <a:r>
              <a:rPr lang="en-US" dirty="0" smtClean="0"/>
              <a:t>, and </a:t>
            </a:r>
            <a:r>
              <a:rPr lang="en-US" dirty="0" err="1" smtClean="0"/>
              <a:t>item_parents</a:t>
            </a:r>
            <a:r>
              <a:rPr lang="en-US" dirty="0" smtClean="0"/>
              <a:t>.</a:t>
            </a:r>
          </a:p>
          <a:p>
            <a:pPr lvl="1">
              <a:buFont typeface="Wingdings" panose="05000000000000000000" pitchFamily="2" charset="2"/>
              <a:buChar char="v"/>
            </a:pPr>
            <a:endParaRPr lang="en-US" dirty="0"/>
          </a:p>
          <a:p>
            <a:pPr marL="201168" lvl="1" indent="0">
              <a:buNone/>
            </a:pPr>
            <a:r>
              <a:rPr lang="en-US" dirty="0" smtClean="0"/>
              <a:t>OK! NOW</a:t>
            </a:r>
            <a:r>
              <a:rPr lang="en-US" sz="4000" dirty="0" smtClean="0"/>
              <a:t>TO the CODE!</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6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a single 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pic>
        <p:nvPicPr>
          <p:cNvPr id="7" name="Picture 2" descr="http://planetcassandra.org/blogs/Upload/Post567/IW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Like SQL but different</a:t>
            </a:r>
            <a:endParaRPr lang="en-US" dirty="0"/>
          </a:p>
        </p:txBody>
      </p:sp>
      <p:sp>
        <p:nvSpPr>
          <p:cNvPr id="3" name="Content Placeholder 2"/>
          <p:cNvSpPr>
            <a:spLocks noGrp="1"/>
          </p:cNvSpPr>
          <p:nvPr>
            <p:ph idx="1"/>
          </p:nvPr>
        </p:nvSpPr>
        <p:spPr/>
        <p:txBody>
          <a:bodyPr/>
          <a:lstStyle/>
          <a:p>
            <a:r>
              <a:rPr lang="en-US" dirty="0" smtClean="0"/>
              <a:t>Originally when Cassandra made its debut, the only way to get at the data was to use Thrift calls that pulled and updated columns very much like working with a hash set.</a:t>
            </a:r>
          </a:p>
          <a:p>
            <a:r>
              <a:rPr lang="en-US" dirty="0" smtClean="0"/>
              <a:t>Cassandra then developed CQL (Cassandra Query Language) which is a familiar cousin of SQL with the following notable exceptions:</a:t>
            </a:r>
          </a:p>
          <a:p>
            <a:pPr>
              <a:buFont typeface="Wingdings" panose="05000000000000000000" pitchFamily="2" charset="2"/>
              <a:buChar char="q"/>
            </a:pPr>
            <a:r>
              <a:rPr lang="en-US" dirty="0" smtClean="0"/>
              <a:t>No joins. No GROUP BY. Data in Cassandra is expected to be mostly </a:t>
            </a:r>
            <a:r>
              <a:rPr lang="en-US" dirty="0" err="1" smtClean="0"/>
              <a:t>denormalized</a:t>
            </a:r>
            <a:r>
              <a:rPr lang="en-US" dirty="0" smtClean="0"/>
              <a:t>. Cassandra writes are extremely fast, faster than reads, which mitigates the extra write penalty.</a:t>
            </a:r>
          </a:p>
          <a:p>
            <a:pPr>
              <a:buFont typeface="Wingdings" panose="05000000000000000000" pitchFamily="2" charset="2"/>
              <a:buChar char="q"/>
            </a:pPr>
            <a:r>
              <a:rPr lang="en-US" dirty="0" smtClean="0"/>
              <a:t>Cassandra supports compound keys and data that has the data grouped together by the partition key (</a:t>
            </a:r>
            <a:r>
              <a:rPr lang="en-US" b="1" dirty="0" smtClean="0"/>
              <a:t>important! </a:t>
            </a:r>
            <a:r>
              <a:rPr lang="en-US" dirty="0" smtClean="0"/>
              <a:t>more on this later)</a:t>
            </a:r>
          </a:p>
          <a:p>
            <a:pPr>
              <a:buFont typeface="Wingdings" panose="05000000000000000000" pitchFamily="2" charset="2"/>
              <a:buChar char="q"/>
            </a:pPr>
            <a:r>
              <a:rPr lang="en-US" dirty="0" smtClean="0"/>
              <a:t>You can not use a WHERE clause to filter on columns that aren’t part of the row key or a secondary index.  Partition keys must be queried using the = operator or IN statements.</a:t>
            </a:r>
          </a:p>
          <a:p>
            <a:pPr>
              <a:buFont typeface="Wingdings" panose="05000000000000000000" pitchFamily="2" charset="2"/>
              <a:buChar char="q"/>
            </a:pPr>
            <a:r>
              <a:rPr lang="en-US" dirty="0" smtClean="0"/>
              <a:t>These rules and features keep you from shooting yourself in the foot.</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6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Inventory schema design</a:t>
            </a:r>
            <a:endParaRPr lang="en-US" dirty="0"/>
          </a:p>
        </p:txBody>
      </p:sp>
      <p:sp>
        <p:nvSpPr>
          <p:cNvPr id="3" name="Content Placeholder 2"/>
          <p:cNvSpPr>
            <a:spLocks noGrp="1"/>
          </p:cNvSpPr>
          <p:nvPr>
            <p:ph idx="1"/>
          </p:nvPr>
        </p:nvSpPr>
        <p:spPr/>
        <p:txBody>
          <a:bodyPr/>
          <a:lstStyle/>
          <a:p>
            <a:r>
              <a:rPr lang="en-US" dirty="0" smtClean="0"/>
              <a:t>Things to keep in mind:</a:t>
            </a:r>
          </a:p>
          <a:p>
            <a:pPr>
              <a:buFont typeface="Wingdings" panose="05000000000000000000" pitchFamily="2" charset="2"/>
              <a:buChar char="v"/>
            </a:pPr>
            <a:r>
              <a:rPr lang="en-US" dirty="0" smtClean="0"/>
              <a:t>SL based viewers don’t request subfolders individually in inventory fetch. The protocol CAN do this, but instead, all folders and subfolders are retrieved as part of the skeleton during login.</a:t>
            </a:r>
          </a:p>
          <a:p>
            <a:pPr>
              <a:buFont typeface="Wingdings" panose="05000000000000000000" pitchFamily="2" charset="2"/>
              <a:buChar char="v"/>
            </a:pPr>
            <a:r>
              <a:rPr lang="en-US" dirty="0" smtClean="0"/>
              <a:t>All items inside an individual folder are requested at once. We want to optimize reads based on this fact and not turn every item into an individual random IO. We can use a compound key to achieve this.</a:t>
            </a:r>
          </a:p>
          <a:p>
            <a:pPr>
              <a:buFont typeface="Wingdings" panose="05000000000000000000" pitchFamily="2" charset="2"/>
              <a:buChar char="v"/>
            </a:pPr>
            <a:r>
              <a:rPr lang="en-US" dirty="0" smtClean="0"/>
              <a:t>Items are </a:t>
            </a:r>
            <a:r>
              <a:rPr lang="en-US" dirty="0" err="1" smtClean="0"/>
              <a:t>rezzed</a:t>
            </a:r>
            <a:r>
              <a:rPr lang="en-US" dirty="0" smtClean="0"/>
              <a:t> into the world based on their UUID. Therefore we need to map item IDs back to their parent folder ID. We’ll do this explicitly and avoid secondary indexes which seem to have issues with becoming stale as of writing based on mailing list traffic.</a:t>
            </a:r>
          </a:p>
          <a:p>
            <a:pPr>
              <a:buFont typeface="Wingdings" panose="05000000000000000000" pitchFamily="2" charset="2"/>
              <a:buChar char="v"/>
            </a:pPr>
            <a:r>
              <a:rPr lang="en-US" dirty="0" smtClean="0"/>
              <a:t>All folders have version numbers that get incremented when items or subfolders and changed, created, moved, or deleted. We’ll use a special CQL column called a counter for this.</a:t>
            </a:r>
          </a:p>
          <a:p>
            <a:pPr>
              <a:buFont typeface="Wingdings" panose="05000000000000000000" pitchFamily="2" charset="2"/>
              <a:buChar char="v"/>
            </a:pPr>
            <a:endParaRPr lang="en-US" dirty="0" smtClean="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522</TotalTime>
  <Words>1064</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Scaling OpenSimulator Inventory using NoSQL</vt:lpstr>
      <vt:lpstr>Oh noes! Inventory woes!</vt:lpstr>
      <vt:lpstr>Federation only helps so much </vt:lpstr>
      <vt:lpstr>MySQL read slaves/scale out</vt:lpstr>
      <vt:lpstr>PowerPoint Presentation</vt:lpstr>
      <vt:lpstr>Apache Cassandra</vt:lpstr>
      <vt:lpstr>Simple Cassandra setup with Docker</vt:lpstr>
      <vt:lpstr>CQL: Like SQL but different</vt:lpstr>
      <vt:lpstr>CQL Inventory schema design</vt:lpstr>
      <vt:lpstr>Our CQL Schema</vt:lpstr>
      <vt:lpstr>A bit more detail about the design</vt:lpstr>
      <vt:lpstr>To the code! .. But first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46</cp:revision>
  <dcterms:created xsi:type="dcterms:W3CDTF">2014-10-20T19:20:29Z</dcterms:created>
  <dcterms:modified xsi:type="dcterms:W3CDTF">2014-10-27T18:22:31Z</dcterms:modified>
</cp:coreProperties>
</file>