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1" r:id="rId7"/>
    <p:sldId id="260"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10/29/2014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10/29/2014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10/29/2014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planetcassandra.org/blog/post/cassandra-used-to-build-scalable-and-highly-available-systems-at-hulu-streaming-content-to-over-5-million-subscribers/" TargetMode="External"/><Relationship Id="rId13" Type="http://schemas.openxmlformats.org/officeDocument/2006/relationships/hyperlink" Target="http://planetcassandra.org/blog/post/make-it-rain-apache-cassandra-at-the-weather-channel-for-severe-weather-alerts/" TargetMode="External"/><Relationship Id="rId3" Type="http://schemas.openxmlformats.org/officeDocument/2006/relationships/hyperlink" Target="http://planetcassandra.org/blog/post/cassandra-at-cern-large-hadron-collider/" TargetMode="External"/><Relationship Id="rId7" Type="http://schemas.openxmlformats.org/officeDocument/2006/relationships/hyperlink" Target="http://planetcassandra.org/blog/post/godaddy-worlds-largest-domain-name-registrar-and-web-host-provider-utilizes-cassandra-for-replication-and-scalability/" TargetMode="External"/><Relationship Id="rId12" Type="http://schemas.openxmlformats.org/officeDocument/2006/relationships/hyperlink" Target="http://planetcassandra.org/blog/post/reddit-upvotes-apache-cassandras-horizontal-scaling-managing-17000000-votes-daily/" TargetMode="External"/><Relationship Id="rId2" Type="http://schemas.openxmlformats.org/officeDocument/2006/relationships/hyperlink" Target="http://www.slideshare.net/daveconnors/cassandra-puppet-scaling-data-at-15-per-month"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planetcassandra.org/blog/post/analytics-at-github-with-apache-cassandra/" TargetMode="External"/><Relationship Id="rId11" Type="http://schemas.openxmlformats.org/officeDocument/2006/relationships/hyperlink" Target="http://www.slideshare.net/adrianco/migrating-netflix-from-oracle-to-global-cassandra" TargetMode="External"/><Relationship Id="rId5" Type="http://schemas.openxmlformats.org/officeDocument/2006/relationships/hyperlink" Target="http://www.slideshare.net/jaykumarpatel/cassandra-at-ebay-13920376" TargetMode="External"/><Relationship Id="rId15" Type="http://schemas.openxmlformats.org/officeDocument/2006/relationships/image" Target="../media/image3.png"/><Relationship Id="rId10" Type="http://schemas.openxmlformats.org/officeDocument/2006/relationships/hyperlink" Target="http://www.slideshare.net/planetcassandra/3-mohit-anchlia" TargetMode="External"/><Relationship Id="rId4" Type="http://schemas.openxmlformats.org/officeDocument/2006/relationships/hyperlink" Target="http://www.slideshare.net/planetcassandra/nyc-tech-day-using-cassandra-for-dvr-scheduling-at-comcast" TargetMode="External"/><Relationship Id="rId9" Type="http://schemas.openxmlformats.org/officeDocument/2006/relationships/hyperlink" Target="http://planetcassandra.org/blog/post/instagram-making-the-switch-to-cassandra-from-redis-75-instasavings/" TargetMode="External"/><Relationship Id="rId14" Type="http://schemas.openxmlformats.org/officeDocument/2006/relationships/hyperlink" Target="http://planetcassandra.org/companie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obert/cassandra-docker" TargetMode="External"/><Relationship Id="rId2" Type="http://schemas.openxmlformats.org/officeDocument/2006/relationships/hyperlink" Target="https://www.docker.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Scaling </a:t>
            </a:r>
            <a:r>
              <a:rPr lang="en-US" dirty="0" err="1" smtClean="0"/>
              <a:t>OpenSimulator</a:t>
            </a:r>
            <a:r>
              <a:rPr lang="en-US" dirty="0" smtClean="0"/>
              <a:t> Inventory using NoSQL</a:t>
            </a:r>
            <a:endParaRPr lang="en-US" dirty="0"/>
          </a:p>
        </p:txBody>
      </p:sp>
      <p:sp>
        <p:nvSpPr>
          <p:cNvPr id="3" name="Subtitle 2"/>
          <p:cNvSpPr>
            <a:spLocks noGrp="1"/>
          </p:cNvSpPr>
          <p:nvPr>
            <p:ph type="subTitle" idx="1"/>
          </p:nvPr>
        </p:nvSpPr>
        <p:spPr/>
        <p:txBody>
          <a:bodyPr/>
          <a:lstStyle/>
          <a:p>
            <a:r>
              <a:rPr lang="en-US" dirty="0" smtClean="0"/>
              <a:t>David Daeschler</a:t>
            </a:r>
          </a:p>
          <a:p>
            <a:r>
              <a:rPr lang="en-US" dirty="0" smtClean="0"/>
              <a:t>InWorldz, LLC</a:t>
            </a:r>
            <a:endParaRPr lang="en-US" dirty="0"/>
          </a:p>
        </p:txBody>
      </p:sp>
      <p:pic>
        <p:nvPicPr>
          <p:cNvPr id="1026"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819941" y="4325112"/>
            <a:ext cx="4390882" cy="369332"/>
          </a:xfrm>
          <a:prstGeom prst="rect">
            <a:avLst/>
          </a:prstGeom>
          <a:noFill/>
        </p:spPr>
        <p:txBody>
          <a:bodyPr wrap="none" rtlCol="0">
            <a:spAutoFit/>
          </a:bodyPr>
          <a:lstStyle/>
          <a:p>
            <a:r>
              <a:rPr lang="en-US" dirty="0" err="1" smtClean="0">
                <a:solidFill>
                  <a:schemeClr val="bg2">
                    <a:lumMod val="75000"/>
                  </a:schemeClr>
                </a:solidFill>
              </a:rPr>
              <a:t>OpenSimulator</a:t>
            </a:r>
            <a:r>
              <a:rPr lang="en-US" dirty="0" smtClean="0">
                <a:solidFill>
                  <a:schemeClr val="bg2">
                    <a:lumMod val="75000"/>
                  </a:schemeClr>
                </a:solidFill>
              </a:rPr>
              <a:t> Community Conference 2014</a:t>
            </a:r>
            <a:endParaRPr lang="en-US" dirty="0">
              <a:solidFill>
                <a:schemeClr val="bg2">
                  <a:lumMod val="75000"/>
                </a:schemeClr>
              </a:solidFill>
            </a:endParaRPr>
          </a:p>
        </p:txBody>
      </p:sp>
    </p:spTree>
    <p:extLst>
      <p:ext uri="{BB962C8B-B14F-4D97-AF65-F5344CB8AC3E}">
        <p14:creationId xmlns:p14="http://schemas.microsoft.com/office/powerpoint/2010/main" val="178611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Inventory schema design</a:t>
            </a:r>
            <a:endParaRPr lang="en-US" dirty="0"/>
          </a:p>
        </p:txBody>
      </p:sp>
      <p:sp>
        <p:nvSpPr>
          <p:cNvPr id="3" name="Content Placeholder 2"/>
          <p:cNvSpPr>
            <a:spLocks noGrp="1"/>
          </p:cNvSpPr>
          <p:nvPr>
            <p:ph idx="1"/>
          </p:nvPr>
        </p:nvSpPr>
        <p:spPr/>
        <p:txBody>
          <a:bodyPr/>
          <a:lstStyle/>
          <a:p>
            <a:r>
              <a:rPr lang="en-US" dirty="0" smtClean="0"/>
              <a:t>Things to keep in mind:</a:t>
            </a:r>
          </a:p>
          <a:p>
            <a:pPr>
              <a:buFont typeface="Wingdings" panose="05000000000000000000" pitchFamily="2" charset="2"/>
              <a:buChar char="v"/>
            </a:pPr>
            <a:r>
              <a:rPr lang="en-US" dirty="0" smtClean="0"/>
              <a:t>SL based viewers don’t request subfolders individually in inventory fetch. The protocol CAN do this, but instead, all folders and subfolders are retrieved as part of the skeleton during login.</a:t>
            </a:r>
          </a:p>
          <a:p>
            <a:pPr>
              <a:buFont typeface="Wingdings" panose="05000000000000000000" pitchFamily="2" charset="2"/>
              <a:buChar char="v"/>
            </a:pPr>
            <a:r>
              <a:rPr lang="en-US" dirty="0" smtClean="0"/>
              <a:t>All items inside an individual folder are requested at once. We want to optimize reads based on this fact and not turn every item into an individual random IO. We can use a compound key to achieve this.</a:t>
            </a:r>
          </a:p>
          <a:p>
            <a:pPr>
              <a:buFont typeface="Wingdings" panose="05000000000000000000" pitchFamily="2" charset="2"/>
              <a:buChar char="v"/>
            </a:pPr>
            <a:r>
              <a:rPr lang="en-US" dirty="0" smtClean="0"/>
              <a:t>Items are </a:t>
            </a:r>
            <a:r>
              <a:rPr lang="en-US" dirty="0" err="1" smtClean="0"/>
              <a:t>rezzed</a:t>
            </a:r>
            <a:r>
              <a:rPr lang="en-US" dirty="0" smtClean="0"/>
              <a:t> into the world based on their UUID. Therefore we need to map item IDs back to their parent folder ID. We’ll do this explicitly and avoid secondary indexes which seem to have issues with becoming stale as of writing based on mailing list traffic.</a:t>
            </a:r>
          </a:p>
          <a:p>
            <a:pPr>
              <a:buFont typeface="Wingdings" panose="05000000000000000000" pitchFamily="2" charset="2"/>
              <a:buChar char="v"/>
            </a:pPr>
            <a:r>
              <a:rPr lang="en-US" dirty="0" smtClean="0"/>
              <a:t>All folders have version numbers that get incremented when items or subfolders and changed, created, moved, or deleted. We’ll use a special CQL column called a counter for this.</a:t>
            </a:r>
          </a:p>
          <a:p>
            <a:pPr>
              <a:buFont typeface="Wingdings" panose="05000000000000000000" pitchFamily="2" charset="2"/>
              <a:buChar char="v"/>
            </a:pPr>
            <a:endParaRPr lang="en-US" dirty="0" smtClean="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8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CQL Schema</a:t>
            </a:r>
            <a:endParaRPr lang="en-US"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04589" y="1846263"/>
            <a:ext cx="2723460" cy="4022725"/>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6565" y="1846263"/>
            <a:ext cx="2880470" cy="4022725"/>
          </a:xfrm>
        </p:spPr>
      </p:pic>
      <p:pic>
        <p:nvPicPr>
          <p:cNvPr id="5" name="Picture 2" descr="http://planetcassandra.org/blogs/Upload/Post567/IW_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4069494" y="4617308"/>
            <a:ext cx="1325953" cy="84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18422" y="4506097"/>
            <a:ext cx="1527683" cy="222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494624" y="3311611"/>
            <a:ext cx="1627884" cy="82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151480" y="3908504"/>
            <a:ext cx="1356462" cy="1015663"/>
          </a:xfrm>
          <a:prstGeom prst="rect">
            <a:avLst/>
          </a:prstGeom>
          <a:noFill/>
        </p:spPr>
        <p:txBody>
          <a:bodyPr wrap="none" rtlCol="0">
            <a:spAutoFit/>
          </a:bodyPr>
          <a:lstStyle/>
          <a:p>
            <a:pPr algn="ctr"/>
            <a:r>
              <a:rPr lang="en-US" sz="2000" b="1" dirty="0" smtClean="0"/>
              <a:t>Compound</a:t>
            </a:r>
            <a:br>
              <a:rPr lang="en-US" sz="2000" b="1" dirty="0" smtClean="0"/>
            </a:br>
            <a:r>
              <a:rPr lang="en-US" sz="2000" b="1" dirty="0" smtClean="0"/>
              <a:t>Primary</a:t>
            </a:r>
            <a:br>
              <a:rPr lang="en-US" sz="2000" b="1" dirty="0" smtClean="0"/>
            </a:br>
            <a:r>
              <a:rPr lang="en-US" sz="2000" b="1" dirty="0" smtClean="0"/>
              <a:t>Keys</a:t>
            </a:r>
            <a:endParaRPr lang="en-US" sz="2000" b="1" dirty="0"/>
          </a:p>
        </p:txBody>
      </p:sp>
    </p:spTree>
    <p:extLst>
      <p:ext uri="{BB962C8B-B14F-4D97-AF65-F5344CB8AC3E}">
        <p14:creationId xmlns:p14="http://schemas.microsoft.com/office/powerpoint/2010/main" val="2463073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more detail about the design</a:t>
            </a:r>
            <a:endParaRPr lang="en-US" dirty="0"/>
          </a:p>
        </p:txBody>
      </p:sp>
      <p:sp>
        <p:nvSpPr>
          <p:cNvPr id="3" name="Content Placeholder 2"/>
          <p:cNvSpPr>
            <a:spLocks noGrp="1"/>
          </p:cNvSpPr>
          <p:nvPr>
            <p:ph idx="1"/>
          </p:nvPr>
        </p:nvSpPr>
        <p:spPr/>
        <p:txBody>
          <a:bodyPr/>
          <a:lstStyle/>
          <a:p>
            <a:r>
              <a:rPr lang="en-US" dirty="0" smtClean="0"/>
              <a:t>You’ll notice that </a:t>
            </a:r>
            <a:r>
              <a:rPr lang="en-US" b="1" dirty="0" smtClean="0"/>
              <a:t>the design of the schema is geared around how the data will be queried. </a:t>
            </a:r>
            <a:r>
              <a:rPr lang="en-US" dirty="0" smtClean="0"/>
              <a:t>This is important because it runs contrary to how we’re used to setting up schemas in the relational world where the entities normally closely follow our class model.</a:t>
            </a:r>
          </a:p>
          <a:p>
            <a:r>
              <a:rPr lang="en-US" b="1" dirty="0" smtClean="0"/>
              <a:t>PRIMARY KEY (Partition Key, Clustering Column, Clustering Column, </a:t>
            </a:r>
            <a:r>
              <a:rPr lang="en-US" b="1" dirty="0" err="1" smtClean="0"/>
              <a:t>Clus</a:t>
            </a:r>
            <a:r>
              <a:rPr lang="en-US" b="1" dirty="0" smtClean="0"/>
              <a:t>...)</a:t>
            </a:r>
          </a:p>
          <a:p>
            <a:r>
              <a:rPr lang="en-US" dirty="0" smtClean="0"/>
              <a:t>The reason we’re using compound primary keys is due to the way Cassandra stores data. When you use a compound primary key, all the data matching the first component of the compound key, known as the partition key, is grouped together. This means that when we query using this key alone, or this key with a range of clustering columns, Cassandra is able to retrieve the data without seeking out each individual row for the clustering columns.</a:t>
            </a:r>
          </a:p>
          <a:p>
            <a:r>
              <a:rPr lang="en-US" dirty="0" smtClean="0"/>
              <a:t>This allows us to efficiently read the data from all items inside a folder without performing additional seeking for each item.</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781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the code! .. But first</a:t>
            </a:r>
            <a:endParaRPr lang="en-US" dirty="0"/>
          </a:p>
        </p:txBody>
      </p:sp>
      <p:sp>
        <p:nvSpPr>
          <p:cNvPr id="3" name="Content Placeholder 2"/>
          <p:cNvSpPr>
            <a:spLocks noGrp="1"/>
          </p:cNvSpPr>
          <p:nvPr>
            <p:ph idx="1"/>
          </p:nvPr>
        </p:nvSpPr>
        <p:spPr>
          <a:xfrm>
            <a:off x="1097280" y="1845734"/>
            <a:ext cx="10058400" cy="4023360"/>
          </a:xfrm>
        </p:spPr>
        <p:txBody>
          <a:bodyPr/>
          <a:lstStyle/>
          <a:p>
            <a:r>
              <a:rPr lang="en-US" dirty="0" smtClean="0"/>
              <a:t>A few things to remember:</a:t>
            </a:r>
          </a:p>
          <a:p>
            <a:pPr>
              <a:buFont typeface="Wingdings" panose="05000000000000000000" pitchFamily="2" charset="2"/>
              <a:buChar char="v"/>
            </a:pPr>
            <a:r>
              <a:rPr lang="en-US" dirty="0" smtClean="0"/>
              <a:t> Since we’re maintaining a </a:t>
            </a:r>
            <a:r>
              <a:rPr lang="en-US" dirty="0" err="1" smtClean="0"/>
              <a:t>denormalized</a:t>
            </a:r>
            <a:r>
              <a:rPr lang="en-US" dirty="0" smtClean="0"/>
              <a:t> dataset, we need to make sure updates to item/folder parentage and versioning are reflected in all related tables</a:t>
            </a:r>
            <a:br>
              <a:rPr lang="en-US" dirty="0" smtClean="0"/>
            </a:br>
            <a:r>
              <a:rPr lang="en-US" dirty="0" smtClean="0"/>
              <a:t/>
            </a:r>
            <a:br>
              <a:rPr lang="en-US" dirty="0" smtClean="0"/>
            </a:br>
            <a:r>
              <a:rPr lang="en-US" dirty="0" smtClean="0"/>
              <a:t>Remember</a:t>
            </a:r>
          </a:p>
          <a:p>
            <a:pPr lvl="1">
              <a:buFont typeface="Wingdings" panose="05000000000000000000" pitchFamily="2" charset="2"/>
              <a:buChar char="v"/>
            </a:pPr>
            <a:r>
              <a:rPr lang="en-US" dirty="0" smtClean="0"/>
              <a:t>Moving a folder requires you to alter the skeletons table, and update the </a:t>
            </a:r>
            <a:r>
              <a:rPr lang="en-US" dirty="0" err="1" smtClean="0"/>
              <a:t>folder_versions</a:t>
            </a:r>
            <a:r>
              <a:rPr lang="en-US" dirty="0" smtClean="0"/>
              <a:t> table.</a:t>
            </a:r>
          </a:p>
          <a:p>
            <a:pPr lvl="1">
              <a:buFont typeface="Wingdings" panose="05000000000000000000" pitchFamily="2" charset="2"/>
              <a:buChar char="v"/>
            </a:pPr>
            <a:r>
              <a:rPr lang="en-US" smtClean="0"/>
              <a:t>Renaming </a:t>
            </a:r>
            <a:r>
              <a:rPr lang="en-US" dirty="0" smtClean="0"/>
              <a:t>a folder requires you to alter skeletons, folders, and </a:t>
            </a:r>
            <a:r>
              <a:rPr lang="en-US" dirty="0" err="1" smtClean="0"/>
              <a:t>folder_versions</a:t>
            </a:r>
            <a:r>
              <a:rPr lang="en-US" dirty="0" smtClean="0"/>
              <a:t> tables.</a:t>
            </a:r>
          </a:p>
          <a:p>
            <a:pPr lvl="1">
              <a:buFont typeface="Wingdings" panose="05000000000000000000" pitchFamily="2" charset="2"/>
              <a:buChar char="v"/>
            </a:pPr>
            <a:r>
              <a:rPr lang="en-US" dirty="0" smtClean="0"/>
              <a:t>Moving or renaming an item requires you to alter folders, </a:t>
            </a:r>
            <a:r>
              <a:rPr lang="en-US" dirty="0" err="1" smtClean="0"/>
              <a:t>folder_versions</a:t>
            </a:r>
            <a:r>
              <a:rPr lang="en-US" dirty="0" smtClean="0"/>
              <a:t>, and </a:t>
            </a:r>
            <a:r>
              <a:rPr lang="en-US" dirty="0" err="1" smtClean="0"/>
              <a:t>item_parents</a:t>
            </a:r>
            <a:r>
              <a:rPr lang="en-US" dirty="0" smtClean="0"/>
              <a:t>.</a:t>
            </a:r>
          </a:p>
          <a:p>
            <a:pPr lvl="1">
              <a:buFont typeface="Wingdings" panose="05000000000000000000" pitchFamily="2" charset="2"/>
              <a:buChar char="v"/>
            </a:pPr>
            <a:endParaRPr lang="en-US" dirty="0"/>
          </a:p>
          <a:p>
            <a:pPr marL="201168" lvl="1" indent="0">
              <a:buNone/>
            </a:pPr>
            <a:r>
              <a:rPr lang="en-US" dirty="0" smtClean="0"/>
              <a:t>OK! NOW</a:t>
            </a:r>
            <a:r>
              <a:rPr lang="en-US" sz="4000" dirty="0" smtClean="0"/>
              <a:t>TO the CODE!</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76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you? Why should I watch? You’re not the boss of 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Hello! I’m David Daeschler, also known as </a:t>
            </a:r>
            <a:r>
              <a:rPr lang="en-US" dirty="0" err="1" smtClean="0"/>
              <a:t>Tranquillity</a:t>
            </a:r>
            <a:r>
              <a:rPr lang="en-US" dirty="0" smtClean="0"/>
              <a:t> </a:t>
            </a:r>
            <a:r>
              <a:rPr lang="en-US" dirty="0" err="1" smtClean="0"/>
              <a:t>Dexler</a:t>
            </a:r>
            <a:r>
              <a:rPr lang="en-US" dirty="0" smtClean="0"/>
              <a:t>. I am a partner and software architect over at InWorldz, LLC.</a:t>
            </a:r>
          </a:p>
          <a:p>
            <a:pPr>
              <a:buFont typeface="Wingdings" panose="05000000000000000000" pitchFamily="2" charset="2"/>
              <a:buChar char="q"/>
            </a:pPr>
            <a:r>
              <a:rPr lang="en-US" dirty="0" smtClean="0"/>
              <a:t>I designed and deployed an LSL compiler, virtual machine, and script runtime named Phlox to eliminate CPU and memory issues caused by user scripts.</a:t>
            </a:r>
          </a:p>
          <a:p>
            <a:pPr>
              <a:buFont typeface="Wingdings" panose="05000000000000000000" pitchFamily="2" charset="2"/>
              <a:buChar char="q"/>
            </a:pPr>
            <a:r>
              <a:rPr lang="en-US" dirty="0" smtClean="0"/>
              <a:t>We developed PhysX physics integration for stable rigid body dynamics and vehicle functionality.</a:t>
            </a:r>
          </a:p>
          <a:p>
            <a:pPr>
              <a:buFont typeface="Wingdings" panose="05000000000000000000" pitchFamily="2" charset="2"/>
              <a:buChar char="q"/>
            </a:pPr>
            <a:r>
              <a:rPr lang="en-US" dirty="0" smtClean="0"/>
              <a:t>I’ve designed scale out asset services that now run over 11 servers (10 TB of data), and an inventory system running on top of Apache Cassandra that is now running on 8 nodes holding about 250 GB of data.</a:t>
            </a:r>
          </a:p>
          <a:p>
            <a:pPr>
              <a:buFont typeface="Wingdings" panose="05000000000000000000" pitchFamily="2" charset="2"/>
              <a:buChar char="q"/>
            </a:pPr>
            <a:r>
              <a:rPr lang="en-US" dirty="0" smtClean="0"/>
              <a:t>We routinely handle over 300 concurrent users on the grid and we’ve peaked out just shy of 500 concurrent users without experiencing backend faults or load issues.</a:t>
            </a:r>
          </a:p>
          <a:p>
            <a:pPr marL="0" indent="0">
              <a:buNone/>
            </a:pPr>
            <a:r>
              <a:rPr lang="en-US" dirty="0"/>
              <a:t>We’ve experienced and conquered more than a few scaling problems while running our </a:t>
            </a:r>
            <a:r>
              <a:rPr lang="en-US" dirty="0" err="1"/>
              <a:t>Opensim</a:t>
            </a:r>
            <a:r>
              <a:rPr lang="en-US" dirty="0"/>
              <a:t> derived grid over the past 5 </a:t>
            </a:r>
            <a:r>
              <a:rPr lang="en-US" dirty="0" smtClean="0"/>
              <a:t>years. It’s been a school of hard knocks, and we’d like to share some of our experiences and solutions.</a:t>
            </a:r>
            <a:endParaRPr lang="en-US" dirty="0"/>
          </a:p>
          <a:p>
            <a:pPr marL="0" indent="0">
              <a:buNone/>
            </a:pP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65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noes! Inventory woes!</a:t>
            </a:r>
            <a:endParaRPr lang="en-US" dirty="0"/>
          </a:p>
        </p:txBody>
      </p:sp>
      <p:sp>
        <p:nvSpPr>
          <p:cNvPr id="3" name="Content Placeholder 2"/>
          <p:cNvSpPr>
            <a:spLocks noGrp="1"/>
          </p:cNvSpPr>
          <p:nvPr>
            <p:ph idx="1"/>
          </p:nvPr>
        </p:nvSpPr>
        <p:spPr/>
        <p:txBody>
          <a:bodyPr/>
          <a:lstStyle/>
          <a:p>
            <a:pPr marL="0" indent="0">
              <a:buNone/>
            </a:pPr>
            <a:r>
              <a:rPr lang="en-US" b="1" dirty="0" smtClean="0"/>
              <a:t>You’re running an </a:t>
            </a:r>
            <a:r>
              <a:rPr lang="en-US" b="1" dirty="0" err="1" smtClean="0"/>
              <a:t>opensimulator</a:t>
            </a:r>
            <a:r>
              <a:rPr lang="en-US" b="1" dirty="0" smtClean="0"/>
              <a:t> grid, and everything is going just great!</a:t>
            </a:r>
            <a:endParaRPr lang="en-US" b="1" dirty="0"/>
          </a:p>
          <a:p>
            <a:pPr marL="0" indent="0">
              <a:buNone/>
            </a:pPr>
            <a:r>
              <a:rPr lang="en-US" dirty="0" smtClean="0"/>
              <a:t>... </a:t>
            </a:r>
            <a:r>
              <a:rPr lang="en-US" b="1" dirty="0" smtClean="0"/>
              <a:t>Until concurrency and inventory size picks up, then out of the blue</a:t>
            </a:r>
            <a:r>
              <a:rPr lang="en-US" dirty="0" smtClean="0"/>
              <a:t>:</a:t>
            </a:r>
          </a:p>
          <a:p>
            <a:pPr>
              <a:buFont typeface="Wingdings" panose="05000000000000000000" pitchFamily="2" charset="2"/>
              <a:buChar char="§"/>
            </a:pPr>
            <a:r>
              <a:rPr lang="en-US" dirty="0" smtClean="0"/>
              <a:t>Your users are having trouble logging in</a:t>
            </a:r>
          </a:p>
          <a:p>
            <a:pPr>
              <a:buFont typeface="Wingdings" panose="05000000000000000000" pitchFamily="2" charset="2"/>
              <a:buChar char="§"/>
            </a:pPr>
            <a:r>
              <a:rPr lang="en-US" dirty="0" smtClean="0"/>
              <a:t>You’re starting to see timeouts on MySQL for inventory operations</a:t>
            </a:r>
          </a:p>
          <a:p>
            <a:pPr>
              <a:buFont typeface="Wingdings" panose="05000000000000000000" pitchFamily="2" charset="2"/>
              <a:buChar char="§"/>
            </a:pPr>
            <a:r>
              <a:rPr lang="en-US" dirty="0" smtClean="0"/>
              <a:t>Your inventory tables are getting really huge. People insist on keeping 100,000+ items containing at least 400 copies of “primitive”. You hit 100GB of data and realize scaling up wont be a viable option much longer.</a:t>
            </a:r>
          </a:p>
          <a:p>
            <a:pPr>
              <a:buFont typeface="Wingdings" panose="05000000000000000000" pitchFamily="2" charset="2"/>
              <a:buChar char="§"/>
            </a:pPr>
            <a:r>
              <a:rPr lang="en-US" dirty="0" smtClean="0"/>
              <a:t>“My Inventory stopped downloading at 75,000 items, but I have 999,999!”</a:t>
            </a:r>
          </a:p>
          <a:p>
            <a:pPr>
              <a:buFont typeface="Wingdings" panose="05000000000000000000" pitchFamily="2" charset="2"/>
              <a:buChar char="§"/>
            </a:pPr>
            <a:r>
              <a:rPr lang="en-US" dirty="0" smtClean="0"/>
              <a:t>“My pony avatar is missing!”</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2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Federation only helps so much	</a:t>
            </a:r>
            <a:endParaRPr lang="en-US" dirty="0"/>
          </a:p>
        </p:txBody>
      </p:sp>
      <p:sp>
        <p:nvSpPr>
          <p:cNvPr id="3" name="Content Placeholder 2"/>
          <p:cNvSpPr>
            <a:spLocks noGrp="1"/>
          </p:cNvSpPr>
          <p:nvPr>
            <p:ph idx="1"/>
          </p:nvPr>
        </p:nvSpPr>
        <p:spPr/>
        <p:txBody>
          <a:bodyPr/>
          <a:lstStyle/>
          <a:p>
            <a:r>
              <a:rPr lang="en-US" dirty="0" smtClean="0"/>
              <a:t>Even if your grid is part of the Hypergrid, it still may become wildly popular. In this case, manual federation becomes a nonstarter. Trying to predict growth/loss, to set up multiple “your grid-1, your grid-2” just really isn’t an ideal solution for fast action in time to keep up with changes in demand.</a:t>
            </a:r>
          </a:p>
          <a:p>
            <a:r>
              <a:rPr lang="en-US" dirty="0" smtClean="0"/>
              <a:t>Manual self-federation to provide scale out for growth also would require advanced software tools to set up entirely new backend and frontend services. Shard keys would have to be chosen, and users would have to be manually distributed against the new set of servers every time your grid needed to scale again. Essentially, each shard instance that was spun up would require doing everything again that you had to do for your grid initially.</a:t>
            </a:r>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23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MySQL read slaves/scale out</a:t>
            </a:r>
            <a:endParaRPr lang="en-US" dirty="0"/>
          </a:p>
        </p:txBody>
      </p:sp>
      <p:sp>
        <p:nvSpPr>
          <p:cNvPr id="3" name="Content Placeholder 2"/>
          <p:cNvSpPr>
            <a:spLocks noGrp="1"/>
          </p:cNvSpPr>
          <p:nvPr>
            <p:ph idx="1"/>
          </p:nvPr>
        </p:nvSpPr>
        <p:spPr/>
        <p:txBody>
          <a:bodyPr/>
          <a:lstStyle/>
          <a:p>
            <a:r>
              <a:rPr lang="en-US" dirty="0" smtClean="0"/>
              <a:t>MySQL supports read-only slaves out of the box that can help you when your workload is dominated by reads. </a:t>
            </a:r>
          </a:p>
          <a:p>
            <a:r>
              <a:rPr lang="en-US" dirty="0" smtClean="0"/>
              <a:t>Unfortunately, this would only allow you to scale out until writes became the bottleneck for your master MySQL server, at which point the master and all slaves would have to be scaled UP with better hardware.</a:t>
            </a:r>
          </a:p>
          <a:p>
            <a:r>
              <a:rPr lang="en-US" dirty="0" smtClean="0"/>
              <a:t>We quickly started to see </a:t>
            </a:r>
            <a:r>
              <a:rPr lang="en-US" dirty="0" err="1" smtClean="0"/>
              <a:t>IOwait</a:t>
            </a:r>
            <a:r>
              <a:rPr lang="en-US" dirty="0" smtClean="0"/>
              <a:t> numbers climb because of the amount of writes that were happening on MySQL. People love to buy stuff and give stuff to each other. Once we got past a certain point, tuning was no longer an option. It was either get a better master server, or replace the MySQL backend with something else.</a:t>
            </a:r>
            <a:endParaRPr lang="en-US" dirty="0"/>
          </a:p>
        </p:txBody>
      </p:sp>
      <p:pic>
        <p:nvPicPr>
          <p:cNvPr id="5"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8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488371" y="2274838"/>
            <a:ext cx="7215258" cy="2308325"/>
            <a:chOff x="3097763" y="2192694"/>
            <a:chExt cx="7215258" cy="2308325"/>
          </a:xfrm>
        </p:grpSpPr>
        <p:sp>
          <p:nvSpPr>
            <p:cNvPr id="9" name="TextBox 8"/>
            <p:cNvSpPr txBox="1"/>
            <p:nvPr/>
          </p:nvSpPr>
          <p:spPr>
            <a:xfrm>
              <a:off x="3097763" y="2192694"/>
              <a:ext cx="2938625" cy="1107996"/>
            </a:xfrm>
            <a:prstGeom prst="rect">
              <a:avLst/>
            </a:prstGeom>
            <a:noFill/>
          </p:spPr>
          <p:txBody>
            <a:bodyPr wrap="none" rtlCol="0">
              <a:spAutoFit/>
            </a:bodyPr>
            <a:lstStyle/>
            <a:p>
              <a:r>
                <a:rPr lang="en-US" sz="6600" dirty="0" smtClean="0"/>
                <a:t>Apache </a:t>
              </a:r>
              <a:endParaRPr lang="en-US" sz="66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012" y="2192694"/>
              <a:ext cx="4572009" cy="914402"/>
            </a:xfrm>
            <a:prstGeom prst="rect">
              <a:avLst/>
            </a:prstGeom>
          </p:spPr>
        </p:pic>
        <p:sp>
          <p:nvSpPr>
            <p:cNvPr id="11" name="TextBox 10"/>
            <p:cNvSpPr txBox="1"/>
            <p:nvPr/>
          </p:nvSpPr>
          <p:spPr>
            <a:xfrm>
              <a:off x="3480319" y="3300690"/>
              <a:ext cx="6317820" cy="1200329"/>
            </a:xfrm>
            <a:prstGeom prst="rect">
              <a:avLst/>
            </a:prstGeom>
            <a:noFill/>
          </p:spPr>
          <p:txBody>
            <a:bodyPr wrap="none" rtlCol="0">
              <a:spAutoFit/>
            </a:bodyPr>
            <a:lstStyle/>
            <a:p>
              <a:r>
                <a:rPr lang="en-US" sz="7200" dirty="0" smtClean="0"/>
                <a:t>TO THE RESCUE!</a:t>
              </a:r>
              <a:endParaRPr lang="en-US" sz="7200" dirty="0"/>
            </a:p>
          </p:txBody>
        </p:sp>
      </p:grpSp>
    </p:spTree>
    <p:extLst>
      <p:ext uri="{BB962C8B-B14F-4D97-AF65-F5344CB8AC3E}">
        <p14:creationId xmlns:p14="http://schemas.microsoft.com/office/powerpoint/2010/main" val="3166895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3" name="Content Placeholder 2"/>
          <p:cNvSpPr>
            <a:spLocks noGrp="1"/>
          </p:cNvSpPr>
          <p:nvPr>
            <p:ph idx="1"/>
          </p:nvPr>
        </p:nvSpPr>
        <p:spPr/>
        <p:txBody>
          <a:bodyPr/>
          <a:lstStyle/>
          <a:p>
            <a:pPr marL="0" indent="0">
              <a:buNone/>
            </a:pPr>
            <a:r>
              <a:rPr lang="en-US" dirty="0" smtClean="0"/>
              <a:t>Cassandra </a:t>
            </a:r>
            <a:r>
              <a:rPr lang="en-US" dirty="0"/>
              <a:t>is in use at </a:t>
            </a:r>
            <a:r>
              <a:rPr lang="en-US" u="sng" dirty="0">
                <a:hlinkClick r:id="rId2"/>
              </a:rPr>
              <a:t>Constant Contact</a:t>
            </a:r>
            <a:r>
              <a:rPr lang="en-US" dirty="0" smtClean="0"/>
              <a:t>, </a:t>
            </a:r>
            <a:r>
              <a:rPr lang="en-US" u="sng" dirty="0" smtClean="0">
                <a:hlinkClick r:id="rId3"/>
              </a:rPr>
              <a:t>CERN</a:t>
            </a:r>
            <a:r>
              <a:rPr lang="en-US" dirty="0"/>
              <a:t>, </a:t>
            </a:r>
            <a:r>
              <a:rPr lang="en-US" u="sng" dirty="0">
                <a:hlinkClick r:id="rId4"/>
              </a:rPr>
              <a:t>Comcast</a:t>
            </a:r>
            <a:r>
              <a:rPr lang="en-US" dirty="0"/>
              <a:t>, </a:t>
            </a:r>
            <a:r>
              <a:rPr lang="en-US" u="sng" dirty="0">
                <a:hlinkClick r:id="rId5"/>
              </a:rPr>
              <a:t>eBay</a:t>
            </a:r>
            <a:r>
              <a:rPr lang="en-US" dirty="0"/>
              <a:t>, </a:t>
            </a:r>
            <a:r>
              <a:rPr lang="en-US" u="sng" dirty="0">
                <a:hlinkClick r:id="rId6"/>
              </a:rPr>
              <a:t>GitHub</a:t>
            </a:r>
            <a:r>
              <a:rPr lang="en-US" dirty="0"/>
              <a:t>, </a:t>
            </a:r>
            <a:r>
              <a:rPr lang="en-US" u="sng" dirty="0" err="1">
                <a:hlinkClick r:id="rId7"/>
              </a:rPr>
              <a:t>GoDaddy</a:t>
            </a:r>
            <a:r>
              <a:rPr lang="en-US" dirty="0" smtClean="0"/>
              <a:t>, </a:t>
            </a:r>
            <a:r>
              <a:rPr lang="en-US" u="sng" dirty="0" smtClean="0">
                <a:hlinkClick r:id="rId8"/>
              </a:rPr>
              <a:t>Hulu</a:t>
            </a:r>
            <a:r>
              <a:rPr lang="en-US" dirty="0"/>
              <a:t>, </a:t>
            </a:r>
            <a:r>
              <a:rPr lang="en-US" u="sng" dirty="0">
                <a:hlinkClick r:id="rId9"/>
              </a:rPr>
              <a:t>Instagram</a:t>
            </a:r>
            <a:r>
              <a:rPr lang="en-US" dirty="0"/>
              <a:t>, </a:t>
            </a:r>
            <a:r>
              <a:rPr lang="en-US" u="sng" dirty="0">
                <a:hlinkClick r:id="rId10"/>
              </a:rPr>
              <a:t>Intuit</a:t>
            </a:r>
            <a:r>
              <a:rPr lang="en-US" dirty="0"/>
              <a:t>, </a:t>
            </a:r>
            <a:r>
              <a:rPr lang="en-US" u="sng" dirty="0">
                <a:hlinkClick r:id="rId11"/>
              </a:rPr>
              <a:t>Netflix</a:t>
            </a:r>
            <a:r>
              <a:rPr lang="en-US" dirty="0"/>
              <a:t>, </a:t>
            </a:r>
            <a:r>
              <a:rPr lang="en-US" u="sng" dirty="0" err="1">
                <a:hlinkClick r:id="rId12"/>
              </a:rPr>
              <a:t>Reddit</a:t>
            </a:r>
            <a:r>
              <a:rPr lang="en-US" dirty="0"/>
              <a:t>, </a:t>
            </a:r>
            <a:r>
              <a:rPr lang="en-US" u="sng" dirty="0">
                <a:hlinkClick r:id="rId13"/>
              </a:rPr>
              <a:t>The Weather Channel</a:t>
            </a:r>
            <a:r>
              <a:rPr lang="en-US" dirty="0"/>
              <a:t>, and </a:t>
            </a:r>
            <a:r>
              <a:rPr lang="en-US" u="sng" dirty="0">
                <a:hlinkClick r:id="rId14"/>
              </a:rPr>
              <a:t>over 1500 more companies</a:t>
            </a:r>
            <a:r>
              <a:rPr lang="en-US" dirty="0"/>
              <a:t> that have large, active data sets</a:t>
            </a:r>
            <a:r>
              <a:rPr lang="en-US" dirty="0" smtClean="0"/>
              <a:t>.</a:t>
            </a:r>
          </a:p>
          <a:p>
            <a:pPr marL="0" indent="0">
              <a:buNone/>
            </a:pPr>
            <a:r>
              <a:rPr lang="en-US" dirty="0" smtClean="0"/>
              <a:t>It is a distributed, scale-out, fault tolerant database with tunable consistency.</a:t>
            </a:r>
          </a:p>
          <a:p>
            <a:pPr marL="0" indent="0">
              <a:buNone/>
            </a:pPr>
            <a:r>
              <a:rPr lang="en-US" b="1" dirty="0" smtClean="0"/>
              <a:t>Benefits</a:t>
            </a:r>
          </a:p>
          <a:p>
            <a:pPr>
              <a:buFont typeface="Wingdings" panose="05000000000000000000" pitchFamily="2" charset="2"/>
              <a:buChar char="§"/>
            </a:pPr>
            <a:r>
              <a:rPr lang="en-US" dirty="0" smtClean="0"/>
              <a:t>Your data is replicated onto multiple servers that can even span different datacenters</a:t>
            </a:r>
          </a:p>
          <a:p>
            <a:pPr>
              <a:buFont typeface="Wingdings" panose="05000000000000000000" pitchFamily="2" charset="2"/>
              <a:buChar char="§"/>
            </a:pPr>
            <a:r>
              <a:rPr lang="en-US" dirty="0" smtClean="0"/>
              <a:t>You can lose one or more </a:t>
            </a:r>
            <a:r>
              <a:rPr lang="en-US" b="1" dirty="0" smtClean="0"/>
              <a:t>servers</a:t>
            </a:r>
            <a:r>
              <a:rPr lang="en-US" dirty="0" smtClean="0"/>
              <a:t> in a cluster and still stay up and running with zero downtime and zero data loss. This goes well beyond simple RAID.</a:t>
            </a:r>
          </a:p>
          <a:p>
            <a:pPr>
              <a:buFont typeface="Wingdings" panose="05000000000000000000" pitchFamily="2" charset="2"/>
              <a:buChar char="§"/>
            </a:pPr>
            <a:r>
              <a:rPr lang="en-US" dirty="0" smtClean="0"/>
              <a:t>Seeing the load on backend increase beyond your comfort level? Simply add new servers to the cluster with ZERO downtime.</a:t>
            </a:r>
          </a:p>
          <a:p>
            <a:pPr>
              <a:buFont typeface="Wingdings" panose="05000000000000000000" pitchFamily="2" charset="2"/>
              <a:buChar char="§"/>
            </a:pPr>
            <a:endParaRPr lang="en-US" dirty="0" smtClean="0"/>
          </a:p>
          <a:p>
            <a:pPr>
              <a:buFont typeface="Wingdings" panose="05000000000000000000" pitchFamily="2" charset="2"/>
              <a:buChar char="q"/>
            </a:pPr>
            <a:endParaRPr lang="en-US" b="1" dirty="0" smtClean="0"/>
          </a:p>
        </p:txBody>
      </p:sp>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109779" y="822958"/>
            <a:ext cx="4572009" cy="914402"/>
          </a:xfrm>
          <a:prstGeom prst="rect">
            <a:avLst/>
          </a:prstGeom>
        </p:spPr>
      </p:pic>
      <p:pic>
        <p:nvPicPr>
          <p:cNvPr id="7" name="Picture 2" descr="http://planetcassandra.org/blogs/Upload/Post567/IW_R.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9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Cassandra setup with </a:t>
            </a:r>
            <a:r>
              <a:rPr lang="en-US" dirty="0" err="1" smtClean="0"/>
              <a:t>Docker</a:t>
            </a:r>
            <a:endParaRPr lang="en-US" dirty="0"/>
          </a:p>
        </p:txBody>
      </p:sp>
      <p:sp>
        <p:nvSpPr>
          <p:cNvPr id="3" name="Content Placeholder 2"/>
          <p:cNvSpPr>
            <a:spLocks noGrp="1"/>
          </p:cNvSpPr>
          <p:nvPr>
            <p:ph idx="1"/>
          </p:nvPr>
        </p:nvSpPr>
        <p:spPr/>
        <p:txBody>
          <a:bodyPr/>
          <a:lstStyle/>
          <a:p>
            <a:r>
              <a:rPr lang="en-US" dirty="0" smtClean="0"/>
              <a:t>If you haven’t heard of </a:t>
            </a:r>
            <a:r>
              <a:rPr lang="en-US" dirty="0" err="1" smtClean="0"/>
              <a:t>Docker</a:t>
            </a:r>
            <a:r>
              <a:rPr lang="en-US" dirty="0" smtClean="0"/>
              <a:t> yet, you need to check </a:t>
            </a:r>
            <a:r>
              <a:rPr lang="en-US" dirty="0"/>
              <a:t>it out:  </a:t>
            </a:r>
            <a:r>
              <a:rPr lang="en-US" dirty="0">
                <a:hlinkClick r:id="rId2"/>
              </a:rPr>
              <a:t>https://</a:t>
            </a:r>
            <a:r>
              <a:rPr lang="en-US" dirty="0" smtClean="0">
                <a:hlinkClick r:id="rId2"/>
              </a:rPr>
              <a:t>www.docker.com</a:t>
            </a:r>
            <a:endParaRPr lang="en-US" dirty="0" smtClean="0"/>
          </a:p>
          <a:p>
            <a:r>
              <a:rPr lang="en-US" dirty="0" err="1" smtClean="0"/>
              <a:t>Docker</a:t>
            </a:r>
            <a:r>
              <a:rPr lang="en-US" dirty="0" smtClean="0"/>
              <a:t> lets you package an app and all of its dependencies in a portable container.</a:t>
            </a:r>
          </a:p>
          <a:p>
            <a:r>
              <a:rPr lang="en-US" dirty="0" smtClean="0"/>
              <a:t>We’ll use the prebuilt Cassandra </a:t>
            </a:r>
            <a:r>
              <a:rPr lang="en-US" dirty="0"/>
              <a:t>container from </a:t>
            </a:r>
            <a:r>
              <a:rPr lang="en-US" dirty="0">
                <a:hlinkClick r:id="rId3"/>
              </a:rPr>
              <a:t>https://</a:t>
            </a:r>
            <a:r>
              <a:rPr lang="en-US" dirty="0" smtClean="0">
                <a:hlinkClick r:id="rId3"/>
              </a:rPr>
              <a:t>github.com/tobert/cassandra-docker</a:t>
            </a:r>
            <a:r>
              <a:rPr lang="en-US" dirty="0" smtClean="0"/>
              <a:t> to build our demo on. (By the way, Al Tobey is an awesome guy and you should follow him on twitter @</a:t>
            </a:r>
            <a:r>
              <a:rPr lang="en-US" dirty="0" err="1" smtClean="0"/>
              <a:t>AlTobey</a:t>
            </a:r>
            <a:r>
              <a:rPr lang="en-US" dirty="0" smtClean="0"/>
              <a:t>)</a:t>
            </a:r>
          </a:p>
          <a:p>
            <a:r>
              <a:rPr lang="en-US" dirty="0" smtClean="0"/>
              <a:t>Once </a:t>
            </a:r>
            <a:r>
              <a:rPr lang="en-US" dirty="0" err="1" smtClean="0"/>
              <a:t>Docker</a:t>
            </a:r>
            <a:r>
              <a:rPr lang="en-US" dirty="0" smtClean="0"/>
              <a:t> is downloaded and set up, starting a single node Cassandra cluster is super easy:</a:t>
            </a:r>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1322" y="4411473"/>
            <a:ext cx="8090316" cy="977950"/>
          </a:xfrm>
          <a:prstGeom prst="rect">
            <a:avLst/>
          </a:prstGeom>
        </p:spPr>
      </p:pic>
      <p:sp>
        <p:nvSpPr>
          <p:cNvPr id="6" name="TextBox 5"/>
          <p:cNvSpPr txBox="1"/>
          <p:nvPr/>
        </p:nvSpPr>
        <p:spPr>
          <a:xfrm>
            <a:off x="8702566" y="4952554"/>
            <a:ext cx="830677" cy="369332"/>
          </a:xfrm>
          <a:prstGeom prst="rect">
            <a:avLst/>
          </a:prstGeom>
          <a:noFill/>
        </p:spPr>
        <p:txBody>
          <a:bodyPr wrap="none" rtlCol="0">
            <a:spAutoFit/>
          </a:bodyPr>
          <a:lstStyle/>
          <a:p>
            <a:r>
              <a:rPr lang="en-US" dirty="0" smtClean="0"/>
              <a:t>:2.0.10</a:t>
            </a:r>
            <a:endParaRPr lang="en-US" dirty="0"/>
          </a:p>
        </p:txBody>
      </p:sp>
      <p:pic>
        <p:nvPicPr>
          <p:cNvPr id="7" name="Picture 2" descr="http://planetcassandra.org/blogs/Upload/Post567/IW_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89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Like SQL but different</a:t>
            </a:r>
            <a:endParaRPr lang="en-US" dirty="0"/>
          </a:p>
        </p:txBody>
      </p:sp>
      <p:sp>
        <p:nvSpPr>
          <p:cNvPr id="3" name="Content Placeholder 2"/>
          <p:cNvSpPr>
            <a:spLocks noGrp="1"/>
          </p:cNvSpPr>
          <p:nvPr>
            <p:ph idx="1"/>
          </p:nvPr>
        </p:nvSpPr>
        <p:spPr/>
        <p:txBody>
          <a:bodyPr/>
          <a:lstStyle/>
          <a:p>
            <a:r>
              <a:rPr lang="en-US" dirty="0" smtClean="0"/>
              <a:t>Originally when Cassandra made its debut, the only way to get at the data was to use Thrift calls that pulled and updated columns very much like working with a hash set.</a:t>
            </a:r>
          </a:p>
          <a:p>
            <a:r>
              <a:rPr lang="en-US" dirty="0" smtClean="0"/>
              <a:t>Cassandra then developed CQL (Cassandra Query Language) which is a familiar cousin of SQL with the following notable exceptions:</a:t>
            </a:r>
          </a:p>
          <a:p>
            <a:pPr>
              <a:buFont typeface="Wingdings" panose="05000000000000000000" pitchFamily="2" charset="2"/>
              <a:buChar char="q"/>
            </a:pPr>
            <a:r>
              <a:rPr lang="en-US" dirty="0" smtClean="0"/>
              <a:t>No joins. No GROUP BY. Data in Cassandra is expected to be mostly </a:t>
            </a:r>
            <a:r>
              <a:rPr lang="en-US" dirty="0" err="1" smtClean="0"/>
              <a:t>denormalized</a:t>
            </a:r>
            <a:r>
              <a:rPr lang="en-US" dirty="0" smtClean="0"/>
              <a:t>. Cassandra writes are extremely fast, faster than reads, which mitigates the extra write penalty.</a:t>
            </a:r>
          </a:p>
          <a:p>
            <a:pPr>
              <a:buFont typeface="Wingdings" panose="05000000000000000000" pitchFamily="2" charset="2"/>
              <a:buChar char="q"/>
            </a:pPr>
            <a:r>
              <a:rPr lang="en-US" dirty="0" smtClean="0"/>
              <a:t>Cassandra supports compound keys and data that has the data grouped together by the partition key (</a:t>
            </a:r>
            <a:r>
              <a:rPr lang="en-US" b="1" dirty="0" smtClean="0"/>
              <a:t>important! </a:t>
            </a:r>
            <a:r>
              <a:rPr lang="en-US" dirty="0" smtClean="0"/>
              <a:t>more on this later)</a:t>
            </a:r>
          </a:p>
          <a:p>
            <a:pPr>
              <a:buFont typeface="Wingdings" panose="05000000000000000000" pitchFamily="2" charset="2"/>
              <a:buChar char="q"/>
            </a:pPr>
            <a:r>
              <a:rPr lang="en-US" dirty="0" smtClean="0"/>
              <a:t>You can not use a WHERE clause to filter on columns that aren’t part of the row key or a secondary index.  Partition keys must be queried using the = operator or IN statements.</a:t>
            </a:r>
          </a:p>
          <a:p>
            <a:pPr>
              <a:buFont typeface="Wingdings" panose="05000000000000000000" pitchFamily="2" charset="2"/>
              <a:buChar char="q"/>
            </a:pPr>
            <a:r>
              <a:rPr lang="en-US" dirty="0" smtClean="0"/>
              <a:t>These rules and features keep you from shooting yourself in the foot.</a:t>
            </a:r>
            <a:endParaRPr lang="en-US" dirty="0"/>
          </a:p>
        </p:txBody>
      </p:sp>
      <p:pic>
        <p:nvPicPr>
          <p:cNvPr id="4" name="Picture 2" descr="http://planetcassandra.org/blogs/Upload/Post567/IW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2554" y="0"/>
            <a:ext cx="1409446" cy="1074426"/>
          </a:xfrm>
          <a:prstGeom prst="rect">
            <a:avLst/>
          </a:prstGeom>
          <a:noFill/>
          <a:effectLst>
            <a:outerShdw blurRad="50800" dist="381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62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535</TotalTime>
  <Words>1258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Wingdings</vt:lpstr>
      <vt:lpstr>Retrospect</vt:lpstr>
      <vt:lpstr>Scaling OpenSimulator Inventory using NoSQL</vt:lpstr>
      <vt:lpstr>Who are you? Why should I watch? You’re not the boss of me!</vt:lpstr>
      <vt:lpstr>Oh noes! Inventory woes!</vt:lpstr>
      <vt:lpstr>Federation only helps so much </vt:lpstr>
      <vt:lpstr>MySQL read slaves/scale out</vt:lpstr>
      <vt:lpstr>PowerPoint Presentation</vt:lpstr>
      <vt:lpstr>Apache Cassandra</vt:lpstr>
      <vt:lpstr>Simple Cassandra setup with Docker</vt:lpstr>
      <vt:lpstr>CQL: Like SQL but different</vt:lpstr>
      <vt:lpstr>CQL Inventory schema design</vt:lpstr>
      <vt:lpstr>Our CQL Schema</vt:lpstr>
      <vt:lpstr>A bit more detail about the design</vt:lpstr>
      <vt:lpstr>To the code! .. But first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Scaling OpenSimulator Inventory using NoSQL</dc:title>
  <dc:creator>Microsoft account</dc:creator>
  <cp:lastModifiedBy>Microsoft account</cp:lastModifiedBy>
  <cp:revision>50</cp:revision>
  <dcterms:created xsi:type="dcterms:W3CDTF">2014-10-20T19:20:29Z</dcterms:created>
  <dcterms:modified xsi:type="dcterms:W3CDTF">2014-10-29T23:53:12Z</dcterms:modified>
</cp:coreProperties>
</file>