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6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10/20/2014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10/20/2014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10/20/2014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10/20/2014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10/20/2014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planetcassandra.org/blog/post/cassandra-used-to-build-scalable-and-highly-available-systems-at-hulu-streaming-content-to-over-5-million-subscribers/" TargetMode="External"/><Relationship Id="rId13" Type="http://schemas.openxmlformats.org/officeDocument/2006/relationships/hyperlink" Target="http://planetcassandra.org/blog/post/make-it-rain-apache-cassandra-at-the-weather-channel-for-severe-weather-alerts/" TargetMode="External"/><Relationship Id="rId3" Type="http://schemas.openxmlformats.org/officeDocument/2006/relationships/hyperlink" Target="http://planetcassandra.org/blog/post/cassandra-at-cern-large-hadron-collider/" TargetMode="External"/><Relationship Id="rId7" Type="http://schemas.openxmlformats.org/officeDocument/2006/relationships/hyperlink" Target="http://planetcassandra.org/blog/post/godaddy-worlds-largest-domain-name-registrar-and-web-host-provider-utilizes-cassandra-for-replication-and-scalability/" TargetMode="External"/><Relationship Id="rId12" Type="http://schemas.openxmlformats.org/officeDocument/2006/relationships/hyperlink" Target="http://planetcassandra.org/blog/post/reddit-upvotes-apache-cassandras-horizontal-scaling-managing-17000000-votes-daily/" TargetMode="External"/><Relationship Id="rId2" Type="http://schemas.openxmlformats.org/officeDocument/2006/relationships/hyperlink" Target="http://www.slideshare.net/daveconnors/cassandra-puppet-scaling-data-at-15-per-month" TargetMode="Externa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planetcassandra.org/blog/post/analytics-at-github-with-apache-cassandra/" TargetMode="External"/><Relationship Id="rId11" Type="http://schemas.openxmlformats.org/officeDocument/2006/relationships/hyperlink" Target="http://www.slideshare.net/adrianco/migrating-netflix-from-oracle-to-global-cassandra" TargetMode="External"/><Relationship Id="rId5" Type="http://schemas.openxmlformats.org/officeDocument/2006/relationships/hyperlink" Target="http://www.slideshare.net/jaykumarpatel/cassandra-at-ebay-13920376" TargetMode="External"/><Relationship Id="rId15" Type="http://schemas.openxmlformats.org/officeDocument/2006/relationships/image" Target="../media/image3.png"/><Relationship Id="rId10" Type="http://schemas.openxmlformats.org/officeDocument/2006/relationships/hyperlink" Target="http://www.slideshare.net/planetcassandra/3-mohit-anchlia" TargetMode="External"/><Relationship Id="rId4" Type="http://schemas.openxmlformats.org/officeDocument/2006/relationships/hyperlink" Target="http://www.slideshare.net/planetcassandra/nyc-tech-day-using-cassandra-for-dvr-scheduling-at-comcast" TargetMode="External"/><Relationship Id="rId9" Type="http://schemas.openxmlformats.org/officeDocument/2006/relationships/hyperlink" Target="http://planetcassandra.org/blog/post/instagram-making-the-switch-to-cassandra-from-redis-75-instasavings/" TargetMode="External"/><Relationship Id="rId14" Type="http://schemas.openxmlformats.org/officeDocument/2006/relationships/hyperlink" Target="http://planetcassandra.org/compan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Scaling </a:t>
            </a:r>
            <a:r>
              <a:rPr lang="en-US" dirty="0" err="1" smtClean="0"/>
              <a:t>OpenSimulator</a:t>
            </a:r>
            <a:r>
              <a:rPr lang="en-US" dirty="0" smtClean="0"/>
              <a:t> Inventory using NoSQL</a:t>
            </a:r>
            <a:endParaRPr lang="en-US" dirty="0"/>
          </a:p>
        </p:txBody>
      </p:sp>
      <p:sp>
        <p:nvSpPr>
          <p:cNvPr id="3" name="Subtitle 2"/>
          <p:cNvSpPr>
            <a:spLocks noGrp="1"/>
          </p:cNvSpPr>
          <p:nvPr>
            <p:ph type="subTitle" idx="1"/>
          </p:nvPr>
        </p:nvSpPr>
        <p:spPr/>
        <p:txBody>
          <a:bodyPr/>
          <a:lstStyle/>
          <a:p>
            <a:r>
              <a:rPr lang="en-US" dirty="0" smtClean="0"/>
              <a:t>David Daeschler</a:t>
            </a:r>
          </a:p>
          <a:p>
            <a:r>
              <a:rPr lang="en-US" dirty="0" smtClean="0"/>
              <a:t>InWorldz, LLC</a:t>
            </a:r>
            <a:endParaRPr lang="en-US" dirty="0"/>
          </a:p>
        </p:txBody>
      </p:sp>
      <p:pic>
        <p:nvPicPr>
          <p:cNvPr id="1026"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11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a:t>
            </a:r>
            <a:r>
              <a:rPr lang="en-US" dirty="0" err="1" smtClean="0"/>
              <a:t>nos</a:t>
            </a:r>
            <a:r>
              <a:rPr lang="en-US" dirty="0" smtClean="0"/>
              <a:t>! Inventory woes!</a:t>
            </a:r>
            <a:endParaRPr lang="en-US" dirty="0"/>
          </a:p>
        </p:txBody>
      </p:sp>
      <p:sp>
        <p:nvSpPr>
          <p:cNvPr id="3" name="Content Placeholder 2"/>
          <p:cNvSpPr>
            <a:spLocks noGrp="1"/>
          </p:cNvSpPr>
          <p:nvPr>
            <p:ph idx="1"/>
          </p:nvPr>
        </p:nvSpPr>
        <p:spPr/>
        <p:txBody>
          <a:bodyPr/>
          <a:lstStyle/>
          <a:p>
            <a:pPr marL="0" indent="0">
              <a:buNone/>
            </a:pPr>
            <a:r>
              <a:rPr lang="en-US" b="1" dirty="0" smtClean="0"/>
              <a:t>You’re running an </a:t>
            </a:r>
            <a:r>
              <a:rPr lang="en-US" b="1" dirty="0" err="1" smtClean="0"/>
              <a:t>opensimulator</a:t>
            </a:r>
            <a:r>
              <a:rPr lang="en-US" b="1" dirty="0" smtClean="0"/>
              <a:t> grid, and everything is going just great!</a:t>
            </a:r>
            <a:endParaRPr lang="en-US" b="1" dirty="0"/>
          </a:p>
          <a:p>
            <a:pPr marL="0" indent="0">
              <a:buNone/>
            </a:pPr>
            <a:r>
              <a:rPr lang="en-US" dirty="0" smtClean="0"/>
              <a:t>... </a:t>
            </a:r>
            <a:r>
              <a:rPr lang="en-US" b="1" dirty="0" smtClean="0"/>
              <a:t>Until concurrency and inventory size picks up, then out of the blue</a:t>
            </a:r>
            <a:r>
              <a:rPr lang="en-US" dirty="0" smtClean="0"/>
              <a:t>:</a:t>
            </a:r>
          </a:p>
          <a:p>
            <a:pPr>
              <a:buFont typeface="Wingdings" panose="05000000000000000000" pitchFamily="2" charset="2"/>
              <a:buChar char="§"/>
            </a:pPr>
            <a:r>
              <a:rPr lang="en-US" dirty="0" smtClean="0"/>
              <a:t>Your users are having trouble logging in</a:t>
            </a:r>
          </a:p>
          <a:p>
            <a:pPr>
              <a:buFont typeface="Wingdings" panose="05000000000000000000" pitchFamily="2" charset="2"/>
              <a:buChar char="§"/>
            </a:pPr>
            <a:r>
              <a:rPr lang="en-US" dirty="0" smtClean="0"/>
              <a:t>You’re starting to see timeouts on MySQL for inventory operations</a:t>
            </a:r>
          </a:p>
          <a:p>
            <a:pPr>
              <a:buFont typeface="Wingdings" panose="05000000000000000000" pitchFamily="2" charset="2"/>
              <a:buChar char="§"/>
            </a:pPr>
            <a:r>
              <a:rPr lang="en-US" dirty="0" smtClean="0"/>
              <a:t>Your inventory tables are getting really huge. People insist on keeping 100,000+ items containing at least 400 copies of “primitive”. You hit 100GB of data and realize scaling up wont be a viable option much longer.</a:t>
            </a:r>
          </a:p>
          <a:p>
            <a:pPr>
              <a:buFont typeface="Wingdings" panose="05000000000000000000" pitchFamily="2" charset="2"/>
              <a:buChar char="§"/>
            </a:pPr>
            <a:r>
              <a:rPr lang="en-US" dirty="0" smtClean="0"/>
              <a:t>“My Inventory stopped downloading at 75,000 items, but I have 999,999!”</a:t>
            </a:r>
          </a:p>
          <a:p>
            <a:pPr>
              <a:buFont typeface="Wingdings" panose="05000000000000000000" pitchFamily="2" charset="2"/>
              <a:buChar char="§"/>
            </a:pPr>
            <a:r>
              <a:rPr lang="en-US" dirty="0" smtClean="0"/>
              <a:t>“My pony avatar is missing!”</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smtClean="0"/>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02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Federation only helps so much	</a:t>
            </a:r>
            <a:endParaRPr lang="en-US" dirty="0"/>
          </a:p>
        </p:txBody>
      </p:sp>
      <p:sp>
        <p:nvSpPr>
          <p:cNvPr id="3" name="Content Placeholder 2"/>
          <p:cNvSpPr>
            <a:spLocks noGrp="1"/>
          </p:cNvSpPr>
          <p:nvPr>
            <p:ph idx="1"/>
          </p:nvPr>
        </p:nvSpPr>
        <p:spPr/>
        <p:txBody>
          <a:bodyPr/>
          <a:lstStyle/>
          <a:p>
            <a:r>
              <a:rPr lang="en-US" dirty="0" smtClean="0"/>
              <a:t>Even if your grid is part of the Hypergrid, it still may become wildly popular. In this case, manual federation becomes a nonstarter. Trying to predict growth/loss, to set up multiple “your grid-1, your grid-2” just really isn’t an ideal solution for fast action in time to keep up with changes in demand.</a:t>
            </a:r>
          </a:p>
          <a:p>
            <a:r>
              <a:rPr lang="en-US" dirty="0" smtClean="0"/>
              <a:t>Manual self-federation to provide scale out for growth also would require advanced software tools to set up entirely new backend and frontend services. Shard keys would have to be chosen, and users would have to be manually distributed against the new set of servers every time your grid needed to scale again. Essentially, each shard instance that was spun up would require doing everything again that you had to do for your grid initially.</a:t>
            </a:r>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23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read slaves/scale out</a:t>
            </a:r>
            <a:endParaRPr lang="en-US" dirty="0"/>
          </a:p>
        </p:txBody>
      </p:sp>
      <p:sp>
        <p:nvSpPr>
          <p:cNvPr id="3" name="Content Placeholder 2"/>
          <p:cNvSpPr>
            <a:spLocks noGrp="1"/>
          </p:cNvSpPr>
          <p:nvPr>
            <p:ph idx="1"/>
          </p:nvPr>
        </p:nvSpPr>
        <p:spPr/>
        <p:txBody>
          <a:bodyPr/>
          <a:lstStyle/>
          <a:p>
            <a:r>
              <a:rPr lang="en-US" dirty="0" smtClean="0"/>
              <a:t>MySQL supports read-only slaves out of the box that can help you when your workload is dominated by reads. </a:t>
            </a:r>
          </a:p>
          <a:p>
            <a:r>
              <a:rPr lang="en-US" dirty="0" smtClean="0"/>
              <a:t>Unfortunately, this would only allow you to scale out until writes became the bottleneck for your master MySQL server, at which point the master and all slaves would have to be scaled UP with better hardware.</a:t>
            </a:r>
          </a:p>
          <a:p>
            <a:r>
              <a:rPr lang="en-US" dirty="0" smtClean="0"/>
              <a:t>We quickly started to see </a:t>
            </a:r>
            <a:r>
              <a:rPr lang="en-US" dirty="0" err="1" smtClean="0"/>
              <a:t>IOwait</a:t>
            </a:r>
            <a:r>
              <a:rPr lang="en-US" dirty="0" smtClean="0"/>
              <a:t> numbers climb because of the amount of writes that were happening on MySQL. People love to buy stuff and give stuff to each other. Once we got past a certain point, tuning was no longer an option. It was either get a better master server, or replace the MySQL backend with something else.</a:t>
            </a:r>
            <a:endParaRPr lang="en-US" dirty="0"/>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78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488371" y="2274838"/>
            <a:ext cx="7215258" cy="2308325"/>
            <a:chOff x="3097763" y="2192694"/>
            <a:chExt cx="7215258" cy="2308325"/>
          </a:xfrm>
        </p:grpSpPr>
        <p:sp>
          <p:nvSpPr>
            <p:cNvPr id="9" name="TextBox 8"/>
            <p:cNvSpPr txBox="1"/>
            <p:nvPr/>
          </p:nvSpPr>
          <p:spPr>
            <a:xfrm>
              <a:off x="3097763" y="2192694"/>
              <a:ext cx="2938625" cy="1107996"/>
            </a:xfrm>
            <a:prstGeom prst="rect">
              <a:avLst/>
            </a:prstGeom>
            <a:noFill/>
          </p:spPr>
          <p:txBody>
            <a:bodyPr wrap="none" rtlCol="0">
              <a:spAutoFit/>
            </a:bodyPr>
            <a:lstStyle/>
            <a:p>
              <a:r>
                <a:rPr lang="en-US" sz="6600" dirty="0" smtClean="0"/>
                <a:t>Apache </a:t>
              </a:r>
              <a:endParaRPr lang="en-US" sz="6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012" y="2192694"/>
              <a:ext cx="4572009" cy="914402"/>
            </a:xfrm>
            <a:prstGeom prst="rect">
              <a:avLst/>
            </a:prstGeom>
          </p:spPr>
        </p:pic>
        <p:sp>
          <p:nvSpPr>
            <p:cNvPr id="11" name="TextBox 10"/>
            <p:cNvSpPr txBox="1"/>
            <p:nvPr/>
          </p:nvSpPr>
          <p:spPr>
            <a:xfrm>
              <a:off x="3480319" y="3300690"/>
              <a:ext cx="6317820" cy="1200329"/>
            </a:xfrm>
            <a:prstGeom prst="rect">
              <a:avLst/>
            </a:prstGeom>
            <a:noFill/>
          </p:spPr>
          <p:txBody>
            <a:bodyPr wrap="none" rtlCol="0">
              <a:spAutoFit/>
            </a:bodyPr>
            <a:lstStyle/>
            <a:p>
              <a:r>
                <a:rPr lang="en-US" sz="7200" dirty="0" smtClean="0"/>
                <a:t>TO THE RESCUE!</a:t>
              </a:r>
              <a:endParaRPr lang="en-US" sz="7200" dirty="0"/>
            </a:p>
          </p:txBody>
        </p:sp>
      </p:grpSp>
    </p:spTree>
    <p:extLst>
      <p:ext uri="{BB962C8B-B14F-4D97-AF65-F5344CB8AC3E}">
        <p14:creationId xmlns:p14="http://schemas.microsoft.com/office/powerpoint/2010/main" val="316689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Cassandra</a:t>
            </a:r>
            <a:endParaRPr lang="en-US" dirty="0"/>
          </a:p>
        </p:txBody>
      </p:sp>
      <p:sp>
        <p:nvSpPr>
          <p:cNvPr id="3" name="Content Placeholder 2"/>
          <p:cNvSpPr>
            <a:spLocks noGrp="1"/>
          </p:cNvSpPr>
          <p:nvPr>
            <p:ph idx="1"/>
          </p:nvPr>
        </p:nvSpPr>
        <p:spPr/>
        <p:txBody>
          <a:bodyPr/>
          <a:lstStyle/>
          <a:p>
            <a:pPr marL="0" indent="0">
              <a:buNone/>
            </a:pPr>
            <a:r>
              <a:rPr lang="en-US" dirty="0" smtClean="0"/>
              <a:t>Cassandra </a:t>
            </a:r>
            <a:r>
              <a:rPr lang="en-US" dirty="0"/>
              <a:t>is in use at </a:t>
            </a:r>
            <a:r>
              <a:rPr lang="en-US" u="sng" dirty="0">
                <a:hlinkClick r:id="rId2"/>
              </a:rPr>
              <a:t>Constant Contact</a:t>
            </a:r>
            <a:r>
              <a:rPr lang="en-US" dirty="0" smtClean="0"/>
              <a:t>, </a:t>
            </a:r>
            <a:r>
              <a:rPr lang="en-US" u="sng" dirty="0" smtClean="0">
                <a:hlinkClick r:id="rId3"/>
              </a:rPr>
              <a:t>CERN</a:t>
            </a:r>
            <a:r>
              <a:rPr lang="en-US" dirty="0"/>
              <a:t>, </a:t>
            </a:r>
            <a:r>
              <a:rPr lang="en-US" u="sng" dirty="0">
                <a:hlinkClick r:id="rId4"/>
              </a:rPr>
              <a:t>Comcast</a:t>
            </a:r>
            <a:r>
              <a:rPr lang="en-US" dirty="0"/>
              <a:t>, </a:t>
            </a:r>
            <a:r>
              <a:rPr lang="en-US" u="sng" dirty="0">
                <a:hlinkClick r:id="rId5"/>
              </a:rPr>
              <a:t>eBay</a:t>
            </a:r>
            <a:r>
              <a:rPr lang="en-US" dirty="0"/>
              <a:t>, </a:t>
            </a:r>
            <a:r>
              <a:rPr lang="en-US" u="sng" dirty="0">
                <a:hlinkClick r:id="rId6"/>
              </a:rPr>
              <a:t>GitHub</a:t>
            </a:r>
            <a:r>
              <a:rPr lang="en-US" dirty="0"/>
              <a:t>, </a:t>
            </a:r>
            <a:r>
              <a:rPr lang="en-US" u="sng" dirty="0" err="1">
                <a:hlinkClick r:id="rId7"/>
              </a:rPr>
              <a:t>GoDaddy</a:t>
            </a:r>
            <a:r>
              <a:rPr lang="en-US" dirty="0" smtClean="0"/>
              <a:t>, </a:t>
            </a:r>
            <a:r>
              <a:rPr lang="en-US" u="sng" dirty="0" smtClean="0">
                <a:hlinkClick r:id="rId8"/>
              </a:rPr>
              <a:t>Hulu</a:t>
            </a:r>
            <a:r>
              <a:rPr lang="en-US" dirty="0"/>
              <a:t>, </a:t>
            </a:r>
            <a:r>
              <a:rPr lang="en-US" u="sng" dirty="0">
                <a:hlinkClick r:id="rId9"/>
              </a:rPr>
              <a:t>Instagram</a:t>
            </a:r>
            <a:r>
              <a:rPr lang="en-US" dirty="0"/>
              <a:t>, </a:t>
            </a:r>
            <a:r>
              <a:rPr lang="en-US" u="sng" dirty="0">
                <a:hlinkClick r:id="rId10"/>
              </a:rPr>
              <a:t>Intuit</a:t>
            </a:r>
            <a:r>
              <a:rPr lang="en-US" dirty="0"/>
              <a:t>, </a:t>
            </a:r>
            <a:r>
              <a:rPr lang="en-US" u="sng" dirty="0">
                <a:hlinkClick r:id="rId11"/>
              </a:rPr>
              <a:t>Netflix</a:t>
            </a:r>
            <a:r>
              <a:rPr lang="en-US" dirty="0"/>
              <a:t>, </a:t>
            </a:r>
            <a:r>
              <a:rPr lang="en-US" u="sng" dirty="0" err="1">
                <a:hlinkClick r:id="rId12"/>
              </a:rPr>
              <a:t>Reddit</a:t>
            </a:r>
            <a:r>
              <a:rPr lang="en-US" dirty="0"/>
              <a:t>, </a:t>
            </a:r>
            <a:r>
              <a:rPr lang="en-US" u="sng" dirty="0">
                <a:hlinkClick r:id="rId13"/>
              </a:rPr>
              <a:t>The Weather Channel</a:t>
            </a:r>
            <a:r>
              <a:rPr lang="en-US" dirty="0"/>
              <a:t>, and </a:t>
            </a:r>
            <a:r>
              <a:rPr lang="en-US" u="sng" dirty="0">
                <a:hlinkClick r:id="rId14"/>
              </a:rPr>
              <a:t>over 1500 more companies</a:t>
            </a:r>
            <a:r>
              <a:rPr lang="en-US" dirty="0"/>
              <a:t> that have large, active data sets</a:t>
            </a:r>
            <a:r>
              <a:rPr lang="en-US" dirty="0" smtClean="0"/>
              <a:t>.</a:t>
            </a:r>
          </a:p>
          <a:p>
            <a:pPr marL="0" indent="0">
              <a:buNone/>
            </a:pPr>
            <a:r>
              <a:rPr lang="en-US" dirty="0" smtClean="0"/>
              <a:t>It is a distributed, scale-out, fault tolerant database with tunable consistency.</a:t>
            </a:r>
          </a:p>
          <a:p>
            <a:pPr marL="0" indent="0">
              <a:buNone/>
            </a:pPr>
            <a:r>
              <a:rPr lang="en-US" b="1" dirty="0" smtClean="0"/>
              <a:t>Benefits</a:t>
            </a:r>
          </a:p>
          <a:p>
            <a:pPr>
              <a:buFont typeface="Wingdings" panose="05000000000000000000" pitchFamily="2" charset="2"/>
              <a:buChar char="§"/>
            </a:pPr>
            <a:r>
              <a:rPr lang="en-US" dirty="0" smtClean="0"/>
              <a:t>Your data is replicated onto multiple servers that can even span different datacenters</a:t>
            </a:r>
          </a:p>
          <a:p>
            <a:pPr>
              <a:buFont typeface="Wingdings" panose="05000000000000000000" pitchFamily="2" charset="2"/>
              <a:buChar char="§"/>
            </a:pPr>
            <a:r>
              <a:rPr lang="en-US" dirty="0" smtClean="0"/>
              <a:t>You can lose one or more </a:t>
            </a:r>
            <a:r>
              <a:rPr lang="en-US" b="1" dirty="0" smtClean="0"/>
              <a:t>servers</a:t>
            </a:r>
            <a:r>
              <a:rPr lang="en-US" dirty="0" smtClean="0"/>
              <a:t> in a cluster and still stay up and running with zero downtime and zero data loss. This goes well beyond simple RAID.</a:t>
            </a:r>
          </a:p>
          <a:p>
            <a:pPr>
              <a:buFont typeface="Wingdings" panose="05000000000000000000" pitchFamily="2" charset="2"/>
              <a:buChar char="§"/>
            </a:pPr>
            <a:r>
              <a:rPr lang="en-US" dirty="0" smtClean="0"/>
              <a:t>Seeing the load on backend increase beyond your comfort level? Simply add new servers to the cluster with ZERO downtime.</a:t>
            </a:r>
          </a:p>
          <a:p>
            <a:pPr>
              <a:buFont typeface="Wingdings" panose="05000000000000000000" pitchFamily="2" charset="2"/>
              <a:buChar char="§"/>
            </a:pPr>
            <a:endParaRPr lang="en-US" dirty="0" smtClean="0"/>
          </a:p>
          <a:p>
            <a:pPr>
              <a:buFont typeface="Wingdings" panose="05000000000000000000" pitchFamily="2" charset="2"/>
              <a:buChar char="q"/>
            </a:pPr>
            <a:endParaRPr lang="en-US" b="1" dirty="0" smtClean="0"/>
          </a:p>
        </p:txBody>
      </p:sp>
      <p:pic>
        <p:nvPicPr>
          <p:cNvPr id="5" name="Picture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09779" y="822958"/>
            <a:ext cx="4572009" cy="914402"/>
          </a:xfrm>
          <a:prstGeom prst="rect">
            <a:avLst/>
          </a:prstGeom>
        </p:spPr>
      </p:pic>
      <p:pic>
        <p:nvPicPr>
          <p:cNvPr id="7" name="Picture 2" descr="http://planetcassandra.org/blogs/Upload/Post567/IW_R.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2902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TotalTime>
  <Words>409</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Wingdings</vt:lpstr>
      <vt:lpstr>Retrospect</vt:lpstr>
      <vt:lpstr>Scaling OpenSimulator Inventory using NoSQL</vt:lpstr>
      <vt:lpstr>Oh nos! Inventory woes!</vt:lpstr>
      <vt:lpstr>Federation only helps so much </vt:lpstr>
      <vt:lpstr>MySQL read slaves/scale out</vt:lpstr>
      <vt:lpstr>PowerPoint Presentation</vt:lpstr>
      <vt:lpstr>Apache Cassandra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OpenSimulator Inventory using NoSQL</dc:title>
  <dc:creator>Microsoft account</dc:creator>
  <cp:lastModifiedBy>Microsoft account</cp:lastModifiedBy>
  <cp:revision>11</cp:revision>
  <dcterms:created xsi:type="dcterms:W3CDTF">2014-10-20T19:20:29Z</dcterms:created>
  <dcterms:modified xsi:type="dcterms:W3CDTF">2014-10-20T20:24:41Z</dcterms:modified>
</cp:coreProperties>
</file>