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4"/>
  </p:sldMasterIdLst>
  <p:notesMasterIdLst>
    <p:notesMasterId r:id="rId12"/>
  </p:notesMasterIdLst>
  <p:handoutMasterIdLst>
    <p:handoutMasterId r:id="rId13"/>
  </p:handoutMasterIdLst>
  <p:sldIdLst>
    <p:sldId id="288" r:id="rId5"/>
    <p:sldId id="271" r:id="rId6"/>
    <p:sldId id="279" r:id="rId7"/>
    <p:sldId id="283" r:id="rId8"/>
    <p:sldId id="285" r:id="rId9"/>
    <p:sldId id="28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8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5"/>
            <p14:sldId id="281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75" d="100"/>
          <a:sy n="75" d="100"/>
        </p:scale>
        <p:origin x="20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9DFD-4B40-AE65-3DC2-D56362F6A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79CC9-5A06-3B5F-7B63-DAB202B16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E425-B629-55CE-2981-5CDE2E72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E8FC2-7867-6FC9-5D50-8DA7C3C5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3EF4-AA6A-D612-DB83-2190BBA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8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62C8-195F-83F5-92C8-C22E3EC3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D6EBE-9755-822F-B884-85A09917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4B16-072E-7B38-A5E1-F8FAC538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52D1-02B4-F4E6-3710-EB9D8BF9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9B42-DFFF-6402-6C39-612CAC60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4F133-41E2-16E3-0345-C87C56775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52C79-D91E-E2DE-1851-EA1218C7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5008-8921-A374-1910-15BAB62B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026F-AFF5-7957-A2F0-73C1F070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C36E-2CD5-A6BF-0901-51C8CBCC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1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4F7C-B38F-CC07-A070-865D027C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09FD-A384-66A3-CB65-62B49BFC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AE52-C1F1-9F73-E84D-5CDA8C89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6CFD-2A20-44F9-49F1-CD7795ED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B0F0-06B2-982D-4705-431E7654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2E1B-E82E-1C1A-461F-63C2664B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7599B-4774-083F-F4CE-B2FA88BE7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7447-214A-72DC-396B-CEE87B48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5200-D6E0-3ACB-5467-1398B00E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5C2F-28FB-B7EB-3176-3DB9F008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6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ED6-91FB-9E7E-E0C0-4D7E19E8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0A1F-D165-6094-739C-1BD2E1C70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6F110-FC0E-D9D5-195E-80C62A830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4B33-F4FD-001C-73FF-8554D1BD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D201-14EB-7EFE-FDCA-793FC538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671E-54EC-F99E-301C-4ABD8228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AB2D-0EE7-F701-BF26-AB607905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59EF-8ABC-DDA3-2730-5B76AA6E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83A66-2EB6-3659-DF61-C04A6B47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51EEF-A57E-262C-B4E5-279ACBFA8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0B9E5-16B8-7ECD-F82A-FFEB61B97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C092-4379-2A8B-04B2-F695551E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EA3C9-41DF-5FB5-C22A-D71D80C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A2D8A-9761-508F-2D7C-B9FF5857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3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4072-9F93-7207-0E06-C6D7DE18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34E4B-92AE-2CEE-0353-2920038C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FDE73-8FC8-B232-6C74-59DD485C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33A6-1549-F54B-596B-4CDD32E6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D24C2-E17D-D802-E1A2-06DD905E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ECA37-E481-1150-21AC-C5AF0021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9C03-1653-02BB-3052-1416BB17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4CD8-57EE-EBEB-5458-C3B0CA11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64AD-2FD3-07FA-EBE4-5F23FFE35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1F624-75F1-DF55-7693-22A480B21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92F65-8B53-D563-AE60-F822C5D0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7114-6A16-B570-CC11-4A054CBF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CDD9-14E3-33C6-CAB2-C664AEA3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0478-4D8F-1540-E45B-BA550134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A1E97-3879-BBBA-BF5C-7333CFD4A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D1642-4D9B-F9E6-5EA2-19D35DE51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8B7D-4FB2-935E-206A-A652C5CA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842B7-CC5F-EFAA-11D2-AA1C3DC8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5438-3830-B118-9DD9-899BDC59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A557C-3FC4-5F2D-94B9-57001172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142A0-39C0-3F69-C3FA-86F5AFD6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9C52-4563-4EA8-D0C9-41AAF74B9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9AC2-9D4C-AA63-0B35-346F19A17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83BA-EA42-5AEB-C72F-C46C089FA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0DA57-E059-3967-85A6-A693152B2D25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8F9D56-8996-99D1-9A3F-E13387D96A52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code-computer-technology-39934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wallpapers.com/collection/thank-you-wallpaper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8195C-B26C-8377-2136-E12B23EBF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442451"/>
            <a:ext cx="9144000" cy="874918"/>
          </a:xfrm>
        </p:spPr>
        <p:txBody>
          <a:bodyPr>
            <a:normAutofit/>
          </a:bodyPr>
          <a:lstStyle/>
          <a:p>
            <a:r>
              <a:rPr lang="en-US" sz="5400" b="1" dirty="0"/>
              <a:t>Simple Calculator Using </a:t>
            </a:r>
            <a:r>
              <a:rPr lang="en-US" sz="5400" b="1" dirty="0" err="1"/>
              <a:t>Tkinter</a:t>
            </a:r>
            <a:endParaRPr lang="en-IN" sz="54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876E8E-85A5-E510-D821-4277CB759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84" y="1317369"/>
            <a:ext cx="9144000" cy="1655762"/>
          </a:xfrm>
        </p:spPr>
        <p:txBody>
          <a:bodyPr/>
          <a:lstStyle/>
          <a:p>
            <a:r>
              <a:rPr lang="en-US" b="1" dirty="0"/>
              <a:t>This is a basic calculator application built using Python's </a:t>
            </a:r>
            <a:r>
              <a:rPr lang="en-US" b="1" dirty="0" err="1"/>
              <a:t>Tkinter</a:t>
            </a:r>
            <a:r>
              <a:rPr lang="en-US" b="1" dirty="0"/>
              <a:t> library. It features a graphical user interface (GUI) where users can perform basic arithmetic operations such as </a:t>
            </a:r>
            <a:r>
              <a:rPr lang="en-US" b="1" dirty="0" err="1"/>
              <a:t>addition,subtraction</a:t>
            </a:r>
            <a:r>
              <a:rPr lang="en-US" b="1" dirty="0"/>
              <a:t>, multiplication, and division.</a:t>
            </a:r>
            <a:endParaRPr lang="en-IN" b="1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FFFCDD-1E73-1EE2-2522-65A4E7947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484" y="3045542"/>
            <a:ext cx="11749548" cy="36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68325" cy="387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Interactive Interface: 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calculator provides an easy-to-use interface with buttons for numbers, operations, and essential functions.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Expression Display: 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label at the top of the calculator displays the current expression being input by the user.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Arithmetic Operations: 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can perform addition, subtraction, multiplication, and division using the respective buttons.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Clear Functionality: 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'C' button allows users to clear the current expression and reset the display.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Expression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The '=' button evaluates the expression and displays the result.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 Handling: </a:t>
            </a:r>
            <a:r>
              <a:rPr lang="en-US" sz="16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calculator handles errors gracefully, displaying "Error" if the expression cannot be evaluated</a:t>
            </a: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5DFA7-29AC-4E6F-E7B1-8D313534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935" y="1265828"/>
            <a:ext cx="3086367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929" y="498369"/>
            <a:ext cx="6877119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Structure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09143" y="1340605"/>
            <a:ext cx="558179" cy="415110"/>
            <a:chOff x="6937853" y="706002"/>
            <a:chExt cx="558179" cy="415110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37853" y="706002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13033" y="1652791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5" name="TextBox 34" descr="Number 2"/>
          <p:cNvSpPr txBox="1">
            <a:spLocks noChangeAspect="1"/>
          </p:cNvSpPr>
          <p:nvPr/>
        </p:nvSpPr>
        <p:spPr bwMode="blackWhite">
          <a:xfrm>
            <a:off x="576028" y="359119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-399991" y="5156013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52AD6-14BE-F274-25A0-E058108D9D63}"/>
              </a:ext>
            </a:extLst>
          </p:cNvPr>
          <p:cNvSpPr txBox="1"/>
          <p:nvPr/>
        </p:nvSpPr>
        <p:spPr>
          <a:xfrm>
            <a:off x="1056513" y="995433"/>
            <a:ext cx="108348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b="1" dirty="0"/>
          </a:p>
          <a:p>
            <a:r>
              <a:rPr lang="en-IN" sz="1600" b="1" dirty="0"/>
              <a:t>Main Window Initialization: </a:t>
            </a:r>
          </a:p>
          <a:p>
            <a:r>
              <a:rPr lang="en-IN" sz="1600" b="1" dirty="0"/>
              <a:t>The main window (root) is initialized using Tk() and configured with a title.</a:t>
            </a:r>
          </a:p>
          <a:p>
            <a:r>
              <a:rPr lang="en-IN" sz="1600" b="1" dirty="0"/>
              <a:t>Label for Display: A label (</a:t>
            </a:r>
            <a:r>
              <a:rPr lang="en-IN" sz="1600" b="1" dirty="0" err="1"/>
              <a:t>label_result</a:t>
            </a:r>
            <a:r>
              <a:rPr lang="en-IN" sz="1600" b="1" dirty="0"/>
              <a:t>) is used to display the current mathematical expression or the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DB597-3C90-82C3-8AFF-3089DD4B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69" y="4445723"/>
            <a:ext cx="5495922" cy="1150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7E26D-4CCD-F194-01F0-3C63AFDD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13" y="2806204"/>
            <a:ext cx="5039487" cy="1182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C7CDC-DA9D-AB8D-35B5-C6CA6B951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64" y="2681129"/>
            <a:ext cx="2225233" cy="1425678"/>
          </a:xfrm>
          <a:prstGeom prst="rect">
            <a:avLst/>
          </a:prstGeom>
          <a:effectLst>
            <a:glow rad="127000">
              <a:schemeClr val="tx1"/>
            </a:glow>
            <a:outerShdw blurRad="50800" dist="50800" dir="5400000" algn="ctr" rotWithShape="0">
              <a:schemeClr val="tx1"/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A1E2D9C-C0D2-1479-1D7C-369DE2549D1A}"/>
              </a:ext>
            </a:extLst>
          </p:cNvPr>
          <p:cNvSpPr/>
          <p:nvPr/>
        </p:nvSpPr>
        <p:spPr>
          <a:xfrm>
            <a:off x="7091073" y="3146323"/>
            <a:ext cx="971379" cy="444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7E6E84-A178-9867-96F3-23518FAAC30D}"/>
              </a:ext>
            </a:extLst>
          </p:cNvPr>
          <p:cNvSpPr/>
          <p:nvPr/>
        </p:nvSpPr>
        <p:spPr>
          <a:xfrm>
            <a:off x="7091073" y="45129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33F0AF-8076-7440-657B-F137F7B61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264" y="4332981"/>
            <a:ext cx="2225233" cy="1646063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Structure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8929" y="1334232"/>
            <a:ext cx="558179" cy="409838"/>
            <a:chOff x="6932880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32880" y="719328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13033" y="1652791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5" name="TextBox 34" descr="Number 2"/>
          <p:cNvSpPr txBox="1">
            <a:spLocks noChangeAspect="1"/>
          </p:cNvSpPr>
          <p:nvPr/>
        </p:nvSpPr>
        <p:spPr bwMode="blackWhite">
          <a:xfrm>
            <a:off x="538929" y="357308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-399991" y="5156013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52AD6-14BE-F274-25A0-E058108D9D63}"/>
              </a:ext>
            </a:extLst>
          </p:cNvPr>
          <p:cNvSpPr txBox="1"/>
          <p:nvPr/>
        </p:nvSpPr>
        <p:spPr>
          <a:xfrm>
            <a:off x="1097108" y="1323054"/>
            <a:ext cx="108348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Functions:</a:t>
            </a:r>
          </a:p>
          <a:p>
            <a:r>
              <a:rPr lang="en-US" sz="1600" b="1" dirty="0"/>
              <a:t>add(value): Appends a value (number or operator) to the current expression and updates the display.</a:t>
            </a:r>
          </a:p>
          <a:p>
            <a:endParaRPr lang="en-US" sz="1600" b="1" dirty="0"/>
          </a:p>
          <a:p>
            <a:r>
              <a:rPr lang="en-US" sz="1600" b="1" dirty="0"/>
              <a:t>clear(): Clears the current expression and resets the display to an empty state.</a:t>
            </a:r>
          </a:p>
          <a:p>
            <a:endParaRPr lang="en-US" sz="1600" b="1" dirty="0"/>
          </a:p>
          <a:p>
            <a:r>
              <a:rPr lang="en-US" sz="1600" b="1" dirty="0"/>
              <a:t>calculate(): Evaluates the current expression using Python's eval() function and updates the display with the result. If an error occurs during evaluation, the display shows "Error.“</a:t>
            </a:r>
          </a:p>
          <a:p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E52F-3B99-8DF2-D85A-81113C1A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72" y="3261851"/>
            <a:ext cx="4021977" cy="32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Structure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76028" y="1374875"/>
            <a:ext cx="558179" cy="409838"/>
            <a:chOff x="694253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42536" y="721265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13033" y="1652791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5" name="TextBox 34" descr="Number 2"/>
          <p:cNvSpPr txBox="1">
            <a:spLocks noChangeAspect="1"/>
          </p:cNvSpPr>
          <p:nvPr/>
        </p:nvSpPr>
        <p:spPr bwMode="blackWhite">
          <a:xfrm>
            <a:off x="576028" y="359119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-399991" y="5156013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52AD6-14BE-F274-25A0-E058108D9D63}"/>
              </a:ext>
            </a:extLst>
          </p:cNvPr>
          <p:cNvSpPr txBox="1"/>
          <p:nvPr/>
        </p:nvSpPr>
        <p:spPr>
          <a:xfrm>
            <a:off x="1089339" y="1151946"/>
            <a:ext cx="1083483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Button Grid: The calculator's interface is created using a grid of buttons. Each button is linked to a specific function using the command parameter.</a:t>
            </a:r>
          </a:p>
          <a:p>
            <a:endParaRPr lang="en-US" sz="1600" b="1" dirty="0"/>
          </a:p>
          <a:p>
            <a:r>
              <a:rPr lang="en-US" sz="1600" b="1" dirty="0"/>
              <a:t>Number buttons (0-9) add the corresponding digit to the expression.</a:t>
            </a:r>
          </a:p>
          <a:p>
            <a:endParaRPr lang="en-US" sz="1600" b="1" dirty="0"/>
          </a:p>
          <a:p>
            <a:r>
              <a:rPr lang="en-US" sz="1600" b="1" dirty="0"/>
              <a:t>Operation buttons (+, -, *, /) append the operation to the expression.</a:t>
            </a:r>
          </a:p>
          <a:p>
            <a:endParaRPr lang="en-US" sz="1600" b="1" dirty="0"/>
          </a:p>
          <a:p>
            <a:r>
              <a:rPr lang="en-US" sz="1600" b="1" dirty="0"/>
              <a:t>The C button clears the display.</a:t>
            </a:r>
          </a:p>
          <a:p>
            <a:endParaRPr lang="en-US" sz="1600" b="1" dirty="0"/>
          </a:p>
          <a:p>
            <a:r>
              <a:rPr lang="en-US" sz="1600" b="1" dirty="0"/>
              <a:t>The = button calculates and displays the result.</a:t>
            </a:r>
          </a:p>
          <a:p>
            <a:endParaRPr lang="en-US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5AA2A-A0EF-682F-1ED1-99C5F508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53" y="4127115"/>
            <a:ext cx="5158438" cy="15241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7F777F-092D-4A9F-BFA2-C84C5A61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344" y="4127115"/>
            <a:ext cx="2699404" cy="1524132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5B55706-48C0-B20A-73CB-DAD1671D0375}"/>
              </a:ext>
            </a:extLst>
          </p:cNvPr>
          <p:cNvSpPr/>
          <p:nvPr/>
        </p:nvSpPr>
        <p:spPr>
          <a:xfrm>
            <a:off x="6887048" y="4728484"/>
            <a:ext cx="1022555" cy="2817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Final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b="1" dirty="0"/>
              <a:t>Usage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E54977-E6D4-7248-24F2-6DD66D465C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23854" y="3918790"/>
            <a:ext cx="457921" cy="3717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0AD6C-8EC3-358E-F2B9-1D83C53D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5" y="2007911"/>
            <a:ext cx="7109839" cy="4193457"/>
          </a:xfrm>
          <a:prstGeom prst="rect">
            <a:avLst/>
          </a:prstGeom>
          <a:effectLst>
            <a:glow rad="127000">
              <a:schemeClr val="bg2">
                <a:lumMod val="10000"/>
              </a:schemeClr>
            </a:glow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/>
            <a:extrusionClr>
              <a:schemeClr val="tx1">
                <a:lumMod val="95000"/>
                <a:lumOff val="5000"/>
              </a:schemeClr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EAEE6-CA9C-432E-9DB3-85D555CEF43A}"/>
              </a:ext>
            </a:extLst>
          </p:cNvPr>
          <p:cNvSpPr txBox="1"/>
          <p:nvPr/>
        </p:nvSpPr>
        <p:spPr>
          <a:xfrm>
            <a:off x="619432" y="1154119"/>
            <a:ext cx="993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Run the script to launch the calculator window. Click the buttons to input your mathematical expression and press = to see the result. Use the C button to clear the display.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46AF-3F81-DEFA-F744-10244272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C20E6E-CF97-C850-4FC8-1E09AFA149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45440" y="-363794"/>
            <a:ext cx="13442008" cy="7521678"/>
          </a:xfrm>
        </p:spPr>
      </p:pic>
    </p:spTree>
    <p:extLst>
      <p:ext uri="{BB962C8B-B14F-4D97-AF65-F5344CB8AC3E}">
        <p14:creationId xmlns:p14="http://schemas.microsoft.com/office/powerpoint/2010/main" val="139799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388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Simple Calculator Using Tkinter</vt:lpstr>
      <vt:lpstr>Features</vt:lpstr>
      <vt:lpstr>Code Structure</vt:lpstr>
      <vt:lpstr>Code Structure</vt:lpstr>
      <vt:lpstr>Code Structure</vt:lpstr>
      <vt:lpstr>Final Usage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Sebastian, Santhosh</dc:creator>
  <cp:keywords/>
  <cp:lastModifiedBy>Sebastian, Santhosh</cp:lastModifiedBy>
  <cp:revision>2</cp:revision>
  <dcterms:created xsi:type="dcterms:W3CDTF">2024-08-31T00:46:27Z</dcterms:created>
  <dcterms:modified xsi:type="dcterms:W3CDTF">2024-09-01T05:41:58Z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