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67" r:id="rId5"/>
    <p:sldId id="274" r:id="rId6"/>
    <p:sldId id="258" r:id="rId7"/>
    <p:sldId id="275" r:id="rId8"/>
    <p:sldId id="266" r:id="rId9"/>
  </p:sldIdLst>
  <p:sldSz cx="106934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521528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104305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1564583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2086112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260764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3129167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365069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4172224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94607"/>
  </p:normalViewPr>
  <p:slideViewPr>
    <p:cSldViewPr snapToGrid="0" snapToObjects="1">
      <p:cViewPr varScale="1">
        <p:scale>
          <a:sx n="100" d="100"/>
          <a:sy n="100" d="100"/>
        </p:scale>
        <p:origin x="1664" y="176"/>
      </p:cViewPr>
      <p:guideLst>
        <p:guide orient="horz" pos="2380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2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http://wiki.coupang.net:8090/display/Vitamin/Training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jpg" descr="E:\윤상진\03_오프라인\120718_쿠팡_ppt가이드\배경\logo-0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1036" y="6606754"/>
            <a:ext cx="1512169" cy="420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2.jpg" descr="E:\윤상진\03_오프라인\120718_쿠팡_ppt가이드\배경\backb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0675" y="0"/>
            <a:ext cx="4022725" cy="3703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6179" y="2988542"/>
            <a:ext cx="6912769" cy="2304259"/>
          </a:xfrm>
          <a:prstGeom prst="rect">
            <a:avLst/>
          </a:prstGeom>
        </p:spPr>
        <p:txBody>
          <a:bodyPr/>
          <a:lstStyle>
            <a:lvl1pPr algn="l">
              <a:defRPr sz="6400" spc="-150">
                <a:solidFill>
                  <a:srgbClr val="3D434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59497" y="5292800"/>
            <a:ext cx="6919452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 spc="-150">
                <a:solidFill>
                  <a:srgbClr val="888888"/>
                </a:solidFill>
              </a:defRPr>
            </a:lvl1pPr>
            <a:lvl2pPr marL="0" indent="521528">
              <a:spcBef>
                <a:spcPts val="500"/>
              </a:spcBef>
              <a:buSzTx/>
              <a:buFontTx/>
              <a:buNone/>
              <a:defRPr sz="2400" spc="-150">
                <a:solidFill>
                  <a:srgbClr val="888888"/>
                </a:solidFill>
              </a:defRPr>
            </a:lvl2pPr>
            <a:lvl3pPr marL="0" indent="1043056">
              <a:spcBef>
                <a:spcPts val="500"/>
              </a:spcBef>
              <a:buSzTx/>
              <a:buFontTx/>
              <a:buNone/>
              <a:defRPr sz="2400" spc="-150">
                <a:solidFill>
                  <a:srgbClr val="888888"/>
                </a:solidFill>
              </a:defRPr>
            </a:lvl3pPr>
            <a:lvl4pPr marL="0" indent="1564583">
              <a:spcBef>
                <a:spcPts val="500"/>
              </a:spcBef>
              <a:buSzTx/>
              <a:buFontTx/>
              <a:buNone/>
              <a:defRPr sz="2400" spc="-150">
                <a:solidFill>
                  <a:srgbClr val="888888"/>
                </a:solidFill>
              </a:defRPr>
            </a:lvl4pPr>
            <a:lvl5pPr marL="0" indent="2086112">
              <a:spcBef>
                <a:spcPts val="500"/>
              </a:spcBef>
              <a:buSzTx/>
              <a:buFontTx/>
              <a:buNone/>
              <a:defRPr sz="2400" spc="-15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665833" y="6588942"/>
            <a:ext cx="1728539" cy="4318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 b="1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2394372" y="6588942"/>
            <a:ext cx="5184577" cy="4318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3.jpg" descr="E:\윤상진\03_오프라인\120718_쿠팡_ppt가이드\배경\backb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900" y="0"/>
            <a:ext cx="1944689" cy="755967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06340" y="252238"/>
            <a:ext cx="7272809" cy="1224138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3D434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2106340" y="2052439"/>
            <a:ext cx="8064897" cy="4321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 b="1"/>
            </a:lvl1pPr>
            <a:lvl2pPr marL="0" indent="521528">
              <a:spcBef>
                <a:spcPts val="400"/>
              </a:spcBef>
              <a:buSzTx/>
              <a:buFontTx/>
              <a:buNone/>
              <a:defRPr sz="1800" b="1"/>
            </a:lvl2pPr>
            <a:lvl3pPr marL="1216898" indent="-173842">
              <a:spcBef>
                <a:spcPts val="400"/>
              </a:spcBef>
              <a:buFontTx/>
              <a:defRPr sz="1800" b="1"/>
            </a:lvl3pPr>
            <a:lvl4pPr marL="1768660" indent="-204076">
              <a:spcBef>
                <a:spcPts val="400"/>
              </a:spcBef>
              <a:buFontTx/>
              <a:defRPr sz="1800" b="1"/>
            </a:lvl4pPr>
            <a:lvl5pPr marL="2290188" indent="-204076">
              <a:spcBef>
                <a:spcPts val="400"/>
              </a:spcBef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2106613" y="2556123"/>
            <a:ext cx="8064501" cy="18725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300"/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9379147" y="540270"/>
            <a:ext cx="792040" cy="360365"/>
          </a:xfrm>
          <a:prstGeom prst="rect">
            <a:avLst/>
          </a:prstGeom>
        </p:spPr>
        <p:txBody>
          <a:bodyPr/>
          <a:lstStyle/>
          <a:p>
            <a:pPr marL="0" indent="0" algn="r" defTabSz="970042">
              <a:spcBef>
                <a:spcPts val="400"/>
              </a:spcBef>
              <a:buSzTx/>
              <a:buFontTx/>
              <a:buNone/>
              <a:defRPr sz="1674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125567" y="1656000"/>
            <a:ext cx="8100002" cy="1"/>
          </a:xfrm>
          <a:prstGeom prst="line">
            <a:avLst/>
          </a:prstGeom>
          <a:ln>
            <a:solidFill>
              <a:srgbClr val="3D434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34669" y="101453"/>
            <a:ext cx="962406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34669" y="1763183"/>
            <a:ext cx="962406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168476" y="6800556"/>
            <a:ext cx="2495128" cy="406401"/>
          </a:xfrm>
          <a:prstGeom prst="rect">
            <a:avLst/>
          </a:prstGeom>
          <a:ln w="12700">
            <a:miter lim="400000"/>
          </a:ln>
        </p:spPr>
        <p:txBody>
          <a:bodyPr wrap="none" lIns="52153" tIns="52153" rIns="52153" bIns="52153" anchor="ctr">
            <a:spAutoFit/>
          </a:bodyPr>
          <a:lstStyle>
            <a:lvl1pPr algn="r">
              <a:defRPr sz="1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391145" marR="0" indent="-39114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898413" marR="0" indent="-37688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1400399" marR="0" indent="-357343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1984074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2505601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3027129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3548657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4070186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4591713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7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521528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104305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1564583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2086112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260764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3129167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365069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4172224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99%BD%E7%9B%92%E6%B5%8B%E8%AF%95/93444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5%9B%9E%E5%BD%92%E6%B5%8B%E8%AF%95/192573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ctrTitle"/>
          </p:nvPr>
        </p:nvSpPr>
        <p:spPr>
          <a:xfrm>
            <a:off x="462979" y="4255094"/>
            <a:ext cx="8352929" cy="18002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938750">
              <a:defRPr sz="5760" spc="-180">
                <a:solidFill>
                  <a:srgbClr val="000000"/>
                </a:solidFill>
              </a:defRPr>
            </a:pPr>
            <a:r>
              <a:rPr lang="zh-CN" altLang="en-US" sz="5760" dirty="0"/>
              <a:t>代码整洁之道 </a:t>
            </a:r>
            <a:r>
              <a:rPr lang="en-US" altLang="zh-CN" sz="5760" dirty="0" smtClean="0"/>
              <a:t> -  </a:t>
            </a:r>
            <a:r>
              <a:rPr lang="en-US" dirty="0" smtClean="0"/>
              <a:t>JUnit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2093640" y="455438"/>
            <a:ext cx="7272809" cy="122413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JUnit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093640" y="1702595"/>
            <a:ext cx="82947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JUnit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是由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Erich Gamma 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和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Kent Beck 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编写的一个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回归测试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框架（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regression testing framework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）。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Junit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测试是程序员测试，即所谓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  <a:hlinkClick r:id="rId3"/>
              </a:rPr>
              <a:t>白盒测试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，因为程序员知道被测试的软件如何（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）完成功能和完成什么样（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）的功能。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Junit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是一套框架，继承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TestCase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类，就可以用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Junit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进行自动测试了。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40" y="4350199"/>
            <a:ext cx="5108033" cy="20432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2093640" y="455438"/>
            <a:ext cx="7272809" cy="122413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altLang="zh-CN" b="0" dirty="0"/>
              <a:t>TDD</a:t>
            </a:r>
            <a:r>
              <a:rPr lang="zh-CN" altLang="en-US" b="0" dirty="0"/>
              <a:t>（测试驱动开发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--</a:t>
            </a:r>
            <a:r>
              <a:rPr lang="zh-CN" altLang="en-US" b="0" dirty="0" smtClean="0"/>
              <a:t> 理想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093640" y="1841153"/>
            <a:ext cx="80282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TDD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三</a:t>
            </a:r>
            <a:r>
              <a:rPr lang="zh-CN" altLang="en-US" sz="2000" b="1" dirty="0" smtClean="0">
                <a:latin typeface="Arial" charset="0"/>
                <a:ea typeface="Arial" charset="0"/>
                <a:cs typeface="Arial" charset="0"/>
              </a:rPr>
              <a:t>定律</a:t>
            </a:r>
            <a:endParaRPr lang="en-US" altLang="zh-CN" sz="20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zh-CN" altLang="en-US" sz="2000" b="1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定律一： 在编写不能通过的单元测试前，不可编写生产代码。 </a:t>
            </a:r>
            <a:br>
              <a:rPr lang="zh-CN" alt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定律二： 只可编写刚好无法通过的单元测试，不能编译也算不通过。 </a:t>
            </a:r>
            <a:br>
              <a:rPr lang="zh-CN" alt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定律三： 只可编写刚好足以通过当前失败测试的生产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代码</a:t>
            </a:r>
            <a:endParaRPr lang="en-US" sz="2000" dirty="0" smtClean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先写单元测试，然后写对应的代码，通过修改调试让写的代码通过单元测试。使用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TDD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，会使测试覆盖所有的代码，测试代码和生产代码的比例有可能会达到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1:1 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，所以也会带来成本的问题，所有我们要保持测试的整洁</a:t>
            </a:r>
            <a:endParaRPr lang="en-US" sz="20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111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106340" y="525752"/>
            <a:ext cx="7272809" cy="1224137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zh-CN" altLang="en-US" b="1" dirty="0"/>
              <a:t>保持测试</a:t>
            </a:r>
            <a:r>
              <a:rPr lang="zh-CN" altLang="en-US" b="1" dirty="0" smtClean="0"/>
              <a:t>整洁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5" name="Shape 66"/>
          <p:cNvSpPr txBox="1">
            <a:spLocks/>
          </p:cNvSpPr>
          <p:nvPr/>
        </p:nvSpPr>
        <p:spPr>
          <a:xfrm>
            <a:off x="2106340" y="1965789"/>
            <a:ext cx="7901260" cy="424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 anchor="ctr">
            <a:noAutofit/>
          </a:bodyPr>
          <a:lstStyle>
            <a:lvl1pPr marL="0" marR="0" indent="0" algn="l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3D434E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）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单元测试的好处：让代码可扩展，可维护，可复用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）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整洁测试的三要素 ：可读性、可读性、可读性。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）</a:t>
            </a:r>
            <a:r>
              <a:rPr lang="en-US" sz="2000" dirty="0"/>
              <a:t>BUILD-OPERATE-CHECK 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每个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测试都可以拆分为三个环节：构造测试数据、操作测试数据、检验操作是否达到预期结果。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）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双重标准：测试环境中和生产环境中有些条件不必完全一致。生产环境中有时要考虑内存、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CPU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等性能问题，而在测试环境中不必做这些限制。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5)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一个测试一个断言，不必完全纠结，但单个测试断言数应该最小化，只测试一个概念，还是单一职责的问题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；</a:t>
            </a:r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52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106340" y="525752"/>
            <a:ext cx="7272809" cy="1224137"/>
          </a:xfrm>
          <a:prstGeom prst="rect">
            <a:avLst/>
          </a:prstGeom>
        </p:spPr>
        <p:txBody>
          <a:bodyPr/>
          <a:lstStyle/>
          <a:p>
            <a:r>
              <a:rPr lang="hr-HR" b="1" dirty="0"/>
              <a:t>F.I.R.S.T</a:t>
            </a:r>
            <a:r>
              <a:rPr lang="hr-HR" b="1" dirty="0" smtClean="0"/>
              <a:t>. </a:t>
            </a:r>
            <a:r>
              <a:rPr lang="zh-CN" altLang="en-US" dirty="0"/>
              <a:t>原则</a:t>
            </a:r>
            <a:endParaRPr lang="hr-HR" b="1" dirty="0"/>
          </a:p>
        </p:txBody>
      </p:sp>
      <p:sp>
        <p:nvSpPr>
          <p:cNvPr id="5" name="Shape 66"/>
          <p:cNvSpPr txBox="1">
            <a:spLocks/>
          </p:cNvSpPr>
          <p:nvPr/>
        </p:nvSpPr>
        <p:spPr>
          <a:xfrm>
            <a:off x="2106340" y="1965789"/>
            <a:ext cx="7901260" cy="424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 anchor="ctr">
            <a:noAutofit/>
          </a:bodyPr>
          <a:lstStyle>
            <a:lvl1pPr marL="0" marR="0" indent="0" algn="l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3D434E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ctr" defTabSz="10430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 Fast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测试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需要频繁运行，因此要能快速运行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 Independent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：测试应该相互独立；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Repeatable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：测试应当能在任何环境中重复；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Self-validating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：自足验证，测试应该能看到成功与否的结果；</a:t>
            </a:r>
          </a:p>
          <a:p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Timely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：测试应该及时编写，应该恰好在生产代码之前编写；</a:t>
            </a:r>
          </a:p>
          <a:p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10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106340" y="525752"/>
            <a:ext cx="7272809" cy="1224137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rgbClr val="000000"/>
                </a:solidFill>
              </a:rPr>
              <a:t>举例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461793" y="2635472"/>
            <a:ext cx="80848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0" y="1660989"/>
            <a:ext cx="5963080" cy="58056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4800" y="1749889"/>
            <a:ext cx="23240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rPr>
              <a:t>每个测试方法都是：</a:t>
            </a:r>
            <a:r>
              <a:rPr lang="en-US" altLang="zh-CN" sz="2000" dirty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rPr>
              <a:t>test + </a:t>
            </a:r>
            <a:r>
              <a:rPr lang="zh-CN" altLang="en-US" sz="2000" dirty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rPr>
              <a:t>原方法名称，一般测试方法都是这么命名的。同时上面的测试方法，每个方法都是独立的，只测试一个概念。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106340" y="525752"/>
            <a:ext cx="7272809" cy="1224137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rgbClr val="000000"/>
                </a:solidFill>
              </a:rPr>
              <a:t>反</a:t>
            </a:r>
            <a:r>
              <a:rPr lang="zh-CN" altLang="en-US" dirty="0" smtClean="0">
                <a:solidFill>
                  <a:srgbClr val="000000"/>
                </a:solidFill>
              </a:rPr>
              <a:t>例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461793" y="2635472"/>
            <a:ext cx="80848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1905000"/>
            <a:ext cx="76708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3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135732" y="3679528"/>
            <a:ext cx="8478009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4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you!</a:t>
            </a:r>
          </a:p>
        </p:txBody>
      </p:sp>
      <p:pic>
        <p:nvPicPr>
          <p:cNvPr id="19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9749" y="1939719"/>
            <a:ext cx="1336448" cy="170321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098227" y="6516934"/>
            <a:ext cx="85689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>
                <a:solidFill>
                  <a:srgbClr val="808080"/>
                </a:solidFill>
              </a:defRPr>
            </a:pPr>
            <a:r>
              <a:t>Forward Ventures LLC </a:t>
            </a:r>
          </a:p>
          <a:p>
            <a:pPr algn="ctr">
              <a:defRPr sz="800">
                <a:solidFill>
                  <a:srgbClr val="808080"/>
                </a:solidFill>
              </a:defRPr>
            </a:pPr>
            <a:r>
              <a:t>Korea, F7 736-6 YecksamDong, Gangnam-gu, Seoul, Korea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8792</TotalTime>
  <Words>260</Words>
  <Application>Microsoft Macintosh PowerPoint</Application>
  <PresentationFormat>Custom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나눔고딕</vt:lpstr>
      <vt:lpstr>Arial</vt:lpstr>
      <vt:lpstr>Office 테마</vt:lpstr>
      <vt:lpstr>代码整洁之道  -  JUnit </vt:lpstr>
      <vt:lpstr>JUnit</vt:lpstr>
      <vt:lpstr>TDD（测试驱动开发）-- 理想</vt:lpstr>
      <vt:lpstr>保持测试整洁</vt:lpstr>
      <vt:lpstr>F.I.R.S.T. 原则</vt:lpstr>
      <vt:lpstr>举例</vt:lpstr>
      <vt:lpstr>反例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Introduction </dc:title>
  <cp:lastModifiedBy>Jimmy (Li Yanchao) [Cart &amp; Checkout Frontend]</cp:lastModifiedBy>
  <cp:revision>21</cp:revision>
  <dcterms:modified xsi:type="dcterms:W3CDTF">2019-05-15T09:21:00Z</dcterms:modified>
</cp:coreProperties>
</file>