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722" r:id="rId3"/>
  </p:sldMasterIdLst>
  <p:notesMasterIdLst>
    <p:notesMasterId r:id="rId15"/>
  </p:notesMasterIdLst>
  <p:handoutMasterIdLst>
    <p:handoutMasterId r:id="rId16"/>
  </p:handoutMasterIdLst>
  <p:sldIdLst>
    <p:sldId id="4464" r:id="rId4"/>
    <p:sldId id="4465" r:id="rId5"/>
    <p:sldId id="4466" r:id="rId6"/>
    <p:sldId id="4467" r:id="rId7"/>
    <p:sldId id="4468" r:id="rId8"/>
    <p:sldId id="4469" r:id="rId9"/>
    <p:sldId id="4470" r:id="rId10"/>
    <p:sldId id="4471" r:id="rId11"/>
    <p:sldId id="4472" r:id="rId12"/>
    <p:sldId id="4473" r:id="rId13"/>
    <p:sldId id="4474" r:id="rId14"/>
  </p:sldIdLst>
  <p:sldSz cx="9144000" cy="5143500" type="screen16x9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897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787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16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557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947295" algn="l" defTabSz="77879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337006" algn="l" defTabSz="77879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726084" algn="l" defTabSz="77879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115797" algn="l" defTabSz="77879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7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8">
          <p15:clr>
            <a:srgbClr val="A4A3A4"/>
          </p15:clr>
        </p15:guide>
        <p15:guide id="2" pos="21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3474"/>
    <a:srgbClr val="3E5C88"/>
    <a:srgbClr val="8A0000"/>
    <a:srgbClr val="EEECD2"/>
    <a:srgbClr val="4C6C9C"/>
    <a:srgbClr val="345390"/>
    <a:srgbClr val="73564C"/>
    <a:srgbClr val="D6D7D9"/>
    <a:srgbClr val="2D5D91"/>
    <a:srgbClr val="2F4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 autoAdjust="0"/>
    <p:restoredTop sz="98148" autoAdjust="0"/>
  </p:normalViewPr>
  <p:slideViewPr>
    <p:cSldViewPr>
      <p:cViewPr varScale="1">
        <p:scale>
          <a:sx n="154" d="100"/>
          <a:sy n="154" d="100"/>
        </p:scale>
        <p:origin x="552" y="192"/>
      </p:cViewPr>
      <p:guideLst>
        <p:guide orient="horz" pos="1767"/>
        <p:guide pos="2857"/>
      </p:guideLst>
    </p:cSldViewPr>
  </p:slideViewPr>
  <p:outlineViewPr>
    <p:cViewPr>
      <p:scale>
        <a:sx n="33" d="100"/>
        <a:sy n="33" d="100"/>
      </p:scale>
      <p:origin x="0" y="8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3138"/>
    </p:cViewPr>
  </p:sorterViewPr>
  <p:notesViewPr>
    <p:cSldViewPr>
      <p:cViewPr varScale="1">
        <p:scale>
          <a:sx n="50" d="100"/>
          <a:sy n="50" d="100"/>
        </p:scale>
        <p:origin x="-3036" y="-90"/>
      </p:cViewPr>
      <p:guideLst>
        <p:guide orient="horz" pos="3198"/>
        <p:guide pos="21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D3F9B19-D113-4644-8148-77EB3180DD03}" type="datetimeFigureOut">
              <a:rPr lang="zh-CN" altLang="en-US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CDD305-2E4E-4B7E-A714-67DB01DAD29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51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B6CF6C-BF01-4556-869B-D8AAF6EE22FB}" type="datetimeFigureOut">
              <a:rPr lang="zh-CN" altLang="en-US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B910B-8A46-40DB-B721-B9838D03FFA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87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71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79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58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295" algn="l" defTabSz="77879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006" algn="l" defTabSz="77879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084" algn="l" defTabSz="77879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797" algn="l" defTabSz="77879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23" y="438576"/>
            <a:ext cx="8407385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lnSpc>
                <a:spcPts val="2384"/>
              </a:lnSpc>
              <a:defRPr b="0">
                <a:solidFill>
                  <a:schemeClr val="accent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A0DB2A26-C61C-458A-BEFF-7BDEC71F5D55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90600" y="857250"/>
            <a:ext cx="7391400" cy="3886200"/>
          </a:xfrm>
          <a:prstGeom prst="rect">
            <a:avLst/>
          </a:prstGeom>
        </p:spPr>
        <p:txBody>
          <a:bodyPr lIns="77889" tIns="38945" rIns="77889" bIns="3894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5492" y="4924428"/>
            <a:ext cx="996462" cy="216694"/>
          </a:xfrm>
        </p:spPr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9067EDE8-9BC6-475D-9BCF-ADF1FC55E9AF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857250"/>
            <a:ext cx="73914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90600" y="1371600"/>
            <a:ext cx="7391400" cy="3371850"/>
          </a:xfrm>
          <a:prstGeom prst="rect">
            <a:avLst/>
          </a:prstGeom>
        </p:spPr>
        <p:txBody>
          <a:bodyPr lIns="77889" tIns="38945" rIns="77889" bIns="38945"/>
          <a:lstStyle/>
          <a:p>
            <a:pPr lvl="0"/>
            <a:endParaRPr lang="zh-CN" altLang="en-US" noProof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5492" y="4924428"/>
            <a:ext cx="996462" cy="216694"/>
          </a:xfrm>
        </p:spPr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9067EDE8-9BC6-475D-9BCF-ADF1FC55E9AF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31990"/>
            <a:ext cx="9144000" cy="32403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89" tIns="38945" rIns="77889" bIns="38945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5492" y="4924428"/>
            <a:ext cx="996462" cy="216694"/>
          </a:xfrm>
        </p:spPr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9067EDE8-9BC6-475D-9BCF-ADF1FC55E9AF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10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4" y="2349219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7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主标题+资料来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23" y="438576"/>
            <a:ext cx="8407385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lnSpc>
                <a:spcPts val="2384"/>
              </a:lnSpc>
              <a:defRPr b="0">
                <a:solidFill>
                  <a:schemeClr val="accent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3E7A4809-4F6B-4695-B988-DF9824D05948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6607" y="4924428"/>
            <a:ext cx="4358054" cy="216694"/>
          </a:xfrm>
          <a:prstGeom prst="rect">
            <a:avLst/>
          </a:prstGeom>
        </p:spPr>
        <p:txBody>
          <a:bodyPr lIns="77889" tIns="38945" rIns="77889" bIns="38945"/>
          <a:lstStyle>
            <a:lvl1pPr fontAlgn="auto">
              <a:spcBef>
                <a:spcPts val="0"/>
              </a:spcBef>
              <a:spcAft>
                <a:spcPts val="0"/>
              </a:spcAft>
              <a:defRPr sz="900" b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8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8" y="548641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2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1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6" y="548641"/>
            <a:ext cx="4829287" cy="3671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无资料来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23" y="438576"/>
            <a:ext cx="8407385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lnSpc>
                <a:spcPts val="2384"/>
              </a:lnSpc>
              <a:defRPr b="1">
                <a:solidFill>
                  <a:schemeClr val="accent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5454" y="4924910"/>
            <a:ext cx="996923" cy="216000"/>
          </a:xfrm>
          <a:prstGeom prst="rect">
            <a:avLst/>
          </a:prstGeom>
        </p:spPr>
        <p:txBody>
          <a:bodyPr vert="horz" lIns="77889" tIns="0" rIns="77889" bIns="0" rtlCol="0" anchor="ctr" anchorCtr="0"/>
          <a:lstStyle>
            <a:lvl1pPr algn="r"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i="1" dirty="0">
                <a:solidFill>
                  <a:prstClr val="black"/>
                </a:solidFill>
              </a:rPr>
              <a:t>       Page</a:t>
            </a:r>
            <a:r>
              <a:rPr lang="en-US" altLang="zh-CN" dirty="0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dirty="0" smtClean="0">
                <a:solidFill>
                  <a:prstClr val="black"/>
                </a:solidFill>
              </a:rPr>
              <a:t>‹#›</a:t>
            </a:fld>
            <a:r>
              <a:rPr lang="zh-CN" altLang="en-US" dirty="0">
                <a:solidFill>
                  <a:prstClr val="black"/>
                </a:solidFill>
              </a:rPr>
              <a:t>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主标题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23" y="438576"/>
            <a:ext cx="8407385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lnSpc>
                <a:spcPts val="2384"/>
              </a:lnSpc>
              <a:defRPr b="0">
                <a:solidFill>
                  <a:schemeClr val="accent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76884" y="1025866"/>
            <a:ext cx="8440615" cy="376796"/>
          </a:xfrm>
          <a:prstGeom prst="rect">
            <a:avLst/>
          </a:prstGeom>
        </p:spPr>
        <p:txBody>
          <a:bodyPr lIns="77889" tIns="38945" rIns="77889" bIns="38945"/>
          <a:lstStyle>
            <a:lvl1pPr marL="0" marR="0" indent="0" algn="just" defTabSz="7787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DF86784B-ABFA-46F4-8ADF-59DA7FBC2650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数字导航+资料来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23" y="438576"/>
            <a:ext cx="8407385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lnSpc>
                <a:spcPts val="2384"/>
              </a:lnSpc>
              <a:defRPr b="0">
                <a:solidFill>
                  <a:schemeClr val="accent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76884" y="1025866"/>
            <a:ext cx="8440615" cy="376796"/>
          </a:xfrm>
          <a:prstGeom prst="rect">
            <a:avLst/>
          </a:prstGeom>
        </p:spPr>
        <p:txBody>
          <a:bodyPr lIns="77889" tIns="38945" rIns="77889" bIns="38945"/>
          <a:lstStyle>
            <a:lvl1pPr marL="0" marR="0" indent="0" algn="just" defTabSz="7787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27DF4D28-93D2-4259-B79C-66B8406E0EB0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3"/>
          </p:nvPr>
        </p:nvSpPr>
        <p:spPr>
          <a:xfrm>
            <a:off x="376607" y="4924428"/>
            <a:ext cx="4358054" cy="216694"/>
          </a:xfrm>
          <a:prstGeom prst="rect">
            <a:avLst/>
          </a:prstGeom>
        </p:spPr>
        <p:txBody>
          <a:bodyPr lIns="77889" tIns="38945" rIns="77889" bIns="38945"/>
          <a:lstStyle>
            <a:lvl1pPr fontAlgn="auto">
              <a:spcBef>
                <a:spcPts val="0"/>
              </a:spcBef>
              <a:spcAft>
                <a:spcPts val="0"/>
              </a:spcAft>
              <a:defRPr sz="900" b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文字导航+资料来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23" y="438576"/>
            <a:ext cx="8407385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lnSpc>
                <a:spcPts val="2384"/>
              </a:lnSpc>
              <a:defRPr b="0">
                <a:solidFill>
                  <a:schemeClr val="accent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76884" y="1025866"/>
            <a:ext cx="8440615" cy="376796"/>
          </a:xfrm>
          <a:prstGeom prst="rect">
            <a:avLst/>
          </a:prstGeom>
        </p:spPr>
        <p:txBody>
          <a:bodyPr lIns="77889" tIns="38945" rIns="77889" bIns="38945"/>
          <a:lstStyle>
            <a:lvl1pPr marL="0" marR="0" indent="0" algn="just" defTabSz="7787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9067EDE8-9BC6-475D-9BCF-ADF1FC55E9AF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3"/>
          </p:nvPr>
        </p:nvSpPr>
        <p:spPr>
          <a:xfrm>
            <a:off x="376607" y="4924428"/>
            <a:ext cx="4358054" cy="216694"/>
          </a:xfrm>
          <a:prstGeom prst="rect">
            <a:avLst/>
          </a:prstGeom>
        </p:spPr>
        <p:txBody>
          <a:bodyPr lIns="77889" tIns="38945" rIns="77889" bIns="38945"/>
          <a:lstStyle>
            <a:lvl1pPr fontAlgn="auto">
              <a:spcBef>
                <a:spcPts val="0"/>
              </a:spcBef>
              <a:spcAft>
                <a:spcPts val="0"/>
              </a:spcAft>
              <a:defRPr sz="900" b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31545"/>
            <a:ext cx="9144000" cy="32504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89" tIns="38945" rIns="77889" bIns="389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964974" y="3"/>
            <a:ext cx="2179026" cy="6274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89" tIns="38945" rIns="77889" bIns="389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89" tIns="38945" rIns="77889" bIns="389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5492" y="4924428"/>
            <a:ext cx="996462" cy="216694"/>
          </a:xfrm>
        </p:spPr>
        <p:txBody>
          <a:bodyPr/>
          <a:lstStyle>
            <a:lvl1pPr algn="l">
              <a:defRPr sz="900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9067EDE8-9BC6-475D-9BCF-ADF1FC55E9AF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导航的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459" y="486000"/>
            <a:ext cx="8377878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defRPr b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83931" y="1075543"/>
            <a:ext cx="8381724" cy="216377"/>
          </a:xfrm>
          <a:prstGeom prst="rect">
            <a:avLst/>
          </a:prstGeom>
          <a:noFill/>
        </p:spPr>
        <p:txBody>
          <a:bodyPr lIns="77889" tIns="38945" rIns="77889" bIns="38945" anchor="ctr" anchorCtr="0"/>
          <a:lstStyle>
            <a:lvl1pPr>
              <a:defRPr sz="1300"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5454" y="4924910"/>
            <a:ext cx="996923" cy="216000"/>
          </a:xfrm>
          <a:prstGeom prst="rect">
            <a:avLst/>
          </a:prstGeom>
        </p:spPr>
        <p:txBody>
          <a:bodyPr vert="horz" lIns="77889" tIns="0" rIns="77889" bIns="0" rtlCol="0" anchor="ctr" anchorCtr="0"/>
          <a:lstStyle>
            <a:lvl1pPr algn="r"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i="1" dirty="0">
                <a:solidFill>
                  <a:prstClr val="black"/>
                </a:solidFill>
              </a:rPr>
              <a:t>       Page</a:t>
            </a:r>
            <a:r>
              <a:rPr lang="en-US" altLang="zh-CN" dirty="0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dirty="0" smtClean="0">
                <a:solidFill>
                  <a:prstClr val="black"/>
                </a:solidFill>
              </a:rPr>
              <a:t>‹#›</a:t>
            </a:fld>
            <a:r>
              <a:rPr lang="zh-CN" altLang="en-US" dirty="0">
                <a:solidFill>
                  <a:prstClr val="black"/>
                </a:solidFill>
              </a:rPr>
              <a:t>    </a:t>
            </a: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76618" y="4924910"/>
            <a:ext cx="4357769" cy="216000"/>
          </a:xfrm>
          <a:prstGeom prst="rect">
            <a:avLst/>
          </a:prstGeom>
        </p:spPr>
        <p:txBody>
          <a:bodyPr lIns="77889" tIns="38945" rIns="77889" bIns="38945"/>
          <a:lstStyle>
            <a:lvl1pPr>
              <a:defRPr sz="9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不带导航的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459" y="486000"/>
            <a:ext cx="8377878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defRPr b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83931" y="1075543"/>
            <a:ext cx="8381724" cy="216377"/>
          </a:xfrm>
          <a:prstGeom prst="rect">
            <a:avLst/>
          </a:prstGeom>
          <a:noFill/>
        </p:spPr>
        <p:txBody>
          <a:bodyPr lIns="77889" tIns="38945" rIns="77889" bIns="38945" anchor="ctr" anchorCtr="0"/>
          <a:lstStyle>
            <a:lvl1pPr>
              <a:defRPr sz="1300"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5454" y="4924910"/>
            <a:ext cx="996923" cy="216000"/>
          </a:xfrm>
          <a:prstGeom prst="rect">
            <a:avLst/>
          </a:prstGeom>
        </p:spPr>
        <p:txBody>
          <a:bodyPr vert="horz" lIns="77889" tIns="0" rIns="77889" bIns="0" rtlCol="0" anchor="ctr" anchorCtr="0"/>
          <a:lstStyle>
            <a:lvl1pPr algn="r"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i="1" dirty="0">
                <a:solidFill>
                  <a:prstClr val="black"/>
                </a:solidFill>
              </a:rPr>
              <a:t>       Page</a:t>
            </a:r>
            <a:r>
              <a:rPr lang="en-US" altLang="zh-CN" dirty="0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dirty="0" smtClean="0">
                <a:solidFill>
                  <a:prstClr val="black"/>
                </a:solidFill>
              </a:rPr>
              <a:t>‹#›</a:t>
            </a:fld>
            <a:r>
              <a:rPr lang="zh-CN" altLang="en-US" dirty="0">
                <a:solidFill>
                  <a:prstClr val="black"/>
                </a:solidFill>
              </a:rPr>
              <a:t>    </a:t>
            </a: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76618" y="4924910"/>
            <a:ext cx="4357769" cy="216000"/>
          </a:xfrm>
          <a:prstGeom prst="rect">
            <a:avLst/>
          </a:prstGeom>
        </p:spPr>
        <p:txBody>
          <a:bodyPr lIns="77889" tIns="38945" rIns="77889" bIns="38945"/>
          <a:lstStyle>
            <a:lvl1pPr>
              <a:defRPr sz="9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无资料来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23" y="438576"/>
            <a:ext cx="8407385" cy="567000"/>
          </a:xfrm>
          <a:noFill/>
          <a:ln>
            <a:noFill/>
            <a:prstDash val="sysDash"/>
          </a:ln>
        </p:spPr>
        <p:txBody>
          <a:bodyPr/>
          <a:lstStyle>
            <a:lvl1pPr marL="0" indent="0">
              <a:lnSpc>
                <a:spcPts val="2384"/>
              </a:lnSpc>
              <a:defRPr b="1">
                <a:solidFill>
                  <a:schemeClr val="accent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5454" y="4924910"/>
            <a:ext cx="996923" cy="216000"/>
          </a:xfrm>
          <a:prstGeom prst="rect">
            <a:avLst/>
          </a:prstGeom>
        </p:spPr>
        <p:txBody>
          <a:bodyPr vert="horz" lIns="77889" tIns="0" rIns="77889" bIns="0" rtlCol="0" anchor="ctr" anchorCtr="0"/>
          <a:lstStyle>
            <a:lvl1pPr algn="r"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i="1" dirty="0">
                <a:solidFill>
                  <a:prstClr val="black"/>
                </a:solidFill>
              </a:rPr>
              <a:t>       Page</a:t>
            </a:r>
            <a:r>
              <a:rPr lang="en-US" altLang="zh-CN" dirty="0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dirty="0" smtClean="0">
                <a:solidFill>
                  <a:prstClr val="black"/>
                </a:solidFill>
              </a:rPr>
              <a:t>‹#›</a:t>
            </a:fld>
            <a:r>
              <a:rPr lang="zh-CN" altLang="en-US" dirty="0">
                <a:solidFill>
                  <a:prstClr val="black"/>
                </a:solidFill>
              </a:rPr>
              <a:t>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2648" y="444112"/>
            <a:ext cx="8370277" cy="544115"/>
          </a:xfrm>
          <a:prstGeom prst="rect">
            <a:avLst/>
          </a:prstGeom>
          <a:noFill/>
          <a:ln>
            <a:noFill/>
          </a:ln>
        </p:spPr>
        <p:txBody>
          <a:bodyPr vert="horz" wrap="square" lIns="77889" tIns="38945" rIns="77889" bIns="38945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5492" y="4924428"/>
            <a:ext cx="996462" cy="216694"/>
          </a:xfrm>
          <a:prstGeom prst="rect">
            <a:avLst/>
          </a:prstGeom>
        </p:spPr>
        <p:txBody>
          <a:bodyPr vert="horz" lIns="77889" tIns="0" rIns="77889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i="1" baseline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/>
              <a:t>‹#›</a:t>
            </a:fld>
            <a:r>
              <a:rPr lang="zh-CN" altLang="en-US" i="0"/>
              <a:t>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89713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778791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168503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557582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91967" indent="-29196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32807" indent="-2430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647" indent="-1948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60" indent="-1948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437" indent="-1948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150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228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941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018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713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791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503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582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295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006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084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797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2380" y="444616"/>
            <a:ext cx="8370890" cy="544103"/>
          </a:xfrm>
          <a:prstGeom prst="rect">
            <a:avLst/>
          </a:prstGeom>
        </p:spPr>
        <p:txBody>
          <a:bodyPr vert="horz" lIns="77889" tIns="38945" rIns="77889" bIns="38945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08001" y="4790050"/>
            <a:ext cx="2218019" cy="217022"/>
          </a:xfrm>
          <a:prstGeom prst="rect">
            <a:avLst/>
          </a:prstGeom>
        </p:spPr>
        <p:txBody>
          <a:bodyPr vert="horz" lIns="77889" tIns="0" rIns="77889" bIns="0" rtlCol="0" anchor="ctr" anchorCtr="0"/>
          <a:lstStyle>
            <a:lvl1pPr algn="l"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prstClr val="black"/>
                </a:solidFill>
                <a:latin typeface="Century" panose="02040604050505020304" pitchFamily="18" charset="0"/>
              </a:rPr>
              <a:t>China-USA  Benchmark Group</a:t>
            </a:r>
            <a:r>
              <a:rPr lang="zh-CN" altLang="en-US">
                <a:solidFill>
                  <a:prstClr val="black"/>
                </a:solidFill>
                <a:latin typeface="Century" panose="02040604050505020304" pitchFamily="18" charset="0"/>
              </a:rPr>
              <a:t> </a:t>
            </a:r>
            <a:r>
              <a:rPr lang="en-US" altLang="zh-CN">
                <a:solidFill>
                  <a:prstClr val="black"/>
                </a:solidFill>
              </a:rPr>
              <a:t>|</a:t>
            </a:r>
            <a:r>
              <a:rPr lang="zh-CN" altLang="en-US">
                <a:solidFill>
                  <a:prstClr val="black"/>
                </a:solidFill>
              </a:rPr>
              <a:t>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857022"/>
            <a:ext cx="9144000" cy="2276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778791" rtl="0" eaLnBrk="1" latinLnBrk="0" hangingPunct="1">
        <a:spcBef>
          <a:spcPct val="0"/>
        </a:spcBef>
        <a:buNone/>
        <a:defRPr sz="17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0" indent="0" algn="l" defTabSz="778791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32807" indent="-243094" algn="l" defTabSz="7787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647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60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437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150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228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941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018" indent="-194857" algn="l" defTabSz="7787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713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791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503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582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295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006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084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797" algn="l" defTabSz="77879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2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      Page</a:t>
            </a:r>
            <a:r>
              <a:rPr lang="en-US" altLang="zh-CN" i="0"/>
              <a:t>   </a:t>
            </a:r>
            <a:fld id="{03EFAFC8-33B2-402C-BC63-0619E9DEB8A8}" type="slidenum">
              <a:rPr lang="zh-CN" altLang="en-US" i="0" smtClean="0"/>
              <a:t>‹#›</a:t>
            </a:fld>
            <a:r>
              <a:rPr lang="zh-CN" altLang="en-US" i="0"/>
              <a:t>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+mj-lt"/>
                <a:ea typeface="黑体"/>
                <a:cs typeface="黑体"/>
              </a:rPr>
              <a:t>重构 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/>
                <a:cs typeface="黑体"/>
              </a:rPr>
              <a:t>Serial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黑体"/>
                <a:cs typeface="黑体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/>
                <a:cs typeface="黑体"/>
              </a:rPr>
              <a:t>Date</a:t>
            </a:r>
            <a:endParaRPr kumimoji="1" lang="zh-CN" altLang="en-US" sz="2400" dirty="0">
              <a:solidFill>
                <a:schemeClr val="tx1"/>
              </a:solidFill>
              <a:latin typeface="+mj-lt"/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1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03701" y="1576164"/>
            <a:ext cx="5072757" cy="2867794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本章的主题图是一个小男孩不想吃枣核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——“Date”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既有“日期”的意思又有“枣”的意思。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400" b="1" dirty="0">
                <a:latin typeface="黑体"/>
                <a:ea typeface="黑体"/>
                <a:cs typeface="黑体"/>
              </a:rPr>
              <a:t>Serial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Date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因为年代久远，具体代码参考意义不大，本章表达的是精益求精的精神。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endParaRPr lang="en-US" altLang="zh-CN" sz="1400" b="1" dirty="0">
              <a:latin typeface="黑体"/>
              <a:ea typeface="黑体"/>
              <a:cs typeface="黑体"/>
            </a:endParaRPr>
          </a:p>
        </p:txBody>
      </p:sp>
      <p:pic>
        <p:nvPicPr>
          <p:cNvPr id="5" name="图片 3" descr="图片包含 文字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1563638"/>
            <a:ext cx="2843049" cy="1944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3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其</a:t>
            </a:r>
            <a:r>
              <a:rPr kumimoji="1" lang="en-US" altLang="zh-CN" sz="2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他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10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49277" y="1324695"/>
            <a:ext cx="8042275" cy="3119264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有意义的命名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注释（好注释，坏注释）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>
              <a:lnSpc>
                <a:spcPct val="14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统一格式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错误处理（禁止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null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，错误日志）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对象暴露行为，隐藏数据。数据结构暴露数据，没有明显的行为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1400" b="1" dirty="0">
                <a:latin typeface="黑体"/>
                <a:ea typeface="黑体"/>
                <a:cs typeface="黑体"/>
              </a:rPr>
              <a:t>………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Ø"/>
            </a:pPr>
            <a:endParaRPr lang="en-US" altLang="zh-CN" sz="1400" b="1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2942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11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4D11F-3CA9-7C4A-84C1-77A90CDAC3BF}"/>
              </a:ext>
            </a:extLst>
          </p:cNvPr>
          <p:cNvSpPr txBox="1"/>
          <p:nvPr/>
        </p:nvSpPr>
        <p:spPr>
          <a:xfrm>
            <a:off x="1043608" y="1363464"/>
            <a:ext cx="7164388" cy="1784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zh-CN" sz="4600" b="1" dirty="0">
                <a:solidFill>
                  <a:srgbClr val="000000"/>
                </a:solidFill>
                <a:latin typeface="News Gothic MT" charset="0"/>
              </a:rPr>
              <a:t>Thank you for listening and this is the end</a:t>
            </a:r>
          </a:p>
          <a:p>
            <a:pPr algn="ctr"/>
            <a:endParaRPr kumimoji="1"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16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59832" y="3147814"/>
            <a:ext cx="2518172" cy="113793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9692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开放的态度</a:t>
            </a:r>
            <a:endParaRPr kumimoji="1" lang="zh-CN" altLang="en-US" sz="2400" dirty="0">
              <a:solidFill>
                <a:srgbClr val="000000"/>
              </a:solidFill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2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965" y="1219200"/>
            <a:ext cx="7943475" cy="2819400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400" b="1" dirty="0">
                <a:latin typeface="黑体"/>
                <a:ea typeface="黑体"/>
                <a:cs typeface="黑体"/>
              </a:rPr>
              <a:t>Serial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Date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类包含专业性和纪律性。作者认为它是</a:t>
            </a:r>
            <a:r>
              <a:rPr lang="zh-CN" altLang="en-US" sz="1400" b="1" i="1" dirty="0">
                <a:latin typeface="黑体"/>
                <a:ea typeface="黑体"/>
                <a:cs typeface="黑体"/>
              </a:rPr>
              <a:t>“好码”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。但是，任何代码都可能存在问题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审查另一个人的代码并发现错误并不表示等级制度。    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代码审查流程需要善意和专业地完成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</p:txBody>
      </p:sp>
      <p:pic>
        <p:nvPicPr>
          <p:cNvPr id="7" name="图片 2" descr="图片包含 建筑物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48" y="2571751"/>
            <a:ext cx="7336160" cy="212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69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首先，让他能工作</a:t>
            </a:r>
            <a:endParaRPr kumimoji="1" lang="zh-CN" altLang="en-US" sz="24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3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76" y="1828750"/>
            <a:ext cx="4248472" cy="2831232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使用覆盖率工具：用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Clover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检查单元测试覆盖率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解决测试不足：覆盖率从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50</a:t>
            </a:r>
            <a:r>
              <a:rPr lang="zh-CN" altLang="en-US" sz="1400" b="1" dirty="0">
                <a:latin typeface="黑体"/>
                <a:ea typeface="黑体"/>
                <a:cs typeface="黑体"/>
              </a:rPr>
              <a:t>％增加到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92%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修复函数逻辑错误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修复边界值错误</a:t>
            </a:r>
            <a:endParaRPr lang="en-US" altLang="zh-CN" sz="1400" b="1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b="1" dirty="0">
                <a:latin typeface="黑体"/>
                <a:ea typeface="黑体"/>
                <a:cs typeface="黑体"/>
              </a:rPr>
              <a:t>省略</a:t>
            </a:r>
            <a:r>
              <a:rPr lang="en-US" altLang="zh-CN" sz="1400" b="1" dirty="0">
                <a:latin typeface="黑体"/>
                <a:ea typeface="黑体"/>
                <a:cs typeface="黑体"/>
              </a:rPr>
              <a:t>…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34" y="1419623"/>
            <a:ext cx="3792042" cy="30111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53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让他做对</a:t>
            </a:r>
            <a:endParaRPr kumimoji="1" lang="zh-CN" altLang="en-US" sz="24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4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7574"/>
            <a:ext cx="6096000" cy="3778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Moth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Constants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黑体"/>
                <a:cs typeface="黑体"/>
              </a:rPr>
              <a:t>示例</a:t>
            </a:r>
            <a:endParaRPr kumimoji="1" lang="zh-CN" altLang="en-US" sz="2400" dirty="0">
              <a:solidFill>
                <a:srgbClr val="000000"/>
              </a:solidFill>
              <a:latin typeface="+mj-lt"/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5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5" name="文本框 5"/>
          <p:cNvGrpSpPr>
            <a:grpSpLocks/>
          </p:cNvGrpSpPr>
          <p:nvPr/>
        </p:nvGrpSpPr>
        <p:grpSpPr bwMode="auto">
          <a:xfrm>
            <a:off x="415156" y="965201"/>
            <a:ext cx="4104733" cy="2889793"/>
            <a:chOff x="-56" y="608"/>
            <a:chExt cx="3000" cy="1792"/>
          </a:xfrm>
        </p:grpSpPr>
        <p:pic>
          <p:nvPicPr>
            <p:cNvPr id="7" name="文本框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" y="608"/>
              <a:ext cx="3000" cy="1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0" y="657"/>
              <a:ext cx="2880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public abstract class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+mn-lt"/>
                </a:rPr>
                <a:t>SerialDate</a:t>
              </a: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 implements Comparable,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                                                                       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+mn-lt"/>
                </a:rPr>
                <a:t>Serializable</a:t>
              </a: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,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                                                                       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+mn-lt"/>
                </a:rPr>
                <a:t>MothConstants</a:t>
              </a: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 {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    //...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}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public interface 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+mn-lt"/>
                </a:rPr>
                <a:t>MothConstants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{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    public static final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+mn-lt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 JANUARY = 1;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    public static final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+mn-lt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 FEBRUARY = 2;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    //...</a:t>
              </a:r>
              <a:br>
                <a:rPr lang="en-US" altLang="zh-CN" sz="1100" b="1" dirty="0">
                  <a:solidFill>
                    <a:srgbClr val="FFFFFF"/>
                  </a:solidFill>
                  <a:latin typeface="+mn-lt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+mn-lt"/>
                </a:rPr>
                <a:t>}</a:t>
              </a:r>
            </a:p>
            <a:p>
              <a:endParaRPr kumimoji="1" lang="en-US" altLang="zh-CN" sz="1100" b="1" dirty="0">
                <a:solidFill>
                  <a:srgbClr val="FFFFFF"/>
                </a:solidFill>
                <a:latin typeface="+mn-lt"/>
              </a:endParaRPr>
            </a:p>
          </p:txBody>
        </p:sp>
      </p:grpSp>
      <p:pic>
        <p:nvPicPr>
          <p:cNvPr id="9" name="文本框 7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37" y="965201"/>
            <a:ext cx="3984327" cy="28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 13"/>
          <p:cNvGrpSpPr/>
          <p:nvPr/>
        </p:nvGrpSpPr>
        <p:grpSpPr>
          <a:xfrm>
            <a:off x="467544" y="3744416"/>
            <a:ext cx="8208912" cy="1203598"/>
            <a:chOff x="467544" y="3939902"/>
            <a:chExt cx="8208912" cy="1203598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67544" y="3939902"/>
              <a:ext cx="8208912" cy="1203598"/>
            </a:xfrm>
            <a:prstGeom prst="rect">
              <a:avLst/>
            </a:prstGeom>
          </p:spPr>
          <p:txBody>
            <a:bodyPr/>
            <a:lstStyle>
              <a:lvl1pPr marL="291967" indent="-291967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32807" indent="-24309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3647" indent="-194857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3360" indent="-194857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52437" indent="-194857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42150" indent="-194857" algn="l" defTabSz="77879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1228" indent="-194857" algn="l" defTabSz="77879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20941" indent="-194857" algn="l" defTabSz="77879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10018" indent="-194857" algn="l" defTabSz="77879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charset="2"/>
                <a:buChar char="Ø"/>
              </a:pPr>
              <a:r>
                <a:rPr lang="zh-CN" altLang="en-US" sz="1400" b="1" dirty="0">
                  <a:latin typeface="黑体"/>
                  <a:ea typeface="黑体"/>
                  <a:cs typeface="黑体"/>
                </a:rPr>
                <a:t>删除月份的代码错误检查，比如：</a:t>
              </a:r>
              <a:r>
                <a:rPr lang="en-US" altLang="zh-CN" sz="1400" b="1" dirty="0">
                  <a:latin typeface="黑体"/>
                  <a:ea typeface="黑体"/>
                  <a:cs typeface="黑体"/>
                </a:rPr>
                <a:t>is Valid Month Code</a:t>
              </a:r>
            </a:p>
            <a:p>
              <a:pPr eaLnBrk="1" hangingPunct="1">
                <a:lnSpc>
                  <a:spcPct val="150000"/>
                </a:lnSpc>
                <a:buFont typeface="Wingdings" charset="2"/>
                <a:buChar char="Ø"/>
              </a:pPr>
              <a:r>
                <a:rPr lang="zh-CN" altLang="en-US" sz="1400" b="1" dirty="0">
                  <a:latin typeface="黑体"/>
                  <a:ea typeface="黑体"/>
                  <a:cs typeface="黑体"/>
                </a:rPr>
                <a:t>常量</a:t>
              </a:r>
              <a:r>
                <a:rPr lang="en-US" altLang="zh-CN" sz="1400" b="1" dirty="0">
                  <a:latin typeface="黑体"/>
                  <a:ea typeface="黑体"/>
                  <a:cs typeface="黑体"/>
                </a:rPr>
                <a:t>VS.</a:t>
              </a:r>
              <a:r>
                <a:rPr lang="zh-CN" altLang="en-US" sz="1400" b="1" dirty="0">
                  <a:latin typeface="黑体"/>
                  <a:ea typeface="黑体"/>
                  <a:cs typeface="黑体"/>
                </a:rPr>
                <a:t>枚举：优先用枚举</a:t>
              </a:r>
              <a:endParaRPr lang="en-US" altLang="zh-CN" sz="1400" b="1" dirty="0">
                <a:latin typeface="黑体"/>
                <a:ea typeface="黑体"/>
                <a:cs typeface="黑体"/>
              </a:endParaRPr>
            </a:p>
            <a:p>
              <a:pPr eaLnBrk="1" hangingPunct="1">
                <a:lnSpc>
                  <a:spcPct val="150000"/>
                </a:lnSpc>
                <a:buFont typeface="Wingdings" charset="2"/>
                <a:buChar char="Ø"/>
              </a:pPr>
              <a:r>
                <a:rPr lang="zh-CN" altLang="en-US" sz="1400" b="1" dirty="0">
                  <a:latin typeface="黑体"/>
                  <a:ea typeface="黑体"/>
                  <a:cs typeface="黑体"/>
                </a:rPr>
                <a:t>如果枚举非常大，只需将它到另一个类，并在枚举中实现必要的方法</a:t>
              </a:r>
              <a:endParaRPr lang="en-US" altLang="zh-CN" sz="1400" b="1" dirty="0">
                <a:latin typeface="黑体"/>
                <a:ea typeface="黑体"/>
                <a:cs typeface="黑体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3419872" y="4212000"/>
              <a:ext cx="17281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47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SERIAL_LOWER_BOUND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黑体"/>
                <a:cs typeface="黑体"/>
              </a:rPr>
              <a:t>示例</a:t>
            </a:r>
            <a:endParaRPr kumimoji="1" lang="zh-CN" altLang="en-US" sz="2400" dirty="0">
              <a:solidFill>
                <a:srgbClr val="000000"/>
              </a:solidFill>
              <a:latin typeface="+mj-lt"/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6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11560" y="3384377"/>
            <a:ext cx="8208912" cy="1203598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400" dirty="0">
                <a:latin typeface="黑体"/>
                <a:ea typeface="黑体"/>
                <a:cs typeface="黑体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ERIAL_LOWER_BOUND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被定义成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跟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Spread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sheet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Date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类别有关，而不直接与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Serial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Date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这个抽象类有关。所以我们将它们下移到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Spread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sheet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Date</a:t>
            </a: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与细节实现有关的常量、变量或工具函数不应该在基类中出现。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endParaRPr lang="en-US" altLang="zh-CN" sz="1400" dirty="0">
              <a:latin typeface="黑体"/>
              <a:ea typeface="黑体"/>
              <a:cs typeface="黑体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467544" y="977901"/>
            <a:ext cx="8352928" cy="2108200"/>
            <a:chOff x="-88900" y="977900"/>
            <a:chExt cx="9334500" cy="2108200"/>
          </a:xfrm>
        </p:grpSpPr>
        <p:grpSp>
          <p:nvGrpSpPr>
            <p:cNvPr id="17" name="文本框 5"/>
            <p:cNvGrpSpPr>
              <a:grpSpLocks/>
            </p:cNvGrpSpPr>
            <p:nvPr/>
          </p:nvGrpSpPr>
          <p:grpSpPr bwMode="auto">
            <a:xfrm>
              <a:off x="-88900" y="977900"/>
              <a:ext cx="4610100" cy="2108200"/>
              <a:chOff x="-56" y="616"/>
              <a:chExt cx="2904" cy="1328"/>
            </a:xfrm>
          </p:grpSpPr>
          <p:pic>
            <p:nvPicPr>
              <p:cNvPr id="18" name="文本框 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6" y="616"/>
                <a:ext cx="2904" cy="1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-5" y="713"/>
                <a:ext cx="2784" cy="1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public abstract class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implements Comparable,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                                                                   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Serializable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{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//..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 //</a:t>
                </a:r>
                <a: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  <a:t>我們打算把以下四行移到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SpreadsheetDate</a:t>
                </a:r>
                <a: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  <a:t>中</a:t>
                </a:r>
                <a:b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  <a:t>    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public static final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int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</a:t>
                </a:r>
                <a:r>
                  <a:rPr lang="en-US" altLang="zh-CN" sz="1100" b="1" dirty="0">
                    <a:solidFill>
                      <a:srgbClr val="258EFF"/>
                    </a:solidFill>
                    <a:latin typeface="+mn-lt"/>
                  </a:rPr>
                  <a:t>SERIAL_LOWER_BOUND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= 2;         //1/1/1900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public static final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int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</a:t>
                </a:r>
                <a:r>
                  <a:rPr lang="en-US" altLang="zh-CN" sz="1100" b="1" dirty="0">
                    <a:solidFill>
                      <a:srgbClr val="258EFF"/>
                    </a:solidFill>
                    <a:latin typeface="+mn-lt"/>
                  </a:rPr>
                  <a:t>SERIAL_UPPER_BOUND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= 2958465;   //12/31/9999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}</a:t>
                </a:r>
                <a:endParaRPr kumimoji="1" lang="en-US" altLang="zh-CN" sz="1100" b="1" dirty="0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grpSp>
          <p:nvGrpSpPr>
            <p:cNvPr id="20" name="文本框 7"/>
            <p:cNvGrpSpPr>
              <a:grpSpLocks/>
            </p:cNvGrpSpPr>
            <p:nvPr/>
          </p:nvGrpSpPr>
          <p:grpSpPr bwMode="auto">
            <a:xfrm>
              <a:off x="4622800" y="977900"/>
              <a:ext cx="4622800" cy="2108200"/>
              <a:chOff x="2912" y="616"/>
              <a:chExt cx="2912" cy="1328"/>
            </a:xfrm>
          </p:grpSpPr>
          <p:pic>
            <p:nvPicPr>
              <p:cNvPr id="21" name="文本框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2" y="616"/>
                <a:ext cx="2912" cy="1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2976" y="723"/>
                <a:ext cx="2785" cy="1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public class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SpreadsheetDate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extends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{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//...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//</a:t>
                </a:r>
                <a: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  <a:t>這裡即將有以下常數：</a:t>
                </a:r>
                <a:b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  <a:t>    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//public static final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int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</a:t>
                </a:r>
                <a:r>
                  <a:rPr lang="en-US" altLang="zh-CN" sz="1100" b="1" dirty="0">
                    <a:solidFill>
                      <a:srgbClr val="258EFF"/>
                    </a:solidFill>
                    <a:latin typeface="+mn-lt"/>
                  </a:rPr>
                  <a:t>SERIAL_LOWER_BOUND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= 2;         //1/1/1900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//public static final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int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</a:t>
                </a:r>
                <a:r>
                  <a:rPr lang="en-US" altLang="zh-CN" sz="1100" b="1" dirty="0">
                    <a:solidFill>
                      <a:srgbClr val="258EFF"/>
                    </a:solidFill>
                    <a:latin typeface="+mn-lt"/>
                  </a:rPr>
                  <a:t>SERIAL_UPPER_BOUND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= 2958465;   //12/31/9999   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//...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}</a:t>
                </a:r>
              </a:p>
              <a:p>
                <a:endParaRPr lang="en-US" altLang="zh-CN" sz="1100" b="1" dirty="0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ea typeface="黑体"/>
                <a:cs typeface="黑体"/>
              </a:rPr>
              <a:t>Relative</a:t>
            </a:r>
            <a:r>
              <a:rPr lang="zh-CN" altLang="en-US" sz="2400" dirty="0">
                <a:solidFill>
                  <a:srgbClr val="000000"/>
                </a:solidFill>
                <a:ea typeface="黑体"/>
                <a:cs typeface="黑体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黑体"/>
                <a:cs typeface="黑体"/>
              </a:rPr>
              <a:t>Day</a:t>
            </a:r>
            <a:r>
              <a:rPr lang="zh-CN" altLang="en-US" sz="2400" dirty="0">
                <a:solidFill>
                  <a:srgbClr val="000000"/>
                </a:solidFill>
                <a:ea typeface="黑体"/>
                <a:cs typeface="黑体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黑体"/>
                <a:cs typeface="黑体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黑体"/>
                <a:cs typeface="黑体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黑体"/>
                <a:cs typeface="黑体"/>
              </a:rPr>
              <a:t>Week</a:t>
            </a:r>
            <a:r>
              <a:rPr lang="zh-CN" altLang="en-US" sz="2400" dirty="0">
                <a:solidFill>
                  <a:srgbClr val="000000"/>
                </a:solidFill>
                <a:ea typeface="黑体"/>
                <a:cs typeface="黑体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黑体"/>
                <a:cs typeface="黑体"/>
              </a:rPr>
              <a:t>Rule</a:t>
            </a:r>
            <a:r>
              <a:rPr lang="zh-CN" altLang="en-US" sz="2400" dirty="0">
                <a:solidFill>
                  <a:srgbClr val="000000"/>
                </a:solidFill>
                <a:ea typeface="黑体"/>
                <a:cs typeface="黑体"/>
              </a:rPr>
              <a:t>示例</a:t>
            </a:r>
            <a:endParaRPr kumimoji="1" lang="zh-CN" altLang="en-US" sz="2400" dirty="0">
              <a:solidFill>
                <a:srgbClr val="000000"/>
              </a:solidFill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7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9552" y="3528392"/>
            <a:ext cx="8208912" cy="1203598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黑体"/>
                <a:cs typeface="黑体"/>
              </a:rPr>
              <a:t>基底类别不应该知道任何有关子类别</a:t>
            </a:r>
            <a:endParaRPr lang="en-US" altLang="zh-CN" sz="1400" dirty="0">
              <a:solidFill>
                <a:srgbClr val="000000"/>
              </a:solidFill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黑体"/>
                <a:cs typeface="黑体"/>
              </a:rPr>
              <a:t>单间模式，油漆工模式和抽象工厂模式</a:t>
            </a:r>
            <a:endParaRPr lang="en-US" altLang="zh-CN" sz="1400" dirty="0">
              <a:solidFill>
                <a:srgbClr val="000000"/>
              </a:solidFill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endParaRPr lang="en-US" altLang="zh-CN" sz="1400" dirty="0">
              <a:latin typeface="黑体"/>
              <a:ea typeface="黑体"/>
              <a:cs typeface="黑体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467544" y="842964"/>
            <a:ext cx="8352928" cy="3673475"/>
            <a:chOff x="-88900" y="842963"/>
            <a:chExt cx="9334500" cy="3673475"/>
          </a:xfrm>
        </p:grpSpPr>
        <p:grpSp>
          <p:nvGrpSpPr>
            <p:cNvPr id="17" name="文本框 5"/>
            <p:cNvGrpSpPr>
              <a:grpSpLocks/>
            </p:cNvGrpSpPr>
            <p:nvPr/>
          </p:nvGrpSpPr>
          <p:grpSpPr bwMode="auto">
            <a:xfrm>
              <a:off x="-88900" y="842963"/>
              <a:ext cx="4711700" cy="2665414"/>
              <a:chOff x="-56" y="531"/>
              <a:chExt cx="2968" cy="1679"/>
            </a:xfrm>
          </p:grpSpPr>
          <p:pic>
            <p:nvPicPr>
              <p:cNvPr id="18" name="文本框 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6" y="531"/>
                <a:ext cx="2968" cy="1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-53" y="616"/>
                <a:ext cx="2785" cy="1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public abstract class 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implements </a:t>
                </a:r>
                <a:r>
                  <a:rPr lang="en-US" altLang="zh-CN" sz="1100" b="1" dirty="0">
                    <a:solidFill>
                      <a:srgbClr val="258EFF"/>
                    </a:solidFill>
                    <a:latin typeface="+mn-lt"/>
                  </a:rPr>
                  <a:t>Comparable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,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                                                                   Serializable {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//..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public static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getPreviousDayOfWeek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() {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    return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SerialDate.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addDays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(adjust, base);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}</a:t>
                </a:r>
                <a: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  <a:t>  </a:t>
                </a:r>
                <a:b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zh-CN" altLang="en-US" sz="1100" b="1" dirty="0">
                    <a:solidFill>
                      <a:srgbClr val="FFFFFF"/>
                    </a:solidFill>
                    <a:latin typeface="+mn-lt"/>
                  </a:rPr>
                  <a:t>    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public static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addDays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(final int days, final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 base) {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    return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SerialDate.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createInstance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(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serialDayNumber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);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}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public static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SerialDate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createInstance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() {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    return new 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SpreadsheetDate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(day, month, </a:t>
                </a:r>
                <a:r>
                  <a:rPr lang="en-US" altLang="zh-CN" sz="1100" b="1" dirty="0" err="1">
                    <a:solidFill>
                      <a:srgbClr val="FFFFFF"/>
                    </a:solidFill>
                    <a:latin typeface="+mn-lt"/>
                  </a:rPr>
                  <a:t>yyyy</a:t>
                </a: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);</a:t>
                </a:r>
                <a:b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rgbClr val="FFFFFF"/>
                    </a:solidFill>
                    <a:latin typeface="+mn-lt"/>
                  </a:rPr>
                  <a:t>    }</a:t>
                </a:r>
              </a:p>
            </p:txBody>
          </p:sp>
        </p:grpSp>
        <p:grpSp>
          <p:nvGrpSpPr>
            <p:cNvPr id="20" name="文本框 7"/>
            <p:cNvGrpSpPr>
              <a:grpSpLocks/>
            </p:cNvGrpSpPr>
            <p:nvPr/>
          </p:nvGrpSpPr>
          <p:grpSpPr bwMode="auto">
            <a:xfrm>
              <a:off x="4622800" y="847725"/>
              <a:ext cx="4622800" cy="3668713"/>
              <a:chOff x="2912" y="534"/>
              <a:chExt cx="2912" cy="2311"/>
            </a:xfrm>
          </p:grpSpPr>
          <p:pic>
            <p:nvPicPr>
              <p:cNvPr id="21" name="文本框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2" y="534"/>
                <a:ext cx="2912" cy="23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2976" y="624"/>
                <a:ext cx="2785" cy="2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public abstract class 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DayDateFactory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{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private static 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DayDateFactory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 factory = new 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SpreadsheetDateFactory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();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public static void 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setInstance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(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DayDateFactory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 factory) {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    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DayDateFactory.factory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 = factory;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}</a:t>
                </a:r>
              </a:p>
              <a:p>
                <a:pPr>
                  <a:defRPr/>
                </a:pP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public static 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DayDate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makeDate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(int ordinal) {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  return factory._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makeDate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(ordinal);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}</a:t>
                </a:r>
              </a:p>
              <a:p>
                <a:pPr>
                  <a:defRPr/>
                </a:pP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}</a:t>
                </a:r>
              </a:p>
              <a:p>
                <a:pPr>
                  <a:defRPr/>
                </a:pP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public class 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SpreadsheetDateFactory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extends 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DayDateFactory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{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public 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DayDate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 _</a:t>
                </a:r>
                <a:r>
                  <a:rPr lang="en-US" altLang="zh-CN" sz="1100" b="1" dirty="0" err="1">
                    <a:solidFill>
                      <a:schemeClr val="bg1"/>
                    </a:solidFill>
                    <a:latin typeface="+mn-lt"/>
                  </a:rPr>
                  <a:t>makeDate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(int ordinal) {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    return new </a:t>
                </a:r>
                <a:r>
                  <a:rPr lang="en-US" altLang="zh-CN" sz="1100" b="1" dirty="0" err="1">
                    <a:solidFill>
                      <a:srgbClr val="258EFF"/>
                    </a:solidFill>
                    <a:latin typeface="+mn-lt"/>
                  </a:rPr>
                  <a:t>SpreadsheetDate</a:t>
                </a: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(ordinal);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    }</a:t>
                </a:r>
                <a:b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altLang="zh-CN" sz="1100" b="1" dirty="0">
                    <a:solidFill>
                      <a:schemeClr val="bg1"/>
                    </a:solidFill>
                    <a:latin typeface="+mn-lt"/>
                  </a:rPr>
                  <a:t>}</a:t>
                </a:r>
              </a:p>
              <a:p>
                <a:endParaRPr lang="en-US" altLang="zh-CN" sz="11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40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Leap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Year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示例</a:t>
            </a:r>
            <a:endParaRPr kumimoji="1" lang="zh-CN" altLang="en-US" sz="2400" dirty="0">
              <a:solidFill>
                <a:srgbClr val="000000"/>
              </a:solidFill>
              <a:latin typeface="+mj-lt"/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8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11560" y="3384377"/>
            <a:ext cx="8208912" cy="1203598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黑体"/>
                <a:cs typeface="黑体"/>
              </a:rPr>
              <a:t>函数中的每个代码块都应该有一个入口、一个出口</a:t>
            </a:r>
            <a:endParaRPr lang="en-US" altLang="zh-CN" sz="1400" dirty="0">
              <a:solidFill>
                <a:srgbClr val="000000"/>
              </a:solidFill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黑体"/>
                <a:cs typeface="黑体"/>
              </a:rPr>
              <a:t>使</a:t>
            </a:r>
            <a:r>
              <a:rPr lang="zh-CN" altLang="en-US" sz="1400" dirty="0"/>
              <a:t>用 </a:t>
            </a:r>
            <a:r>
              <a:rPr lang="en-US" altLang="zh-CN" sz="1400" dirty="0"/>
              <a:t>||</a:t>
            </a:r>
            <a:r>
              <a:rPr lang="zh-CN" altLang="en-US" sz="1400" dirty="0"/>
              <a:t> 或者 </a:t>
            </a:r>
            <a:r>
              <a:rPr lang="en-US" altLang="zh-CN" sz="1400" dirty="0"/>
              <a:t>&amp;&amp;</a:t>
            </a:r>
            <a:r>
              <a:rPr lang="zh-CN" altLang="en-US" sz="1400" dirty="0"/>
              <a:t> 将多个 </a:t>
            </a:r>
            <a:r>
              <a:rPr lang="en-US" altLang="zh-CN" sz="1400" dirty="0"/>
              <a:t>if</a:t>
            </a:r>
            <a:r>
              <a:rPr lang="zh-CN" altLang="en-US" sz="1400" dirty="0"/>
              <a:t> 语句连接到单个 </a:t>
            </a:r>
            <a:r>
              <a:rPr lang="en-US" altLang="zh-CN" sz="1400" dirty="0"/>
              <a:t>if</a:t>
            </a:r>
            <a:r>
              <a:rPr lang="zh-CN" altLang="en-US" sz="1400" dirty="0"/>
              <a:t> 语句中</a:t>
            </a:r>
            <a:endParaRPr lang="en-US" altLang="zh-CN" sz="1400" dirty="0">
              <a:solidFill>
                <a:srgbClr val="000000"/>
              </a:solidFill>
              <a:ea typeface="黑体"/>
              <a:cs typeface="黑体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US" altLang="zh-CN" sz="1400" dirty="0">
              <a:latin typeface="黑体"/>
              <a:ea typeface="黑体"/>
              <a:cs typeface="黑体"/>
            </a:endParaRPr>
          </a:p>
        </p:txBody>
      </p:sp>
      <p:grpSp>
        <p:nvGrpSpPr>
          <p:cNvPr id="12" name="文本框 5"/>
          <p:cNvGrpSpPr>
            <a:grpSpLocks/>
          </p:cNvGrpSpPr>
          <p:nvPr/>
        </p:nvGrpSpPr>
        <p:grpSpPr bwMode="auto">
          <a:xfrm>
            <a:off x="395536" y="977901"/>
            <a:ext cx="4196450" cy="2120900"/>
            <a:chOff x="-56" y="616"/>
            <a:chExt cx="2904" cy="1336"/>
          </a:xfrm>
        </p:grpSpPr>
        <p:pic>
          <p:nvPicPr>
            <p:cNvPr id="13" name="文本框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" y="616"/>
              <a:ext cx="2904" cy="1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0" y="657"/>
              <a:ext cx="2784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public static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News Gothic MT" charset="0"/>
                </a:rPr>
                <a:t>isLeapYear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(final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yyyy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if ((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yyyy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% 4) != 0)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return false;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} else if ((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yyyy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% 400) == 0)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return true;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} else if ((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yyyy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% 100) == 0)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return false;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} else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return true;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}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}</a:t>
              </a:r>
              <a:endParaRPr kumimoji="1" lang="en-US" altLang="zh-CN" sz="1100" b="1" dirty="0">
                <a:solidFill>
                  <a:srgbClr val="FFFFFF"/>
                </a:solidFill>
                <a:latin typeface="News Gothic MT" charset="0"/>
              </a:endParaRPr>
            </a:p>
          </p:txBody>
        </p:sp>
      </p:grpSp>
      <p:grpSp>
        <p:nvGrpSpPr>
          <p:cNvPr id="16" name="文本框 7"/>
          <p:cNvGrpSpPr>
            <a:grpSpLocks/>
          </p:cNvGrpSpPr>
          <p:nvPr/>
        </p:nvGrpSpPr>
        <p:grpSpPr bwMode="auto">
          <a:xfrm>
            <a:off x="4684470" y="915567"/>
            <a:ext cx="4208010" cy="2232248"/>
            <a:chOff x="2912" y="616"/>
            <a:chExt cx="2912" cy="800"/>
          </a:xfrm>
        </p:grpSpPr>
        <p:pic>
          <p:nvPicPr>
            <p:cNvPr id="24" name="文本框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616"/>
              <a:ext cx="2912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976" y="761"/>
              <a:ext cx="2785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public static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News Gothic MT" charset="0"/>
                </a:rPr>
                <a:t>isLeapYear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year)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fourth = year % 4 == 0;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hundreadth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= year % 100 == 0;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fourHundreadth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= year % 400 == 0;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return fourth &amp;&amp; (!hundredth ||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fourHundredth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);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1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Range</a:t>
            </a:r>
            <a:r>
              <a:rPr lang="zh-CN" alt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示例</a:t>
            </a:r>
            <a:endParaRPr kumimoji="1" lang="zh-CN" altLang="en-US" sz="2400" dirty="0">
              <a:solidFill>
                <a:srgbClr val="000000"/>
              </a:solidFill>
              <a:ea typeface="黑体"/>
              <a:cs typeface="黑体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altLang="zh-CN" i="1">
                <a:solidFill>
                  <a:prstClr val="black"/>
                </a:solidFill>
              </a:rPr>
              <a:t>       Page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9</a:t>
            </a:fld>
            <a:r>
              <a:rPr lang="zh-CN" altLang="en-US">
                <a:solidFill>
                  <a:prstClr val="black"/>
                </a:solidFill>
              </a:rPr>
              <a:t>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9552" y="2787774"/>
            <a:ext cx="4032448" cy="1203598"/>
          </a:xfrm>
          <a:prstGeom prst="rect">
            <a:avLst/>
          </a:prstGeom>
        </p:spPr>
        <p:txBody>
          <a:bodyPr/>
          <a:lstStyle>
            <a:lvl1pPr marL="291967" indent="-29196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2807" indent="-2430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64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360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2437" indent="-19485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150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122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0941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0018" indent="-194857" algn="l" defTabSz="7787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If</a:t>
            </a:r>
            <a:r>
              <a:rPr lang="zh-CN" altLang="en-US" sz="1400" dirty="0">
                <a:latin typeface="黑体"/>
                <a:ea typeface="黑体"/>
                <a:cs typeface="黑体"/>
              </a:rPr>
              <a:t> 语句有点丑陋，描述“开发区间”、“半开放区间”、“闭合区间”。</a:t>
            </a:r>
            <a:endParaRPr lang="en-US" altLang="zh-CN" sz="1400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>
                <a:latin typeface="黑体"/>
                <a:ea typeface="黑体"/>
                <a:cs typeface="黑体"/>
              </a:rPr>
              <a:t>定义列举型态时其实就是在定义一个类别。</a:t>
            </a:r>
            <a:endParaRPr lang="en-US" altLang="zh-CN" sz="1400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>
                <a:latin typeface="黑体"/>
                <a:ea typeface="黑体"/>
                <a:cs typeface="黑体"/>
              </a:rPr>
              <a:t>每個被列举的成员其实就是您定义的列举型态的一個实体。</a:t>
            </a:r>
            <a:endParaRPr lang="en-US" altLang="zh-CN" sz="1400" dirty="0">
              <a:latin typeface="黑体"/>
              <a:ea typeface="黑体"/>
              <a:cs typeface="黑体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US" altLang="zh-CN" sz="1400" dirty="0">
              <a:latin typeface="黑体"/>
              <a:ea typeface="黑体"/>
              <a:cs typeface="黑体"/>
            </a:endParaRPr>
          </a:p>
        </p:txBody>
      </p:sp>
      <p:grpSp>
        <p:nvGrpSpPr>
          <p:cNvPr id="11" name="文本框 5"/>
          <p:cNvGrpSpPr>
            <a:grpSpLocks/>
          </p:cNvGrpSpPr>
          <p:nvPr/>
        </p:nvGrpSpPr>
        <p:grpSpPr bwMode="auto">
          <a:xfrm>
            <a:off x="467544" y="1030858"/>
            <a:ext cx="4125664" cy="1612900"/>
            <a:chOff x="-56" y="616"/>
            <a:chExt cx="2904" cy="1016"/>
          </a:xfrm>
        </p:grpSpPr>
        <p:pic>
          <p:nvPicPr>
            <p:cNvPr id="17" name="文本框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" y="616"/>
              <a:ext cx="2904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0" y="657"/>
              <a:ext cx="2784" cy="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public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News Gothic MT" charset="0"/>
                </a:rPr>
                <a:t>isInRange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(final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SerialDate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d1, final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SerialDate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d2,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                      final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include)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 if (include ==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SerialDate.INCLUDE_BOTH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     return (s &gt;= start &amp;&amp; s &lt;= end);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 }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 else if (include ==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SerialDate.INCLUDE_FIRST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     return (s &gt;= start &amp;&amp; s &lt; end);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   }</a:t>
              </a:r>
              <a:endParaRPr kumimoji="1" lang="en-US" altLang="zh-CN" sz="1100" b="1" dirty="0">
                <a:solidFill>
                  <a:srgbClr val="FFFFFF"/>
                </a:solidFill>
                <a:latin typeface="News Gothic MT" charset="0"/>
              </a:endParaRPr>
            </a:p>
          </p:txBody>
        </p:sp>
      </p:grpSp>
      <p:grpSp>
        <p:nvGrpSpPr>
          <p:cNvPr id="19" name="文本框 7"/>
          <p:cNvGrpSpPr>
            <a:grpSpLocks/>
          </p:cNvGrpSpPr>
          <p:nvPr/>
        </p:nvGrpSpPr>
        <p:grpSpPr bwMode="auto">
          <a:xfrm>
            <a:off x="4622800" y="987574"/>
            <a:ext cx="4269680" cy="3960440"/>
            <a:chOff x="2912" y="600"/>
            <a:chExt cx="2912" cy="2590"/>
          </a:xfrm>
        </p:grpSpPr>
        <p:pic>
          <p:nvPicPr>
            <p:cNvPr id="20" name="文本框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600"/>
              <a:ext cx="2912" cy="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2976" y="657"/>
              <a:ext cx="2785" cy="2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public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enum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News Gothic MT" charset="0"/>
                </a:rPr>
                <a:t>DateInterval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OPEN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public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isIn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d,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left,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right)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return d &gt; left &amp;&amp; d &lt; right;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}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},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CLOSED_LEFT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public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isIn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d,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left,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right) 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  return d &gt;= left &amp;&amp; d &lt; right;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}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};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public abstract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isIn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d,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left,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right);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}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public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boolean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News Gothic MT" charset="0"/>
                </a:rPr>
                <a:t>isInRange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DayDate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d1,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DayDate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d2,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DateInterval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interval)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{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left 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Math.min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(d1.getOrdinalDay(), d2.getOrdinalDay());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 right 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Math.max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(d1.getOrdinalDay(), d2.getOrdinalDay());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    return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interval.</a:t>
              </a:r>
              <a:r>
                <a:rPr lang="en-US" altLang="zh-CN" sz="1100" b="1" dirty="0" err="1">
                  <a:solidFill>
                    <a:srgbClr val="258EFF"/>
                  </a:solidFill>
                  <a:latin typeface="News Gothic MT" charset="0"/>
                </a:rPr>
                <a:t>isIn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News Gothic MT" charset="0"/>
                </a:rPr>
                <a:t>getOrinalDay</a:t>
              </a: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(), left, right);</a:t>
              </a:r>
              <a:b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</a:br>
              <a:r>
                <a:rPr lang="en-US" altLang="zh-CN" sz="1100" b="1" dirty="0">
                  <a:solidFill>
                    <a:srgbClr val="FFFFFF"/>
                  </a:solidFill>
                  <a:latin typeface="News Gothic MT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4448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格式规范2012">
      <a:dk1>
        <a:sysClr val="windowText" lastClr="000000"/>
      </a:dk1>
      <a:lt1>
        <a:sysClr val="window" lastClr="FFFFFF"/>
      </a:lt1>
      <a:dk2>
        <a:srgbClr val="73564C"/>
      </a:dk2>
      <a:lt2>
        <a:srgbClr val="D6D7D9"/>
      </a:lt2>
      <a:accent1>
        <a:srgbClr val="213F75"/>
      </a:accent1>
      <a:accent2>
        <a:srgbClr val="345690"/>
      </a:accent2>
      <a:accent3>
        <a:srgbClr val="4C6C9C"/>
      </a:accent3>
      <a:accent4>
        <a:srgbClr val="6F8DB9"/>
      </a:accent4>
      <a:accent5>
        <a:srgbClr val="C3CFE1"/>
      </a:accent5>
      <a:accent6>
        <a:srgbClr val="DFE5EF"/>
      </a:accent6>
      <a:hlink>
        <a:srgbClr val="262626"/>
      </a:hlink>
      <a:folHlink>
        <a:srgbClr val="F2F2F2"/>
      </a:folHlink>
    </a:clrScheme>
    <a:fontScheme name="中美嘉伦">
      <a:majorFont>
        <a:latin typeface="Arial"/>
        <a:ea typeface="楷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中美嘉伦">
      <a:dk1>
        <a:sysClr val="windowText" lastClr="000000"/>
      </a:dk1>
      <a:lt1>
        <a:sysClr val="window" lastClr="FFFFFF"/>
      </a:lt1>
      <a:dk2>
        <a:srgbClr val="804440"/>
      </a:dk2>
      <a:lt2>
        <a:srgbClr val="997265"/>
      </a:lt2>
      <a:accent1>
        <a:srgbClr val="213F75"/>
      </a:accent1>
      <a:accent2>
        <a:srgbClr val="2E62A4"/>
      </a:accent2>
      <a:accent3>
        <a:srgbClr val="4F7DB3"/>
      </a:accent3>
      <a:accent4>
        <a:srgbClr val="769BC8"/>
      </a:accent4>
      <a:accent5>
        <a:srgbClr val="ACC0D2"/>
      </a:accent5>
      <a:accent6>
        <a:srgbClr val="CFDEF1"/>
      </a:accent6>
      <a:hlink>
        <a:srgbClr val="0000FF"/>
      </a:hlink>
      <a:folHlink>
        <a:srgbClr val="800080"/>
      </a:folHlink>
    </a:clrScheme>
    <a:fontScheme name="中美嘉伦">
      <a:majorFont>
        <a:latin typeface="Arial"/>
        <a:ea typeface="楷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13696</TotalTime>
  <Words>494</Words>
  <Application>Microsoft Macintosh PowerPoint</Application>
  <PresentationFormat>全屏显示(16:9)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黑体</vt:lpstr>
      <vt:lpstr>华文中宋</vt:lpstr>
      <vt:lpstr>微软雅黑</vt:lpstr>
      <vt:lpstr>Arial</vt:lpstr>
      <vt:lpstr>Calibri</vt:lpstr>
      <vt:lpstr>Century</vt:lpstr>
      <vt:lpstr>Georgia</vt:lpstr>
      <vt:lpstr>News Gothic MT</vt:lpstr>
      <vt:lpstr>Trebuchet MS</vt:lpstr>
      <vt:lpstr>Wingdings</vt:lpstr>
      <vt:lpstr>1_Office 主题</vt:lpstr>
      <vt:lpstr>2_Office 主题</vt:lpstr>
      <vt:lpstr>气流</vt:lpstr>
      <vt:lpstr>重构 Serial Date</vt:lpstr>
      <vt:lpstr>开放的态度</vt:lpstr>
      <vt:lpstr>首先，让他能工作</vt:lpstr>
      <vt:lpstr>让他做对</vt:lpstr>
      <vt:lpstr>Moth Constants示例</vt:lpstr>
      <vt:lpstr>SERIAL_LOWER_BOUND示例</vt:lpstr>
      <vt:lpstr>Relative Day Of Week Rule示例</vt:lpstr>
      <vt:lpstr>Is Leap Year示例</vt:lpstr>
      <vt:lpstr>Is In Range示例</vt:lpstr>
      <vt:lpstr>其 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Watson</dc:creator>
  <cp:lastModifiedBy>shiyi (Yu Shiyi) [Product Purchase Mobile]</cp:lastModifiedBy>
  <cp:revision>3845</cp:revision>
  <cp:lastPrinted>2019-05-06T09:10:21Z</cp:lastPrinted>
  <dcterms:created xsi:type="dcterms:W3CDTF">2010-11-16T07:00:00Z</dcterms:created>
  <dcterms:modified xsi:type="dcterms:W3CDTF">2019-05-31T03:44:08Z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