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2" r:id="rId5"/>
    <p:sldId id="259" r:id="rId6"/>
    <p:sldId id="26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337-1B29-724F-AC0E-9E8322BD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485808" cy="1371600"/>
          </a:xfrm>
        </p:spPr>
        <p:txBody>
          <a:bodyPr/>
          <a:lstStyle/>
          <a:p>
            <a:r>
              <a:rPr lang="ko-KR" altLang="en-US" dirty="0" err="1"/>
              <a:t>并发编程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06362-9403-8D4F-BAE2-C6E22040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180" y="2971800"/>
            <a:ext cx="8689976" cy="1371599"/>
          </a:xfrm>
        </p:spPr>
        <p:txBody>
          <a:bodyPr/>
          <a:lstStyle/>
          <a:p>
            <a:r>
              <a:rPr lang="ko-KR" altLang="en-US" dirty="0" err="1"/>
              <a:t>对象是过程的抽象</a:t>
            </a:r>
            <a:r>
              <a:rPr lang="en-US" altLang="ko-KR" dirty="0"/>
              <a:t> </a:t>
            </a:r>
            <a:r>
              <a:rPr lang="ko-KR" altLang="en-US" dirty="0" err="1"/>
              <a:t>线程是调度的抽象</a:t>
            </a:r>
            <a:r>
              <a:rPr lang="en-US" altLang="ko-KR" dirty="0"/>
              <a:t> -</a:t>
            </a:r>
            <a:r>
              <a:rPr lang="en-US" altLang="ko-KR" sz="1800" cap="none" dirty="0">
                <a:latin typeface="SimSun" panose="02010600030101010101" pitchFamily="2" charset="-122"/>
                <a:ea typeface="SimSun" panose="02010600030101010101" pitchFamily="2" charset="-122"/>
              </a:rPr>
              <a:t>James O </a:t>
            </a:r>
            <a:r>
              <a:rPr lang="en-US" altLang="ko-KR" sz="1800" cap="none" dirty="0" err="1">
                <a:latin typeface="SimSun" panose="02010600030101010101" pitchFamily="2" charset="-122"/>
                <a:ea typeface="SimSun" panose="02010600030101010101" pitchFamily="2" charset="-122"/>
              </a:rPr>
              <a:t>Coplien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7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8EB7-0508-764E-A329-CE30CC186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0D55-9B50-184B-A8F4-85D40E1AC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5817-42BB-1146-8CF3-2E92C402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ED3B-E946-EC44-BFA0-487F4CE09A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hlinkClick r:id="rId2" action="ppaction://hlinksldjump"/>
              </a:rPr>
              <a:t>为什么要并发？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hlinkClick r:id="rId3" action="ppaction://hlinksldjump"/>
              </a:rPr>
              <a:t>对并发的误解和客观认识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hlinkClick r:id="rId4" action="ppaction://hlinksldjump"/>
              </a:rPr>
              <a:t>执行模型</a:t>
            </a:r>
            <a:endParaRPr lang="zh-CN" altLang="en-US" dirty="0"/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linkClick r:id="rId5" action="ppaction://hlinksldjump"/>
              </a:rPr>
              <a:t>警惕同步方法的依赖和保持同步区域微小</a:t>
            </a:r>
            <a:endParaRPr lang="zh-CN" altLang="en-US" dirty="0"/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linkClick r:id="rId6" action="ppaction://hlinksldjump"/>
              </a:rPr>
              <a:t>测试线程代码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hlinkClick r:id="rId6" action="ppaction://hlinksldjump"/>
              </a:rPr>
              <a:t>小结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05B0-171E-AB45-B8F6-62308F31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8429"/>
          </a:xfrm>
        </p:spPr>
        <p:txBody>
          <a:bodyPr/>
          <a:lstStyle/>
          <a:p>
            <a:r>
              <a:rPr lang="ko-KR" altLang="en-US" dirty="0" err="1"/>
              <a:t>为什么要并发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F558-9FC2-E74F-AEEF-03EF7C72DD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716946"/>
            <a:ext cx="10505075" cy="43716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使用并发来划分模块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dirty="0"/>
              <a:t>在编程时划分模块是一个好的想法，把相关的代码写到一起，不相关的代码分开。这样的话你的代码就易懂、容易测试，而且可以减少</a:t>
            </a:r>
            <a:r>
              <a:rPr lang="en-US" altLang="zh-CN" dirty="0"/>
              <a:t>bug</a:t>
            </a:r>
          </a:p>
          <a:p>
            <a:r>
              <a:rPr lang="zh-CN" altLang="en-US" b="1" dirty="0"/>
              <a:t>使用并发来提高性能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多核处理器的发展促进了并发编程。如果软件想要使用不断增强的处理器处理能力，必须使用多任务并发编程。</a:t>
            </a:r>
          </a:p>
          <a:p>
            <a:r>
              <a:rPr lang="zh-CN" altLang="en-US" b="1" dirty="0"/>
              <a:t>什么时候不使用并发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dirty="0"/>
              <a:t>知道什么情况下不使用并发同样重要。从根本上来说，不使用并发的唯一原因就是并发带来的效益小于它带来的代价。在许多情况下，使用并发会使代码难以理解，编写、维护并发代码需要更多的脑力成本，并发带来的复杂性可能会增加</a:t>
            </a:r>
            <a:r>
              <a:rPr lang="en-US" altLang="zh-CN" dirty="0"/>
              <a:t>bug</a:t>
            </a:r>
            <a:r>
              <a:rPr lang="zh-CN" altLang="en-US" dirty="0"/>
              <a:t>。除非并发带来性能的提升足够大，或者模块划分足够清楚，否则不要使用并发。</a:t>
            </a:r>
          </a:p>
        </p:txBody>
      </p:sp>
    </p:spTree>
    <p:extLst>
      <p:ext uri="{BB962C8B-B14F-4D97-AF65-F5344CB8AC3E}">
        <p14:creationId xmlns:p14="http://schemas.microsoft.com/office/powerpoint/2010/main" val="19137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836-9EF8-0047-8400-DA2D0BB5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23515"/>
            <a:ext cx="10364451" cy="1234034"/>
          </a:xfrm>
        </p:spPr>
        <p:txBody>
          <a:bodyPr/>
          <a:lstStyle/>
          <a:p>
            <a:r>
              <a:rPr lang="zh-CN" altLang="en-US" dirty="0"/>
              <a:t>对并发的误解和客观认识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5EF8-2375-BA48-970F-8AC69041AE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7544"/>
            <a:ext cx="10664668" cy="4631938"/>
          </a:xfrm>
        </p:spPr>
        <p:txBody>
          <a:bodyPr>
            <a:noAutofit/>
          </a:bodyPr>
          <a:lstStyle/>
          <a:p>
            <a:r>
              <a:rPr lang="zh-CN" altLang="en-US" sz="1900" b="1" dirty="0"/>
              <a:t>最常见的对并发编程的误解有以下这些：</a:t>
            </a:r>
            <a:endParaRPr lang="en-US" altLang="zh-CN" sz="1900" b="1" dirty="0"/>
          </a:p>
          <a:p>
            <a:pPr marL="0" indent="0">
              <a:buNone/>
            </a:pPr>
            <a:r>
              <a:rPr lang="zh-CN" altLang="en-US" sz="1900" b="1" dirty="0"/>
              <a:t>    </a:t>
            </a:r>
            <a:r>
              <a:rPr lang="zh-CN" altLang="en-US" sz="1900" dirty="0"/>
              <a:t>并发总能改进性能（并发在</a:t>
            </a:r>
            <a:r>
              <a:rPr lang="en-US" altLang="zh-CN" sz="1900" dirty="0"/>
              <a:t>CPU</a:t>
            </a:r>
            <a:r>
              <a:rPr lang="zh-CN" altLang="en-US" sz="1900" dirty="0"/>
              <a:t>有很多空闲时间时能明显改进程序的性能。但多线程是有额外开销的，当线程数量较多的时候，线程间频繁的调度切换反而会让系统的性能下降）。 </a:t>
            </a:r>
          </a:p>
          <a:p>
            <a:pPr marL="0" indent="0">
              <a:buNone/>
            </a:pPr>
            <a:r>
              <a:rPr lang="zh-CN" altLang="en-US" sz="1900" dirty="0"/>
              <a:t>    编写并发程序无需修改原有的设计（目的与时机的解耦往往会对系统结构产生巨大的影响）。 </a:t>
            </a:r>
          </a:p>
          <a:p>
            <a:pPr marL="0" indent="0">
              <a:buNone/>
            </a:pPr>
            <a:r>
              <a:rPr lang="zh-CN" altLang="en-US" sz="1900" dirty="0"/>
              <a:t>    在使用</a:t>
            </a:r>
            <a:r>
              <a:rPr lang="en-US" altLang="zh-CN" sz="1900" dirty="0"/>
              <a:t>Web</a:t>
            </a:r>
            <a:r>
              <a:rPr lang="zh-CN" altLang="en-US" sz="1900" dirty="0"/>
              <a:t>或</a:t>
            </a:r>
            <a:r>
              <a:rPr lang="en-US" altLang="zh-CN" sz="1900" dirty="0"/>
              <a:t>EJB</a:t>
            </a:r>
            <a:r>
              <a:rPr lang="zh-CN" altLang="en-US" sz="1900" dirty="0"/>
              <a:t>容器时不用关注并发问题（只有了解了容器在做什么，才能更好的使用容器）。</a:t>
            </a:r>
            <a:endParaRPr lang="en-US" altLang="zh-CN" sz="1900" b="1" dirty="0"/>
          </a:p>
          <a:p>
            <a:r>
              <a:rPr lang="zh-CN" altLang="en-US" sz="1900" b="1" dirty="0"/>
              <a:t>下面的这些说法才是对并发客观的认识：</a:t>
            </a:r>
            <a:endParaRPr lang="en-US" altLang="zh-CN" sz="1900" b="1" dirty="0"/>
          </a:p>
          <a:p>
            <a:pPr marL="0" indent="0">
              <a:buNone/>
            </a:pPr>
            <a:r>
              <a:rPr lang="zh-CN" altLang="en-US" sz="1900" dirty="0"/>
              <a:t>    编写并发程序会在代码上增加额外的开销。 </a:t>
            </a:r>
          </a:p>
          <a:p>
            <a:pPr marL="0" indent="0">
              <a:buNone/>
            </a:pPr>
            <a:r>
              <a:rPr lang="zh-CN" altLang="en-US" sz="1900" dirty="0"/>
              <a:t>    正确的并发是非常复杂的，即使对于很简单的问题。 </a:t>
            </a:r>
          </a:p>
          <a:p>
            <a:pPr marL="0" indent="0">
              <a:buNone/>
            </a:pPr>
            <a:r>
              <a:rPr lang="zh-CN" altLang="en-US" sz="1900" dirty="0"/>
              <a:t>    并发中的缺陷因为不易重现也不容易被发现。 </a:t>
            </a:r>
          </a:p>
          <a:p>
            <a:pPr marL="0" indent="0">
              <a:buNone/>
            </a:pPr>
            <a:r>
              <a:rPr lang="zh-CN" altLang="en-US" sz="1900" dirty="0"/>
              <a:t>    并发往往需要对设计策略从根本上进行修改。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020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70A4-4F18-3F48-811D-497C75CA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9275"/>
            <a:ext cx="10282050" cy="1442980"/>
          </a:xfrm>
        </p:spPr>
        <p:txBody>
          <a:bodyPr/>
          <a:lstStyle/>
          <a:p>
            <a:r>
              <a:rPr lang="ko-KR" altLang="en-US" dirty="0" err="1"/>
              <a:t>并发防御原则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68D1-3D81-A147-98D6-1E4DC16A2F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9794" y="1709168"/>
            <a:ext cx="10705173" cy="4145221"/>
          </a:xfrm>
        </p:spPr>
        <p:txBody>
          <a:bodyPr>
            <a:normAutofit lnSpcReduction="10000"/>
          </a:bodyPr>
          <a:lstStyle/>
          <a:p>
            <a:r>
              <a:rPr lang="zh-CN" altLang="en-US" sz="1900" b="1" dirty="0"/>
              <a:t>单一权责原则</a:t>
            </a:r>
            <a:endParaRPr lang="en-US" altLang="zh-CN" sz="1900" b="1" dirty="0"/>
          </a:p>
          <a:p>
            <a:pPr marL="0" indent="0">
              <a:buNone/>
            </a:pPr>
            <a:r>
              <a:rPr lang="zh-CN" altLang="en-US" sz="1900" b="1" dirty="0"/>
              <a:t>   </a:t>
            </a:r>
            <a:r>
              <a:rPr lang="zh-CN" altLang="en-US" sz="1900" dirty="0"/>
              <a:t>分离并发相关代码与其他代码</a:t>
            </a:r>
            <a:endParaRPr lang="en-US" altLang="zh-CN" sz="1900" dirty="0"/>
          </a:p>
          <a:p>
            <a:r>
              <a:rPr lang="zh-CN" altLang="en-US" sz="1900" b="1" dirty="0"/>
              <a:t>限制数据作用域</a:t>
            </a:r>
            <a:endParaRPr lang="en-US" altLang="zh-CN" sz="1900" b="1" dirty="0"/>
          </a:p>
          <a:p>
            <a:pPr marL="0" indent="0">
              <a:buNone/>
            </a:pPr>
            <a:r>
              <a:rPr lang="zh-CN" altLang="en-US" sz="1900" b="1" dirty="0"/>
              <a:t>   </a:t>
            </a:r>
            <a:r>
              <a:rPr lang="zh-CN" altLang="en-US" sz="1900" dirty="0"/>
              <a:t>严格限制对可能被共享的数据的访问</a:t>
            </a:r>
          </a:p>
          <a:p>
            <a:r>
              <a:rPr lang="zh-CN" altLang="en-US" sz="1900" b="1" dirty="0"/>
              <a:t>使用数据副本</a:t>
            </a:r>
            <a:endParaRPr lang="en-US" altLang="zh-CN" sz="1900" b="1" dirty="0"/>
          </a:p>
          <a:p>
            <a:pPr marL="0" indent="0">
              <a:buNone/>
            </a:pPr>
            <a:r>
              <a:rPr lang="zh-CN" altLang="en-US" sz="1900" b="1" dirty="0"/>
              <a:t>   </a:t>
            </a:r>
            <a:r>
              <a:rPr lang="zh-CN" altLang="en-US" sz="1900" dirty="0"/>
              <a:t>避免数据共享的好方法之一就是一开始就避免数据共享</a:t>
            </a:r>
            <a:endParaRPr lang="en-US" altLang="zh-CN" sz="1900" dirty="0"/>
          </a:p>
          <a:p>
            <a:r>
              <a:rPr lang="zh-CN" altLang="en-US" sz="1900" b="1" dirty="0"/>
              <a:t>线程尽可能独立</a:t>
            </a:r>
            <a:endParaRPr lang="en-US" altLang="zh-CN" sz="1900" b="1" dirty="0"/>
          </a:p>
          <a:p>
            <a:pPr marL="0" indent="0">
              <a:buNone/>
            </a:pPr>
            <a:r>
              <a:rPr lang="zh-CN" altLang="en-US" sz="1900" b="1" dirty="0"/>
              <a:t>   </a:t>
            </a:r>
            <a:r>
              <a:rPr lang="zh-CN" altLang="en-US" sz="1900" dirty="0"/>
              <a:t>尝试将数据分解到可被独立线程操作的独立子集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2433-6EC6-CE40-B3AF-9C250216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402"/>
          </a:xfrm>
        </p:spPr>
        <p:txBody>
          <a:bodyPr/>
          <a:lstStyle/>
          <a:p>
            <a:r>
              <a:rPr lang="ko-KR" altLang="en-US" dirty="0" err="1"/>
              <a:t>执行模型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47E9-7882-3246-8D7F-55B40C6469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71340"/>
            <a:ext cx="10569040" cy="5186660"/>
          </a:xfrm>
        </p:spPr>
        <p:txBody>
          <a:bodyPr/>
          <a:lstStyle/>
          <a:p>
            <a:r>
              <a:rPr lang="zh-CN" altLang="en-US" b="1" dirty="0"/>
              <a:t>生产者</a:t>
            </a:r>
            <a:r>
              <a:rPr lang="en-US" altLang="zh-CN" b="1" dirty="0"/>
              <a:t>-</a:t>
            </a:r>
            <a:r>
              <a:rPr lang="zh-CN" altLang="en-US" b="1" dirty="0"/>
              <a:t>消费者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生产者和消费者之间的队列是一种限定资源。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作者模型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当存在一个主要围读者线程提供资源的共享资源，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其偶尔才被作者进行写。协调吞吐量很重要。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b="1" dirty="0"/>
              <a:t>宴席哲学家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获得所有资源执行，否则等待。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5211F-965A-564B-AA67-A897CC67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75" y="1611960"/>
            <a:ext cx="3873500" cy="762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666D047-F8BE-D445-A9A6-6849897B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30" y="2730804"/>
            <a:ext cx="3873500" cy="2096665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083604D9-187D-0D42-9484-572DB8CD8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887" y="4625515"/>
            <a:ext cx="2343058" cy="20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D627-EAD6-8145-A9B0-9EE3F3EE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警惕同步方法的依赖和保持同步区域微小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7C4E-9133-9D44-B85B-859E24287D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900" dirty="0"/>
              <a:t>同步方法之间的依赖会导致并发代码中的狡猾缺陷。</a:t>
            </a:r>
            <a:r>
              <a:rPr lang="en-US" altLang="zh-CN" sz="1900" dirty="0"/>
              <a:t>Java</a:t>
            </a:r>
            <a:r>
              <a:rPr lang="zh-CN" altLang="en-US" sz="1900" dirty="0"/>
              <a:t>有</a:t>
            </a:r>
            <a:r>
              <a:rPr lang="en-US" altLang="zh-CN" sz="1900" dirty="0"/>
              <a:t>synchronize</a:t>
            </a:r>
            <a:r>
              <a:rPr lang="zh-CN" altLang="en-US" sz="1900" dirty="0"/>
              <a:t>关键字，保护单个方法，然而，如果再同一共享类中有多个同步方法，系统就可能写得不太正确了。 尽可能减少同步区域。</a:t>
            </a:r>
            <a:endParaRPr lang="en-US" sz="1900" dirty="0"/>
          </a:p>
          <a:p>
            <a:pPr marL="0" indent="0">
              <a:buNone/>
            </a:pPr>
            <a:r>
              <a:rPr lang="zh-CN" altLang="en-US" sz="1900" dirty="0"/>
              <a:t>避免使用一个共享对象的多个方法，有时必须使用一个共享对象的多个方法。这种情况发生时，有</a:t>
            </a:r>
            <a:r>
              <a:rPr lang="en-US" altLang="zh-CN" sz="1900" dirty="0"/>
              <a:t>3</a:t>
            </a:r>
            <a:r>
              <a:rPr lang="zh-CN" altLang="en-US" sz="1900" dirty="0"/>
              <a:t>种写对代码的手段：</a:t>
            </a:r>
            <a:endParaRPr lang="en-US" altLang="zh-CN" sz="1900" dirty="0"/>
          </a:p>
          <a:p>
            <a:r>
              <a:rPr lang="zh-CN" altLang="en-US" dirty="0"/>
              <a:t>基于客户端锁定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US" sz="1800" dirty="0"/>
              <a:t>客户端代码在调用第一个方法前锁定服务器，确保锁的范围覆盖了调用最后一个方法的代码</a:t>
            </a:r>
          </a:p>
          <a:p>
            <a:r>
              <a:rPr lang="zh-CN" altLang="en-US" dirty="0"/>
              <a:t>基于服务端锁定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US" sz="1800" dirty="0"/>
              <a:t>在服务端内创建锁定服务端的方法，调用所有方法，然后解锁。然后让客户端调用新方法</a:t>
            </a:r>
          </a:p>
          <a:p>
            <a:r>
              <a:rPr lang="zh-CN" altLang="en-US" dirty="0"/>
              <a:t>适配服务器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en-US" sz="1800" dirty="0"/>
              <a:t>创建执行锁定的中间层。这是一种基于服务器端的锁定的例子，但不修改原有服务器端代码。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9A3-7C5A-1A43-853F-F92A38B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4646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测试线程代码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70AD-1A5E-294E-81C3-8DC1462F91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9892"/>
            <a:ext cx="10364450" cy="4490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900" dirty="0"/>
              <a:t> 尽管测试无法证明代码的正确性，但测试可以降低风险。测试的建议：编写有潜力暴露问题的测试，在不同的环境下频繁运行。</a:t>
            </a:r>
          </a:p>
          <a:p>
            <a:r>
              <a:rPr lang="zh-CN" altLang="en-US" sz="1900" dirty="0"/>
              <a:t>将伪失败看做是线程的问题：不要讲系统错误归咎于偶发事件。</a:t>
            </a:r>
          </a:p>
          <a:p>
            <a:r>
              <a:rPr lang="zh-CN" altLang="en-US" sz="1900" dirty="0"/>
              <a:t>先使非线程代码可工作：不要同时追踪非线程缺陷和线程缺陷。</a:t>
            </a:r>
          </a:p>
          <a:p>
            <a:r>
              <a:rPr lang="zh-CN" altLang="en-US" sz="1900" dirty="0"/>
              <a:t>编写可插拔的线程代码：在不同配置环境下运行。</a:t>
            </a:r>
          </a:p>
          <a:p>
            <a:r>
              <a:rPr lang="zh-CN" altLang="en-US" sz="1900" dirty="0"/>
              <a:t>编写可调整的线程代码。</a:t>
            </a:r>
          </a:p>
          <a:p>
            <a:r>
              <a:rPr lang="zh-CN" altLang="en-US" sz="1900" dirty="0"/>
              <a:t>运行多于处理器数量的线程。</a:t>
            </a:r>
          </a:p>
          <a:p>
            <a:r>
              <a:rPr lang="zh-CN" altLang="en-US" sz="1900" dirty="0"/>
              <a:t>在不同平台运行。</a:t>
            </a:r>
          </a:p>
          <a:p>
            <a:r>
              <a:rPr lang="zh-CN" altLang="en-US" sz="1900" dirty="0"/>
              <a:t>调整代码并强迫错误发生。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3576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14BE-5639-E44C-B3B1-5EAA589B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9A2E-3950-264C-9401-964E9D3CCE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并发代码很难写正确。加入多线程和共享数据后，简单的代码也会变成噩梦。</a:t>
            </a:r>
            <a:endParaRPr lang="en-US" altLang="zh-CN" dirty="0"/>
          </a:p>
          <a:p>
            <a:r>
              <a:rPr lang="zh-CN" altLang="en-US" dirty="0"/>
              <a:t>第一要诀是遵循单一权责原则</a:t>
            </a:r>
            <a:endParaRPr lang="en-US" altLang="zh-CN" dirty="0"/>
          </a:p>
          <a:p>
            <a:r>
              <a:rPr lang="zh-CN" altLang="en-US" dirty="0"/>
              <a:t>了解并发问题的可能原因：对共享数据的多线程操作，或者使用了公共资源池 </a:t>
            </a:r>
            <a:endParaRPr lang="en-US" altLang="zh-CN" dirty="0"/>
          </a:p>
          <a:p>
            <a:r>
              <a:rPr lang="zh-CN" altLang="en-US" dirty="0"/>
              <a:t>学习类库，了解基本算法。</a:t>
            </a:r>
          </a:p>
          <a:p>
            <a:r>
              <a:rPr lang="zh-CN" altLang="en-US" dirty="0"/>
              <a:t>学习如何找到必须锁的代码区域并锁定之，不要锁定不必锁定的代码。</a:t>
            </a:r>
            <a:endParaRPr lang="en-US" altLang="zh-CN" dirty="0"/>
          </a:p>
          <a:p>
            <a:r>
              <a:rPr lang="zh-CN" altLang="en-US" dirty="0"/>
              <a:t>对偶发问题，要能在不同平台，以不同配置持续重复运行线程代码。</a:t>
            </a:r>
          </a:p>
          <a:p>
            <a:r>
              <a:rPr lang="zh-CN" altLang="en-US" dirty="0"/>
              <a:t>尽可能多的运行代码，就能记大地提升发现错误代码的机会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4757</TotalTime>
  <Words>824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SimSun</vt:lpstr>
      <vt:lpstr>Arial</vt:lpstr>
      <vt:lpstr>Tw Cen MT</vt:lpstr>
      <vt:lpstr>Droplet</vt:lpstr>
      <vt:lpstr>并发编程</vt:lpstr>
      <vt:lpstr>目录</vt:lpstr>
      <vt:lpstr>为什么要并发？</vt:lpstr>
      <vt:lpstr>对并发的误解和客观认识</vt:lpstr>
      <vt:lpstr>并发防御原则</vt:lpstr>
      <vt:lpstr>执行模型</vt:lpstr>
      <vt:lpstr>警惕同步方法的依赖和保持同步区域微小</vt:lpstr>
      <vt:lpstr> 测试线程代码</vt:lpstr>
      <vt:lpstr>小结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并发编程</dc:title>
  <dc:creator>Jackie L (Yanyan Liu) [SDP]</dc:creator>
  <cp:lastModifiedBy>Jackie L (Yanyan Liu) [SDP]</cp:lastModifiedBy>
  <cp:revision>63</cp:revision>
  <dcterms:created xsi:type="dcterms:W3CDTF">2019-04-15T06:42:41Z</dcterms:created>
  <dcterms:modified xsi:type="dcterms:W3CDTF">2019-04-19T04:52:33Z</dcterms:modified>
</cp:coreProperties>
</file>