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7" r:id="rId6"/>
    <p:sldId id="273" r:id="rId7"/>
    <p:sldId id="268" r:id="rId8"/>
    <p:sldId id="272" r:id="rId9"/>
    <p:sldId id="275" r:id="rId10"/>
    <p:sldId id="269" r:id="rId11"/>
    <p:sldId id="270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3"/>
    <p:restoredTop sz="86411"/>
  </p:normalViewPr>
  <p:slideViewPr>
    <p:cSldViewPr snapToGrid="0" snapToObjects="1">
      <p:cViewPr varScale="1">
        <p:scale>
          <a:sx n="99" d="100"/>
          <a:sy n="99" d="100"/>
        </p:scale>
        <p:origin x="109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7090D-68E9-634E-BEC5-2B54CE06C2C9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B1C64-9778-984B-BBFC-30FB1472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 err="1"/>
              <a:t>args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clear</a:t>
            </a:r>
          </a:p>
          <a:p>
            <a:r>
              <a:rPr lang="en-US" altLang="zh-CN" dirty="0"/>
              <a:t>Exception</a:t>
            </a:r>
            <a:r>
              <a:rPr lang="zh-CN" altLang="en-US" dirty="0"/>
              <a:t> </a:t>
            </a:r>
            <a:r>
              <a:rPr lang="en-US" altLang="zh-CN" dirty="0" err="1"/>
              <a:t>msg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spec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B1C64-9778-984B-BBFC-30FB147207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3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9B26-DE08-E341-ACA6-8B9592915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778" y="-58999"/>
            <a:ext cx="10827834" cy="2274849"/>
          </a:xfrm>
        </p:spPr>
        <p:txBody>
          <a:bodyPr>
            <a:normAutofit/>
          </a:bodyPr>
          <a:lstStyle/>
          <a:p>
            <a:r>
              <a:rPr lang="zh-CN" altLang="en-US" dirty="0"/>
              <a:t>                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br>
              <a:rPr lang="en-US" altLang="zh-CN" dirty="0"/>
            </a:br>
            <a:r>
              <a:rPr lang="zh-CN" altLang="en-US" dirty="0"/>
              <a:t>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Successive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02443-9E7B-8F4C-932A-8B99AF07C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1990" y="4777379"/>
            <a:ext cx="1992622" cy="1126283"/>
          </a:xfrm>
        </p:spPr>
        <p:txBody>
          <a:bodyPr/>
          <a:lstStyle/>
          <a:p>
            <a:endParaRPr lang="en-US" dirty="0"/>
          </a:p>
          <a:p>
            <a:r>
              <a:rPr lang="zh-CN" altLang="en-US" dirty="0"/>
              <a:t>            </a:t>
            </a:r>
            <a:r>
              <a:rPr lang="en-US" dirty="0"/>
              <a:t>-- </a:t>
            </a:r>
            <a:r>
              <a:rPr lang="en-US" altLang="zh-CN" dirty="0"/>
              <a:t>John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2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6335-B2DC-E54C-87E9-EBDD6628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649" y="691375"/>
            <a:ext cx="9686963" cy="10470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care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Successive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0B7A3A-DBD3-BD43-A558-7C838756B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716" y="1953895"/>
            <a:ext cx="5473700" cy="3771900"/>
          </a:xfrm>
        </p:spPr>
      </p:pic>
    </p:spTree>
    <p:extLst>
      <p:ext uri="{BB962C8B-B14F-4D97-AF65-F5344CB8AC3E}">
        <p14:creationId xmlns:p14="http://schemas.microsoft.com/office/powerpoint/2010/main" val="4697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6335-B2DC-E54C-87E9-EBDD6628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103" y="691375"/>
            <a:ext cx="9653510" cy="10470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‘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care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Successive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AA83-9D22-5B48-B866-ED02C75E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303505"/>
            <a:ext cx="9237481" cy="4974631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ja-JP" altLang="en-US" sz="2400"/>
              <a:t>制定一个有效的计划和目标</a:t>
            </a:r>
            <a:r>
              <a:rPr lang="zh-CN" altLang="en-US" sz="2400" dirty="0"/>
              <a:t>。（</a:t>
            </a:r>
            <a:r>
              <a:rPr lang="ja-JP" altLang="en-US" sz="2400"/>
              <a:t>时间</a:t>
            </a:r>
            <a:r>
              <a:rPr lang="en-US" altLang="zh-CN" sz="2400" dirty="0"/>
              <a:t>/</a:t>
            </a:r>
            <a:r>
              <a:rPr lang="ja-JP" altLang="en-US" sz="2400"/>
              <a:t>资源</a:t>
            </a:r>
            <a:r>
              <a:rPr lang="en-US" altLang="zh-CN" sz="2400" dirty="0"/>
              <a:t>/</a:t>
            </a:r>
            <a:r>
              <a:rPr lang="ja-JP" altLang="en-US" sz="2400"/>
              <a:t>依赖</a:t>
            </a:r>
            <a:r>
              <a:rPr lang="zh-CN" altLang="en-US" sz="2400" dirty="0"/>
              <a:t> 。。。）</a:t>
            </a:r>
            <a:endParaRPr lang="en-US" altLang="ja-JP" sz="2400" dirty="0"/>
          </a:p>
          <a:p>
            <a:r>
              <a:rPr lang="ja-JP" altLang="en-US" sz="2400"/>
              <a:t>选取一个合适的策略</a:t>
            </a:r>
            <a:r>
              <a:rPr lang="zh-CN" altLang="en-US" sz="2400" dirty="0"/>
              <a:t>。（</a:t>
            </a:r>
            <a:r>
              <a:rPr lang="ja-JP" altLang="en-US" sz="2400"/>
              <a:t>合适的设计模式</a:t>
            </a:r>
            <a:r>
              <a:rPr lang="zh-CN" altLang="en-US" sz="2400" dirty="0"/>
              <a:t>？）</a:t>
            </a:r>
            <a:endParaRPr lang="en-US" altLang="ja-JP" sz="2400" dirty="0"/>
          </a:p>
          <a:p>
            <a:r>
              <a:rPr lang="ja-JP" altLang="en-US" sz="2400"/>
              <a:t>尽量在稳定的模块上进行</a:t>
            </a:r>
            <a:r>
              <a:rPr lang="zh-CN" altLang="en-US" sz="2400" dirty="0"/>
              <a:t>。</a:t>
            </a:r>
            <a:endParaRPr lang="en-US" sz="2400" dirty="0"/>
          </a:p>
          <a:p>
            <a:r>
              <a:rPr lang="ja-JP" altLang="en-US" sz="2400"/>
              <a:t>坚持小改动</a:t>
            </a:r>
            <a:r>
              <a:rPr lang="zh-CN" altLang="en-US" sz="2400" dirty="0"/>
              <a:t>、</a:t>
            </a:r>
            <a:r>
              <a:rPr lang="ja-JP" altLang="en-US" sz="2400"/>
              <a:t>多频次的策略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重构过程中尽量不要做非分内的事。（比如：顺带解决个</a:t>
            </a:r>
            <a:r>
              <a:rPr lang="en-US" altLang="zh-CN" sz="2400" dirty="0"/>
              <a:t>bug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ja-JP" altLang="en-US" sz="2400"/>
              <a:t>重构需要有</a:t>
            </a:r>
            <a:r>
              <a:rPr lang="en-US" altLang="ja-JP" sz="2400" dirty="0"/>
              <a:t>UT</a:t>
            </a:r>
            <a:r>
              <a:rPr lang="ja-JP" altLang="en-US" sz="2400"/>
              <a:t>支撑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如果有”脱胎换骨“的重构要求，最好</a:t>
            </a:r>
            <a:r>
              <a:rPr lang="ja-JP" altLang="en-US" sz="2400"/>
              <a:t>三思而后行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sz="2400" dirty="0"/>
              <a:t>Code</a:t>
            </a:r>
            <a:r>
              <a:rPr lang="zh-CN" altLang="en-US" sz="2400" dirty="0"/>
              <a:t> </a:t>
            </a:r>
            <a:r>
              <a:rPr lang="en-US" altLang="zh-CN" sz="2400" dirty="0"/>
              <a:t>review</a:t>
            </a:r>
            <a:r>
              <a:rPr lang="ja-JP" altLang="en-US" sz="2400"/>
              <a:t>很重要</a:t>
            </a:r>
            <a:r>
              <a:rPr lang="zh-CN" altLang="en-US" sz="2400" dirty="0"/>
              <a:t>。</a:t>
            </a:r>
            <a:endParaRPr lang="en-US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7371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AA83-9D22-5B48-B866-ED02C75E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313471"/>
            <a:ext cx="8915400" cy="497463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6600" dirty="0">
                <a:solidFill>
                  <a:srgbClr val="FF0000"/>
                </a:solidFill>
              </a:rPr>
              <a:t>Goo</a:t>
            </a:r>
            <a:r>
              <a:rPr lang="en-US" altLang="zh-CN" sz="6600" dirty="0">
                <a:solidFill>
                  <a:srgbClr val="FF0000"/>
                </a:solidFill>
              </a:rPr>
              <a:t>d</a:t>
            </a:r>
            <a:r>
              <a:rPr lang="zh-CN" altLang="en-US" sz="6600" dirty="0">
                <a:solidFill>
                  <a:srgbClr val="FF0000"/>
                </a:solidFill>
              </a:rPr>
              <a:t> </a:t>
            </a:r>
            <a:r>
              <a:rPr lang="en-US" altLang="zh-CN" sz="6600" dirty="0">
                <a:solidFill>
                  <a:srgbClr val="FF0000"/>
                </a:solidFill>
              </a:rPr>
              <a:t>Luck!</a:t>
            </a:r>
            <a:endParaRPr lang="en-US" sz="6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6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6959-9A8A-7D45-B037-F4903719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440" y="196748"/>
            <a:ext cx="9686963" cy="1280890"/>
          </a:xfrm>
        </p:spPr>
        <p:txBody>
          <a:bodyPr/>
          <a:lstStyle/>
          <a:p>
            <a:r>
              <a:rPr lang="en-US" dirty="0"/>
              <a:t>Case Study of a Command-Line</a:t>
            </a:r>
            <a:br>
              <a:rPr lang="en-US" dirty="0"/>
            </a:br>
            <a:r>
              <a:rPr lang="en-US" dirty="0"/>
              <a:t> Argument Parser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4DE63-40D8-E349-9EDE-B6999F1E4336}"/>
              </a:ext>
            </a:extLst>
          </p:cNvPr>
          <p:cNvSpPr txBox="1"/>
          <p:nvPr/>
        </p:nvSpPr>
        <p:spPr>
          <a:xfrm>
            <a:off x="1817649" y="1650380"/>
            <a:ext cx="994688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endParaRPr lang="en-US" sz="2000" dirty="0"/>
          </a:p>
          <a:p>
            <a:pPr lvl="1"/>
            <a:r>
              <a:rPr lang="en-US" sz="2000" dirty="0"/>
              <a:t> try { 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  <a:r>
              <a:rPr lang="en-US" sz="2000" dirty="0" err="1"/>
              <a:t>arg</a:t>
            </a:r>
            <a:r>
              <a:rPr lang="en-US" sz="2000" dirty="0"/>
              <a:t> = new </a:t>
            </a:r>
            <a:r>
              <a:rPr lang="en-US" sz="2000" dirty="0" err="1"/>
              <a:t>Args</a:t>
            </a:r>
            <a:r>
              <a:rPr lang="en-US" sz="2000" dirty="0"/>
              <a:t>("</a:t>
            </a:r>
            <a:r>
              <a:rPr lang="en-US" sz="2000" dirty="0" err="1"/>
              <a:t>l,p#,d</a:t>
            </a:r>
            <a:r>
              <a:rPr lang="en-US" sz="2000" dirty="0"/>
              <a:t>*", </a:t>
            </a:r>
            <a:r>
              <a:rPr lang="en-US" sz="2000" dirty="0" err="1"/>
              <a:t>args</a:t>
            </a:r>
            <a:r>
              <a:rPr lang="en-US" sz="2000" dirty="0"/>
              <a:t>); 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boolean</a:t>
            </a:r>
            <a:r>
              <a:rPr lang="en-US" sz="2000" dirty="0"/>
              <a:t> logging = </a:t>
            </a:r>
            <a:r>
              <a:rPr lang="en-US" sz="2000" dirty="0" err="1"/>
              <a:t>arg.getBoolean</a:t>
            </a:r>
            <a:r>
              <a:rPr lang="en-US" sz="2000" dirty="0"/>
              <a:t>('l’);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port = </a:t>
            </a:r>
            <a:r>
              <a:rPr lang="en-US" sz="2000" dirty="0" err="1"/>
              <a:t>arg.getInt</a:t>
            </a:r>
            <a:r>
              <a:rPr lang="en-US" sz="2000" dirty="0"/>
              <a:t>('p’);</a:t>
            </a:r>
            <a:br>
              <a:rPr lang="en-US" sz="2000" dirty="0"/>
            </a:br>
            <a:r>
              <a:rPr lang="en-US" sz="2000" dirty="0"/>
              <a:t>	String directory = </a:t>
            </a:r>
            <a:r>
              <a:rPr lang="en-US" sz="2000" dirty="0" err="1"/>
              <a:t>arg.getString</a:t>
            </a:r>
            <a:r>
              <a:rPr lang="en-US" sz="2000" dirty="0"/>
              <a:t>('d’); 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executeApplication</a:t>
            </a:r>
            <a:r>
              <a:rPr lang="en-US" sz="2000" dirty="0"/>
              <a:t>(logging, port, directory); </a:t>
            </a:r>
          </a:p>
          <a:p>
            <a:pPr lvl="1"/>
            <a:r>
              <a:rPr lang="en-US" sz="2000" dirty="0"/>
              <a:t>} catch (</a:t>
            </a:r>
            <a:r>
              <a:rPr lang="en-US" sz="2000" dirty="0" err="1"/>
              <a:t>ArgsException</a:t>
            </a:r>
            <a:r>
              <a:rPr lang="en-US" sz="2000" dirty="0"/>
              <a:t> e) {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System.out.printf</a:t>
            </a:r>
            <a:r>
              <a:rPr lang="en-US" sz="2000" dirty="0"/>
              <a:t>("Argument error: %s\n", </a:t>
            </a:r>
            <a:r>
              <a:rPr lang="en-US" sz="2000" dirty="0" err="1"/>
              <a:t>e.errorMessage</a:t>
            </a:r>
            <a:r>
              <a:rPr lang="en-US" sz="2000" dirty="0"/>
              <a:t>()); </a:t>
            </a:r>
          </a:p>
          <a:p>
            <a:pPr lvl="1"/>
            <a:r>
              <a:rPr lang="en-US" sz="2000" dirty="0"/>
              <a:t>} </a:t>
            </a:r>
          </a:p>
          <a:p>
            <a:endParaRPr lang="en-US" sz="2000" dirty="0"/>
          </a:p>
          <a:p>
            <a:r>
              <a:rPr lang="en-US" sz="2000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6CF3-FDC0-944D-AB27-75B460A1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716" y="133456"/>
            <a:ext cx="8911687" cy="1280890"/>
          </a:xfrm>
        </p:spPr>
        <p:txBody>
          <a:bodyPr/>
          <a:lstStyle/>
          <a:p>
            <a:r>
              <a:rPr lang="en-US" dirty="0"/>
              <a:t>Case Study of a Command-Line</a:t>
            </a:r>
            <a:br>
              <a:rPr lang="en-US" dirty="0"/>
            </a:br>
            <a:r>
              <a:rPr lang="en-US" dirty="0"/>
              <a:t> Argument Parser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45998-73F1-7A4D-BCF5-C2C09B0335B0}"/>
              </a:ext>
            </a:extLst>
          </p:cNvPr>
          <p:cNvSpPr txBox="1"/>
          <p:nvPr/>
        </p:nvSpPr>
        <p:spPr>
          <a:xfrm>
            <a:off x="1550020" y="1264555"/>
            <a:ext cx="98430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Args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private Map&lt;Character, </a:t>
            </a:r>
            <a:r>
              <a:rPr lang="en-US" dirty="0" err="1"/>
              <a:t>ArgumentMarshaler</a:t>
            </a:r>
            <a:r>
              <a:rPr lang="en-US" dirty="0"/>
              <a:t>&gt; </a:t>
            </a:r>
            <a:r>
              <a:rPr lang="en-US" dirty="0" err="1"/>
              <a:t>marshalers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private Set&lt;Character&gt; </a:t>
            </a:r>
            <a:r>
              <a:rPr lang="en-US" dirty="0" err="1"/>
              <a:t>argsFound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private </a:t>
            </a:r>
            <a:r>
              <a:rPr lang="en-US" dirty="0" err="1"/>
              <a:t>ListIterator</a:t>
            </a:r>
            <a:r>
              <a:rPr lang="en-US" dirty="0"/>
              <a:t>&lt;String&gt; </a:t>
            </a:r>
            <a:r>
              <a:rPr lang="en-US" dirty="0" err="1"/>
              <a:t>currentArgument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public </a:t>
            </a:r>
            <a:r>
              <a:rPr lang="en-US" dirty="0" err="1"/>
              <a:t>Args</a:t>
            </a:r>
            <a:r>
              <a:rPr lang="en-US" dirty="0"/>
              <a:t>(String schema, String[] </a:t>
            </a:r>
            <a:r>
              <a:rPr lang="en-US" dirty="0" err="1"/>
              <a:t>args</a:t>
            </a:r>
            <a:r>
              <a:rPr lang="en-US" dirty="0"/>
              <a:t>) throws </a:t>
            </a:r>
            <a:r>
              <a:rPr lang="en-US" dirty="0" err="1"/>
              <a:t>ArgsException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marshalers</a:t>
            </a:r>
            <a:r>
              <a:rPr lang="en-US" dirty="0"/>
              <a:t> = new HashMap&lt;Character, </a:t>
            </a:r>
            <a:r>
              <a:rPr lang="en-US" dirty="0" err="1"/>
              <a:t>ArgumentMarshaler</a:t>
            </a:r>
            <a:r>
              <a:rPr lang="en-US" dirty="0"/>
              <a:t>&gt;();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argsFound</a:t>
            </a:r>
            <a:r>
              <a:rPr lang="en-US" dirty="0"/>
              <a:t> = new </a:t>
            </a:r>
            <a:r>
              <a:rPr lang="en-US" dirty="0" err="1"/>
              <a:t>HashSet</a:t>
            </a:r>
            <a:r>
              <a:rPr lang="en-US" dirty="0"/>
              <a:t>&lt;Character&gt;();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parseSchema</a:t>
            </a:r>
            <a:r>
              <a:rPr lang="en-US" dirty="0"/>
              <a:t>(schema);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parseArgumentStrings</a:t>
            </a:r>
            <a:r>
              <a:rPr lang="en-US" dirty="0"/>
              <a:t>(</a:t>
            </a:r>
            <a:r>
              <a:rPr lang="en-US" dirty="0" err="1"/>
              <a:t>Arrays.asList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private void </a:t>
            </a:r>
            <a:r>
              <a:rPr lang="en-US" dirty="0" err="1"/>
              <a:t>parseSchema</a:t>
            </a:r>
            <a:r>
              <a:rPr lang="en-US" dirty="0"/>
              <a:t>(String schema) throws </a:t>
            </a:r>
            <a:r>
              <a:rPr lang="en-US" dirty="0" err="1"/>
              <a:t>ArgsException</a:t>
            </a:r>
            <a:r>
              <a:rPr lang="en-US" dirty="0"/>
              <a:t> {}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private void </a:t>
            </a:r>
            <a:r>
              <a:rPr lang="en-US" dirty="0" err="1"/>
              <a:t>parseSchemaElement</a:t>
            </a:r>
            <a:r>
              <a:rPr lang="en-US" dirty="0"/>
              <a:t>(String element) throws </a:t>
            </a:r>
            <a:r>
              <a:rPr lang="en-US" dirty="0" err="1"/>
              <a:t>ArgsException</a:t>
            </a:r>
            <a:r>
              <a:rPr lang="en-US" dirty="0"/>
              <a:t> {}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private void </a:t>
            </a:r>
            <a:r>
              <a:rPr lang="en-US" dirty="0" err="1"/>
              <a:t>validateSchemaElementId</a:t>
            </a:r>
            <a:r>
              <a:rPr lang="en-US" dirty="0"/>
              <a:t>(char </a:t>
            </a:r>
            <a:r>
              <a:rPr lang="en-US" dirty="0" err="1"/>
              <a:t>elementId</a:t>
            </a:r>
            <a:r>
              <a:rPr lang="en-US" dirty="0"/>
              <a:t>) throws </a:t>
            </a:r>
            <a:r>
              <a:rPr lang="en-US" dirty="0" err="1"/>
              <a:t>ArgsException</a:t>
            </a:r>
            <a:r>
              <a:rPr lang="en-US" dirty="0"/>
              <a:t> {}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private void </a:t>
            </a:r>
            <a:r>
              <a:rPr lang="en-US" dirty="0" err="1"/>
              <a:t>parseArgumentStrings</a:t>
            </a:r>
            <a:r>
              <a:rPr lang="en-US" dirty="0"/>
              <a:t>(List&lt;String&gt; </a:t>
            </a:r>
            <a:r>
              <a:rPr lang="en-US" dirty="0" err="1"/>
              <a:t>argsList</a:t>
            </a:r>
            <a:r>
              <a:rPr lang="en-US" dirty="0"/>
              <a:t>) throws </a:t>
            </a:r>
            <a:r>
              <a:rPr lang="en-US" dirty="0" err="1"/>
              <a:t>ArgsException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940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21C4-F4D9-6341-912E-C7D52E73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422" y="523749"/>
            <a:ext cx="8911687" cy="1280890"/>
          </a:xfrm>
        </p:spPr>
        <p:txBody>
          <a:bodyPr/>
          <a:lstStyle/>
          <a:p>
            <a:r>
              <a:rPr lang="en-US" dirty="0"/>
              <a:t>Case Study of a Command-Line</a:t>
            </a:r>
            <a:br>
              <a:rPr lang="en-US" dirty="0"/>
            </a:br>
            <a:r>
              <a:rPr lang="en-US" dirty="0"/>
              <a:t> Argument Parser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27F65-6B8D-A54B-BCD5-7258881F99D5}"/>
              </a:ext>
            </a:extLst>
          </p:cNvPr>
          <p:cNvSpPr txBox="1"/>
          <p:nvPr/>
        </p:nvSpPr>
        <p:spPr>
          <a:xfrm>
            <a:off x="1516566" y="2007220"/>
            <a:ext cx="98019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Args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ArgumentMarshaler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BooleanArgumentMarshaler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StringArgumentMarshaler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IntegerArgumentMarshaler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 err="1"/>
              <a:t>ArgsException</a:t>
            </a:r>
            <a:r>
              <a:rPr lang="en-US" sz="2400" dirty="0"/>
              <a:t> 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dirty="0" err="1"/>
              <a:t>ErrorCode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7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6335-B2DC-E54C-87E9-EBDD6628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807892" cy="679396"/>
          </a:xfrm>
        </p:spPr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Successive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AA83-9D22-5B48-B866-ED02C75E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281" y="1303505"/>
            <a:ext cx="4516331" cy="4974631"/>
          </a:xfrm>
        </p:spPr>
        <p:txBody>
          <a:bodyPr anchor="ctr">
            <a:normAutofit/>
          </a:bodyPr>
          <a:lstStyle/>
          <a:p>
            <a:endParaRPr lang="en-US" altLang="ja-JP" sz="3600" dirty="0"/>
          </a:p>
          <a:p>
            <a:r>
              <a:rPr lang="ja-JP" altLang="en-US" sz="3600"/>
              <a:t>代码简洁</a:t>
            </a:r>
            <a:r>
              <a:rPr lang="zh-CN" altLang="en-US" sz="3600" dirty="0"/>
              <a:t>、</a:t>
            </a:r>
            <a:r>
              <a:rPr lang="ja-JP" altLang="en-US" sz="3600"/>
              <a:t>更健壮</a:t>
            </a:r>
            <a:endParaRPr lang="en-US" altLang="ja-JP" sz="3600" dirty="0"/>
          </a:p>
          <a:p>
            <a:r>
              <a:rPr lang="ja-JP" altLang="en-US" sz="3600"/>
              <a:t>功能清晰</a:t>
            </a:r>
            <a:r>
              <a:rPr lang="zh-CN" altLang="en-US" sz="3600" dirty="0"/>
              <a:t>、</a:t>
            </a:r>
            <a:r>
              <a:rPr lang="ja-JP" altLang="en-US" sz="3600"/>
              <a:t>易理解</a:t>
            </a:r>
            <a:endParaRPr lang="en-US" sz="3600" dirty="0"/>
          </a:p>
          <a:p>
            <a:r>
              <a:rPr lang="ja-JP" altLang="en-US" sz="3600"/>
              <a:t>系统易维护</a:t>
            </a:r>
            <a:r>
              <a:rPr lang="en-US" altLang="zh-CN" sz="3600" dirty="0"/>
              <a:t>/</a:t>
            </a:r>
            <a:r>
              <a:rPr lang="ja-JP" altLang="en-US" sz="3600"/>
              <a:t>扩展</a:t>
            </a:r>
            <a:endParaRPr lang="en-US" altLang="zh-CN" sz="3600" dirty="0"/>
          </a:p>
          <a:p>
            <a:pPr marL="0" indent="0" algn="ctr">
              <a:buNone/>
            </a:pPr>
            <a:endParaRPr lang="en-US" sz="6600" i="1" dirty="0">
              <a:solidFill>
                <a:srgbClr val="FF0000"/>
              </a:solidFill>
            </a:endParaRPr>
          </a:p>
        </p:txBody>
      </p:sp>
      <p:sp>
        <p:nvSpPr>
          <p:cNvPr id="4" name="사각형: 둥근 모서리 10">
            <a:extLst>
              <a:ext uri="{FF2B5EF4-FFF2-40B4-BE49-F238E27FC236}">
                <a16:creationId xmlns:a16="http://schemas.microsoft.com/office/drawing/2014/main" id="{3D4536E9-8D1F-E14B-885B-E665CA1826CF}"/>
              </a:ext>
            </a:extLst>
          </p:cNvPr>
          <p:cNvSpPr/>
          <p:nvPr/>
        </p:nvSpPr>
        <p:spPr>
          <a:xfrm>
            <a:off x="2558660" y="2092720"/>
            <a:ext cx="1683289" cy="964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/>
                <a:ea typeface="맑은 고딕"/>
              </a:rPr>
              <a:t>Read book / other people code</a:t>
            </a:r>
            <a:endParaRPr lang="ko-KR" altLang="en-US"/>
          </a:p>
        </p:txBody>
      </p:sp>
      <p:sp>
        <p:nvSpPr>
          <p:cNvPr id="5" name="사각형: 둥근 모서리 11">
            <a:extLst>
              <a:ext uri="{FF2B5EF4-FFF2-40B4-BE49-F238E27FC236}">
                <a16:creationId xmlns:a16="http://schemas.microsoft.com/office/drawing/2014/main" id="{A16A2D41-8D52-1543-BE1C-38BE3FC59976}"/>
              </a:ext>
            </a:extLst>
          </p:cNvPr>
          <p:cNvSpPr/>
          <p:nvPr/>
        </p:nvSpPr>
        <p:spPr>
          <a:xfrm>
            <a:off x="4968758" y="3359545"/>
            <a:ext cx="1683289" cy="964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/>
                <a:ea typeface="맑은 고딕"/>
              </a:rPr>
              <a:t>Write your own code</a:t>
            </a:r>
            <a:endParaRPr lang="ko-KR" altLang="en-US"/>
          </a:p>
        </p:txBody>
      </p:sp>
      <p:sp>
        <p:nvSpPr>
          <p:cNvPr id="6" name="사각형: 둥근 모서리 12">
            <a:extLst>
              <a:ext uri="{FF2B5EF4-FFF2-40B4-BE49-F238E27FC236}">
                <a16:creationId xmlns:a16="http://schemas.microsoft.com/office/drawing/2014/main" id="{05E09BF5-666F-7B4D-9346-2E8F276DE79A}"/>
              </a:ext>
            </a:extLst>
          </p:cNvPr>
          <p:cNvSpPr/>
          <p:nvPr/>
        </p:nvSpPr>
        <p:spPr>
          <a:xfrm>
            <a:off x="2558660" y="4502545"/>
            <a:ext cx="1683289" cy="964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/>
                <a:ea typeface="맑은 고딕"/>
              </a:rPr>
              <a:t>Get review</a:t>
            </a:r>
            <a:endParaRPr lang="ko-KR" altLang="en-US"/>
          </a:p>
        </p:txBody>
      </p:sp>
      <p:sp>
        <p:nvSpPr>
          <p:cNvPr id="7" name="화살표: 오른쪽 13">
            <a:extLst>
              <a:ext uri="{FF2B5EF4-FFF2-40B4-BE49-F238E27FC236}">
                <a16:creationId xmlns:a16="http://schemas.microsoft.com/office/drawing/2014/main" id="{C9E3971B-CBAC-5349-BB3B-2E899514F25E}"/>
              </a:ext>
            </a:extLst>
          </p:cNvPr>
          <p:cNvSpPr/>
          <p:nvPr/>
        </p:nvSpPr>
        <p:spPr>
          <a:xfrm rot="1920000">
            <a:off x="4035202" y="2740420"/>
            <a:ext cx="1609864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14">
            <a:extLst>
              <a:ext uri="{FF2B5EF4-FFF2-40B4-BE49-F238E27FC236}">
                <a16:creationId xmlns:a16="http://schemas.microsoft.com/office/drawing/2014/main" id="{F4212541-4280-3544-8DB3-58846D30497A}"/>
              </a:ext>
            </a:extLst>
          </p:cNvPr>
          <p:cNvSpPr/>
          <p:nvPr/>
        </p:nvSpPr>
        <p:spPr>
          <a:xfrm rot="-5460000">
            <a:off x="2577712" y="3550045"/>
            <a:ext cx="1609864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15">
            <a:extLst>
              <a:ext uri="{FF2B5EF4-FFF2-40B4-BE49-F238E27FC236}">
                <a16:creationId xmlns:a16="http://schemas.microsoft.com/office/drawing/2014/main" id="{BB395FD8-90FE-144D-A2D3-E1B60344A232}"/>
              </a:ext>
            </a:extLst>
          </p:cNvPr>
          <p:cNvSpPr/>
          <p:nvPr/>
        </p:nvSpPr>
        <p:spPr>
          <a:xfrm rot="9000000">
            <a:off x="4035202" y="4445395"/>
            <a:ext cx="1609864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6335-B2DC-E54C-87E9-EBDD6628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807892" cy="679396"/>
          </a:xfrm>
        </p:spPr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Successive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AA83-9D22-5B48-B866-ED02C75E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3505"/>
            <a:ext cx="8915400" cy="497463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600">
                <a:solidFill>
                  <a:srgbClr val="FF0000"/>
                </a:solidFill>
              </a:rPr>
              <a:t>代码能运行但不够好</a:t>
            </a:r>
            <a:r>
              <a:rPr lang="zh-CN" altLang="en-US" sz="6600" i="1" dirty="0">
                <a:solidFill>
                  <a:srgbClr val="FF0000"/>
                </a:solidFill>
              </a:rPr>
              <a:t>！</a:t>
            </a:r>
            <a:endParaRPr lang="en-US" sz="6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6335-B2DC-E54C-87E9-EBDD6628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807892" cy="679396"/>
          </a:xfrm>
        </p:spPr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Successive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AA83-9D22-5B48-B866-ED02C75E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3505"/>
            <a:ext cx="8915400" cy="4974631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包名</a:t>
            </a:r>
            <a:r>
              <a:rPr lang="en-US" altLang="zh-CN" sz="2400" dirty="0"/>
              <a:t>/</a:t>
            </a:r>
            <a:r>
              <a:rPr lang="zh-CN" altLang="en-US" sz="2400" dirty="0"/>
              <a:t>类名</a:t>
            </a:r>
            <a:r>
              <a:rPr lang="en-US" altLang="zh-CN" sz="2400" dirty="0"/>
              <a:t>/</a:t>
            </a:r>
            <a:r>
              <a:rPr lang="zh-CN" altLang="en-US" sz="2400" dirty="0"/>
              <a:t>常量名</a:t>
            </a:r>
            <a:r>
              <a:rPr lang="en-US" altLang="zh-CN" sz="2400" dirty="0"/>
              <a:t>/</a:t>
            </a:r>
            <a:r>
              <a:rPr lang="zh-CN" altLang="en-US" sz="2400" dirty="0"/>
              <a:t>变量名</a:t>
            </a:r>
            <a:r>
              <a:rPr lang="en-US" altLang="zh-CN" sz="2400" dirty="0"/>
              <a:t>/</a:t>
            </a:r>
            <a:r>
              <a:rPr lang="zh-CN" altLang="en-US" sz="2400" dirty="0"/>
              <a:t>方法名 </a:t>
            </a:r>
            <a:r>
              <a:rPr lang="ja-JP" altLang="en-US" sz="2400"/>
              <a:t>等各种</a:t>
            </a:r>
            <a:r>
              <a:rPr lang="zh-CN" altLang="en-US" sz="2400" dirty="0"/>
              <a:t>名字不够”</a:t>
            </a:r>
            <a:r>
              <a:rPr lang="zh-CN" altLang="en-US" sz="2400" dirty="0">
                <a:solidFill>
                  <a:srgbClr val="FF0000"/>
                </a:solidFill>
              </a:rPr>
              <a:t>漂亮</a:t>
            </a:r>
            <a:r>
              <a:rPr lang="zh-CN" altLang="en-US" sz="2400" dirty="0"/>
              <a:t>“。</a:t>
            </a:r>
            <a:endParaRPr lang="en-US" sz="2400" dirty="0"/>
          </a:p>
          <a:p>
            <a:r>
              <a:rPr lang="zh-CN" altLang="en-US" sz="2400" dirty="0"/>
              <a:t>”</a:t>
            </a:r>
            <a:r>
              <a:rPr lang="zh-CN" altLang="en-US" sz="2400" dirty="0">
                <a:solidFill>
                  <a:srgbClr val="FF0000"/>
                </a:solidFill>
              </a:rPr>
              <a:t>年久失修</a:t>
            </a:r>
            <a:r>
              <a:rPr lang="zh-CN" altLang="en-US" sz="2400" dirty="0"/>
              <a:t>“的功能模块中包含无用</a:t>
            </a:r>
            <a:r>
              <a:rPr lang="en-US" altLang="zh-CN" sz="2400" dirty="0"/>
              <a:t>/</a:t>
            </a:r>
            <a:r>
              <a:rPr lang="ja-JP" altLang="en-US" sz="2400"/>
              <a:t>重复</a:t>
            </a:r>
            <a:r>
              <a:rPr lang="zh-CN" altLang="en-US" sz="2400" dirty="0"/>
              <a:t>的逻辑和代码。</a:t>
            </a:r>
            <a:endParaRPr lang="en-US" altLang="zh-CN" sz="2400" dirty="0"/>
          </a:p>
          <a:p>
            <a:r>
              <a:rPr lang="zh-CN" altLang="en-US" sz="2400" dirty="0"/>
              <a:t>被迫仓促上马的功能模块自己看着都”</a:t>
            </a:r>
            <a:r>
              <a:rPr lang="zh-CN" altLang="en-US" sz="2400" dirty="0">
                <a:solidFill>
                  <a:srgbClr val="FF0000"/>
                </a:solidFill>
              </a:rPr>
              <a:t>恶心</a:t>
            </a:r>
            <a:r>
              <a:rPr lang="zh-CN" altLang="en-US" sz="2400" dirty="0"/>
              <a:t>“。</a:t>
            </a:r>
            <a:endParaRPr lang="en-US" altLang="zh-CN" sz="2400" dirty="0"/>
          </a:p>
          <a:p>
            <a:r>
              <a:rPr lang="zh-CN" altLang="en-US" sz="2400" dirty="0"/>
              <a:t>新来的</a:t>
            </a:r>
            <a:r>
              <a:rPr lang="ja-JP" altLang="en-US" sz="2400"/>
              <a:t>主管</a:t>
            </a:r>
            <a:r>
              <a:rPr lang="en-US" altLang="zh-CN" sz="2400" dirty="0"/>
              <a:t>”</a:t>
            </a:r>
            <a:r>
              <a:rPr lang="zh-CN" altLang="en-US" sz="2400" dirty="0">
                <a:solidFill>
                  <a:srgbClr val="FF0000"/>
                </a:solidFill>
              </a:rPr>
              <a:t>总是拎不清</a:t>
            </a:r>
            <a:r>
              <a:rPr lang="zh-CN" altLang="en-US" sz="2400" dirty="0"/>
              <a:t>”，业务逻辑变化不止。</a:t>
            </a:r>
            <a:endParaRPr lang="en-US" altLang="zh-CN" sz="2400" dirty="0"/>
          </a:p>
          <a:p>
            <a:r>
              <a:rPr lang="zh-CN" altLang="en-US" sz="2400" dirty="0"/>
              <a:t>”</a:t>
            </a:r>
            <a:r>
              <a:rPr lang="zh-CN" altLang="en-US" sz="2400" dirty="0">
                <a:solidFill>
                  <a:srgbClr val="FF0000"/>
                </a:solidFill>
              </a:rPr>
              <a:t>别人写的代码</a:t>
            </a:r>
            <a:r>
              <a:rPr lang="zh-CN" altLang="en-US" sz="2400" dirty="0"/>
              <a:t>“</a:t>
            </a:r>
            <a:r>
              <a:rPr lang="ja-JP" altLang="en-US" sz="2400"/>
              <a:t>总</a:t>
            </a:r>
            <a:r>
              <a:rPr lang="zh-CN" altLang="en-US" sz="2400" dirty="0"/>
              <a:t>觉得</a:t>
            </a:r>
            <a:r>
              <a:rPr lang="ja-JP" altLang="en-US" sz="2400"/>
              <a:t>哪里闹心</a:t>
            </a:r>
            <a:r>
              <a:rPr lang="zh-CN" altLang="en-US" sz="2400" dirty="0"/>
              <a:t>，</a:t>
            </a:r>
            <a:r>
              <a:rPr lang="ja-JP" altLang="en-US" sz="2400"/>
              <a:t>长此以往留下了心结</a:t>
            </a:r>
            <a:r>
              <a:rPr lang="zh-CN" altLang="en-US" sz="2400" dirty="0"/>
              <a:t>。</a:t>
            </a:r>
            <a:endParaRPr lang="en-US" sz="2400" dirty="0"/>
          </a:p>
          <a:p>
            <a:r>
              <a:rPr lang="zh-CN" altLang="en-US" sz="2400" dirty="0"/>
              <a:t>“</a:t>
            </a:r>
            <a:r>
              <a:rPr lang="zh-CN" altLang="en-US" sz="2400" dirty="0">
                <a:solidFill>
                  <a:srgbClr val="FF0000"/>
                </a:solidFill>
              </a:rPr>
              <a:t>老板</a:t>
            </a:r>
            <a:r>
              <a:rPr lang="zh-CN" altLang="en-US" sz="2400" dirty="0"/>
              <a:t>”觉得维护这块代码费时费力，要求效率能不能“再高点</a:t>
            </a:r>
            <a:r>
              <a:rPr lang="en-US" altLang="zh-CN" sz="2400" dirty="0"/>
              <a:t>...</a:t>
            </a:r>
            <a:r>
              <a:rPr lang="zh-CN" altLang="en-US" sz="2400" dirty="0"/>
              <a:t>再高点</a:t>
            </a:r>
            <a:r>
              <a:rPr lang="en-US" altLang="zh-CN" sz="2400" dirty="0"/>
              <a:t>...”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ja-JP" altLang="en-US" sz="2400"/>
              <a:t>最近社区牛逼的技术框架带来巨大的效率和用户体验的提升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8142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6335-B2DC-E54C-87E9-EBDD6628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766" y="624110"/>
            <a:ext cx="9427052" cy="67939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맑은 고딕"/>
                <a:ea typeface="맑은 고딕"/>
              </a:rPr>
              <a:t>W</a:t>
            </a:r>
            <a:r>
              <a:rPr lang="en-US" altLang="ko-KR" dirty="0">
                <a:latin typeface="맑은 고딕"/>
                <a:ea typeface="맑은 고딕"/>
              </a:rPr>
              <a:t>hy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zh-CN" dirty="0">
                <a:latin typeface="맑은 고딕"/>
                <a:ea typeface="맑은 고딕"/>
              </a:rPr>
              <a:t>it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zh-CN" dirty="0">
                <a:latin typeface="맑은 고딕"/>
                <a:ea typeface="맑은 고딕"/>
              </a:rPr>
              <a:t>is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zh-CN" dirty="0">
                <a:latin typeface="맑은 고딕"/>
                <a:ea typeface="맑은 고딕"/>
              </a:rPr>
              <a:t>difficult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zh-CN" dirty="0">
                <a:latin typeface="맑은 고딕"/>
                <a:ea typeface="맑은 고딕"/>
              </a:rPr>
              <a:t>to</a:t>
            </a:r>
            <a:r>
              <a:rPr lang="zh-CN" altLang="en-US" dirty="0">
                <a:latin typeface="맑은 고딕"/>
                <a:ea typeface="맑은 고딕"/>
              </a:rPr>
              <a:t> </a:t>
            </a:r>
            <a:r>
              <a:rPr lang="en-US" altLang="zh-CN" dirty="0">
                <a:latin typeface="맑은 고딕"/>
                <a:ea typeface="맑은 고딕"/>
              </a:rPr>
              <a:t>do</a:t>
            </a:r>
            <a:r>
              <a:rPr lang="zh-CN" altLang="en-US" dirty="0">
                <a:latin typeface="맑은 고딕"/>
                <a:ea typeface="맑은 고딕"/>
              </a:rPr>
              <a:t> </a:t>
            </a:r>
            <a:r>
              <a:rPr lang="en-US" altLang="zh-CN" dirty="0"/>
              <a:t>Successive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F1BA5B-10B8-594F-9466-70A60F4CC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312" y="1951463"/>
            <a:ext cx="7452891" cy="4460488"/>
          </a:xfrm>
        </p:spPr>
      </p:pic>
    </p:spTree>
    <p:extLst>
      <p:ext uri="{BB962C8B-B14F-4D97-AF65-F5344CB8AC3E}">
        <p14:creationId xmlns:p14="http://schemas.microsoft.com/office/powerpoint/2010/main" val="110574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6335-B2DC-E54C-87E9-EBDD6628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766" y="624110"/>
            <a:ext cx="9427052" cy="67939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맑은 고딕"/>
                <a:ea typeface="맑은 고딕"/>
              </a:rPr>
              <a:t>What’s</a:t>
            </a:r>
            <a:r>
              <a:rPr lang="zh-CN" altLang="en-US" dirty="0">
                <a:latin typeface="맑은 고딕"/>
                <a:ea typeface="맑은 고딕"/>
              </a:rPr>
              <a:t> </a:t>
            </a:r>
            <a:r>
              <a:rPr lang="en-US" altLang="zh-CN" dirty="0">
                <a:latin typeface="맑은 고딕"/>
                <a:ea typeface="맑은 고딕"/>
              </a:rPr>
              <a:t>the</a:t>
            </a:r>
            <a:r>
              <a:rPr lang="zh-CN" altLang="en-US" dirty="0">
                <a:latin typeface="맑은 고딕"/>
                <a:ea typeface="맑은 고딕"/>
              </a:rPr>
              <a:t> </a:t>
            </a:r>
            <a:r>
              <a:rPr lang="en-US" altLang="zh-CN" dirty="0">
                <a:latin typeface="맑은 고딕"/>
                <a:ea typeface="맑은 고딕"/>
              </a:rPr>
              <a:t>real</a:t>
            </a:r>
            <a:r>
              <a:rPr lang="zh-CN" altLang="en-US" dirty="0">
                <a:latin typeface="맑은 고딕"/>
                <a:ea typeface="맑은 고딕"/>
              </a:rPr>
              <a:t> </a:t>
            </a:r>
            <a:r>
              <a:rPr lang="en-US" altLang="zh-CN" dirty="0">
                <a:latin typeface="맑은 고딕"/>
                <a:ea typeface="맑은 고딕"/>
              </a:rPr>
              <a:t>problem</a:t>
            </a:r>
            <a:r>
              <a:rPr lang="zh-CN" altLang="en-US" dirty="0">
                <a:latin typeface="맑은 고딕"/>
                <a:ea typeface="맑은 고딕"/>
              </a:rPr>
              <a:t> </a:t>
            </a:r>
            <a:r>
              <a:rPr lang="en-US" altLang="zh-CN" dirty="0">
                <a:latin typeface="맑은 고딕"/>
                <a:ea typeface="맑은 고딕"/>
              </a:rPr>
              <a:t>you</a:t>
            </a:r>
            <a:r>
              <a:rPr lang="zh-CN" altLang="en-US" dirty="0">
                <a:latin typeface="맑은 고딕"/>
                <a:ea typeface="맑은 고딕"/>
              </a:rPr>
              <a:t> </a:t>
            </a:r>
            <a:r>
              <a:rPr lang="en-US" altLang="zh-CN" dirty="0">
                <a:latin typeface="맑은 고딕"/>
                <a:ea typeface="맑은 고딕"/>
              </a:rPr>
              <a:t>want</a:t>
            </a:r>
            <a:r>
              <a:rPr lang="zh-CN" altLang="en-US" dirty="0">
                <a:latin typeface="맑은 고딕"/>
                <a:ea typeface="맑은 고딕"/>
              </a:rPr>
              <a:t> </a:t>
            </a:r>
            <a:r>
              <a:rPr lang="en-US" altLang="zh-CN" dirty="0">
                <a:latin typeface="맑은 고딕"/>
                <a:ea typeface="맑은 고딕"/>
              </a:rPr>
              <a:t>to</a:t>
            </a:r>
            <a:r>
              <a:rPr lang="zh-CN" altLang="en-US" dirty="0">
                <a:latin typeface="맑은 고딕"/>
                <a:ea typeface="맑은 고딕"/>
              </a:rPr>
              <a:t> </a:t>
            </a:r>
            <a:r>
              <a:rPr lang="en-US" altLang="zh-CN" dirty="0">
                <a:latin typeface="맑은 고딕"/>
                <a:ea typeface="맑은 고딕"/>
              </a:rPr>
              <a:t>fix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10508A-9384-A941-874B-68AFA612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512" y="1955539"/>
            <a:ext cx="7647379" cy="4278351"/>
          </a:xfrm>
        </p:spPr>
      </p:pic>
    </p:spTree>
    <p:extLst>
      <p:ext uri="{BB962C8B-B14F-4D97-AF65-F5344CB8AC3E}">
        <p14:creationId xmlns:p14="http://schemas.microsoft.com/office/powerpoint/2010/main" val="6221334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20477</TotalTime>
  <Words>356</Words>
  <Application>Microsoft Macintosh PowerPoint</Application>
  <PresentationFormat>Widescreen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Century Gothic</vt:lpstr>
      <vt:lpstr>Wingdings 3</vt:lpstr>
      <vt:lpstr>Wisp</vt:lpstr>
      <vt:lpstr>                 Clean Code   - Successive Refinement</vt:lpstr>
      <vt:lpstr>Case Study of a Command-Line  Argument Parser </vt:lpstr>
      <vt:lpstr>Case Study of a Command-Line  Argument Parser</vt:lpstr>
      <vt:lpstr>Case Study of a Command-Line  Argument Parser</vt:lpstr>
      <vt:lpstr>The Goal of Successive Refinement</vt:lpstr>
      <vt:lpstr>Why We Need Successive Refinement</vt:lpstr>
      <vt:lpstr>Why We Need Successive Refinement</vt:lpstr>
      <vt:lpstr>Why it is difficult to do Successive Refinement</vt:lpstr>
      <vt:lpstr>What’s the real problem you want to fix</vt:lpstr>
      <vt:lpstr>What’s need to care on Successive Refinement</vt:lpstr>
      <vt:lpstr>What‘s need to care on Successive Refinement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Java 3rd Creating and Destroying Objects</dc:title>
  <dc:creator>Ben (Yao Yun) [SDP]</dc:creator>
  <cp:lastModifiedBy>John W (Wang Baijun) [SDP]</cp:lastModifiedBy>
  <cp:revision>59</cp:revision>
  <dcterms:created xsi:type="dcterms:W3CDTF">2018-10-17T00:16:53Z</dcterms:created>
  <dcterms:modified xsi:type="dcterms:W3CDTF">2019-05-06T08:56:55Z</dcterms:modified>
</cp:coreProperties>
</file>