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89" r:id="rId2"/>
    <p:sldId id="263" r:id="rId3"/>
    <p:sldId id="275" r:id="rId4"/>
    <p:sldId id="293" r:id="rId5"/>
    <p:sldId id="282" r:id="rId6"/>
    <p:sldId id="296" r:id="rId7"/>
    <p:sldId id="297" r:id="rId8"/>
    <p:sldId id="298" r:id="rId9"/>
    <p:sldId id="301" r:id="rId10"/>
    <p:sldId id="302" r:id="rId11"/>
    <p:sldId id="303" r:id="rId12"/>
    <p:sldId id="299" r:id="rId13"/>
    <p:sldId id="304" r:id="rId14"/>
    <p:sldId id="305" r:id="rId15"/>
    <p:sldId id="306" r:id="rId16"/>
    <p:sldId id="307" r:id="rId17"/>
    <p:sldId id="308" r:id="rId18"/>
    <p:sldId id="300" r:id="rId19"/>
    <p:sldId id="309" r:id="rId20"/>
    <p:sldId id="311" r:id="rId21"/>
    <p:sldId id="288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E8C"/>
    <a:srgbClr val="F68C2D"/>
    <a:srgbClr val="1FBDC8"/>
    <a:srgbClr val="ED4857"/>
    <a:srgbClr val="E17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6"/>
    <p:restoredTop sz="94648"/>
  </p:normalViewPr>
  <p:slideViewPr>
    <p:cSldViewPr snapToGrid="0" showGuides="1">
      <p:cViewPr varScale="1">
        <p:scale>
          <a:sx n="93" d="100"/>
          <a:sy n="93" d="100"/>
        </p:scale>
        <p:origin x="240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C2E42-BFCC-40EA-8993-81C8A1AA4EEE}" type="datetimeFigureOut">
              <a:rPr lang="zh-CN" altLang="en-US" smtClean="0"/>
              <a:t>2019/2/16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04B92-5184-4370-883C-D72A6DD20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66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489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1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482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490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21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946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93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252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585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77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312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9222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201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142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459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017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98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4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61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63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6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599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371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8756650" y="1397000"/>
            <a:ext cx="2260600" cy="4019550"/>
          </a:xfrm>
          <a:custGeom>
            <a:avLst/>
            <a:gdLst>
              <a:gd name="connsiteX0" fmla="*/ 0 w 2260600"/>
              <a:gd name="connsiteY0" fmla="*/ 0 h 4019550"/>
              <a:gd name="connsiteX1" fmla="*/ 2260600 w 2260600"/>
              <a:gd name="connsiteY1" fmla="*/ 0 h 4019550"/>
              <a:gd name="connsiteX2" fmla="*/ 2260600 w 2260600"/>
              <a:gd name="connsiteY2" fmla="*/ 4019550 h 4019550"/>
              <a:gd name="connsiteX3" fmla="*/ 0 w 2260600"/>
              <a:gd name="connsiteY3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600" h="4019550">
                <a:moveTo>
                  <a:pt x="0" y="0"/>
                </a:moveTo>
                <a:lnTo>
                  <a:pt x="2260600" y="0"/>
                </a:lnTo>
                <a:lnTo>
                  <a:pt x="2260600" y="4019550"/>
                </a:lnTo>
                <a:lnTo>
                  <a:pt x="0" y="4019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474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368718" y="2087742"/>
            <a:ext cx="2807042" cy="3520579"/>
          </a:xfrm>
          <a:custGeom>
            <a:avLst/>
            <a:gdLst>
              <a:gd name="connsiteX0" fmla="*/ 0 w 2807042"/>
              <a:gd name="connsiteY0" fmla="*/ 0 h 3520579"/>
              <a:gd name="connsiteX1" fmla="*/ 2807042 w 2807042"/>
              <a:gd name="connsiteY1" fmla="*/ 0 h 3520579"/>
              <a:gd name="connsiteX2" fmla="*/ 2807042 w 2807042"/>
              <a:gd name="connsiteY2" fmla="*/ 3520579 h 3520579"/>
              <a:gd name="connsiteX3" fmla="*/ 0 w 2807042"/>
              <a:gd name="connsiteY3" fmla="*/ 3520579 h 352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7042" h="3520579">
                <a:moveTo>
                  <a:pt x="0" y="0"/>
                </a:moveTo>
                <a:lnTo>
                  <a:pt x="2807042" y="0"/>
                </a:lnTo>
                <a:lnTo>
                  <a:pt x="2807042" y="3520579"/>
                </a:lnTo>
                <a:lnTo>
                  <a:pt x="0" y="35205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29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540154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874193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21499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54903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137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2"/>
          </p:nvPr>
        </p:nvSpPr>
        <p:spPr>
          <a:xfrm>
            <a:off x="6959393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738105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06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9226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36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7" r:id="rId4"/>
    <p:sldLayoutId id="2147483666" r:id="rId5"/>
    <p:sldLayoutId id="2147483665" r:id="rId6"/>
    <p:sldLayoutId id="2147483669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4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4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4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4.pn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4.png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4.png"/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image" Target="../media/image4.png"/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4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4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4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4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4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0657" y="53580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88114" y="264612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+mj-ea"/>
              </a:rPr>
              <a:t>第</a:t>
            </a:r>
            <a:r>
              <a:rPr lang="zh-CN" alt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ea"/>
                <a:ea typeface="+mj-ea"/>
              </a:rPr>
              <a:t>三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ea"/>
                <a:ea typeface="+mj-ea"/>
              </a:rPr>
              <a:t>章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51904" y="1970471"/>
            <a:ext cx="289374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lt"/>
                <a:ea typeface="微软雅黑"/>
              </a:rPr>
              <a:t>Clean</a:t>
            </a:r>
            <a:r>
              <a:rPr lang="zh-CN" alt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lt"/>
                <a:ea typeface="微软雅黑"/>
              </a:rPr>
              <a:t> </a:t>
            </a:r>
            <a:r>
              <a:rPr lang="en-US" altLang="zh-CN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j-lt"/>
                <a:ea typeface="微软雅黑"/>
              </a:rPr>
              <a:t>Code</a:t>
            </a:r>
            <a:endParaRPr kumimoji="0" lang="zh-CN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j-lt"/>
              <a:ea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09908" y="3273183"/>
            <a:ext cx="337773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3200" dirty="0" smtClean="0"/>
              <a:t>函数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518150" y="4107360"/>
            <a:ext cx="1155700" cy="269379"/>
            <a:chOff x="5518150" y="4107360"/>
            <a:chExt cx="1155700" cy="269379"/>
          </a:xfrm>
        </p:grpSpPr>
        <p:sp>
          <p:nvSpPr>
            <p:cNvPr id="9" name="圆角矩形 8"/>
            <p:cNvSpPr/>
            <p:nvPr/>
          </p:nvSpPr>
          <p:spPr>
            <a:xfrm>
              <a:off x="5518150" y="4118363"/>
              <a:ext cx="1155700" cy="258376"/>
            </a:xfrm>
            <a:prstGeom prst="roundRect">
              <a:avLst>
                <a:gd name="adj" fmla="val 50000"/>
              </a:avLst>
            </a:prstGeom>
            <a:solidFill>
              <a:srgbClr val="E17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673818" y="4107360"/>
              <a:ext cx="8499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BY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：</a:t>
              </a:r>
              <a:r>
                <a:rPr lang="en-US" altLang="zh-CN" sz="1100" noProof="0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Ming</a:t>
              </a:r>
              <a:endPara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363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1784239" y="354939"/>
            <a:ext cx="218040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函数参数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39091" y="1427018"/>
            <a:ext cx="47884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标识参数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err="1" smtClean="0"/>
              <a:t>doSomething</a:t>
            </a:r>
            <a:r>
              <a:rPr lang="en-US" altLang="zh-CN" dirty="0" smtClean="0"/>
              <a:t>(true)</a:t>
            </a:r>
            <a:r>
              <a:rPr lang="zh-CN" altLang="en-US" dirty="0" smtClean="0"/>
              <a:t>  </a:t>
            </a:r>
            <a:r>
              <a:rPr lang="en-US" altLang="zh-CN" dirty="0" smtClean="0"/>
              <a:t>---》</a:t>
            </a:r>
          </a:p>
          <a:p>
            <a:pPr>
              <a:lnSpc>
                <a:spcPct val="200000"/>
              </a:lnSpc>
            </a:pPr>
            <a:r>
              <a:rPr lang="en-US" altLang="zh-CN" dirty="0" err="1" smtClean="0"/>
              <a:t>doSomethingForA</a:t>
            </a:r>
            <a:r>
              <a:rPr lang="en-US" altLang="zh-CN" dirty="0" smtClean="0"/>
              <a:t>()</a:t>
            </a:r>
            <a:r>
              <a:rPr lang="zh-CN" altLang="en-US" dirty="0" smtClean="0"/>
              <a:t> 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doSomethingForB</a:t>
            </a:r>
            <a:r>
              <a:rPr lang="en-US" altLang="zh-CN" dirty="0" smtClean="0"/>
              <a:t>()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9091" y="3735342"/>
            <a:ext cx="59218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二元参数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比较合理的使用：</a:t>
            </a:r>
            <a:r>
              <a:rPr lang="en-US" dirty="0"/>
              <a:t>Point p = new Point(0,0) 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有点分不清参数顺序：</a:t>
            </a:r>
            <a:r>
              <a:rPr lang="en-US" dirty="0" err="1" smtClean="0"/>
              <a:t>assertEquals</a:t>
            </a:r>
            <a:r>
              <a:rPr lang="en-US" dirty="0" smtClean="0"/>
              <a:t>(expected</a:t>
            </a:r>
            <a:r>
              <a:rPr lang="en-US" dirty="0"/>
              <a:t>, actual) 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265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1784239" y="354939"/>
            <a:ext cx="218040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函数参数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39091" y="1427018"/>
            <a:ext cx="11079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三元参数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慎用！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9091" y="3429068"/>
            <a:ext cx="54938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参数对象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需要多个参数时候，说明其中一些应该封装为类了。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866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1784239" y="354939"/>
            <a:ext cx="218040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、函数参数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88473" y="1801091"/>
            <a:ext cx="5262979" cy="253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动词与关键字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取个好名字能较好的解释函数及参数的顺序和意图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dirty="0"/>
              <a:t>write(name)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writeField</a:t>
            </a:r>
            <a:r>
              <a:rPr lang="en-US" dirty="0"/>
              <a:t>(name)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assertExpectedEqualsActual</a:t>
            </a:r>
            <a:r>
              <a:rPr lang="en-US" dirty="0"/>
              <a:t>(expected, actual) 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423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1784239" y="354939"/>
            <a:ext cx="218040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、无副作用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99" y="1330036"/>
            <a:ext cx="10274300" cy="5029200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2410690" y="4087091"/>
            <a:ext cx="2812473" cy="332509"/>
          </a:xfrm>
          <a:prstGeom prst="fram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145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1784239" y="354939"/>
            <a:ext cx="325762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、分隔指令与询问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10145" y="2022764"/>
            <a:ext cx="3653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(set("username", "</a:t>
            </a:r>
            <a:r>
              <a:rPr lang="en-US" dirty="0" err="1"/>
              <a:t>unclebob</a:t>
            </a:r>
            <a:r>
              <a:rPr lang="en-US" dirty="0"/>
              <a:t>"))... 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37855" y="3962400"/>
            <a:ext cx="46281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attributeExists</a:t>
            </a:r>
            <a:r>
              <a:rPr lang="en-US" dirty="0"/>
              <a:t>("username")) { </a:t>
            </a:r>
            <a:endParaRPr lang="en-US" dirty="0" smtClean="0"/>
          </a:p>
          <a:p>
            <a:r>
              <a:rPr lang="zh-CN" altLang="en-US" dirty="0" smtClean="0"/>
              <a:t>     </a:t>
            </a:r>
            <a:r>
              <a:rPr lang="en-US" dirty="0" err="1" smtClean="0"/>
              <a:t>setAttribute</a:t>
            </a:r>
            <a:r>
              <a:rPr lang="en-US" dirty="0"/>
              <a:t>("username", "</a:t>
            </a:r>
            <a:r>
              <a:rPr lang="en-US" dirty="0" err="1"/>
              <a:t>unclebob</a:t>
            </a:r>
            <a:r>
              <a:rPr lang="en-US" dirty="0"/>
              <a:t>"); ... </a:t>
            </a:r>
            <a:endParaRPr lang="en-US" dirty="0"/>
          </a:p>
          <a:p>
            <a:r>
              <a:rPr lang="en-US" dirty="0"/>
              <a:t>} </a:t>
            </a:r>
            <a:endParaRPr lang="en-US" dirty="0"/>
          </a:p>
          <a:p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006436" y="2669095"/>
            <a:ext cx="290946" cy="10577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407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1784239" y="354939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、使用异常替代返回错误码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7" y="1596737"/>
            <a:ext cx="5650995" cy="26427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53" y="1719118"/>
            <a:ext cx="5341687" cy="2035464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5527964" y="2535382"/>
            <a:ext cx="831272" cy="3827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25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1784239" y="354939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、使用异常替代返回错误码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627763" y="3172692"/>
            <a:ext cx="831272" cy="3827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3673" y="1607127"/>
            <a:ext cx="559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抽离</a:t>
            </a:r>
            <a:r>
              <a:rPr lang="en-US" altLang="zh-CN" dirty="0" smtClean="0"/>
              <a:t>Try/Catch</a:t>
            </a:r>
            <a:r>
              <a:rPr lang="zh-CN" altLang="en-US" dirty="0" smtClean="0"/>
              <a:t>代码块，把主体部分抽离出来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4" y="2154910"/>
            <a:ext cx="8225292" cy="42697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7903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1784239" y="354939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、使用异常替代返回错误码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82" y="1558637"/>
            <a:ext cx="3149600" cy="2120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8182" y="4433455"/>
            <a:ext cx="11474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如果用枚举类，为了避免重新编译部署别的代码，有的时候程序员不愿意增加新的错误代码，就复用旧的代码。</a:t>
            </a:r>
            <a:endParaRPr lang="en-US" altLang="zh-CN" dirty="0" smtClean="0"/>
          </a:p>
          <a:p>
            <a:r>
              <a:rPr lang="zh-CN" altLang="en-US" dirty="0" smtClean="0"/>
              <a:t>如果用异常替代错误码，新异常就可以从异常类派生出来，无需重新编译部署别的代码。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01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1784239" y="354939"/>
            <a:ext cx="273985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、别重复自己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84239" y="2341418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重复可能是软件中一切邪恶的根源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1784239" y="354939"/>
            <a:ext cx="272010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、结构化编程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7745" y="1717964"/>
            <a:ext cx="5634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Edsger</a:t>
            </a:r>
            <a:r>
              <a:rPr lang="en-US" dirty="0"/>
              <a:t> </a:t>
            </a:r>
            <a:r>
              <a:rPr lang="en-US" dirty="0" smtClean="0"/>
              <a:t>Dijkstra</a:t>
            </a:r>
            <a:r>
              <a:rPr lang="zh-CN" altLang="en-US" dirty="0" smtClean="0"/>
              <a:t>的结构化编程规则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一个入口，一个出口，不能有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 或</a:t>
            </a:r>
            <a:r>
              <a:rPr lang="en-US" altLang="zh-CN" dirty="0" smtClean="0"/>
              <a:t>continue,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.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5564" y="2978727"/>
            <a:ext cx="8661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这个规则对于小函数作用不大。</a:t>
            </a:r>
            <a:endParaRPr lang="en-US" altLang="zh-CN" dirty="0" smtClean="0"/>
          </a:p>
          <a:p>
            <a:r>
              <a:rPr lang="zh-CN" altLang="en-US" dirty="0" smtClean="0"/>
              <a:t>只要函数保持短小，偶尔出现</a:t>
            </a:r>
            <a:r>
              <a:rPr lang="en-US" altLang="zh-CN" dirty="0" smtClean="0"/>
              <a:t>return,</a:t>
            </a:r>
            <a:r>
              <a:rPr lang="zh-CN" altLang="en-US" dirty="0" smtClean="0"/>
              <a:t> 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或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 没有坏处，可能更有表达力。</a:t>
            </a:r>
            <a:endParaRPr lang="en-US" altLang="zh-CN" dirty="0" smtClean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92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448858" y="6497465"/>
            <a:ext cx="1294285" cy="0"/>
            <a:chOff x="5451631" y="5125866"/>
            <a:chExt cx="1294285" cy="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451631" y="5125866"/>
              <a:ext cx="303921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781752" y="5125866"/>
              <a:ext cx="303921" cy="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111874" y="5125866"/>
              <a:ext cx="303921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441995" y="5125866"/>
              <a:ext cx="303921" cy="0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3953" y="1476634"/>
            <a:ext cx="5030814" cy="373056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909421" y="3000312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/>
              <a:t>S</a:t>
            </a:r>
            <a:r>
              <a:rPr lang="en-US" sz="3200" dirty="0" smtClean="0"/>
              <a:t>ummary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06167" y="2469857"/>
            <a:ext cx="114486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目录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31204" y="455230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20197" y="1567543"/>
            <a:ext cx="33488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短小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只做一件事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每个函数一个抽象层级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Switch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使用描述性的名称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函数参数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无副作用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分隔指令与询问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使用异常替代返回错误代码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别重复自己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结构化编程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如何写出这样的函数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小结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7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1784239" y="354939"/>
            <a:ext cx="417614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、如何写出这样的函数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54927" y="2634825"/>
            <a:ext cx="152118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?</a:t>
            </a:r>
            <a:endParaRPr lang="en-US" altLang="zh-CN" sz="9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902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0657" y="53580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91928" y="2930832"/>
            <a:ext cx="1353256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/>
            <a:r>
              <a:rPr lang="zh-CN" alt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谢谢</a:t>
            </a:r>
            <a:r>
              <a:rPr lang="en-US" altLang="zh-CN" sz="4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!</a:t>
            </a:r>
            <a:endParaRPr lang="zh-CN" altLang="en-US" sz="4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49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784239" y="354939"/>
            <a:ext cx="146226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、短小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114863" y="1268611"/>
            <a:ext cx="2872882" cy="1150827"/>
            <a:chOff x="4114863" y="1268611"/>
            <a:chExt cx="2872882" cy="1150827"/>
          </a:xfrm>
        </p:grpSpPr>
        <p:sp>
          <p:nvSpPr>
            <p:cNvPr id="11" name="矩形 10"/>
            <p:cNvSpPr/>
            <p:nvPr/>
          </p:nvSpPr>
          <p:spPr>
            <a:xfrm>
              <a:off x="4254937" y="1692289"/>
              <a:ext cx="2592729" cy="3623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</a:t>
              </a:r>
              <a:r>
                <a:rPr lang="zh-CN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行封顶最佳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114863" y="1268611"/>
              <a:ext cx="2872882" cy="115082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" y="354939"/>
            <a:ext cx="1685368" cy="71768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603113" y="2989107"/>
            <a:ext cx="4260259" cy="1584483"/>
            <a:chOff x="4717538" y="3221589"/>
            <a:chExt cx="4260259" cy="1584483"/>
          </a:xfrm>
        </p:grpSpPr>
        <p:sp>
          <p:nvSpPr>
            <p:cNvPr id="23" name="矩形 13"/>
            <p:cNvSpPr/>
            <p:nvPr/>
          </p:nvSpPr>
          <p:spPr>
            <a:xfrm>
              <a:off x="4717538" y="3749819"/>
              <a:ext cx="4260259" cy="683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If</a:t>
              </a:r>
              <a:r>
                <a:rPr lang="zh-CN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</a:t>
              </a:r>
              <a:r>
                <a:rPr lang="en-US" altLang="zh-C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else</a:t>
              </a:r>
              <a:r>
                <a:rPr lang="zh-CN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</a:t>
              </a:r>
              <a:r>
                <a:rPr lang="en-US" altLang="zh-C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while</a:t>
              </a:r>
              <a:r>
                <a:rPr lang="zh-CN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等语句，</a:t>
              </a:r>
              <a:endPara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代码块应该只有一行。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椭圆 19"/>
            <p:cNvSpPr/>
            <p:nvPr/>
          </p:nvSpPr>
          <p:spPr>
            <a:xfrm>
              <a:off x="5111348" y="3221589"/>
              <a:ext cx="3032685" cy="1584483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57175" y="180361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第一规则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要短小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7356" y="2903935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第二规则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还要更短小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7898" y="2419438"/>
            <a:ext cx="4260259" cy="1584483"/>
            <a:chOff x="4383260" y="5273517"/>
            <a:chExt cx="4260259" cy="1584483"/>
          </a:xfrm>
        </p:grpSpPr>
        <p:sp>
          <p:nvSpPr>
            <p:cNvPr id="17" name="矩形 13"/>
            <p:cNvSpPr/>
            <p:nvPr/>
          </p:nvSpPr>
          <p:spPr>
            <a:xfrm>
              <a:off x="4383260" y="5807548"/>
              <a:ext cx="4260259" cy="65780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函数不应该大到足以</a:t>
              </a:r>
              <a:endPara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容纳嵌套结构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" name="椭圆 19"/>
            <p:cNvSpPr/>
            <p:nvPr/>
          </p:nvSpPr>
          <p:spPr>
            <a:xfrm>
              <a:off x="4997048" y="5273517"/>
              <a:ext cx="3032685" cy="1584483"/>
            </a:xfrm>
            <a:prstGeom prst="ellipse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811686" y="4764469"/>
            <a:ext cx="2872882" cy="1150827"/>
            <a:chOff x="7811686" y="4764469"/>
            <a:chExt cx="2872882" cy="1150827"/>
          </a:xfrm>
        </p:grpSpPr>
        <p:sp>
          <p:nvSpPr>
            <p:cNvPr id="27" name="矩形 10"/>
            <p:cNvSpPr/>
            <p:nvPr/>
          </p:nvSpPr>
          <p:spPr>
            <a:xfrm>
              <a:off x="7951760" y="5188147"/>
              <a:ext cx="2592729" cy="3623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缩进层级不应该多于两层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椭圆 18"/>
            <p:cNvSpPr/>
            <p:nvPr/>
          </p:nvSpPr>
          <p:spPr>
            <a:xfrm>
              <a:off x="7811686" y="4764469"/>
              <a:ext cx="2872882" cy="1150827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643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1784239" y="354939"/>
            <a:ext cx="253947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、只做一件事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900237" y="174307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函数应该做一</a:t>
            </a:r>
            <a:r>
              <a:rPr lang="zh-CN" altLang="en-US" smtClean="0"/>
              <a:t>件事。做好</a:t>
            </a:r>
            <a:r>
              <a:rPr lang="zh-CN" altLang="en-US" dirty="0" smtClean="0"/>
              <a:t>这件</a:t>
            </a:r>
            <a:r>
              <a:rPr lang="zh-CN" altLang="en-US" smtClean="0"/>
              <a:t>事。只</a:t>
            </a:r>
            <a:r>
              <a:rPr lang="zh-CN" altLang="en-US" dirty="0" smtClean="0"/>
              <a:t>做一件事。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900237" y="2654159"/>
            <a:ext cx="4371710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一件事？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/>
              <a:t>只是做了该函数名下同一抽象层上的步骤；</a:t>
            </a:r>
            <a:endParaRPr lang="en-US" altLang="zh-CN" sz="1600" dirty="0" smtClean="0"/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/>
              <a:t>看是否能再拆出一个函数；</a:t>
            </a:r>
            <a:endParaRPr lang="en-US" altLang="zh-CN" sz="1600" dirty="0" smtClean="0"/>
          </a:p>
          <a:p>
            <a:pPr marL="285750" indent="-285750">
              <a:buFont typeface="Arial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1600" dirty="0" smtClean="0"/>
              <a:t>无法被合理地切分为多个区段。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35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1784239" y="354939"/>
            <a:ext cx="433484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、每个函数一个抽象层级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84239" y="2114550"/>
            <a:ext cx="67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自顶向下读代码：向下规则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让代码读起来像是一系列自顶向下的</a:t>
            </a:r>
            <a:r>
              <a:rPr lang="en-US" altLang="zh-CN" dirty="0" smtClean="0"/>
              <a:t>To</a:t>
            </a:r>
            <a:r>
              <a:rPr lang="zh-CN" altLang="en-US" dirty="0" smtClean="0"/>
              <a:t>起头段落，是保持抽象层级协调一致的有效技巧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46" y="3895826"/>
            <a:ext cx="115962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i="1" dirty="0"/>
              <a:t>To include the setups and teardowns, we include setups, then we include the test page con- tent, </a:t>
            </a:r>
            <a:r>
              <a:rPr lang="en-US" i="1" dirty="0" smtClean="0"/>
              <a:t>and </a:t>
            </a:r>
            <a:r>
              <a:rPr lang="en-US" i="1" dirty="0"/>
              <a:t>then we include the teardowns. 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i="1" dirty="0"/>
              <a:t>To include the setups, we include the suite setup if this is a suite, then we include the regular setup. </a:t>
            </a:r>
            <a:endParaRPr 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i="1" dirty="0"/>
              <a:t>To include the suite setup, we search the parent hierarchy for the “</a:t>
            </a:r>
            <a:r>
              <a:rPr lang="en-US" i="1" dirty="0" err="1"/>
              <a:t>SuiteSetUp</a:t>
            </a:r>
            <a:r>
              <a:rPr lang="en-US" i="1" dirty="0"/>
              <a:t>” page and add an include statement with the path of that page. </a:t>
            </a:r>
            <a:endParaRPr lang="en-US" dirty="0"/>
          </a:p>
          <a:p>
            <a:pPr marL="1657350" lvl="3" indent="-285750">
              <a:buFont typeface="Arial" charset="0"/>
              <a:buChar char="•"/>
            </a:pPr>
            <a:r>
              <a:rPr lang="en-US" i="1" dirty="0"/>
              <a:t>To search the parent. . . 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172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1784239" y="354939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Switch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语句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15637" y="1414793"/>
            <a:ext cx="67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埋到抽象工厂底下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91" y="2320759"/>
            <a:ext cx="4688530" cy="261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833" y="2320759"/>
            <a:ext cx="8242405" cy="301324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849091" y="3491345"/>
            <a:ext cx="872836" cy="336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41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1784239" y="354939"/>
            <a:ext cx="361669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、使用描述性的名称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55964" y="1745673"/>
            <a:ext cx="76290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dirty="0" smtClean="0"/>
              <a:t>函数越短小，功能越集中，就越便于取个好名字。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dirty="0" smtClean="0"/>
              <a:t>别害怕长名称。长而具有描述性的名称要比短而不容易理解的名称好。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dirty="0" smtClean="0"/>
              <a:t>命名方式要保持一致。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956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1784239" y="354939"/>
            <a:ext cx="218040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函数参数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39091" y="1427018"/>
            <a:ext cx="5032147" cy="2776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最理想的参数数量是零。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参数越多，参数的组合数量增加，</a:t>
            </a:r>
            <a:r>
              <a:rPr lang="zh-CN" altLang="en-US" dirty="0"/>
              <a:t>测试越</a:t>
            </a:r>
            <a:r>
              <a:rPr lang="zh-CN" altLang="en-US" dirty="0" smtClean="0"/>
              <a:t>困难。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输出参数比输入参数更难理解。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03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1784239" y="354939"/>
            <a:ext cx="218040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函数参数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39091" y="1427018"/>
            <a:ext cx="59554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一元参数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通过参数得到一个返回：</a:t>
            </a:r>
            <a:r>
              <a:rPr lang="en-US" dirty="0" err="1"/>
              <a:t>InputStream</a:t>
            </a:r>
            <a:r>
              <a:rPr lang="en-US" dirty="0"/>
              <a:t> </a:t>
            </a:r>
            <a:r>
              <a:rPr lang="en-US" dirty="0" err="1"/>
              <a:t>fileOpen</a:t>
            </a:r>
            <a:r>
              <a:rPr lang="en-US" dirty="0"/>
              <a:t>(“</a:t>
            </a:r>
            <a:r>
              <a:rPr lang="en-US" dirty="0" err="1"/>
              <a:t>MyFile</a:t>
            </a:r>
            <a:r>
              <a:rPr lang="en-US" dirty="0"/>
              <a:t>”) 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事件：</a:t>
            </a:r>
            <a:r>
              <a:rPr lang="en-US" dirty="0"/>
              <a:t>void </a:t>
            </a:r>
            <a:r>
              <a:rPr lang="en-US" dirty="0" err="1"/>
              <a:t>passwordAttemptFailedNtimes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attempts) 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避免作为输出参数：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dirty="0" err="1" smtClean="0"/>
              <a:t>StringBuffer</a:t>
            </a:r>
            <a:r>
              <a:rPr lang="en-US" dirty="0" smtClean="0"/>
              <a:t> </a:t>
            </a:r>
            <a:r>
              <a:rPr lang="en-US" dirty="0"/>
              <a:t>transform(</a:t>
            </a:r>
            <a:r>
              <a:rPr lang="en-US" dirty="0" err="1"/>
              <a:t>StringBuffer</a:t>
            </a:r>
            <a:r>
              <a:rPr lang="en-US" dirty="0"/>
              <a:t> in) 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void transform-(</a:t>
            </a:r>
            <a:r>
              <a:rPr lang="en-US" dirty="0" err="1" smtClean="0"/>
              <a:t>StringBuffer</a:t>
            </a:r>
            <a:r>
              <a:rPr lang="en-US" dirty="0" smtClean="0"/>
              <a:t> </a:t>
            </a:r>
            <a:r>
              <a:rPr lang="en-US" dirty="0"/>
              <a:t>out), 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6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a942f5d-0777-4a9e-a035-cbf9792192d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a942f5d-0777-4a9e-a035-cbf9792192d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a942f5d-0777-4a9e-a035-cbf9792192d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a942f5d-0777-4a9e-a035-cbf9792192d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a942f5d-0777-4a9e-a035-cbf9792192d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a942f5d-0777-4a9e-a035-cbf9792192d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a942f5d-0777-4a9e-a035-cbf9792192d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a942f5d-0777-4a9e-a035-cbf9792192d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a942f5d-0777-4a9e-a035-cbf9792192d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a942f5d-0777-4a9e-a035-cbf9792192d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a942f5d-0777-4a9e-a035-cbf9792192d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a942f5d-0777-4a9e-a035-cbf9792192d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a942f5d-0777-4a9e-a035-cbf9792192d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a942f5d-0777-4a9e-a035-cbf9792192d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a942f5d-0777-4a9e-a035-cbf9792192d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a942f5d-0777-4a9e-a035-cbf9792192d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a942f5d-0777-4a9e-a035-cbf9792192d7"/>
</p:tagLst>
</file>

<file path=ppt/theme/theme1.xml><?xml version="1.0" encoding="utf-8"?>
<a:theme xmlns:a="http://schemas.openxmlformats.org/drawingml/2006/main" name="第一PPT，www.1ppt.com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4857"/>
      </a:accent1>
      <a:accent2>
        <a:srgbClr val="1FBDC8"/>
      </a:accent2>
      <a:accent3>
        <a:srgbClr val="F68C2D"/>
      </a:accent3>
      <a:accent4>
        <a:srgbClr val="0F5E8C"/>
      </a:accent4>
      <a:accent5>
        <a:srgbClr val="ED4857"/>
      </a:accent5>
      <a:accent6>
        <a:srgbClr val="1FBDC8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1307</TotalTime>
  <Words>744</Words>
  <Application>Microsoft Macintosh PowerPoint</Application>
  <PresentationFormat>Widescreen</PresentationFormat>
  <Paragraphs>123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Century Gothic</vt:lpstr>
      <vt:lpstr>宋体</vt:lpstr>
      <vt:lpstr>微软雅黑</vt:lpstr>
      <vt:lpstr>等线</vt:lpstr>
      <vt:lpstr>Arial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彩色气泡</dc:title>
  <dc:creator>第一PPT</dc:creator>
  <cp:keywords>www.1ppt.com</cp:keywords>
  <dc:description>www.1ppt.com</dc:description>
  <cp:lastModifiedBy>Ming (Zhang Ming) [SDP]</cp:lastModifiedBy>
  <cp:revision>78</cp:revision>
  <dcterms:created xsi:type="dcterms:W3CDTF">2017-08-04T06:04:02Z</dcterms:created>
  <dcterms:modified xsi:type="dcterms:W3CDTF">2019-02-16T12:30:33Z</dcterms:modified>
</cp:coreProperties>
</file>