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9" r:id="rId2"/>
    <p:sldId id="263" r:id="rId3"/>
    <p:sldId id="257" r:id="rId4"/>
    <p:sldId id="275" r:id="rId5"/>
    <p:sldId id="287" r:id="rId6"/>
    <p:sldId id="282" r:id="rId7"/>
    <p:sldId id="280" r:id="rId8"/>
    <p:sldId id="270" r:id="rId9"/>
    <p:sldId id="272" r:id="rId10"/>
    <p:sldId id="292" r:id="rId11"/>
    <p:sldId id="286" r:id="rId12"/>
    <p:sldId id="291" r:id="rId13"/>
    <p:sldId id="28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howGuides="1">
      <p:cViewPr varScale="1">
        <p:scale>
          <a:sx n="110" d="100"/>
          <a:sy n="110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时间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生产力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一年</c:v>
                </c:pt>
                <c:pt idx="1">
                  <c:v>两年</c:v>
                </c:pt>
                <c:pt idx="2">
                  <c:v>三年</c:v>
                </c:pt>
                <c:pt idx="3">
                  <c:v>四年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  <c:pt idx="1">
                  <c:v>8.0</c:v>
                </c:pt>
                <c:pt idx="2">
                  <c:v>3.0</c:v>
                </c:pt>
                <c:pt idx="3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2740160"/>
        <c:axId val="-1847343072"/>
      </c:lineChart>
      <c:catAx>
        <c:axId val="207274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47343072"/>
        <c:crosses val="autoZero"/>
        <c:auto val="1"/>
        <c:lblAlgn val="ctr"/>
        <c:lblOffset val="100"/>
        <c:noMultiLvlLbl val="0"/>
      </c:catAx>
      <c:valAx>
        <c:axId val="-184734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74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19/1/23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8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5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5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8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4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2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7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5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9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5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33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0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9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37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7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2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3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0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26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6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6999" y="256044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第一章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02586" y="1970471"/>
            <a:ext cx="259237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/>
              </a:rPr>
              <a:t>Code</a:t>
            </a:r>
            <a:r>
              <a:rPr lang="zh-CN" alt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/>
              </a:rPr>
              <a:t> </a:t>
            </a:r>
            <a:r>
              <a:rPr lang="en-US" altLang="zh-CN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/>
              </a:rPr>
              <a:t>clean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9908" y="3273183"/>
            <a:ext cx="3377732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1000" dirty="0"/>
              <a:t>勒布朗法则：</a:t>
            </a:r>
            <a:r>
              <a:rPr lang="zh-CN" altLang="en-US" sz="1000" b="1" dirty="0"/>
              <a:t>稍后等于永不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19315" y="4107360"/>
              <a:ext cx="958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BY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：</a:t>
              </a:r>
              <a:r>
                <a:rPr lang="en-US" altLang="zh-CN" sz="1100" noProof="0" dirty="0" err="1" smtClean="0">
                  <a:solidFill>
                    <a:prstClr val="white"/>
                  </a:solidFill>
                  <a:latin typeface="微软雅黑"/>
                  <a:ea typeface="微软雅黑"/>
                </a:rPr>
                <a:t>lance.li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6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841"/>
          <p:cNvSpPr/>
          <p:nvPr/>
        </p:nvSpPr>
        <p:spPr>
          <a:xfrm>
            <a:off x="5691219" y="1189545"/>
            <a:ext cx="483547" cy="395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6" name="文本框 25"/>
          <p:cNvSpPr txBox="1"/>
          <p:nvPr/>
        </p:nvSpPr>
        <p:spPr>
          <a:xfrm>
            <a:off x="1784239" y="3549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混乱的代价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890798" y="1714342"/>
            <a:ext cx="2084387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/>
              <a:t>一个我工作中遇到的简单的案例</a:t>
            </a:r>
            <a:endParaRPr lang="zh-CN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9013" y="4846695"/>
            <a:ext cx="11551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FulfillmentUnifyViPddDtoV3 </a:t>
            </a:r>
            <a:r>
              <a:rPr lang="en-US" altLang="zh-CN" dirty="0" err="1" smtClean="0"/>
              <a:t>originalModel</a:t>
            </a:r>
            <a:r>
              <a:rPr lang="en-US" dirty="0" smtClean="0"/>
              <a:t>= </a:t>
            </a:r>
            <a:r>
              <a:rPr lang="en-US" dirty="0"/>
              <a:t>pddV4Adapter.postApiV4PddUnifyvi(</a:t>
            </a:r>
            <a:r>
              <a:rPr lang="en-US" dirty="0" err="1"/>
              <a:t>buildParameter</a:t>
            </a:r>
            <a:r>
              <a:rPr lang="en-US" dirty="0"/>
              <a:t>(</a:t>
            </a:r>
            <a:r>
              <a:rPr lang="en-US" dirty="0" err="1"/>
              <a:t>vendorItemQuantity</a:t>
            </a:r>
            <a:r>
              <a:rPr lang="en-US" dirty="0"/>
              <a:t>, </a:t>
            </a:r>
            <a:r>
              <a:rPr lang="en-US" dirty="0" err="1"/>
              <a:t>zipCode</a:t>
            </a:r>
            <a:r>
              <a:rPr lang="en-US" dirty="0"/>
              <a:t>, </a:t>
            </a:r>
            <a:r>
              <a:rPr lang="en-US" dirty="0" err="1"/>
              <a:t>memberSrl</a:t>
            </a:r>
            <a:r>
              <a:rPr lang="en-US" dirty="0" smtClean="0"/>
              <a:t>));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UnifyVIPddDto</a:t>
            </a:r>
            <a:r>
              <a:rPr lang="en-US" dirty="0"/>
              <a:t> </a:t>
            </a:r>
            <a:r>
              <a:rPr lang="en-US" altLang="zh-CN" dirty="0" err="1" smtClean="0"/>
              <a:t>modelAfter</a:t>
            </a:r>
            <a:r>
              <a:rPr lang="en-US" altLang="zh-CN" i="1" dirty="0" err="1" smtClean="0"/>
              <a:t>T</a:t>
            </a:r>
            <a:r>
              <a:rPr lang="en-US" i="1" dirty="0" err="1" smtClean="0"/>
              <a:t>ransform</a:t>
            </a:r>
            <a:r>
              <a:rPr lang="en-US" dirty="0" smtClean="0"/>
              <a:t>=  </a:t>
            </a:r>
            <a:r>
              <a:rPr lang="en-US" dirty="0" err="1"/>
              <a:t>UnifyVIPddDto.</a:t>
            </a:r>
            <a:r>
              <a:rPr lang="en-US" i="1" dirty="0" err="1"/>
              <a:t>transform</a:t>
            </a:r>
            <a:r>
              <a:rPr lang="en-US" dirty="0"/>
              <a:t>(</a:t>
            </a:r>
            <a:r>
              <a:rPr lang="en-US" dirty="0" err="1"/>
              <a:t>vendorItemQuantity</a:t>
            </a:r>
            <a:r>
              <a:rPr lang="en-US" dirty="0"/>
              <a:t>, fulfillmentUnifyViPddDtoV3);</a:t>
            </a:r>
            <a:br>
              <a:rPr lang="en-US" dirty="0"/>
            </a:br>
            <a:r>
              <a:rPr lang="en-US" dirty="0"/>
              <a:t>return </a:t>
            </a:r>
            <a:r>
              <a:rPr lang="en-US" dirty="0" err="1"/>
              <a:t>unifyVIPddDto</a:t>
            </a:r>
            <a:r>
              <a:rPr lang="en-US" dirty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637" y="2574413"/>
            <a:ext cx="1065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FulfillmentUnifyViPddDtoV3 </a:t>
            </a:r>
            <a:r>
              <a:rPr lang="en-US" altLang="zh-CN" dirty="0" err="1"/>
              <a:t>originalModel</a:t>
            </a:r>
            <a:r>
              <a:rPr lang="en-US" dirty="0"/>
              <a:t>= pddV4Adapter.postApiV4PddUnifyvi(</a:t>
            </a:r>
            <a:r>
              <a:rPr lang="en-US" dirty="0" err="1"/>
              <a:t>buildParameter</a:t>
            </a:r>
            <a:r>
              <a:rPr lang="en-US" dirty="0"/>
              <a:t>(</a:t>
            </a:r>
            <a:r>
              <a:rPr lang="en-US" dirty="0" err="1"/>
              <a:t>vendorItemQuantity</a:t>
            </a:r>
            <a:r>
              <a:rPr lang="en-US" dirty="0"/>
              <a:t>, </a:t>
            </a:r>
            <a:r>
              <a:rPr lang="en-US" dirty="0" err="1"/>
              <a:t>zipCode</a:t>
            </a:r>
            <a:r>
              <a:rPr lang="en-US" dirty="0"/>
              <a:t>, </a:t>
            </a:r>
            <a:r>
              <a:rPr lang="en-US" dirty="0" err="1"/>
              <a:t>memberSrl</a:t>
            </a:r>
            <a:r>
              <a:rPr lang="en-US" dirty="0"/>
              <a:t>));</a:t>
            </a:r>
          </a:p>
          <a:p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altLang="zh-CN" dirty="0" err="1"/>
              <a:t>originalModel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9" name="矩形 54"/>
          <p:cNvSpPr/>
          <p:nvPr/>
        </p:nvSpPr>
        <p:spPr>
          <a:xfrm>
            <a:off x="415637" y="2056148"/>
            <a:ext cx="2084387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1"/>
                </a:solidFill>
              </a:rPr>
              <a:t>Bad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case: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矩形 54"/>
          <p:cNvSpPr/>
          <p:nvPr/>
        </p:nvSpPr>
        <p:spPr>
          <a:xfrm>
            <a:off x="415637" y="4330629"/>
            <a:ext cx="2084387" cy="3942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 smtClean="0">
                <a:solidFill>
                  <a:srgbClr val="00B050"/>
                </a:solidFill>
              </a:rPr>
              <a:t>Good</a:t>
            </a:r>
            <a:r>
              <a:rPr lang="zh-CN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case: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857293" y="5384367"/>
            <a:ext cx="24829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Boy Scout Military Regulations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80518" y="441909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rPr>
              <a:t>童子军军规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03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3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标题文字添加此处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146371" y="2737136"/>
            <a:ext cx="7829810" cy="644071"/>
            <a:chOff x="2038089" y="1705495"/>
            <a:chExt cx="7829810" cy="644071"/>
          </a:xfrm>
        </p:grpSpPr>
        <p:sp>
          <p:nvSpPr>
            <p:cNvPr id="2" name="Shape 2539"/>
            <p:cNvSpPr/>
            <p:nvPr/>
          </p:nvSpPr>
          <p:spPr>
            <a:xfrm>
              <a:off x="2038089" y="201516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534258" y="1705495"/>
              <a:ext cx="7333641" cy="644071"/>
              <a:chOff x="874712" y="1114425"/>
              <a:chExt cx="7333641" cy="64407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74712" y="1464889"/>
                <a:ext cx="7333641" cy="29360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如果每次签入时，代码逗比签出时更干净，那么代码就不会腐坏。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74713" y="1114425"/>
                <a:ext cx="2647089" cy="42473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让营地比你</a:t>
                </a:r>
                <a:r>
                  <a:rPr lang="zh-CN" altLang="en-US" b="1" smtClean="0"/>
                  <a:t>来时更干净</a:t>
                </a:r>
                <a:endParaRPr lang="zh-CN" altLang="en-US" b="1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2146371" y="4092682"/>
            <a:ext cx="7829810" cy="885995"/>
            <a:chOff x="2038089" y="3346364"/>
            <a:chExt cx="7829810" cy="885995"/>
          </a:xfrm>
        </p:grpSpPr>
        <p:sp>
          <p:nvSpPr>
            <p:cNvPr id="3" name="Shape 2539"/>
            <p:cNvSpPr/>
            <p:nvPr/>
          </p:nvSpPr>
          <p:spPr>
            <a:xfrm>
              <a:off x="2038089" y="3656039"/>
              <a:ext cx="352972" cy="26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"/>
                  </a:moveTo>
                  <a:cubicBezTo>
                    <a:pt x="21600" y="323"/>
                    <a:pt x="21380" y="0"/>
                    <a:pt x="21109" y="0"/>
                  </a:cubicBezTo>
                  <a:cubicBezTo>
                    <a:pt x="20969" y="0"/>
                    <a:pt x="20845" y="88"/>
                    <a:pt x="20756" y="226"/>
                  </a:cubicBezTo>
                  <a:lnTo>
                    <a:pt x="20754" y="223"/>
                  </a:lnTo>
                  <a:lnTo>
                    <a:pt x="7848" y="19853"/>
                  </a:lnTo>
                  <a:lnTo>
                    <a:pt x="838" y="9571"/>
                  </a:lnTo>
                  <a:cubicBezTo>
                    <a:pt x="749" y="9441"/>
                    <a:pt x="626" y="9360"/>
                    <a:pt x="491" y="9360"/>
                  </a:cubicBezTo>
                  <a:cubicBezTo>
                    <a:pt x="220" y="9360"/>
                    <a:pt x="0" y="9683"/>
                    <a:pt x="0" y="10080"/>
                  </a:cubicBezTo>
                  <a:cubicBezTo>
                    <a:pt x="0" y="10279"/>
                    <a:pt x="55" y="10459"/>
                    <a:pt x="144" y="10589"/>
                  </a:cubicBezTo>
                  <a:lnTo>
                    <a:pt x="7507" y="21390"/>
                  </a:lnTo>
                  <a:cubicBezTo>
                    <a:pt x="7596" y="21520"/>
                    <a:pt x="7719" y="21600"/>
                    <a:pt x="7855" y="21600"/>
                  </a:cubicBezTo>
                  <a:cubicBezTo>
                    <a:pt x="7995" y="21600"/>
                    <a:pt x="8119" y="21513"/>
                    <a:pt x="8208" y="21376"/>
                  </a:cubicBezTo>
                  <a:lnTo>
                    <a:pt x="8210" y="21377"/>
                  </a:lnTo>
                  <a:lnTo>
                    <a:pt x="21465" y="1217"/>
                  </a:lnTo>
                  <a:lnTo>
                    <a:pt x="21462" y="1215"/>
                  </a:lnTo>
                  <a:cubicBezTo>
                    <a:pt x="21547" y="1087"/>
                    <a:pt x="21600" y="913"/>
                    <a:pt x="21600" y="72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534258" y="3346364"/>
              <a:ext cx="7333641" cy="885995"/>
              <a:chOff x="874712" y="1114425"/>
              <a:chExt cx="7333641" cy="88599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74712" y="1464889"/>
                <a:ext cx="7333641" cy="53553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赶进度通常是混乱代码的一个诱因，从项目经理的角度来说，进度固然是很重要的一个衡量指标。但是从开发人员的角度来看，为了长远的利益，不应该因为进度而写粗糙的代码。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74713" y="1114425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 smtClean="0"/>
                  <a:t>学会说不</a:t>
                </a:r>
                <a:endParaRPr lang="zh-CN" altLang="en-US" b="1" dirty="0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89" y="2076822"/>
            <a:ext cx="3848439" cy="2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3262" y="293083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谢谢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73014" y="4107360"/>
              <a:ext cx="8515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BY</a:t>
              </a:r>
              <a:r>
                <a:rPr lang="en-US" altLang="zh-CN" sz="110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:</a:t>
              </a:r>
              <a:r>
                <a:rPr lang="en-US" altLang="zh-CN" sz="1100" dirty="0" err="1" smtClean="0">
                  <a:solidFill>
                    <a:prstClr val="white"/>
                  </a:solidFill>
                  <a:latin typeface="微软雅黑"/>
                  <a:ea typeface="微软雅黑"/>
                </a:rPr>
                <a:t>lance.li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4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931204" y="1452784"/>
            <a:ext cx="3766991" cy="606081"/>
            <a:chOff x="2976152" y="4708118"/>
            <a:chExt cx="3766991" cy="606081"/>
          </a:xfrm>
        </p:grpSpPr>
        <p:sp>
          <p:nvSpPr>
            <p:cNvPr id="13" name="文本框 12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Code won't go away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76152" y="470811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代码不会消失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43885" y="3000312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3200" dirty="0"/>
              <a:t>summary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06167" y="2469857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931204" y="2930337"/>
            <a:ext cx="3766991" cy="606081"/>
            <a:chOff x="2976152" y="4708118"/>
            <a:chExt cx="3766991" cy="606081"/>
          </a:xfrm>
        </p:grpSpPr>
        <p:sp>
          <p:nvSpPr>
            <p:cNvPr id="22" name="文本框 21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cost of code confusion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76152" y="470811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代码混乱的代价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931204" y="4407891"/>
            <a:ext cx="3766991" cy="606081"/>
            <a:chOff x="2976152" y="4708118"/>
            <a:chExt cx="3766991" cy="606081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Boy Scout Military Regulations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6152" y="47081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童子军军规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931204" y="455230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75338" y="441909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代码不会消失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841"/>
          <p:cNvSpPr/>
          <p:nvPr/>
        </p:nvSpPr>
        <p:spPr>
          <a:xfrm>
            <a:off x="4494448" y="2520389"/>
            <a:ext cx="651470" cy="533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6" name="组合 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7" name="文本框 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76152" y="470811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代码不会消失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23818" y="3154332"/>
            <a:ext cx="2592729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即便是人类，倾其全部的直觉和创造力，也造不出满足客户模糊感觉的成功系统来。所以想让机器完全代替人类进行代码开发，就目前来说基本不可能，简而言之，相当多的代码还是需要人来完成。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43665" y="2066440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" y="354939"/>
            <a:ext cx="1685368" cy="717686"/>
          </a:xfrm>
          <a:prstGeom prst="rect">
            <a:avLst/>
          </a:prstGeom>
        </p:spPr>
      </p:pic>
      <p:sp>
        <p:nvSpPr>
          <p:cNvPr id="22" name="Shape 2847"/>
          <p:cNvSpPr/>
          <p:nvPr/>
        </p:nvSpPr>
        <p:spPr>
          <a:xfrm>
            <a:off x="7321749" y="2472347"/>
            <a:ext cx="651470" cy="651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矩形 13"/>
          <p:cNvSpPr/>
          <p:nvPr/>
        </p:nvSpPr>
        <p:spPr>
          <a:xfrm>
            <a:off x="6553641" y="3154332"/>
            <a:ext cx="2187686" cy="13111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我们永远抛弃不掉代码，因为代码呈现了需求的细节。在某些层面上，这些细节无法被忽略或抽象。将需求明确到机器可以执行的细节程度，这就是编程所要做的事，而这种规约正是代码。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椭圆 19"/>
          <p:cNvSpPr/>
          <p:nvPr/>
        </p:nvSpPr>
        <p:spPr>
          <a:xfrm>
            <a:off x="6070966" y="2066440"/>
            <a:ext cx="3153036" cy="315303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9" grpId="0" animBg="1"/>
      <p:bldP spid="22" grpId="0" animBg="1"/>
      <p:bldP spid="23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036446" y="5247863"/>
            <a:ext cx="227875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cost of code confusion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70151" y="441909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rPr>
              <a:t>代码混乱的代价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02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2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1ide-Freeform: Shape 10"/>
          <p:cNvSpPr/>
          <p:nvPr/>
        </p:nvSpPr>
        <p:spPr>
          <a:xfrm>
            <a:off x="7908780" y="2498861"/>
            <a:ext cx="402601" cy="402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15494"/>
                </a:moveTo>
                <a:cubicBezTo>
                  <a:pt x="8204" y="15494"/>
                  <a:pt x="6102" y="13392"/>
                  <a:pt x="6102" y="10799"/>
                </a:cubicBezTo>
                <a:cubicBezTo>
                  <a:pt x="6102" y="8205"/>
                  <a:pt x="8206" y="6102"/>
                  <a:pt x="10799" y="6102"/>
                </a:cubicBezTo>
                <a:cubicBezTo>
                  <a:pt x="13393" y="6102"/>
                  <a:pt x="15494" y="8206"/>
                  <a:pt x="15494" y="10799"/>
                </a:cubicBezTo>
                <a:cubicBezTo>
                  <a:pt x="15494" y="13394"/>
                  <a:pt x="13393" y="15494"/>
                  <a:pt x="10799" y="15494"/>
                </a:cubicBezTo>
                <a:close/>
                <a:moveTo>
                  <a:pt x="19519" y="10799"/>
                </a:moveTo>
                <a:cubicBezTo>
                  <a:pt x="19519" y="9451"/>
                  <a:pt x="20349" y="8389"/>
                  <a:pt x="21598" y="7658"/>
                </a:cubicBezTo>
                <a:cubicBezTo>
                  <a:pt x="21371" y="6908"/>
                  <a:pt x="21074" y="6186"/>
                  <a:pt x="20708" y="5509"/>
                </a:cubicBezTo>
                <a:cubicBezTo>
                  <a:pt x="19308" y="5876"/>
                  <a:pt x="18175" y="5328"/>
                  <a:pt x="17223" y="4374"/>
                </a:cubicBezTo>
                <a:cubicBezTo>
                  <a:pt x="16270" y="3422"/>
                  <a:pt x="15978" y="2290"/>
                  <a:pt x="16345" y="889"/>
                </a:cubicBezTo>
                <a:cubicBezTo>
                  <a:pt x="15667" y="522"/>
                  <a:pt x="14946" y="222"/>
                  <a:pt x="14195" y="0"/>
                </a:cubicBezTo>
                <a:cubicBezTo>
                  <a:pt x="13465" y="1247"/>
                  <a:pt x="12145" y="2076"/>
                  <a:pt x="10799" y="2076"/>
                </a:cubicBezTo>
                <a:cubicBezTo>
                  <a:pt x="9451" y="2076"/>
                  <a:pt x="8132" y="1247"/>
                  <a:pt x="7401" y="0"/>
                </a:cubicBezTo>
                <a:cubicBezTo>
                  <a:pt x="6649" y="222"/>
                  <a:pt x="5930" y="522"/>
                  <a:pt x="5253" y="889"/>
                </a:cubicBezTo>
                <a:cubicBezTo>
                  <a:pt x="5619" y="2290"/>
                  <a:pt x="5329" y="3422"/>
                  <a:pt x="4373" y="4374"/>
                </a:cubicBezTo>
                <a:cubicBezTo>
                  <a:pt x="3422" y="5328"/>
                  <a:pt x="2290" y="5876"/>
                  <a:pt x="888" y="5509"/>
                </a:cubicBezTo>
                <a:cubicBezTo>
                  <a:pt x="522" y="6186"/>
                  <a:pt x="224" y="6908"/>
                  <a:pt x="0" y="7658"/>
                </a:cubicBezTo>
                <a:cubicBezTo>
                  <a:pt x="1247" y="8389"/>
                  <a:pt x="2076" y="9451"/>
                  <a:pt x="2076" y="10799"/>
                </a:cubicBezTo>
                <a:cubicBezTo>
                  <a:pt x="2076" y="12145"/>
                  <a:pt x="1247" y="13466"/>
                  <a:pt x="0" y="14197"/>
                </a:cubicBezTo>
                <a:cubicBezTo>
                  <a:pt x="225" y="14948"/>
                  <a:pt x="522" y="15668"/>
                  <a:pt x="888" y="16347"/>
                </a:cubicBezTo>
                <a:cubicBezTo>
                  <a:pt x="2290" y="15980"/>
                  <a:pt x="3422" y="16271"/>
                  <a:pt x="4373" y="17223"/>
                </a:cubicBezTo>
                <a:cubicBezTo>
                  <a:pt x="5326" y="18177"/>
                  <a:pt x="5619" y="19310"/>
                  <a:pt x="5253" y="20709"/>
                </a:cubicBezTo>
                <a:cubicBezTo>
                  <a:pt x="5930" y="21075"/>
                  <a:pt x="6650" y="21375"/>
                  <a:pt x="7402" y="21600"/>
                </a:cubicBezTo>
                <a:cubicBezTo>
                  <a:pt x="8132" y="20349"/>
                  <a:pt x="9453" y="19521"/>
                  <a:pt x="10800" y="19521"/>
                </a:cubicBezTo>
                <a:cubicBezTo>
                  <a:pt x="12146" y="19521"/>
                  <a:pt x="13466" y="20350"/>
                  <a:pt x="14198" y="21600"/>
                </a:cubicBezTo>
                <a:cubicBezTo>
                  <a:pt x="14949" y="21373"/>
                  <a:pt x="15669" y="21075"/>
                  <a:pt x="16347" y="20709"/>
                </a:cubicBezTo>
                <a:cubicBezTo>
                  <a:pt x="15981" y="19310"/>
                  <a:pt x="16271" y="18177"/>
                  <a:pt x="17225" y="17223"/>
                </a:cubicBezTo>
                <a:cubicBezTo>
                  <a:pt x="18178" y="16272"/>
                  <a:pt x="19310" y="15725"/>
                  <a:pt x="20710" y="16088"/>
                </a:cubicBezTo>
                <a:cubicBezTo>
                  <a:pt x="21077" y="15411"/>
                  <a:pt x="21375" y="14692"/>
                  <a:pt x="21600" y="13938"/>
                </a:cubicBezTo>
                <a:cubicBezTo>
                  <a:pt x="20349" y="13207"/>
                  <a:pt x="19519" y="12145"/>
                  <a:pt x="19519" y="1079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is1ide-Freeform: Shape 13"/>
          <p:cNvSpPr/>
          <p:nvPr/>
        </p:nvSpPr>
        <p:spPr>
          <a:xfrm>
            <a:off x="7908778" y="4588731"/>
            <a:ext cx="402604" cy="402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03" y="19542"/>
                </a:moveTo>
                <a:cubicBezTo>
                  <a:pt x="8456" y="19249"/>
                  <a:pt x="8512" y="18871"/>
                  <a:pt x="9014" y="18852"/>
                </a:cubicBezTo>
                <a:cubicBezTo>
                  <a:pt x="9588" y="18826"/>
                  <a:pt x="10055" y="18628"/>
                  <a:pt x="10702" y="18485"/>
                </a:cubicBezTo>
                <a:cubicBezTo>
                  <a:pt x="11275" y="18360"/>
                  <a:pt x="12302" y="17777"/>
                  <a:pt x="13206" y="17703"/>
                </a:cubicBezTo>
                <a:cubicBezTo>
                  <a:pt x="13968" y="17641"/>
                  <a:pt x="15472" y="17742"/>
                  <a:pt x="15877" y="18478"/>
                </a:cubicBezTo>
                <a:cubicBezTo>
                  <a:pt x="14421" y="19447"/>
                  <a:pt x="12673" y="20012"/>
                  <a:pt x="10799" y="20012"/>
                </a:cubicBezTo>
                <a:cubicBezTo>
                  <a:pt x="9788" y="20012"/>
                  <a:pt x="8814" y="19844"/>
                  <a:pt x="7903" y="19542"/>
                </a:cubicBezTo>
                <a:close/>
                <a:moveTo>
                  <a:pt x="9535" y="1680"/>
                </a:moveTo>
                <a:cubicBezTo>
                  <a:pt x="9315" y="2110"/>
                  <a:pt x="8733" y="2284"/>
                  <a:pt x="8380" y="2607"/>
                </a:cubicBezTo>
                <a:cubicBezTo>
                  <a:pt x="7610" y="3303"/>
                  <a:pt x="7280" y="3206"/>
                  <a:pt x="6866" y="3875"/>
                </a:cubicBezTo>
                <a:cubicBezTo>
                  <a:pt x="6448" y="4543"/>
                  <a:pt x="5103" y="5505"/>
                  <a:pt x="5103" y="5988"/>
                </a:cubicBezTo>
                <a:cubicBezTo>
                  <a:pt x="5103" y="6472"/>
                  <a:pt x="5782" y="7042"/>
                  <a:pt x="6122" y="6931"/>
                </a:cubicBezTo>
                <a:cubicBezTo>
                  <a:pt x="6462" y="6819"/>
                  <a:pt x="7358" y="6825"/>
                  <a:pt x="7885" y="7010"/>
                </a:cubicBezTo>
                <a:cubicBezTo>
                  <a:pt x="8412" y="7197"/>
                  <a:pt x="12288" y="7383"/>
                  <a:pt x="11053" y="10659"/>
                </a:cubicBezTo>
                <a:cubicBezTo>
                  <a:pt x="10661" y="11701"/>
                  <a:pt x="8945" y="11526"/>
                  <a:pt x="8489" y="13250"/>
                </a:cubicBezTo>
                <a:cubicBezTo>
                  <a:pt x="8420" y="13504"/>
                  <a:pt x="8183" y="14585"/>
                  <a:pt x="8168" y="14938"/>
                </a:cubicBezTo>
                <a:cubicBezTo>
                  <a:pt x="8140" y="15485"/>
                  <a:pt x="8555" y="17545"/>
                  <a:pt x="8028" y="17545"/>
                </a:cubicBezTo>
                <a:cubicBezTo>
                  <a:pt x="7498" y="17545"/>
                  <a:pt x="6072" y="15702"/>
                  <a:pt x="6072" y="15368"/>
                </a:cubicBezTo>
                <a:cubicBezTo>
                  <a:pt x="6072" y="15033"/>
                  <a:pt x="5704" y="13862"/>
                  <a:pt x="5704" y="12859"/>
                </a:cubicBezTo>
                <a:cubicBezTo>
                  <a:pt x="5704" y="11856"/>
                  <a:pt x="3996" y="11872"/>
                  <a:pt x="3996" y="10539"/>
                </a:cubicBezTo>
                <a:cubicBezTo>
                  <a:pt x="3996" y="9338"/>
                  <a:pt x="4922" y="8739"/>
                  <a:pt x="4713" y="8162"/>
                </a:cubicBezTo>
                <a:cubicBezTo>
                  <a:pt x="4510" y="7588"/>
                  <a:pt x="2883" y="7569"/>
                  <a:pt x="2205" y="7498"/>
                </a:cubicBezTo>
                <a:cubicBezTo>
                  <a:pt x="3389" y="4426"/>
                  <a:pt x="6176" y="2145"/>
                  <a:pt x="9535" y="1680"/>
                </a:cubicBezTo>
                <a:close/>
                <a:moveTo>
                  <a:pt x="20011" y="10800"/>
                </a:moveTo>
                <a:cubicBezTo>
                  <a:pt x="20011" y="12907"/>
                  <a:pt x="19296" y="14850"/>
                  <a:pt x="18104" y="16403"/>
                </a:cubicBezTo>
                <a:cubicBezTo>
                  <a:pt x="17766" y="16139"/>
                  <a:pt x="17407" y="15427"/>
                  <a:pt x="17745" y="14689"/>
                </a:cubicBezTo>
                <a:cubicBezTo>
                  <a:pt x="18086" y="13947"/>
                  <a:pt x="18175" y="12228"/>
                  <a:pt x="18096" y="11558"/>
                </a:cubicBezTo>
                <a:cubicBezTo>
                  <a:pt x="18021" y="10890"/>
                  <a:pt x="17674" y="9280"/>
                  <a:pt x="16730" y="9265"/>
                </a:cubicBezTo>
                <a:cubicBezTo>
                  <a:pt x="15787" y="9251"/>
                  <a:pt x="15140" y="8939"/>
                  <a:pt x="14580" y="7821"/>
                </a:cubicBezTo>
                <a:cubicBezTo>
                  <a:pt x="13418" y="5495"/>
                  <a:pt x="16762" y="5048"/>
                  <a:pt x="15599" y="3761"/>
                </a:cubicBezTo>
                <a:cubicBezTo>
                  <a:pt x="15274" y="3399"/>
                  <a:pt x="13594" y="5248"/>
                  <a:pt x="13347" y="2784"/>
                </a:cubicBezTo>
                <a:cubicBezTo>
                  <a:pt x="13332" y="2607"/>
                  <a:pt x="13499" y="2342"/>
                  <a:pt x="13725" y="2068"/>
                </a:cubicBezTo>
                <a:cubicBezTo>
                  <a:pt x="17375" y="3294"/>
                  <a:pt x="20011" y="6744"/>
                  <a:pt x="20011" y="10800"/>
                </a:cubicBezTo>
                <a:close/>
                <a:moveTo>
                  <a:pt x="10801" y="0"/>
                </a:moveTo>
                <a:cubicBezTo>
                  <a:pt x="4844" y="0"/>
                  <a:pt x="0" y="4845"/>
                  <a:pt x="0" y="10800"/>
                </a:cubicBezTo>
                <a:cubicBezTo>
                  <a:pt x="0" y="16755"/>
                  <a:pt x="4844" y="21600"/>
                  <a:pt x="10801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1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is1ide-Freeform: Shape 16"/>
          <p:cNvSpPr/>
          <p:nvPr/>
        </p:nvSpPr>
        <p:spPr>
          <a:xfrm>
            <a:off x="3844239" y="4631810"/>
            <a:ext cx="373957" cy="31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21600"/>
                </a:moveTo>
                <a:cubicBezTo>
                  <a:pt x="17355" y="21600"/>
                  <a:pt x="16615" y="20726"/>
                  <a:pt x="16615" y="19636"/>
                </a:cubicBezTo>
                <a:cubicBezTo>
                  <a:pt x="16615" y="18547"/>
                  <a:pt x="17355" y="17673"/>
                  <a:pt x="18277" y="17673"/>
                </a:cubicBezTo>
                <a:cubicBezTo>
                  <a:pt x="19199" y="17673"/>
                  <a:pt x="19938" y="18547"/>
                  <a:pt x="19938" y="19636"/>
                </a:cubicBezTo>
                <a:cubicBezTo>
                  <a:pt x="19938" y="20726"/>
                  <a:pt x="19199" y="21600"/>
                  <a:pt x="18277" y="21600"/>
                </a:cubicBezTo>
                <a:close/>
                <a:moveTo>
                  <a:pt x="15785" y="5891"/>
                </a:moveTo>
                <a:cubicBezTo>
                  <a:pt x="15564" y="5891"/>
                  <a:pt x="15356" y="5998"/>
                  <a:pt x="15200" y="6182"/>
                </a:cubicBezTo>
                <a:lnTo>
                  <a:pt x="13292" y="8422"/>
                </a:lnTo>
                <a:lnTo>
                  <a:pt x="13292" y="3927"/>
                </a:lnTo>
                <a:cubicBezTo>
                  <a:pt x="13292" y="3390"/>
                  <a:pt x="12916" y="2945"/>
                  <a:pt x="12462" y="2945"/>
                </a:cubicBezTo>
                <a:cubicBezTo>
                  <a:pt x="12007" y="2945"/>
                  <a:pt x="11631" y="3390"/>
                  <a:pt x="11631" y="3927"/>
                </a:cubicBezTo>
                <a:lnTo>
                  <a:pt x="11631" y="8422"/>
                </a:lnTo>
                <a:lnTo>
                  <a:pt x="9723" y="6182"/>
                </a:lnTo>
                <a:cubicBezTo>
                  <a:pt x="9567" y="5998"/>
                  <a:pt x="9359" y="5891"/>
                  <a:pt x="9138" y="5891"/>
                </a:cubicBezTo>
                <a:cubicBezTo>
                  <a:pt x="8684" y="5891"/>
                  <a:pt x="8308" y="6336"/>
                  <a:pt x="8308" y="6873"/>
                </a:cubicBezTo>
                <a:cubicBezTo>
                  <a:pt x="8308" y="7134"/>
                  <a:pt x="8399" y="7379"/>
                  <a:pt x="8554" y="7563"/>
                </a:cubicBezTo>
                <a:lnTo>
                  <a:pt x="11877" y="11490"/>
                </a:lnTo>
                <a:cubicBezTo>
                  <a:pt x="12033" y="11674"/>
                  <a:pt x="12241" y="11782"/>
                  <a:pt x="12462" y="11782"/>
                </a:cubicBezTo>
                <a:cubicBezTo>
                  <a:pt x="12682" y="11782"/>
                  <a:pt x="12890" y="11674"/>
                  <a:pt x="13046" y="11490"/>
                </a:cubicBezTo>
                <a:lnTo>
                  <a:pt x="16369" y="7563"/>
                </a:lnTo>
                <a:cubicBezTo>
                  <a:pt x="16525" y="7379"/>
                  <a:pt x="16615" y="7134"/>
                  <a:pt x="16615" y="6873"/>
                </a:cubicBezTo>
                <a:cubicBezTo>
                  <a:pt x="16615" y="6336"/>
                  <a:pt x="16239" y="5891"/>
                  <a:pt x="15785" y="5891"/>
                </a:cubicBezTo>
                <a:close/>
                <a:moveTo>
                  <a:pt x="6646" y="21600"/>
                </a:moveTo>
                <a:cubicBezTo>
                  <a:pt x="5725" y="21600"/>
                  <a:pt x="4985" y="20726"/>
                  <a:pt x="4985" y="19636"/>
                </a:cubicBezTo>
                <a:cubicBezTo>
                  <a:pt x="4985" y="18547"/>
                  <a:pt x="5725" y="17673"/>
                  <a:pt x="6646" y="17673"/>
                </a:cubicBezTo>
                <a:cubicBezTo>
                  <a:pt x="7568" y="17673"/>
                  <a:pt x="8308" y="18547"/>
                  <a:pt x="8308" y="19636"/>
                </a:cubicBezTo>
                <a:cubicBezTo>
                  <a:pt x="8308" y="20726"/>
                  <a:pt x="7568" y="21600"/>
                  <a:pt x="6646" y="21600"/>
                </a:cubicBezTo>
                <a:close/>
                <a:moveTo>
                  <a:pt x="21600" y="10800"/>
                </a:moveTo>
                <a:cubicBezTo>
                  <a:pt x="21600" y="11291"/>
                  <a:pt x="21288" y="11720"/>
                  <a:pt x="20860" y="11782"/>
                </a:cubicBezTo>
                <a:lnTo>
                  <a:pt x="7308" y="13653"/>
                </a:lnTo>
                <a:cubicBezTo>
                  <a:pt x="7360" y="13991"/>
                  <a:pt x="7477" y="14374"/>
                  <a:pt x="7477" y="14727"/>
                </a:cubicBezTo>
                <a:cubicBezTo>
                  <a:pt x="7477" y="15080"/>
                  <a:pt x="7295" y="15402"/>
                  <a:pt x="7165" y="15709"/>
                </a:cubicBezTo>
                <a:lnTo>
                  <a:pt x="19108" y="15709"/>
                </a:lnTo>
                <a:cubicBezTo>
                  <a:pt x="19562" y="15709"/>
                  <a:pt x="19938" y="16154"/>
                  <a:pt x="19938" y="16691"/>
                </a:cubicBezTo>
                <a:cubicBezTo>
                  <a:pt x="19938" y="17228"/>
                  <a:pt x="19562" y="17673"/>
                  <a:pt x="19108" y="17673"/>
                </a:cubicBezTo>
                <a:lnTo>
                  <a:pt x="5815" y="17673"/>
                </a:lnTo>
                <a:cubicBezTo>
                  <a:pt x="5361" y="17673"/>
                  <a:pt x="4985" y="17228"/>
                  <a:pt x="4985" y="16691"/>
                </a:cubicBezTo>
                <a:cubicBezTo>
                  <a:pt x="4985" y="16215"/>
                  <a:pt x="5595" y="15034"/>
                  <a:pt x="5776" y="14589"/>
                </a:cubicBezTo>
                <a:lnTo>
                  <a:pt x="3479" y="1964"/>
                </a:lnTo>
                <a:lnTo>
                  <a:pt x="831" y="1964"/>
                </a:lnTo>
                <a:cubicBezTo>
                  <a:pt x="376" y="1964"/>
                  <a:pt x="0" y="1519"/>
                  <a:pt x="0" y="982"/>
                </a:cubicBezTo>
                <a:cubicBezTo>
                  <a:pt x="0" y="445"/>
                  <a:pt x="376" y="0"/>
                  <a:pt x="831" y="0"/>
                </a:cubicBezTo>
                <a:lnTo>
                  <a:pt x="4154" y="0"/>
                </a:lnTo>
                <a:cubicBezTo>
                  <a:pt x="5037" y="0"/>
                  <a:pt x="5050" y="1227"/>
                  <a:pt x="5179" y="1964"/>
                </a:cubicBezTo>
                <a:lnTo>
                  <a:pt x="20769" y="1964"/>
                </a:lnTo>
                <a:cubicBezTo>
                  <a:pt x="21224" y="1964"/>
                  <a:pt x="21600" y="2409"/>
                  <a:pt x="21600" y="2945"/>
                </a:cubicBezTo>
                <a:cubicBezTo>
                  <a:pt x="21600" y="2945"/>
                  <a:pt x="21600" y="10800"/>
                  <a:pt x="21600" y="1080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is1ide-Freeform: Shape 19"/>
          <p:cNvSpPr/>
          <p:nvPr/>
        </p:nvSpPr>
        <p:spPr>
          <a:xfrm>
            <a:off x="3818368" y="2550779"/>
            <a:ext cx="425699" cy="298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3" h="20879" extrusionOk="0">
                <a:moveTo>
                  <a:pt x="15437" y="7465"/>
                </a:moveTo>
                <a:cubicBezTo>
                  <a:pt x="14868" y="7465"/>
                  <a:pt x="14408" y="6800"/>
                  <a:pt x="14408" y="5977"/>
                </a:cubicBezTo>
                <a:cubicBezTo>
                  <a:pt x="14408" y="5154"/>
                  <a:pt x="14868" y="4490"/>
                  <a:pt x="15437" y="4490"/>
                </a:cubicBezTo>
                <a:cubicBezTo>
                  <a:pt x="16006" y="4490"/>
                  <a:pt x="16466" y="5154"/>
                  <a:pt x="16466" y="5977"/>
                </a:cubicBezTo>
                <a:cubicBezTo>
                  <a:pt x="16466" y="6800"/>
                  <a:pt x="16006" y="7465"/>
                  <a:pt x="15437" y="7465"/>
                </a:cubicBezTo>
                <a:close/>
                <a:moveTo>
                  <a:pt x="13379" y="10440"/>
                </a:moveTo>
                <a:cubicBezTo>
                  <a:pt x="12809" y="10440"/>
                  <a:pt x="12349" y="9775"/>
                  <a:pt x="12349" y="8952"/>
                </a:cubicBezTo>
                <a:cubicBezTo>
                  <a:pt x="12349" y="8130"/>
                  <a:pt x="12809" y="7465"/>
                  <a:pt x="13379" y="7465"/>
                </a:cubicBezTo>
                <a:cubicBezTo>
                  <a:pt x="13948" y="7465"/>
                  <a:pt x="14408" y="8130"/>
                  <a:pt x="14408" y="8952"/>
                </a:cubicBezTo>
                <a:cubicBezTo>
                  <a:pt x="14408" y="9775"/>
                  <a:pt x="13948" y="10440"/>
                  <a:pt x="13379" y="10440"/>
                </a:cubicBezTo>
                <a:close/>
                <a:moveTo>
                  <a:pt x="6174" y="10440"/>
                </a:moveTo>
                <a:cubicBezTo>
                  <a:pt x="5037" y="10440"/>
                  <a:pt x="4116" y="9107"/>
                  <a:pt x="4116" y="7465"/>
                </a:cubicBezTo>
                <a:cubicBezTo>
                  <a:pt x="4116" y="5821"/>
                  <a:pt x="5037" y="4490"/>
                  <a:pt x="6174" y="4490"/>
                </a:cubicBezTo>
                <a:cubicBezTo>
                  <a:pt x="7312" y="4490"/>
                  <a:pt x="8233" y="5821"/>
                  <a:pt x="8233" y="7465"/>
                </a:cubicBezTo>
                <a:cubicBezTo>
                  <a:pt x="8233" y="9107"/>
                  <a:pt x="7311" y="10440"/>
                  <a:pt x="6174" y="10440"/>
                </a:cubicBezTo>
                <a:close/>
                <a:moveTo>
                  <a:pt x="20010" y="9489"/>
                </a:moveTo>
                <a:cubicBezTo>
                  <a:pt x="19103" y="2161"/>
                  <a:pt x="17073" y="0"/>
                  <a:pt x="15993" y="0"/>
                </a:cubicBezTo>
                <a:cubicBezTo>
                  <a:pt x="14309" y="0"/>
                  <a:pt x="13876" y="1810"/>
                  <a:pt x="10291" y="1871"/>
                </a:cubicBezTo>
                <a:cubicBezTo>
                  <a:pt x="6705" y="1810"/>
                  <a:pt x="6273" y="0"/>
                  <a:pt x="4589" y="0"/>
                </a:cubicBezTo>
                <a:cubicBezTo>
                  <a:pt x="3509" y="0"/>
                  <a:pt x="1478" y="2161"/>
                  <a:pt x="571" y="9489"/>
                </a:cubicBezTo>
                <a:cubicBezTo>
                  <a:pt x="53" y="13672"/>
                  <a:pt x="-509" y="19918"/>
                  <a:pt x="830" y="20667"/>
                </a:cubicBezTo>
                <a:cubicBezTo>
                  <a:pt x="2496" y="21600"/>
                  <a:pt x="3061" y="19267"/>
                  <a:pt x="4891" y="17296"/>
                </a:cubicBezTo>
                <a:cubicBezTo>
                  <a:pt x="6749" y="15298"/>
                  <a:pt x="7640" y="14828"/>
                  <a:pt x="10291" y="14828"/>
                </a:cubicBezTo>
                <a:cubicBezTo>
                  <a:pt x="12942" y="14828"/>
                  <a:pt x="13833" y="15298"/>
                  <a:pt x="15691" y="17296"/>
                </a:cubicBezTo>
                <a:cubicBezTo>
                  <a:pt x="17521" y="19266"/>
                  <a:pt x="18086" y="21600"/>
                  <a:pt x="19752" y="20667"/>
                </a:cubicBezTo>
                <a:cubicBezTo>
                  <a:pt x="21091" y="19918"/>
                  <a:pt x="20529" y="13674"/>
                  <a:pt x="20010" y="9489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0" name="组合 39"/>
          <p:cNvGrpSpPr/>
          <p:nvPr/>
        </p:nvGrpSpPr>
        <p:grpSpPr>
          <a:xfrm>
            <a:off x="1784239" y="354939"/>
            <a:ext cx="4120039" cy="717686"/>
            <a:chOff x="2976152" y="4708118"/>
            <a:chExt cx="4120039" cy="717686"/>
          </a:xfrm>
        </p:grpSpPr>
        <p:sp>
          <p:nvSpPr>
            <p:cNvPr id="41" name="文本框 40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The user can demonstrate on a projector or computer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976152" y="4708118"/>
              <a:ext cx="4120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混乱代码常见的几个特征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8475369" y="2211894"/>
            <a:ext cx="2841919" cy="1310086"/>
            <a:chOff x="874713" y="1114425"/>
            <a:chExt cx="2841919" cy="1310086"/>
          </a:xfrm>
        </p:grpSpPr>
        <p:sp>
          <p:nvSpPr>
            <p:cNvPr id="48" name="矩形 47"/>
            <p:cNvSpPr/>
            <p:nvPr/>
          </p:nvSpPr>
          <p:spPr>
            <a:xfrm>
              <a:off x="874713" y="1464889"/>
              <a:ext cx="2841919" cy="9596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我们遵循这样一条原则：每当感觉需要以注释来说明点什么的时候，我们就把需要说明的东西写进一个独立函数中，并以其用途（而非实现手法）命名。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874713" y="1114425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过长函数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475369" y="4222593"/>
            <a:ext cx="2841919" cy="1531685"/>
            <a:chOff x="874713" y="1114425"/>
            <a:chExt cx="2841919" cy="1531685"/>
          </a:xfrm>
        </p:grpSpPr>
        <p:sp>
          <p:nvSpPr>
            <p:cNvPr id="51" name="矩形 50"/>
            <p:cNvSpPr/>
            <p:nvPr/>
          </p:nvSpPr>
          <p:spPr>
            <a:xfrm>
              <a:off x="874713" y="1464889"/>
              <a:ext cx="2841919" cy="1181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如果你手上没有所需的东西，总可以叫另一个对象给你。因此，有了对象，你就不必把函数需要的所有东西都以参数传递给它了，只需传给它足够的、让函数能从中获得自己需要的东西就行了。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874713" y="1114425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过长参数列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23866" y="2211894"/>
            <a:ext cx="2841919" cy="1088487"/>
            <a:chOff x="874713" y="1114425"/>
            <a:chExt cx="2841919" cy="1088487"/>
          </a:xfrm>
        </p:grpSpPr>
        <p:sp>
          <p:nvSpPr>
            <p:cNvPr id="54" name="矩形 53"/>
            <p:cNvSpPr/>
            <p:nvPr/>
          </p:nvSpPr>
          <p:spPr>
            <a:xfrm>
              <a:off x="874713" y="1464889"/>
              <a:ext cx="2841919" cy="738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如果你在一个以上的地点看到相同的程序结构，那么可以肯定，设法将它们合二为一，程序会变得更好。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874713" y="1114425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重复代码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3866" y="4222593"/>
            <a:ext cx="2841919" cy="1310086"/>
            <a:chOff x="874713" y="1114425"/>
            <a:chExt cx="2841919" cy="1310086"/>
          </a:xfrm>
        </p:grpSpPr>
        <p:sp>
          <p:nvSpPr>
            <p:cNvPr id="57" name="矩形 56"/>
            <p:cNvSpPr/>
            <p:nvPr/>
          </p:nvSpPr>
          <p:spPr>
            <a:xfrm>
              <a:off x="874713" y="1464889"/>
              <a:ext cx="2841919" cy="9596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和“太多实例变量”一样，类内如果有太多代码，也是代码重复、混乱并最终走向死亡的源头。最简单的解决方案是把多余的东西消弭于类内部。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874713" y="1114425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过大的类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87" y="1973965"/>
            <a:ext cx="2590800" cy="356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17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2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325548" y="2227534"/>
            <a:ext cx="1354015" cy="1354012"/>
            <a:chOff x="4804687" y="2294038"/>
            <a:chExt cx="1354015" cy="1354012"/>
          </a:xfrm>
        </p:grpSpPr>
        <p:sp>
          <p:nvSpPr>
            <p:cNvPr id="5" name="ïṧḷïḓê-任意多边形: 形状 4">
              <a:extLst>
                <a:ext uri="{FF2B5EF4-FFF2-40B4-BE49-F238E27FC236}">
                  <a16:creationId xmlns:a16="http://schemas.microsoft.com/office/drawing/2014/main" xmlns="" id="{86A49E6A-6B1A-47FB-9631-DCE52C050E4F}"/>
                </a:ext>
              </a:extLst>
            </p:cNvPr>
            <p:cNvSpPr/>
            <p:nvPr/>
          </p:nvSpPr>
          <p:spPr>
            <a:xfrm>
              <a:off x="4804687" y="2294038"/>
              <a:ext cx="1354015" cy="1354012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6" name="ïṧḷïḓê-Oval 5">
              <a:extLst>
                <a:ext uri="{FF2B5EF4-FFF2-40B4-BE49-F238E27FC236}">
                  <a16:creationId xmlns:a16="http://schemas.microsoft.com/office/drawing/2014/main" xmlns="" id="{6908010F-8E5D-45DA-8274-EB48CB6B3B2E}"/>
                </a:ext>
              </a:extLst>
            </p:cNvPr>
            <p:cNvSpPr/>
            <p:nvPr/>
          </p:nvSpPr>
          <p:spPr>
            <a:xfrm>
              <a:off x="5061660" y="2551010"/>
              <a:ext cx="840068" cy="8400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缺陷难以修复</a:t>
              </a:r>
            </a:p>
          </p:txBody>
        </p:sp>
      </p:grpSp>
      <p:sp>
        <p:nvSpPr>
          <p:cNvPr id="11" name="ïṧḷïḓê-Arc 10">
            <a:extLst>
              <a:ext uri="{FF2B5EF4-FFF2-40B4-BE49-F238E27FC236}">
                <a16:creationId xmlns:a16="http://schemas.microsoft.com/office/drawing/2014/main" xmlns="" id="{44E5993D-5D73-4FD4-A349-C8FF2435103B}"/>
              </a:ext>
            </a:extLst>
          </p:cNvPr>
          <p:cNvSpPr/>
          <p:nvPr/>
        </p:nvSpPr>
        <p:spPr>
          <a:xfrm rot="19051047">
            <a:off x="4545888" y="1911848"/>
            <a:ext cx="1432729" cy="1432729"/>
          </a:xfrm>
          <a:prstGeom prst="arc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/>
          </a:p>
        </p:txBody>
      </p:sp>
      <p:sp>
        <p:nvSpPr>
          <p:cNvPr id="13" name="is1ide-Arc 12">
            <a:extLst>
              <a:ext uri="{FF2B5EF4-FFF2-40B4-BE49-F238E27FC236}">
                <a16:creationId xmlns:a16="http://schemas.microsoft.com/office/drawing/2014/main" xmlns="" id="{295A8F55-099A-4647-9F32-718FA08CA05D}"/>
              </a:ext>
            </a:extLst>
          </p:cNvPr>
          <p:cNvSpPr/>
          <p:nvPr/>
        </p:nvSpPr>
        <p:spPr>
          <a:xfrm rot="2548953" flipV="1">
            <a:off x="5806609" y="2586319"/>
            <a:ext cx="1432729" cy="1432729"/>
          </a:xfrm>
          <a:prstGeom prst="arc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/>
          </a:p>
        </p:txBody>
      </p:sp>
      <p:grpSp>
        <p:nvGrpSpPr>
          <p:cNvPr id="52" name="组合 51"/>
          <p:cNvGrpSpPr/>
          <p:nvPr/>
        </p:nvGrpSpPr>
        <p:grpSpPr>
          <a:xfrm>
            <a:off x="3392670" y="2185732"/>
            <a:ext cx="1951143" cy="1951139"/>
            <a:chOff x="2871809" y="2252236"/>
            <a:chExt cx="1951143" cy="1951139"/>
          </a:xfrm>
        </p:grpSpPr>
        <p:sp>
          <p:nvSpPr>
            <p:cNvPr id="3" name="ïṧḷïḓê-任意多边形: 形状 2">
              <a:extLst>
                <a:ext uri="{FF2B5EF4-FFF2-40B4-BE49-F238E27FC236}">
                  <a16:creationId xmlns:a16="http://schemas.microsoft.com/office/drawing/2014/main" xmlns="" id="{B7EA278B-2D6F-4202-89AC-28C9D71241FD}"/>
                </a:ext>
              </a:extLst>
            </p:cNvPr>
            <p:cNvSpPr/>
            <p:nvPr/>
          </p:nvSpPr>
          <p:spPr>
            <a:xfrm>
              <a:off x="2871809" y="2252236"/>
              <a:ext cx="1951143" cy="19511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4" name="ïṧḷïḓê-Oval 3">
              <a:extLst>
                <a:ext uri="{FF2B5EF4-FFF2-40B4-BE49-F238E27FC236}">
                  <a16:creationId xmlns:a16="http://schemas.microsoft.com/office/drawing/2014/main" xmlns="" id="{36AF8AB7-F6B7-430D-A380-29D73DB8853E}"/>
                </a:ext>
              </a:extLst>
            </p:cNvPr>
            <p:cNvSpPr/>
            <p:nvPr/>
          </p:nvSpPr>
          <p:spPr>
            <a:xfrm>
              <a:off x="3242109" y="2622534"/>
              <a:ext cx="1210543" cy="1210542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6CE852F9-F5D6-44D0-8BEA-F6FFDE7A09AF}"/>
                </a:ext>
              </a:extLst>
            </p:cNvPr>
            <p:cNvGrpSpPr/>
            <p:nvPr/>
          </p:nvGrpSpPr>
          <p:grpSpPr>
            <a:xfrm>
              <a:off x="3253333" y="2856779"/>
              <a:ext cx="1188094" cy="795393"/>
              <a:chOff x="3265256" y="3396025"/>
              <a:chExt cx="1188094" cy="795393"/>
            </a:xfrm>
          </p:grpSpPr>
          <p:sp>
            <p:nvSpPr>
              <p:cNvPr id="38" name="is1ide-任意多边形: 形状 23">
                <a:extLst>
                  <a:ext uri="{FF2B5EF4-FFF2-40B4-BE49-F238E27FC236}">
                    <a16:creationId xmlns:a16="http://schemas.microsoft.com/office/drawing/2014/main" xmlns="" id="{C6AED1AC-4D16-4490-88C0-1E73F34D2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258" y="3396025"/>
                <a:ext cx="306090" cy="291915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is1ide-文本框 24">
                <a:extLst>
                  <a:ext uri="{FF2B5EF4-FFF2-40B4-BE49-F238E27FC236}">
                    <a16:creationId xmlns:a16="http://schemas.microsoft.com/office/drawing/2014/main" xmlns="" id="{3903990A-2BEE-4F86-98A0-8161923A5560}"/>
                  </a:ext>
                </a:extLst>
              </p:cNvPr>
              <p:cNvSpPr txBox="1"/>
              <p:nvPr/>
            </p:nvSpPr>
            <p:spPr>
              <a:xfrm>
                <a:off x="3265256" y="3627154"/>
                <a:ext cx="1188094" cy="5642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</a:rPr>
                  <a:t>发布周期长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6612938" y="2185732"/>
            <a:ext cx="1951143" cy="1951139"/>
            <a:chOff x="6092077" y="2252236"/>
            <a:chExt cx="1951143" cy="1951139"/>
          </a:xfrm>
        </p:grpSpPr>
        <p:sp>
          <p:nvSpPr>
            <p:cNvPr id="7" name="ïṧḷïḓê-任意多边形: 形状 7">
              <a:extLst>
                <a:ext uri="{FF2B5EF4-FFF2-40B4-BE49-F238E27FC236}">
                  <a16:creationId xmlns:a16="http://schemas.microsoft.com/office/drawing/2014/main" xmlns="" id="{4DB22554-44D5-465A-AA70-E88B03498F67}"/>
                </a:ext>
              </a:extLst>
            </p:cNvPr>
            <p:cNvSpPr/>
            <p:nvPr/>
          </p:nvSpPr>
          <p:spPr>
            <a:xfrm>
              <a:off x="6092077" y="2252236"/>
              <a:ext cx="1951143" cy="1951139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8" name="ïṧḷïḓê-Oval 7">
              <a:extLst>
                <a:ext uri="{FF2B5EF4-FFF2-40B4-BE49-F238E27FC236}">
                  <a16:creationId xmlns:a16="http://schemas.microsoft.com/office/drawing/2014/main" xmlns="" id="{36463783-8109-4AD4-964A-7B6255CE15B6}"/>
                </a:ext>
              </a:extLst>
            </p:cNvPr>
            <p:cNvSpPr/>
            <p:nvPr/>
          </p:nvSpPr>
          <p:spPr>
            <a:xfrm>
              <a:off x="6462377" y="2622534"/>
              <a:ext cx="1210543" cy="121054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67755B44-39AD-4BFC-B9FC-7037C63D70B4}"/>
                </a:ext>
              </a:extLst>
            </p:cNvPr>
            <p:cNvGrpSpPr/>
            <p:nvPr/>
          </p:nvGrpSpPr>
          <p:grpSpPr>
            <a:xfrm>
              <a:off x="6473601" y="2852930"/>
              <a:ext cx="1188094" cy="795471"/>
              <a:chOff x="3265256" y="3395947"/>
              <a:chExt cx="1188094" cy="795471"/>
            </a:xfrm>
          </p:grpSpPr>
          <p:sp>
            <p:nvSpPr>
              <p:cNvPr id="36" name="is1ide-任意多边形: 形状 58">
                <a:extLst>
                  <a:ext uri="{FF2B5EF4-FFF2-40B4-BE49-F238E27FC236}">
                    <a16:creationId xmlns:a16="http://schemas.microsoft.com/office/drawing/2014/main" xmlns="" id="{C3301749-9DD3-46FB-976C-7737718C7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258" y="3395947"/>
                <a:ext cx="306090" cy="276832"/>
              </a:xfrm>
              <a:custGeom>
                <a:avLst/>
                <a:gdLst>
                  <a:gd name="connsiteX0" fmla="*/ 503202 w 607568"/>
                  <a:gd name="connsiteY0" fmla="*/ 459310 h 549494"/>
                  <a:gd name="connsiteX1" fmla="*/ 548364 w 607568"/>
                  <a:gd name="connsiteY1" fmla="*/ 504402 h 549494"/>
                  <a:gd name="connsiteX2" fmla="*/ 503202 w 607568"/>
                  <a:gd name="connsiteY2" fmla="*/ 549494 h 549494"/>
                  <a:gd name="connsiteX3" fmla="*/ 458040 w 607568"/>
                  <a:gd name="connsiteY3" fmla="*/ 504402 h 549494"/>
                  <a:gd name="connsiteX4" fmla="*/ 503202 w 607568"/>
                  <a:gd name="connsiteY4" fmla="*/ 459310 h 549494"/>
                  <a:gd name="connsiteX5" fmla="*/ 197795 w 607568"/>
                  <a:gd name="connsiteY5" fmla="*/ 459310 h 549494"/>
                  <a:gd name="connsiteX6" fmla="*/ 242957 w 607568"/>
                  <a:gd name="connsiteY6" fmla="*/ 504402 h 549494"/>
                  <a:gd name="connsiteX7" fmla="*/ 197795 w 607568"/>
                  <a:gd name="connsiteY7" fmla="*/ 549494 h 549494"/>
                  <a:gd name="connsiteX8" fmla="*/ 152633 w 607568"/>
                  <a:gd name="connsiteY8" fmla="*/ 504402 h 549494"/>
                  <a:gd name="connsiteX9" fmla="*/ 197795 w 607568"/>
                  <a:gd name="connsiteY9" fmla="*/ 459310 h 549494"/>
                  <a:gd name="connsiteX10" fmla="*/ 143318 w 607568"/>
                  <a:gd name="connsiteY10" fmla="*/ 390791 h 549494"/>
                  <a:gd name="connsiteX11" fmla="*/ 554573 w 607568"/>
                  <a:gd name="connsiteY11" fmla="*/ 390791 h 549494"/>
                  <a:gd name="connsiteX12" fmla="*/ 554573 w 607568"/>
                  <a:gd name="connsiteY12" fmla="*/ 437435 h 549494"/>
                  <a:gd name="connsiteX13" fmla="*/ 143318 w 607568"/>
                  <a:gd name="connsiteY13" fmla="*/ 437435 h 549494"/>
                  <a:gd name="connsiteX14" fmla="*/ 115304 w 607568"/>
                  <a:gd name="connsiteY14" fmla="*/ 313028 h 549494"/>
                  <a:gd name="connsiteX15" fmla="*/ 582659 w 607568"/>
                  <a:gd name="connsiteY15" fmla="*/ 313028 h 549494"/>
                  <a:gd name="connsiteX16" fmla="*/ 582659 w 607568"/>
                  <a:gd name="connsiteY16" fmla="*/ 359672 h 549494"/>
                  <a:gd name="connsiteX17" fmla="*/ 115304 w 607568"/>
                  <a:gd name="connsiteY17" fmla="*/ 359672 h 549494"/>
                  <a:gd name="connsiteX18" fmla="*/ 0 w 607568"/>
                  <a:gd name="connsiteY18" fmla="*/ 169922 h 549494"/>
                  <a:gd name="connsiteX19" fmla="*/ 78962 w 607568"/>
                  <a:gd name="connsiteY19" fmla="*/ 169922 h 549494"/>
                  <a:gd name="connsiteX20" fmla="*/ 108516 w 607568"/>
                  <a:gd name="connsiteY20" fmla="*/ 235254 h 549494"/>
                  <a:gd name="connsiteX21" fmla="*/ 607568 w 607568"/>
                  <a:gd name="connsiteY21" fmla="*/ 235254 h 549494"/>
                  <a:gd name="connsiteX22" fmla="*/ 607568 w 607568"/>
                  <a:gd name="connsiteY22" fmla="*/ 281909 h 549494"/>
                  <a:gd name="connsiteX23" fmla="*/ 78428 w 607568"/>
                  <a:gd name="connsiteY23" fmla="*/ 281909 h 549494"/>
                  <a:gd name="connsiteX24" fmla="*/ 48798 w 607568"/>
                  <a:gd name="connsiteY24" fmla="*/ 216577 h 549494"/>
                  <a:gd name="connsiteX25" fmla="*/ 0 w 607568"/>
                  <a:gd name="connsiteY25" fmla="*/ 216577 h 549494"/>
                  <a:gd name="connsiteX26" fmla="*/ 257720 w 607568"/>
                  <a:gd name="connsiteY26" fmla="*/ 0 h 549494"/>
                  <a:gd name="connsiteX27" fmla="*/ 254207 w 607568"/>
                  <a:gd name="connsiteY27" fmla="*/ 30201 h 549494"/>
                  <a:gd name="connsiteX28" fmla="*/ 407797 w 607568"/>
                  <a:gd name="connsiteY28" fmla="*/ 197372 h 549494"/>
                  <a:gd name="connsiteX29" fmla="*/ 241147 w 607568"/>
                  <a:gd name="connsiteY29" fmla="*/ 144063 h 549494"/>
                  <a:gd name="connsiteX30" fmla="*/ 237633 w 607568"/>
                  <a:gd name="connsiteY30" fmla="*/ 174264 h 549494"/>
                  <a:gd name="connsiteX31" fmla="*/ 115586 w 607568"/>
                  <a:gd name="connsiteY31" fmla="*/ 71993 h 54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7568" h="549494">
                    <a:moveTo>
                      <a:pt x="503202" y="459310"/>
                    </a:moveTo>
                    <a:cubicBezTo>
                      <a:pt x="528144" y="459310"/>
                      <a:pt x="548364" y="479498"/>
                      <a:pt x="548364" y="504402"/>
                    </a:cubicBezTo>
                    <a:cubicBezTo>
                      <a:pt x="548364" y="529306"/>
                      <a:pt x="528144" y="549494"/>
                      <a:pt x="503202" y="549494"/>
                    </a:cubicBezTo>
                    <a:cubicBezTo>
                      <a:pt x="478260" y="549494"/>
                      <a:pt x="458040" y="529306"/>
                      <a:pt x="458040" y="504402"/>
                    </a:cubicBezTo>
                    <a:cubicBezTo>
                      <a:pt x="458040" y="479498"/>
                      <a:pt x="478260" y="459310"/>
                      <a:pt x="503202" y="459310"/>
                    </a:cubicBezTo>
                    <a:close/>
                    <a:moveTo>
                      <a:pt x="197795" y="459310"/>
                    </a:moveTo>
                    <a:cubicBezTo>
                      <a:pt x="222737" y="459310"/>
                      <a:pt x="242957" y="479498"/>
                      <a:pt x="242957" y="504402"/>
                    </a:cubicBezTo>
                    <a:cubicBezTo>
                      <a:pt x="242957" y="529306"/>
                      <a:pt x="222737" y="549494"/>
                      <a:pt x="197795" y="549494"/>
                    </a:cubicBezTo>
                    <a:cubicBezTo>
                      <a:pt x="172853" y="549494"/>
                      <a:pt x="152633" y="529306"/>
                      <a:pt x="152633" y="504402"/>
                    </a:cubicBezTo>
                    <a:cubicBezTo>
                      <a:pt x="152633" y="479498"/>
                      <a:pt x="172853" y="459310"/>
                      <a:pt x="197795" y="459310"/>
                    </a:cubicBezTo>
                    <a:close/>
                    <a:moveTo>
                      <a:pt x="143318" y="390791"/>
                    </a:moveTo>
                    <a:lnTo>
                      <a:pt x="554573" y="390791"/>
                    </a:lnTo>
                    <a:lnTo>
                      <a:pt x="554573" y="437435"/>
                    </a:lnTo>
                    <a:lnTo>
                      <a:pt x="143318" y="437435"/>
                    </a:lnTo>
                    <a:close/>
                    <a:moveTo>
                      <a:pt x="115304" y="313028"/>
                    </a:moveTo>
                    <a:lnTo>
                      <a:pt x="582659" y="313028"/>
                    </a:lnTo>
                    <a:lnTo>
                      <a:pt x="582659" y="359672"/>
                    </a:lnTo>
                    <a:lnTo>
                      <a:pt x="115304" y="359672"/>
                    </a:lnTo>
                    <a:close/>
                    <a:moveTo>
                      <a:pt x="0" y="169922"/>
                    </a:moveTo>
                    <a:lnTo>
                      <a:pt x="78962" y="169922"/>
                    </a:lnTo>
                    <a:lnTo>
                      <a:pt x="108516" y="235254"/>
                    </a:lnTo>
                    <a:lnTo>
                      <a:pt x="607568" y="235254"/>
                    </a:lnTo>
                    <a:lnTo>
                      <a:pt x="607568" y="281909"/>
                    </a:lnTo>
                    <a:lnTo>
                      <a:pt x="78428" y="281909"/>
                    </a:lnTo>
                    <a:lnTo>
                      <a:pt x="48798" y="216577"/>
                    </a:lnTo>
                    <a:lnTo>
                      <a:pt x="0" y="216577"/>
                    </a:lnTo>
                    <a:close/>
                    <a:moveTo>
                      <a:pt x="257720" y="0"/>
                    </a:moveTo>
                    <a:lnTo>
                      <a:pt x="254207" y="30201"/>
                    </a:lnTo>
                    <a:cubicBezTo>
                      <a:pt x="405964" y="47665"/>
                      <a:pt x="407797" y="197372"/>
                      <a:pt x="407797" y="197372"/>
                    </a:cubicBezTo>
                    <a:cubicBezTo>
                      <a:pt x="407797" y="197372"/>
                      <a:pt x="364340" y="158248"/>
                      <a:pt x="241147" y="144063"/>
                    </a:cubicBezTo>
                    <a:lnTo>
                      <a:pt x="237633" y="174264"/>
                    </a:lnTo>
                    <a:lnTo>
                      <a:pt x="115586" y="719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s1ide-文本框 59">
                <a:extLst>
                  <a:ext uri="{FF2B5EF4-FFF2-40B4-BE49-F238E27FC236}">
                    <a16:creationId xmlns:a16="http://schemas.microsoft.com/office/drawing/2014/main" xmlns="" id="{AF17DF92-52A9-496C-A992-C4286401A2FF}"/>
                  </a:ext>
                </a:extLst>
              </p:cNvPr>
              <p:cNvSpPr txBox="1"/>
              <p:nvPr/>
            </p:nvSpPr>
            <p:spPr>
              <a:xfrm>
                <a:off x="3265256" y="3627154"/>
                <a:ext cx="1188094" cy="5642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</a:rPr>
                  <a:t>崩溃几率大</a:t>
                </a:r>
              </a:p>
            </p:txBody>
          </p:sp>
        </p:grpSp>
      </p:grpSp>
      <p:sp>
        <p:nvSpPr>
          <p:cNvPr id="47" name="文本框 46"/>
          <p:cNvSpPr txBox="1"/>
          <p:nvPr/>
        </p:nvSpPr>
        <p:spPr>
          <a:xfrm>
            <a:off x="1784239" y="3549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混乱的代价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1105510" y="4751601"/>
            <a:ext cx="9973133" cy="14219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代码一旦混乱，团队生产力就容易持续下降，想要增加人手来提高生产力并不可取。第一，新人不熟悉系统的设计；第二，大家都有着提高生产力的压力，更容易制造 混乱的代码。开发团队就想做全新的设计，那就只能分成两队，旧团队负责维护现有系统，新团队不仅要实现旧系统的所有功能，还要跟上对旧系统的持续改进。在 新系统功能不足以抗衡旧系统之前，新系统是不会发布的。可是有两点需要注意：新系统要花多久才能上线，时间久的话会面临开发团队人员变动的问题。</a:t>
            </a:r>
          </a:p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当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你发现自己的代码很混乱时，你是会因为各种原因，如进度紧张，修改难度大等而置之不理，还是回过头来修改呢？记得一句话，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later equals never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9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784239" y="3549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混乱的代价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42121619"/>
              </p:ext>
            </p:extLst>
          </p:nvPr>
        </p:nvGraphicFramePr>
        <p:xfrm>
          <a:off x="2264967" y="1752078"/>
          <a:ext cx="7642962" cy="380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矩形 49"/>
          <p:cNvSpPr/>
          <p:nvPr/>
        </p:nvSpPr>
        <p:spPr>
          <a:xfrm>
            <a:off x="2264967" y="5717895"/>
            <a:ext cx="7758709" cy="3139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代码混乱持续的时间越长，团队的开发效率趋近与零。最坏的结果是最后代码已近完全无法维护，</a:t>
            </a:r>
            <a:r>
              <a:rPr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公司面临崩溃。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784239" y="3549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混乱的代价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3107286"/>
            <a:ext cx="12192000" cy="1704837"/>
            <a:chOff x="0" y="3107286"/>
            <a:chExt cx="12192000" cy="1704837"/>
          </a:xfrm>
        </p:grpSpPr>
        <p:sp>
          <p:nvSpPr>
            <p:cNvPr id="7" name="Triangle 6"/>
            <p:cNvSpPr/>
            <p:nvPr/>
          </p:nvSpPr>
          <p:spPr>
            <a:xfrm rot="10800000">
              <a:off x="1937816" y="3780888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79690" y="3107286"/>
              <a:ext cx="1484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 smtClean="0">
                  <a:solidFill>
                    <a:schemeClr val="accent1"/>
                  </a:solidFill>
                  <a:latin typeface="Century Gothic" panose="020B0502020202020204" pitchFamily="34" charset="0"/>
                  <a:ea typeface="Montserrat" charset="0"/>
                  <a:cs typeface="Montserrat" charset="0"/>
                </a:rPr>
                <a:t>PART01</a:t>
              </a:r>
              <a:endParaRPr lang="en-US" sz="2400" spc="300" dirty="0">
                <a:solidFill>
                  <a:schemeClr val="accent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69943" y="3520264"/>
              <a:ext cx="1856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Playfair Display SC" charset="0"/>
                  <a:cs typeface="Playfair Display SC" charset="0"/>
                </a:rPr>
                <a:t>OUR BEGINNINGS</a:t>
              </a:r>
            </a:p>
          </p:txBody>
        </p:sp>
        <p:sp>
          <p:nvSpPr>
            <p:cNvPr id="34" name="Triangle 33"/>
            <p:cNvSpPr/>
            <p:nvPr/>
          </p:nvSpPr>
          <p:spPr>
            <a:xfrm>
              <a:off x="9648826" y="3941309"/>
              <a:ext cx="168443" cy="1684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31002" y="4558207"/>
              <a:ext cx="1856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Playfair Display SC" charset="0"/>
                  <a:cs typeface="Playfair Display SC" charset="0"/>
                </a:rPr>
                <a:t>OUR BEGINNINGS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82114" y="4226393"/>
              <a:ext cx="1306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spc="300">
                  <a:solidFill>
                    <a:schemeClr val="tx2"/>
                  </a:solidFill>
                  <a:latin typeface="Century Gothic" panose="020B0502020202020204" pitchFamily="34" charset="0"/>
                  <a:ea typeface="Montserrat" charset="0"/>
                  <a:cs typeface="Montserrat" charset="0"/>
                </a:defRPr>
              </a:lvl1pPr>
            </a:lstStyle>
            <a:p>
              <a:r>
                <a:rPr lang="en-US" dirty="0" smtClean="0">
                  <a:solidFill>
                    <a:schemeClr val="accent1"/>
                  </a:solidFill>
                </a:rPr>
                <a:t>PART0</a:t>
              </a:r>
              <a:r>
                <a:rPr lang="en-US" altLang="zh-CN" dirty="0" smtClean="0">
                  <a:solidFill>
                    <a:schemeClr val="accent1"/>
                  </a:solidFill>
                </a:rPr>
                <a:t>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3949331"/>
              <a:ext cx="12192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914961" y="4168108"/>
              <a:ext cx="2214151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赶进度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625971" y="3250076"/>
              <a:ext cx="2214151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懒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矩形 54"/>
          <p:cNvSpPr/>
          <p:nvPr/>
        </p:nvSpPr>
        <p:spPr>
          <a:xfrm>
            <a:off x="5159136" y="1515095"/>
            <a:ext cx="2084387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 smtClean="0"/>
              <a:t>是什么造成了混乱</a:t>
            </a:r>
            <a:endParaRPr lang="zh-CN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13" y="4685165"/>
            <a:ext cx="2655456" cy="1844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03" y="1452980"/>
            <a:ext cx="2786646" cy="17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1095da-0b40-4dbb-bbb0-2190351696ea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812</TotalTime>
  <Words>801</Words>
  <Application>Microsoft Macintosh PowerPoint</Application>
  <PresentationFormat>Widescreen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Century Gothic</vt:lpstr>
      <vt:lpstr>Gill Sans</vt:lpstr>
      <vt:lpstr>Montserrat</vt:lpstr>
      <vt:lpstr>Playfair Display SC</vt:lpstr>
      <vt:lpstr>宋体</vt:lpstr>
      <vt:lpstr>微软雅黑</vt:lpstr>
      <vt:lpstr>等线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lance li (Fankang Li) [Cart &amp; Checkout Frontend]</cp:lastModifiedBy>
  <cp:revision>56</cp:revision>
  <dcterms:created xsi:type="dcterms:W3CDTF">2017-08-04T06:04:02Z</dcterms:created>
  <dcterms:modified xsi:type="dcterms:W3CDTF">2019-01-23T07:59:56Z</dcterms:modified>
</cp:coreProperties>
</file>