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01585-8294-B046-AF7E-09E0CA3201DC}" v="58" dt="2019-03-21T08:22:46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65505-5069-C449-A019-A75287B542E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5ACB8-E0FB-1443-ADA0-CFABEE6B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198-6E22-F340-85F6-F9F5ABD6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AB109-780D-D442-8638-CECE748AD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269A-0B3B-934B-B2A2-0F2E068D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590BB-6A61-3A4D-A4FF-49EC7B84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34B03-6D61-5349-BB9E-757C94C6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0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F96-3D8A-7D4A-9541-A6272B40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23954-A258-964A-9D2D-DAA5699B4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AE16-B66D-6740-BE7F-F60CCD3E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CEF9-52D4-1B43-9C10-B5534E46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BB61-1FC1-DC45-A24E-61D08D26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6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0752C-14C5-6541-94F7-B666202DE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0B79E-B9FE-5A4C-B30A-66EEA1FCE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8CB8B-1F36-1D45-93C5-0FB90B5D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4A9E-97C9-1F4E-B687-1E67772F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FFFC-B1C0-014A-8933-E78A6034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8E55-9F43-1B43-83AA-A654CE6B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3713-0619-3043-8E8C-C1257AAF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70DE-D851-4248-95CD-9AD8A1BE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D9D2-09CF-0842-A3E5-6EEC68B4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66A3-EF5B-7049-8DD6-E0743BC9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8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F52-3306-B540-806F-857F0C6A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05C0-4173-9E4D-A2D5-97DB4596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3A18-20A2-DD45-BDAF-54E29909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837E-98F0-1847-8C58-8999A6E8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7421-FB5A-F74E-8FF2-99A72931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6BAA-9BC0-8944-A0D8-464C3F05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2CD0-9312-9845-86A5-265F985AD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73CB7-0EBA-B34B-8304-8320FAE5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BB83E-8EF0-174D-B5E2-0E44F8FB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0E98B-E80E-2D49-BA73-104FB06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A7720-ACD5-364A-A91A-44916C75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0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26F9-BA40-7A45-955D-695A7105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9DD97-E3CE-8247-A0BD-F3F1BDA8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AA69-3DC5-DD47-B7F2-38994005B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9D811-0A0D-2249-85A6-3479C4860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6C34C-C27E-004D-A3CC-FB1835D91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B6E8C-8273-C441-9470-D5388AAD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EC907-7286-5D49-9DF9-106F449C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BB728-FE58-8040-9C2C-8B15ECCC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6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8114-C28F-6341-B579-46897B9F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5CE7-AE22-DD46-88F5-496A9CA5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BEF57-8968-6544-AF70-E7D5D378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1CC16-4E0D-C142-A17B-6C47CE95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B143A-5694-2A44-B3DA-BEBF934C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A7C93-2BCD-FB44-884B-74CFA0F9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4E9FB-F895-634F-81A9-643A2757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C643-AD35-5244-B0BC-2D4DD8E6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23B4-C22B-B146-8787-4739F2A9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FF6E5-2488-DA4E-A5DA-CA18F661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C0C0F-40DF-0348-BBE5-A1046F2C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6CBFF-837E-7B47-9133-36D1A664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1223-9506-DC49-81EC-909611C4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15AA-B036-2241-9D42-280FFA84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D99BD-27AB-3E4D-9C45-D87B161B6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E3249-0A1C-9142-BD8B-A09ADA6AA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0210C-E2D4-BE49-BE8D-4D97C6C1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6A9DD-971F-4847-A62E-AF0D5DE2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9BC8A-FBEC-5C4A-B7E7-606995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9965D-206C-2D4C-8A1B-B600F253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EF75-4625-994A-B3B4-E27CA478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1FF6-405B-DF48-B132-8FEFB1916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7944-4C89-ED42-9E16-544207CBF9E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1DB71-39EC-8549-92DA-E123CB6FE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9EF1-0776-9C4C-9B35-6DD66E2CE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49BD-26F4-7C4E-8B6B-9F988FA5A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F55D-D2D3-794D-A1D3-A2F621270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7.</a:t>
            </a:r>
            <a:r>
              <a:rPr lang="zh-CN" altLang="en-US" b="1" dirty="0"/>
              <a:t>错误处理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9DDDA-EC16-5E4F-BB2C-EB8DDCD7A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</a:t>
            </a:r>
            <a:r>
              <a:rPr lang="zh-CN" altLang="en-US" dirty="0"/>
              <a:t>  </a:t>
            </a:r>
            <a:r>
              <a:rPr lang="en-US" altLang="zh-CN" dirty="0"/>
              <a:t>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6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F6F4-02B7-7A4D-A2C9-201443A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定义常规流程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15AF90-071F-034C-AE8C-3D8AF0CA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25302"/>
              </p:ext>
            </p:extLst>
          </p:nvPr>
        </p:nvGraphicFramePr>
        <p:xfrm>
          <a:off x="838200" y="1825625"/>
          <a:ext cx="10515600" cy="4009315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886286940"/>
                    </a:ext>
                  </a:extLst>
                </a:gridCol>
              </a:tblGrid>
              <a:tr h="400931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{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MealExpenses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expenses =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expenseReportDAO.getMeals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employee.getID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 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m_total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expenses.getTotal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endParaRPr lang="en-US" sz="1800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catch(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MealExpensesNotFound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 { 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m_total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getMealPerDiem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endParaRPr lang="en-US" sz="1800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sz="1800" dirty="0"/>
                    </a:p>
                    <a:p>
                      <a:endParaRPr lang="en-US" sz="1800" dirty="0">
                        <a:solidFill>
                          <a:srgbClr val="211E1E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08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F6F4-02B7-7A4D-A2C9-201443A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定义常规流程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15AF90-071F-034C-AE8C-3D8AF0CA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7706"/>
              </p:ext>
            </p:extLst>
          </p:nvPr>
        </p:nvGraphicFramePr>
        <p:xfrm>
          <a:off x="838200" y="1825625"/>
          <a:ext cx="7548880" cy="4009315"/>
        </p:xfrm>
        <a:graphic>
          <a:graphicData uri="http://schemas.openxmlformats.org/drawingml/2006/table">
            <a:tbl>
              <a:tblPr/>
              <a:tblGrid>
                <a:gridCol w="7548880">
                  <a:extLst>
                    <a:ext uri="{9D8B030D-6E8A-4147-A177-3AD203B41FA5}">
                      <a16:colId xmlns:a16="http://schemas.microsoft.com/office/drawing/2014/main" val="886286940"/>
                    </a:ext>
                  </a:extLst>
                </a:gridCol>
              </a:tblGrid>
              <a:tr h="400931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{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MealExpenses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expenses =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expenseReportDAO.getMeals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employee.getID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 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m_total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expenses.getTotal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endParaRPr lang="en-US" sz="1800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expenseReportDAO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default per diem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PerDiemMealExpenses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MealExpenses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getTotal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endParaRPr lang="en-US" dirty="0"/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return the per diem default 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dirty="0"/>
                    </a:p>
                    <a:p>
                      <a:endParaRPr lang="en-US" sz="1800" dirty="0"/>
                    </a:p>
                    <a:p>
                      <a:endParaRPr lang="en-US" sz="1800" dirty="0">
                        <a:solidFill>
                          <a:srgbClr val="211E1E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6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F6F4-02B7-7A4D-A2C9-201443A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别返回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15AF90-071F-034C-AE8C-3D8AF0CA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84759"/>
              </p:ext>
            </p:extLst>
          </p:nvPr>
        </p:nvGraphicFramePr>
        <p:xfrm>
          <a:off x="838200" y="1825625"/>
          <a:ext cx="7548880" cy="4009315"/>
        </p:xfrm>
        <a:graphic>
          <a:graphicData uri="http://schemas.openxmlformats.org/drawingml/2006/table">
            <a:tbl>
              <a:tblPr/>
              <a:tblGrid>
                <a:gridCol w="7548880">
                  <a:extLst>
                    <a:ext uri="{9D8B030D-6E8A-4147-A177-3AD203B41FA5}">
                      <a16:colId xmlns:a16="http://schemas.microsoft.com/office/drawing/2014/main" val="886286940"/>
                    </a:ext>
                  </a:extLst>
                </a:gridCol>
              </a:tblGrid>
              <a:tr h="400931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registerItem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(Item item) {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(item != null) {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ItemRegistry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registry =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peristentStore.getItemRegistry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 (registry != null) {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Item existing =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registry.getItem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item.getID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existing.getBillingPeriod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hasRetailOwner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 {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existing.register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(item);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}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      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53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F6F4-02B7-7A4D-A2C9-201443A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别传递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15AF90-071F-034C-AE8C-3D8AF0CA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03432"/>
              </p:ext>
            </p:extLst>
          </p:nvPr>
        </p:nvGraphicFramePr>
        <p:xfrm>
          <a:off x="838200" y="1825625"/>
          <a:ext cx="7548880" cy="4754880"/>
        </p:xfrm>
        <a:graphic>
          <a:graphicData uri="http://schemas.openxmlformats.org/drawingml/2006/table">
            <a:tbl>
              <a:tblPr/>
              <a:tblGrid>
                <a:gridCol w="7548880">
                  <a:extLst>
                    <a:ext uri="{9D8B030D-6E8A-4147-A177-3AD203B41FA5}">
                      <a16:colId xmlns:a16="http://schemas.microsoft.com/office/drawing/2014/main" val="886286940"/>
                    </a:ext>
                  </a:extLst>
                </a:gridCol>
              </a:tblGrid>
              <a:tr h="400931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MetricsCalculator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public double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xProjection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(Point p1, Point p2) {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return (p2.x – p1.x) * 1.5;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}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calculator.xProjection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(null, new Point(12, 13)); 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double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xProjection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(Point p1, Point p2) {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if(p1==null||p2==null){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throw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InvalidArgumentException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("Invalid argument for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MetricsCalculator.xProjection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return (p2.x – p1.x) * 1.5;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03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0B4118-E71F-A747-8F8B-4C813842DAA6}"/>
              </a:ext>
            </a:extLst>
          </p:cNvPr>
          <p:cNvSpPr txBox="1"/>
          <p:nvPr/>
        </p:nvSpPr>
        <p:spPr>
          <a:xfrm>
            <a:off x="4037611" y="2850078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9908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AA6E-92CB-184A-B09A-31E5659E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使用异常而非返回错误代码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853802-3C45-AA43-BA58-C84C5A610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88930"/>
              </p:ext>
            </p:extLst>
          </p:nvPr>
        </p:nvGraphicFramePr>
        <p:xfrm>
          <a:off x="838200" y="1690688"/>
          <a:ext cx="10515600" cy="455295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113732255"/>
                    </a:ext>
                  </a:extLst>
                </a:gridCol>
              </a:tblGrid>
              <a:tr h="54363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DeviceController.java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329025"/>
                  </a:ext>
                </a:extLst>
              </a:tr>
              <a:tr h="40093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public class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DeviceController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{ 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... 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public void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sendShutDown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() { 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DeviceHandle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handle =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getHandle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(DEV1); // Check the state of the device</a:t>
                      </a:r>
                      <a:b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</a:b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if (handle !=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DeviceHandle.INVALID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) { 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  // Save the device status to the record field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retrieveDeviceRecord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(handle); 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  // If not suspended, shut down</a:t>
                      </a:r>
                      <a:b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</a:b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  if (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record.getStatus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() != DEVICE_SUSPENDED) { 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pauseDevice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(handle); 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clearDeviceWorkQueue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(handle);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closeDevice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(handle); 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  } else {</a:t>
                      </a:r>
                      <a:b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</a:b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logger.log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("Device suspended. Unable to shut down"); 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  }</a:t>
                      </a:r>
                      <a:b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</a:b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} else { 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 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logger.log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("Invalid handle for: " + DEV1.toString()); } 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}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8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69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AA6E-92CB-184A-B09A-31E5659E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使用异常而非返回错误代码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853802-3C45-AA43-BA58-C84C5A610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199980"/>
              </p:ext>
            </p:extLst>
          </p:nvPr>
        </p:nvGraphicFramePr>
        <p:xfrm>
          <a:off x="838200" y="1690688"/>
          <a:ext cx="10515600" cy="455295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113732255"/>
                    </a:ext>
                  </a:extLst>
                </a:gridCol>
              </a:tblGrid>
              <a:tr h="54363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DeviceController.java</a:t>
                      </a:r>
                      <a:r>
                        <a:rPr lang="en-US" sz="1400" b="1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– (with exception)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329025"/>
                  </a:ext>
                </a:extLst>
              </a:tr>
              <a:tr h="40093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try { 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tryToShutDown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();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} catch (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DeviceShutDownError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e) {</a:t>
                      </a:r>
                    </a:p>
                    <a:p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logger.log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(e); }</a:t>
                      </a:r>
                    </a:p>
                    <a:p>
                      <a:endParaRPr lang="en-US" sz="1600" dirty="0">
                        <a:solidFill>
                          <a:srgbClr val="211E1E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private void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tryToShutDown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() throws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DeviceShutDownError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{ 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DeviceHandle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handle =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getHandle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(DEV1);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DeviceRecord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record =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retrieveDeviceRecord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(handle);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pauseDevice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(handle);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clearDeviceWorkQueue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(handle);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closeDevice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(handle);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}</a:t>
                      </a:r>
                    </a:p>
                    <a:p>
                      <a:endParaRPr lang="en-US" sz="1600" dirty="0">
                        <a:solidFill>
                          <a:srgbClr val="211E1E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private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DeviceHandle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getHandle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DeviceID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id) { 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...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throw new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DeviceShutDownError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("Invalid handle for: " + </a:t>
                      </a:r>
                      <a:r>
                        <a:rPr lang="en-US" sz="1600" dirty="0" err="1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id.toString</a:t>
                      </a:r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());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  ... </a:t>
                      </a:r>
                    </a:p>
                    <a:p>
                      <a:r>
                        <a:rPr lang="en-US" sz="1600" dirty="0">
                          <a:solidFill>
                            <a:srgbClr val="211E1E"/>
                          </a:solidFill>
                          <a:effectLst/>
                          <a:latin typeface="Courier" pitchFamily="2" charset="0"/>
                        </a:rPr>
                        <a:t>}</a:t>
                      </a:r>
                    </a:p>
                  </a:txBody>
                  <a:tcPr anchor="ctr">
                    <a:lnL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8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07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AA6E-92CB-184A-B09A-31E5659E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使用异常而非返回错误代码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8A3B7-5BD3-3C4A-83E6-7512CF15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调用代码更简单，更整洁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调用者不用关心被调用者的具体实现细节，代码更稳固。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6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F6F4-02B7-7A4D-A2C9-201443A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先写</a:t>
            </a:r>
            <a:r>
              <a:rPr lang="en-US" altLang="zh-CN" dirty="0"/>
              <a:t>Try-Catch-Finally</a:t>
            </a:r>
            <a:r>
              <a:rPr lang="zh-CN" altLang="en-US" dirty="0"/>
              <a:t>语句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15AF90-071F-034C-AE8C-3D8AF0CA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4396"/>
              </p:ext>
            </p:extLst>
          </p:nvPr>
        </p:nvGraphicFramePr>
        <p:xfrm>
          <a:off x="838200" y="1825625"/>
          <a:ext cx="10515600" cy="4009315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886286940"/>
                    </a:ext>
                  </a:extLst>
                </a:gridCol>
              </a:tblGrid>
              <a:tr h="400931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List&lt;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RecordedGrip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retrieveSection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sectionName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try { </a:t>
                      </a:r>
                      <a:endParaRPr lang="en-US" sz="1600" dirty="0"/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stream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sectionName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sz="1600" dirty="0"/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stream.close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 catch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FileNotFoundException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 { </a:t>
                      </a:r>
                      <a:endParaRPr lang="en-US" sz="1600" dirty="0"/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StorageException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("retrieval error”, e);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 </a:t>
                      </a:r>
                      <a:endParaRPr lang="en-US" sz="1600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return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RecordedGrip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&gt;();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sz="1600" dirty="0"/>
                    </a:p>
                    <a:p>
                      <a:endParaRPr lang="en-US" sz="1600" dirty="0">
                        <a:solidFill>
                          <a:srgbClr val="211E1E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CE1D-94D4-0444-9F80-64452586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UnChecked</a:t>
            </a:r>
            <a:r>
              <a:rPr lang="zh-CN" altLang="en-US" dirty="0"/>
              <a:t>异常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48BD-4E3D-3940-9F38-B8E97C2D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Checked</a:t>
            </a:r>
            <a:r>
              <a:rPr lang="zh-CN" altLang="en-US" dirty="0"/>
              <a:t> 异常违反开闭原则，需要在调用方法中声明异常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Checekd</a:t>
            </a:r>
            <a:r>
              <a:rPr lang="zh-CN" altLang="en-US" dirty="0"/>
              <a:t>异常很难修改，因为你要自下向上修改调用链上每一个方法的签名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Checked</a:t>
            </a:r>
            <a:r>
              <a:rPr lang="zh-CN" altLang="en-US" dirty="0"/>
              <a:t>异常在关键代码库中使用有时很有用，但是对于一般应用建议使用</a:t>
            </a:r>
            <a:r>
              <a:rPr lang="en-US" altLang="zh-CN" dirty="0"/>
              <a:t>Unchecked</a:t>
            </a:r>
            <a:r>
              <a:rPr lang="zh-CN" altLang="en-US" dirty="0"/>
              <a:t>异常。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C0CC-0726-994B-B25C-95E83471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给出异常的上下文信息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FD3C-8FD4-5D45-B5AF-72602F2A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异常有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Trace</a:t>
            </a:r>
            <a:r>
              <a:rPr lang="zh-CN" altLang="en-US" dirty="0"/>
              <a:t>信息，但是不知道出错的原因是什么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在抛出异常时最好把出错原因记录下来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3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F6F4-02B7-7A4D-A2C9-201443A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依调用者需要定义异常类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15AF90-071F-034C-AE8C-3D8AF0CA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68597"/>
              </p:ext>
            </p:extLst>
          </p:nvPr>
        </p:nvGraphicFramePr>
        <p:xfrm>
          <a:off x="838200" y="1825625"/>
          <a:ext cx="10515600" cy="417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886286940"/>
                    </a:ext>
                  </a:extLst>
                </a:gridCol>
              </a:tblGrid>
              <a:tr h="400931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ACMEPort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port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ACMEPort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(12);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{ 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port.open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 catch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DeviceResponseException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 { 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reportPortError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(e);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logger.log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("Device response exception", e); </a:t>
                      </a:r>
                      <a:endParaRPr lang="en-US" dirty="0">
                        <a:effectLst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 catch (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ATM1212UnlockedException e) { 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reportPortError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(e);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logger.log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("Unlock exception", e); </a:t>
                      </a:r>
                      <a:endParaRPr lang="en-US" dirty="0">
                        <a:effectLst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 catch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GMXError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 { 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reportPortError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(e);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logger.log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("Device response exception"); </a:t>
                      </a:r>
                      <a:endParaRPr lang="en-US" dirty="0">
                        <a:effectLst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 finally { ... </a:t>
                      </a:r>
                      <a:endParaRPr lang="en-US" dirty="0">
                        <a:effectLst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dirty="0">
                        <a:effectLst/>
                      </a:endParaRPr>
                    </a:p>
                    <a:p>
                      <a:endParaRPr lang="en-US" sz="1600" dirty="0">
                        <a:solidFill>
                          <a:srgbClr val="211E1E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55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F6F4-02B7-7A4D-A2C9-201443A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依调用者需要定义异常类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15AF90-071F-034C-AE8C-3D8AF0CA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9303"/>
              </p:ext>
            </p:extLst>
          </p:nvPr>
        </p:nvGraphicFramePr>
        <p:xfrm>
          <a:off x="838200" y="1825625"/>
          <a:ext cx="10515600" cy="54254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886286940"/>
                    </a:ext>
                  </a:extLst>
                </a:gridCol>
              </a:tblGrid>
              <a:tr h="400931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LocalPort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port = new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LocalPort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(12);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{ 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port.open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 catch 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PortDeviceFailure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 { 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reportError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(e); 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logger.log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e.getMessage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e);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 finally {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LocalPort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ACMEPort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innerPort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LocalPort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portNumber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innerPort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ACMEPort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portNumber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open() { 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{ 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innerPort.open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 catch 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DeviceResponseException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 { </a:t>
                      </a:r>
                      <a:endParaRPr lang="en-US" sz="1400" dirty="0">
                        <a:effectLst/>
                      </a:endParaRPr>
                    </a:p>
                    <a:p>
                      <a:pPr lvl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 new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PortDeviceFailure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(e); </a:t>
                      </a:r>
                    </a:p>
                    <a:p>
                      <a:pPr lv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 catch (ATM1212UnlockedException e) { </a:t>
                      </a:r>
                      <a:endParaRPr lang="en-US" sz="1400" dirty="0">
                        <a:effectLst/>
                      </a:endParaRPr>
                    </a:p>
                    <a:p>
                      <a:pPr lvl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 new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PortDeviceFailure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(e); </a:t>
                      </a:r>
                      <a:endParaRPr lang="en-US" sz="1400" dirty="0">
                        <a:effectLst/>
                      </a:endParaRPr>
                    </a:p>
                    <a:p>
                      <a:pPr lv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 catch 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GMXError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 {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 new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PortDeviceFailure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(e); </a:t>
                      </a:r>
                    </a:p>
                    <a:p>
                      <a:pPr lvl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dirty="0">
                        <a:effectLst/>
                      </a:endParaRPr>
                    </a:p>
                    <a:p>
                      <a:endParaRPr lang="en-US" sz="1400" dirty="0">
                        <a:solidFill>
                          <a:srgbClr val="211E1E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499</Words>
  <Application>Microsoft Macintosh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Office Theme</vt:lpstr>
      <vt:lpstr>7.错误处理</vt:lpstr>
      <vt:lpstr>使用异常而非返回错误代码</vt:lpstr>
      <vt:lpstr>使用异常而非返回错误代码</vt:lpstr>
      <vt:lpstr>使用异常而非返回错误代码</vt:lpstr>
      <vt:lpstr>先写Try-Catch-Finally语句</vt:lpstr>
      <vt:lpstr>使用UnChecked异常</vt:lpstr>
      <vt:lpstr>给出异常的上下文信息</vt:lpstr>
      <vt:lpstr>依调用者需要定义异常类</vt:lpstr>
      <vt:lpstr>依调用者需要定义异常类</vt:lpstr>
      <vt:lpstr>定义常规流程</vt:lpstr>
      <vt:lpstr>定义常规流程</vt:lpstr>
      <vt:lpstr>别返回null值</vt:lpstr>
      <vt:lpstr>别传递null值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错误处理</dc:title>
  <dc:creator>Bruce Li (Guanghui Li) [Product Purchase Frontend]</dc:creator>
  <cp:lastModifiedBy>Bruce Li (Guanghui Li) [Product Purchase Frontend]</cp:lastModifiedBy>
  <cp:revision>1</cp:revision>
  <dcterms:created xsi:type="dcterms:W3CDTF">2019-03-21T06:53:34Z</dcterms:created>
  <dcterms:modified xsi:type="dcterms:W3CDTF">2019-03-21T08:29:15Z</dcterms:modified>
</cp:coreProperties>
</file>