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72" r:id="rId6"/>
    <p:sldId id="273" r:id="rId7"/>
    <p:sldId id="276" r:id="rId8"/>
    <p:sldId id="274" r:id="rId9"/>
    <p:sldId id="277" r:id="rId10"/>
    <p:sldId id="278" r:id="rId11"/>
    <p:sldId id="279" r:id="rId12"/>
    <p:sldId id="282" r:id="rId13"/>
    <p:sldId id="280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56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3T08:28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24575,'-18'6'0,"4"-1"0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3T08:29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24575,'18'18'0,"15"12"0,4 13 0,24 18 0,-6 0-885,-16-21 1,3 2 884,0 3 0,2 2 0,4 6 0,3 0-666,5 1 1,2 1 665,-4 2 0,0 0 0,0-8 0,-1 1 0,0 6 0,0 1 0,-1-7 0,0-1 0,-2 3 0,-1 0-520,-2-5 1,0 0 519,-1-2 0,0 3 0,-2 7 0,1 2 0,3-9 0,-1 2-696,0 16 1,0 0 695,1-12 0,-1 0 0,-4 7 0,-3-2 219,-5-15 0,0-1-219,1 4 0,-1-1 0,16 25 0,-19-28 0,0 1 0,25 34 0,-8-8 1557,-4-6-1557,-7-12 0,-7 2 1077,5-4-1077,-11-2 1678,5 0-1678,-6-1 780,-1 0-780,1 0 0,6 8 0,-5-6 0,5 5 0,-7-7 0,-4 0 0,3 0 0,-10-6 0,4-8 0,-5-2 0,-2-15 0,1 3 0,-1-10 0,-4 0 0,-1 0 0,-4 0 0,0 0 0,0-1 0,4 0 0,-3 1 0,2-5 0,-3 0 0</inkml:trace>
  <inkml:trace contextRef="#ctx0" brushRef="#br0" timeOffset="2158">1938 3168 24575,'19'0'0,"2"0"0,6 0 0,-2 0 0,0 0 0,-8 0 0,12 0 0,-12 0 0,14 0 0,-10 0 0,4 0 0,-5 0 0,-1 0 0,1 0 0,0 0 0,5 0 0,-4 0 0,10 10 0,-4-3 0,-1 8 0,5 1 0,-10-1 0,5 1 0,-7-2 0,-3 1 0,2-4 0,-7 2 0,3-3 0,-6-1 0,1 0 0,0-1 0,0 1 0,-4 0 0,3 0 0,-7 0 0,7-4 0,-7 3 0,3-3 0,0 3 0,-4 1 0,4 0 0,0 0 0,-3 0 0,3 0 0,0-1 0,1 6 0,0-4 0,4 9 0,-8-9 0,8 4 0,-4-6 0,-1 1 0,0 0 0,0 0 0,-3 0 0,3-8 0,-4-2 0,0-7 0,-4-6 0,3-1 0,-4-11 0,5 5 0,0-16 0,0 8 0,0-10 0,0 0 0,0 5 0,0-11 0,0 11 0,0-4 0,0 6 0,0-1 0,0 7 0,0-6 0,0 11 0,0-4 0,0 5 0,0 0 0,0 1 0,0-1 0,0 0 0,5 0 0,-4-5 0,8 4 0,-4-5 0,5 1 0,0 4 0,0-5 0,1 1 0,-1 4 0,0-5 0,0 6 0,-1 5 0,1-3 0,-5 7 0,3 2 0,-7 1 0,7 7 0,-7-3 0,3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AFB8-23D9-F543-9927-2CEC7F3E89AA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73EB-F4E5-2444-8D29-E1AA40A1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88E6-91EC-F546-AD68-CABBA884D499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141B-D666-994A-85CE-B0E3BDC7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4153" y="959244"/>
            <a:ext cx="5217588" cy="3791649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60226-EEDA-A24E-A858-84084F885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0" r="23481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68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F11CE4-4D86-F349-B4A9-8801A779302D}"/>
              </a:ext>
            </a:extLst>
          </p:cNvPr>
          <p:cNvSpPr txBox="1"/>
          <p:nvPr/>
        </p:nvSpPr>
        <p:spPr>
          <a:xfrm>
            <a:off x="212942" y="1440493"/>
            <a:ext cx="4208746" cy="39456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最为精炼的数据结构，是一个只有公共变量，没有函数的类</a:t>
            </a:r>
            <a:r>
              <a:rPr lang="en-US" altLang="zh-CN" sz="2000" dirty="0"/>
              <a:t>,</a:t>
            </a:r>
            <a:r>
              <a:rPr lang="zh-CN" altLang="en-US" sz="2000" dirty="0"/>
              <a:t> 称之为</a:t>
            </a:r>
            <a:r>
              <a:rPr lang="en-US" altLang="zh-CN" sz="2000" dirty="0"/>
              <a:t>DTO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Bean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拥有由</a:t>
            </a:r>
            <a:r>
              <a:rPr lang="en-US" altLang="zh-CN" sz="2000" dirty="0"/>
              <a:t>getter</a:t>
            </a:r>
            <a:r>
              <a:rPr lang="zh-CN" altLang="en-US" sz="2000" dirty="0"/>
              <a:t>和</a:t>
            </a:r>
            <a:r>
              <a:rPr lang="en-US" altLang="zh-CN" sz="2000" dirty="0"/>
              <a:t>setter</a:t>
            </a:r>
            <a:r>
              <a:rPr lang="zh-CN" altLang="en-US" sz="2000" dirty="0"/>
              <a:t>操作的私有变量</a:t>
            </a: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Active</a:t>
            </a:r>
            <a:r>
              <a:rPr lang="zh-CN" altLang="en-US" sz="2000" dirty="0"/>
              <a:t> </a:t>
            </a:r>
            <a:r>
              <a:rPr lang="en-US" altLang="zh-CN" sz="2000" dirty="0"/>
              <a:t>Record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包含有</a:t>
            </a:r>
            <a:r>
              <a:rPr lang="en-US" altLang="zh-CN" sz="2000" dirty="0"/>
              <a:t>save</a:t>
            </a:r>
            <a:r>
              <a:rPr lang="zh-CN" altLang="en-US" sz="2000" dirty="0"/>
              <a:t>或者</a:t>
            </a:r>
            <a:r>
              <a:rPr lang="en-US" altLang="zh-CN" sz="2000" dirty="0"/>
              <a:t>find</a:t>
            </a:r>
            <a:r>
              <a:rPr lang="zh-CN" altLang="en-US" sz="2000" dirty="0"/>
              <a:t>这样可浏览方法的特殊</a:t>
            </a:r>
            <a:r>
              <a:rPr lang="en-US" altLang="zh-CN" sz="2000" dirty="0"/>
              <a:t>DTO</a:t>
            </a:r>
            <a:r>
              <a:rPr lang="zh-CN" altLang="en-US" sz="2000" dirty="0"/>
              <a:t>，一般是对数据库表或者其他数据源的直接翻译，不推荐在此类数据结构中塞入业务逻辑，从而导致对象化的混淆。</a:t>
            </a:r>
            <a:endParaRPr lang="en-US" altLang="zh-CN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3C728-4D25-BC44-ABA8-08F42A908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405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F11CE4-4D86-F349-B4A9-8801A779302D}"/>
              </a:ext>
            </a:extLst>
          </p:cNvPr>
          <p:cNvSpPr txBox="1"/>
          <p:nvPr/>
        </p:nvSpPr>
        <p:spPr>
          <a:xfrm>
            <a:off x="250519" y="2923336"/>
            <a:ext cx="1132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对象原则迪米特法则。</a:t>
            </a:r>
            <a:endParaRPr lang="en-US" altLang="zh-CN" sz="2400" b="1" dirty="0"/>
          </a:p>
          <a:p>
            <a:r>
              <a:rPr lang="zh-CN" altLang="en-US" sz="2400" b="1" dirty="0"/>
              <a:t>数据结构解耦业务逻辑。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1068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4D4A-3384-FE40-A9CA-771A1CC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2644862"/>
            <a:ext cx="11115805" cy="1325563"/>
          </a:xfrm>
        </p:spPr>
        <p:txBody>
          <a:bodyPr/>
          <a:lstStyle/>
          <a:p>
            <a:r>
              <a:rPr lang="en-US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br>
              <a:rPr lang="en-US" altLang="zh-CN" dirty="0"/>
            </a:br>
            <a:r>
              <a:rPr lang="en-US" altLang="zh-CN" dirty="0"/>
              <a:t>Teacher</a:t>
            </a:r>
            <a:r>
              <a:rPr lang="zh-CN" altLang="en-US" dirty="0"/>
              <a:t>让</a:t>
            </a:r>
            <a:r>
              <a:rPr lang="en-US" altLang="zh-CN" dirty="0" err="1"/>
              <a:t>GroupLeader</a:t>
            </a:r>
            <a:r>
              <a:rPr lang="zh-CN" altLang="en-US" dirty="0"/>
              <a:t>清点全班</a:t>
            </a:r>
            <a:r>
              <a:rPr lang="en-US" altLang="zh-CN" dirty="0"/>
              <a:t>students</a:t>
            </a:r>
            <a:r>
              <a:rPr lang="zh-CN" altLang="en-US" dirty="0"/>
              <a:t>人数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5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A592A4-EABD-4B4F-9490-C0D498D6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5" y="1476810"/>
            <a:ext cx="5309957" cy="390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31465-0CCC-3C49-8CED-A8513394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20" y="77963"/>
            <a:ext cx="4338181" cy="3203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E51191-4E34-5047-98C6-9E05C8DDE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76977"/>
            <a:ext cx="5892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8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4B970-60BB-CB48-9969-423C36B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" y="315064"/>
            <a:ext cx="5604913" cy="5735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D8D2F-4A30-D54C-AD6C-F0EAFC29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122" y="136149"/>
            <a:ext cx="4296168" cy="3146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DE9E5-2044-5E45-A216-A6C797E05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353843"/>
            <a:ext cx="5739573" cy="34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42958" y="390481"/>
            <a:ext cx="63425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如代码</a:t>
            </a:r>
            <a:r>
              <a:rPr lang="en-US" altLang="zh-CN" dirty="0"/>
              <a:t>5-1</a:t>
            </a:r>
            <a:r>
              <a:rPr lang="zh-CN" altLang="en-US" dirty="0"/>
              <a:t>中所示的两种对于笛卡尔平面中的一个点的数据结构定义，从这里可以看到，使用抽象的类定义，这个类就不仅仅是一个数据结构了。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通过暴露出来的方法强制了对于数据的设置必须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轴同时设置，它可以代表一个平面坐标系中的一个点，也可以代表极坐标系中的一个点。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面向对象概念中的「隐藏实现」的真实意义不应该只是在变量中增加了一层函数，而是「</a:t>
            </a:r>
            <a:r>
              <a:rPr lang="zh-CN" altLang="en-US" b="1" dirty="0"/>
              <a:t>数据抽象</a:t>
            </a:r>
            <a:r>
              <a:rPr lang="zh-CN" altLang="en-US" dirty="0"/>
              <a:t>」。数据抽象也不仅仅是使用一些</a:t>
            </a:r>
            <a:r>
              <a:rPr lang="en-US" altLang="zh-CN" dirty="0"/>
              <a:t>interface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就可以的，它需要你认真仔细去思考「</a:t>
            </a:r>
            <a:r>
              <a:rPr lang="zh-CN" altLang="en-US" b="1" dirty="0"/>
              <a:t>如何才能更好地表示一个对象所包含的数据</a:t>
            </a:r>
            <a:r>
              <a:rPr lang="zh-CN" altLang="en-US" dirty="0"/>
              <a:t>」。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D0005-4290-F142-974A-B454FD97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1" y="390481"/>
            <a:ext cx="4394200" cy="379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9935A-AC54-6544-A836-A594AE41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24" y="4436195"/>
            <a:ext cx="2682873" cy="2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2208" y="766031"/>
            <a:ext cx="7226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前者使用具象手段获取机动车的剩余燃料和邮箱容积来描述，后者采用百分比抽象，我们几乎可以确定前者里头都是一些变量存取器，却无法得知后者中的数据形态。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b="1" dirty="0"/>
              <a:t>所以我们不愿曝露数据细节，更愿意以抽象形态表述数据。这并不只用接口和</a:t>
            </a:r>
            <a:r>
              <a:rPr lang="en-US" altLang="zh-CN" b="1" dirty="0"/>
              <a:t>/</a:t>
            </a:r>
            <a:r>
              <a:rPr lang="zh-CN" altLang="en-US" b="1" dirty="0"/>
              <a:t>或赋值器，取值器就万事大吉。要以最好的方式呈现某个对象包含的数据，需要做严肃的思考。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5A42A-8CA8-AA4E-8AED-BD79CABA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6" y="559061"/>
            <a:ext cx="4191000" cy="113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F5A92E-1CC0-D546-8315-7B5BA8A5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96" y="1901260"/>
            <a:ext cx="4165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85648" y="340146"/>
            <a:ext cx="609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过程式代码范例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大家觉得这段代码怎样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如果现在要给</a:t>
            </a:r>
            <a:r>
              <a:rPr lang="en-US" altLang="zh-CN" dirty="0"/>
              <a:t>Geometry</a:t>
            </a:r>
            <a:r>
              <a:rPr lang="zh-CN" altLang="en-US" dirty="0"/>
              <a:t>类增加一个</a:t>
            </a:r>
            <a:r>
              <a:rPr lang="en-US" altLang="zh-CN" dirty="0" err="1"/>
              <a:t>primeter</a:t>
            </a:r>
            <a:r>
              <a:rPr lang="en-US" altLang="zh-CN" dirty="0"/>
              <a:t>()</a:t>
            </a:r>
            <a:r>
              <a:rPr lang="zh-CN" altLang="en-US" dirty="0"/>
              <a:t>，形状类不会因此而受影响。</a:t>
            </a:r>
            <a:endParaRPr lang="en-US" altLang="zh-CN" dirty="0"/>
          </a:p>
          <a:p>
            <a:r>
              <a:rPr lang="zh-CN" altLang="en-US" dirty="0"/>
              <a:t>如果现在要新增加一个新形状，</a:t>
            </a:r>
            <a:r>
              <a:rPr lang="en-US" altLang="zh-CN" dirty="0"/>
              <a:t>j</a:t>
            </a:r>
            <a:r>
              <a:rPr lang="zh-CN" altLang="en-US" dirty="0"/>
              <a:t>就得修改</a:t>
            </a:r>
            <a:r>
              <a:rPr lang="en-US" altLang="zh-CN" dirty="0"/>
              <a:t>Geometry</a:t>
            </a:r>
            <a:r>
              <a:rPr lang="zh-CN" altLang="en-US" dirty="0"/>
              <a:t>中的所有函数来处理它。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3D80D-AFD4-1C40-9F50-1DC495D1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9" y="250520"/>
            <a:ext cx="5696228" cy="60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49030" y="239939"/>
            <a:ext cx="6350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面向对象的方案</a:t>
            </a:r>
            <a:endParaRPr lang="en-US" altLang="zh-CN" b="1" dirty="0"/>
          </a:p>
          <a:p>
            <a:endParaRPr lang="en-US" b="1" dirty="0"/>
          </a:p>
          <a:p>
            <a:r>
              <a:rPr lang="zh-CN" altLang="en-US" dirty="0"/>
              <a:t>这里</a:t>
            </a:r>
            <a:r>
              <a:rPr lang="en-US" altLang="zh-CN" dirty="0"/>
              <a:t>area()</a:t>
            </a:r>
            <a:r>
              <a:rPr lang="zh-CN" altLang="en-US" dirty="0"/>
              <a:t>是多态的，不需要有</a:t>
            </a:r>
            <a:r>
              <a:rPr lang="en-US" altLang="zh-CN" dirty="0"/>
              <a:t>Geometry</a:t>
            </a:r>
            <a:r>
              <a:rPr lang="zh-CN" altLang="en-US" dirty="0"/>
              <a:t>类，所以如果新增加一个形状，现有的函数一个也不会受到影响，而当添加新函数时所有的形状都得做修改。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过程式代码便于在不改动既有数据结构的前提下添加新函数</a:t>
            </a:r>
            <a:r>
              <a:rPr lang="zh-CN" altLang="en-US" dirty="0">
                <a:latin typeface="+mj-ea"/>
              </a:rPr>
              <a:t>，</a:t>
            </a:r>
            <a:r>
              <a:rPr lang="zh-CN" altLang="en-US" dirty="0">
                <a:latin typeface="+mn-ea"/>
              </a:rPr>
              <a:t>面向对象的代码便于在不改动既有函数的前提下添加新类</a:t>
            </a:r>
            <a:r>
              <a:rPr lang="zh-CN" altLang="en-US" dirty="0"/>
              <a:t>。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3D029-20E5-3B46-9F9B-A025CFAE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7" y="197777"/>
            <a:ext cx="52578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87BF6-035D-6349-AD1A-DABA618F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5" y="1764494"/>
            <a:ext cx="6353503" cy="3108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F05E6-2ACA-5443-AD00-B2672AE939E6}"/>
              </a:ext>
            </a:extLst>
          </p:cNvPr>
          <p:cNvSpPr txBox="1"/>
          <p:nvPr/>
        </p:nvSpPr>
        <p:spPr>
          <a:xfrm>
            <a:off x="453025" y="5282120"/>
            <a:ext cx="98057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Law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Demeter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talk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only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immediate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friends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3429F-4180-3048-87D5-5DB720C5312F}"/>
              </a:ext>
            </a:extLst>
          </p:cNvPr>
          <p:cNvSpPr txBox="1"/>
          <p:nvPr/>
        </p:nvSpPr>
        <p:spPr>
          <a:xfrm>
            <a:off x="7219045" y="2731417"/>
            <a:ext cx="4519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一个类</a:t>
            </a:r>
            <a:r>
              <a:rPr lang="en-US" altLang="zh-CN" dirty="0"/>
              <a:t>C</a:t>
            </a:r>
            <a:r>
              <a:rPr lang="zh-CN" altLang="en-US" dirty="0"/>
              <a:t>中的方法</a:t>
            </a:r>
            <a:r>
              <a:rPr lang="en-US" altLang="zh-CN" dirty="0"/>
              <a:t>f</a:t>
            </a:r>
            <a:r>
              <a:rPr lang="zh-CN" altLang="en-US" dirty="0"/>
              <a:t>应该只调用以下几种方法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中的方法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</a:t>
            </a:r>
            <a:r>
              <a:rPr lang="zh-CN" altLang="en-US" dirty="0"/>
              <a:t>中生成的对象的方法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</a:t>
            </a:r>
            <a:r>
              <a:rPr lang="zh-CN" altLang="en-US" dirty="0"/>
              <a:t>的参数对象的方法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持有其引用的对象中的方法</a:t>
            </a:r>
          </a:p>
        </p:txBody>
      </p:sp>
    </p:spTree>
    <p:extLst>
      <p:ext uri="{BB962C8B-B14F-4D97-AF65-F5344CB8AC3E}">
        <p14:creationId xmlns:p14="http://schemas.microsoft.com/office/powerpoint/2010/main" val="14920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F11CE4-4D86-F349-B4A9-8801A779302D}"/>
              </a:ext>
            </a:extLst>
          </p:cNvPr>
          <p:cNvSpPr txBox="1"/>
          <p:nvPr/>
        </p:nvSpPr>
        <p:spPr>
          <a:xfrm>
            <a:off x="203199" y="3961091"/>
            <a:ext cx="11513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Build</a:t>
            </a:r>
            <a:r>
              <a:rPr lang="zh-CN" altLang="en-US" b="1" dirty="0"/>
              <a:t>模式和</a:t>
            </a:r>
            <a:r>
              <a:rPr lang="en-US" altLang="zh-CN" b="1" dirty="0"/>
              <a:t>jQuery</a:t>
            </a:r>
            <a:r>
              <a:rPr lang="zh-CN" altLang="en-US" b="1" dirty="0"/>
              <a:t>中的链式调用并不适用这条规则，因为他们从头到尾所有方法的调用者都是同一个对象。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什么是朋友？</a:t>
            </a:r>
            <a:endParaRPr lang="en-US" altLang="zh-CN" dirty="0"/>
          </a:p>
          <a:p>
            <a:r>
              <a:rPr lang="zh-CN" altLang="en-US" dirty="0"/>
              <a:t>每个对象都必然会与其他的对象有耦合关系，两个对象之间的耦合就会成为朋友关系。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那么什么又是直接的朋友呢？</a:t>
            </a:r>
            <a:endParaRPr lang="en-US" altLang="zh-CN" dirty="0"/>
          </a:p>
          <a:p>
            <a:r>
              <a:rPr lang="zh-CN" altLang="en-US" b="1" dirty="0"/>
              <a:t>出现在成员变量、方法的输入输出参数中的类就是直接的朋友</a:t>
            </a:r>
            <a:r>
              <a:rPr lang="zh-CN" altLang="en-US" dirty="0"/>
              <a:t>。迪米特法则要求只和直接的朋友通信。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93172-93DF-B844-933B-4333FB09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69238"/>
            <a:ext cx="11513540" cy="29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27169-1AB2-5A4B-8436-620D58F3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3" y="803108"/>
            <a:ext cx="7721600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11CE4-4D86-F349-B4A9-8801A779302D}"/>
              </a:ext>
            </a:extLst>
          </p:cNvPr>
          <p:cNvSpPr txBox="1"/>
          <p:nvPr/>
        </p:nvSpPr>
        <p:spPr>
          <a:xfrm>
            <a:off x="400832" y="3164681"/>
            <a:ext cx="11323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代码段</a:t>
            </a:r>
            <a:r>
              <a:rPr lang="en-US" altLang="zh-CN" b="1" dirty="0"/>
              <a:t>2</a:t>
            </a:r>
            <a:r>
              <a:rPr lang="zh-CN" altLang="en-US" b="1" dirty="0"/>
              <a:t>是否违反迪米特法则呢</a:t>
            </a:r>
            <a:r>
              <a:rPr lang="en-US" altLang="zh-CN" b="1" dirty="0"/>
              <a:t>?</a:t>
            </a:r>
          </a:p>
          <a:p>
            <a:r>
              <a:rPr lang="zh-CN" altLang="en-US" b="1" dirty="0"/>
              <a:t>如果</a:t>
            </a:r>
            <a:r>
              <a:rPr lang="en-US" altLang="zh-CN" b="1" dirty="0" err="1"/>
              <a:t>ctxt</a:t>
            </a:r>
            <a:r>
              <a:rPr lang="zh-CN" altLang="en-US" b="1" dirty="0"/>
              <a:t>，</a:t>
            </a:r>
            <a:r>
              <a:rPr lang="en-US" altLang="zh-CN" b="1" dirty="0"/>
              <a:t>opts</a:t>
            </a:r>
            <a:r>
              <a:rPr lang="zh-CN" altLang="en-US" b="1" dirty="0"/>
              <a:t>和</a:t>
            </a:r>
            <a:r>
              <a:rPr lang="en-US" altLang="zh-CN" b="1" dirty="0" err="1"/>
              <a:t>scratchDir</a:t>
            </a:r>
            <a:r>
              <a:rPr lang="zh-CN" altLang="en-US" b="1" dirty="0"/>
              <a:t>是对象？数据结构？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如果像下面这段代码，我们大概就不会提及对迪米特法则的违反了。</a:t>
            </a:r>
            <a:endParaRPr lang="en-US" altLang="zh-CN" b="1" dirty="0"/>
          </a:p>
          <a:p>
            <a:r>
              <a:rPr lang="en-US" altLang="zh-CN" b="1" dirty="0"/>
              <a:t>Final</a:t>
            </a:r>
            <a:r>
              <a:rPr lang="zh-CN" altLang="en-US" b="1" dirty="0"/>
              <a:t> </a:t>
            </a:r>
            <a:r>
              <a:rPr lang="en-US" altLang="zh-CN" b="1" dirty="0"/>
              <a:t>String</a:t>
            </a:r>
            <a:r>
              <a:rPr lang="zh-CN" altLang="en-US" b="1" dirty="0"/>
              <a:t> </a:t>
            </a:r>
            <a:r>
              <a:rPr lang="en-US" altLang="zh-CN" b="1" dirty="0" err="1"/>
              <a:t>outputDir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 err="1"/>
              <a:t>ctxt.options.scratchDir.absolutePath</a:t>
            </a:r>
            <a:r>
              <a:rPr lang="en-US" altLang="zh-CN" b="1" dirty="0"/>
              <a:t>;</a:t>
            </a:r>
          </a:p>
          <a:p>
            <a:endParaRPr lang="en-US" altLang="zh-CN" b="1" dirty="0"/>
          </a:p>
          <a:p>
            <a:r>
              <a:rPr lang="zh-CN" altLang="en-US" b="1" dirty="0"/>
              <a:t>如果数据结构只简单地拥有公共变量，没有函数，而对象则拥有私有变量和公共函数，这个问题就不那么混淆。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但是这样的混淆是存在的：也就是一半是对象，一半是数据结构。</a:t>
            </a:r>
            <a:endParaRPr lang="en-US" altLang="zh-CN" b="1" dirty="0"/>
          </a:p>
          <a:p>
            <a:r>
              <a:rPr lang="zh-CN" altLang="en-US" b="1" dirty="0"/>
              <a:t>这样的存在通常都是通过</a:t>
            </a:r>
            <a:r>
              <a:rPr lang="en-US" altLang="zh-CN" b="1" dirty="0"/>
              <a:t>public</a:t>
            </a:r>
            <a:r>
              <a:rPr lang="zh-CN" altLang="en-US" b="1" dirty="0"/>
              <a:t>的</a:t>
            </a:r>
            <a:r>
              <a:rPr lang="en-US" altLang="zh-CN" b="1" dirty="0"/>
              <a:t>setter</a:t>
            </a:r>
            <a:r>
              <a:rPr lang="zh-CN" altLang="en-US" b="1" dirty="0"/>
              <a:t>和</a:t>
            </a:r>
            <a:r>
              <a:rPr lang="en-US" altLang="zh-CN" b="1" dirty="0"/>
              <a:t>getter</a:t>
            </a:r>
            <a:r>
              <a:rPr lang="zh-CN" altLang="en-US" b="1" dirty="0"/>
              <a:t>把私有变量公开化，诱导外部函数以过程式方式来使用这些变量，同时增加了添加新函数的难度，也增加了添加新数据结构的难度，两面不讨好，应该尽量避免。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618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473BC-717A-5843-A0F9-CC6745CA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2" y="548101"/>
            <a:ext cx="7708900" cy="901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B033FC-4789-DA45-8A2C-A44A0E68D4DD}"/>
                  </a:ext>
                </a:extLst>
              </p14:cNvPr>
              <p14:cNvContentPartPr/>
              <p14:nvPr/>
            </p14:nvContentPartPr>
            <p14:xfrm>
              <a:off x="1953123" y="3482112"/>
              <a:ext cx="11880" cy="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B033FC-4789-DA45-8A2C-A44A0E68D4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4483" y="3473112"/>
                <a:ext cx="29520" cy="2196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6157FA2-AF05-C240-8406-0BCC71372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54" y="2861900"/>
            <a:ext cx="7556500" cy="469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FC1BF9-BC17-0344-A670-E695E9E37F8B}"/>
                  </a:ext>
                </a:extLst>
              </p14:cNvPr>
              <p14:cNvContentPartPr/>
              <p14:nvPr/>
            </p14:nvContentPartPr>
            <p14:xfrm>
              <a:off x="1457279" y="1513381"/>
              <a:ext cx="1015447" cy="1282783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FC1BF9-BC17-0344-A670-E695E9E37F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640" y="1504743"/>
                <a:ext cx="1033085" cy="1300419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ECB89AA-E1C6-524C-B877-AD3FCFE0D18A}"/>
              </a:ext>
            </a:extLst>
          </p:cNvPr>
          <p:cNvSpPr txBox="1"/>
          <p:nvPr/>
        </p:nvSpPr>
        <p:spPr>
          <a:xfrm>
            <a:off x="451334" y="3664779"/>
            <a:ext cx="1127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</a:t>
            </a:r>
            <a:r>
              <a:rPr lang="en-US" altLang="zh-CN" b="1" dirty="0" err="1"/>
              <a:t>ctxt</a:t>
            </a:r>
            <a:r>
              <a:rPr lang="zh-CN" altLang="en-US" b="1" dirty="0"/>
              <a:t>是一个对象，那它应该尽可能地对外屏蔽内部实现，这包括了内部的对象和数据结构，所以下面这段代码看起来更符合迪米特法则！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556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820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DengXian Light</vt:lpstr>
      <vt:lpstr>Arial</vt:lpstr>
      <vt:lpstr>Calibri</vt:lpstr>
      <vt:lpstr>Calibri Light</vt:lpstr>
      <vt:lpstr>Office Theme</vt:lpstr>
      <vt:lpstr>6. Objects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Now Teacher让GroupLeader清点全班students人数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Objects and Data Structures</dc:title>
  <dc:creator>Savy Pan (Pan Zhengbin) [Product Purchase Mobile]</dc:creator>
  <cp:lastModifiedBy>Savy Pan (Pan Zhengbin) [Product Purchase Mobile]</cp:lastModifiedBy>
  <cp:revision>3</cp:revision>
  <dcterms:created xsi:type="dcterms:W3CDTF">2019-03-03T09:43:47Z</dcterms:created>
  <dcterms:modified xsi:type="dcterms:W3CDTF">2019-03-03T10:20:16Z</dcterms:modified>
</cp:coreProperties>
</file>