
<file path=[Content_Types].xml><?xml version="1.0" encoding="utf-8"?>
<Types xmlns="http://schemas.openxmlformats.org/package/2006/content-types">
  <Default Extension="xml" ContentType="application/xml"/>
  <Default Extension="jpeg" ContentType="image/jpeg"/>
  <Default Extension="bin"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9"/>
  </p:notesMasterIdLst>
  <p:sldIdLst>
    <p:sldId id="261" r:id="rId3"/>
    <p:sldId id="265" r:id="rId4"/>
    <p:sldId id="268" r:id="rId5"/>
    <p:sldId id="269" r:id="rId6"/>
    <p:sldId id="270" r:id="rId7"/>
    <p:sldId id="271" r:id="rId8"/>
    <p:sldId id="273" r:id="rId9"/>
    <p:sldId id="274" r:id="rId10"/>
    <p:sldId id="275" r:id="rId11"/>
    <p:sldId id="277" r:id="rId12"/>
    <p:sldId id="279" r:id="rId13"/>
    <p:sldId id="280" r:id="rId14"/>
    <p:sldId id="281" r:id="rId15"/>
    <p:sldId id="282" r:id="rId16"/>
    <p:sldId id="283" r:id="rId17"/>
    <p:sldId id="284" r:id="rId18"/>
    <p:sldId id="285" r:id="rId19"/>
    <p:sldId id="286" r:id="rId20"/>
    <p:sldId id="288" r:id="rId21"/>
    <p:sldId id="287" r:id="rId22"/>
    <p:sldId id="289" r:id="rId23"/>
    <p:sldId id="290" r:id="rId24"/>
    <p:sldId id="291" r:id="rId25"/>
    <p:sldId id="292" r:id="rId26"/>
    <p:sldId id="293"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2555" autoAdjust="0"/>
  </p:normalViewPr>
  <p:slideViewPr>
    <p:cSldViewPr snapToGrid="0">
      <p:cViewPr varScale="1">
        <p:scale>
          <a:sx n="89" d="100"/>
          <a:sy n="89" d="100"/>
        </p:scale>
        <p:origin x="17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84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gitlab.coupang.net</a:t>
            </a:r>
            <a:r>
              <a:rPr lang="en-US" dirty="0" smtClean="0"/>
              <a:t>/</a:t>
            </a:r>
            <a:r>
              <a:rPr lang="en-US" dirty="0" err="1" smtClean="0"/>
              <a:t>kodiak</a:t>
            </a:r>
            <a:r>
              <a:rPr lang="en-US" dirty="0" smtClean="0"/>
              <a:t>/effective-java/blob/master/6_enums_and_annotations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085282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35366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91831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just because an enumerated type will be used in sets, there is no reason to represent it with bit fields.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30032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42731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320003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128770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gitlab.coupang.net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kodiak</a:t>
            </a:r>
            <a:r>
              <a:rPr lang="en-US" sz="1200" b="0" i="0" kern="1200" dirty="0" smtClean="0">
                <a:solidFill>
                  <a:schemeClr val="tx1"/>
                </a:solidFill>
                <a:effectLst/>
                <a:latin typeface="+mn-lt"/>
                <a:ea typeface="+mn-ea"/>
                <a:cs typeface="+mn-cs"/>
              </a:rPr>
              <a:t>/effective-java/blob/master/main/</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/java/com/</a:t>
            </a:r>
            <a:r>
              <a:rPr lang="en-US" sz="1200" b="0" i="0" kern="1200" dirty="0" err="1" smtClean="0">
                <a:solidFill>
                  <a:schemeClr val="tx1"/>
                </a:solidFill>
                <a:effectLst/>
                <a:latin typeface="+mn-lt"/>
                <a:ea typeface="+mn-ea"/>
                <a:cs typeface="+mn-cs"/>
              </a:rPr>
              <a:t>effectivejava</a:t>
            </a:r>
            <a:r>
              <a:rPr lang="en-US" sz="1200" b="0" i="0" kern="1200" dirty="0" smtClean="0">
                <a:solidFill>
                  <a:schemeClr val="tx1"/>
                </a:solidFill>
                <a:effectLst/>
                <a:latin typeface="+mn-lt"/>
                <a:ea typeface="+mn-ea"/>
                <a:cs typeface="+mn-cs"/>
              </a:rPr>
              <a:t>/ch06_enums_annotations/Item37_NestedEnumMap.java</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summary,</a:t>
            </a:r>
          </a:p>
          <a:p>
            <a:r>
              <a:rPr lang="en-US" sz="1200" b="0" i="0" kern="1200" dirty="0" smtClean="0">
                <a:solidFill>
                  <a:schemeClr val="tx1"/>
                </a:solidFill>
                <a:effectLst/>
                <a:latin typeface="+mn-lt"/>
                <a:ea typeface="+mn-ea"/>
                <a:cs typeface="+mn-cs"/>
              </a:rPr>
              <a:t>it is rarely appropriate to use ordinals to index into arrays: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 instead.</a:t>
            </a:r>
          </a:p>
          <a:p>
            <a:r>
              <a:rPr lang="en-US" sz="1200" b="0" i="0" kern="1200" dirty="0" smtClean="0">
                <a:solidFill>
                  <a:schemeClr val="tx1"/>
                </a:solidFill>
                <a:effectLst/>
                <a:latin typeface="+mn-lt"/>
                <a:ea typeface="+mn-ea"/>
                <a:cs typeface="+mn-cs"/>
              </a:rPr>
              <a:t>If the relationship you are representing is multidimensional, use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 </a:t>
            </a:r>
            <a:r>
              <a:rPr lang="en-US" sz="1200" b="0" i="0" kern="1200" dirty="0" err="1" smtClean="0">
                <a:solidFill>
                  <a:schemeClr val="tx1"/>
                </a:solidFill>
                <a:effectLst/>
                <a:latin typeface="+mn-lt"/>
                <a:ea typeface="+mn-ea"/>
                <a:cs typeface="+mn-cs"/>
              </a:rPr>
              <a:t>EnumMap</a:t>
            </a:r>
            <a:r>
              <a:rPr lang="en-US" sz="1200" b="0" i="0" kern="1200" dirty="0" smtClean="0">
                <a:solidFill>
                  <a:schemeClr val="tx1"/>
                </a:solidFill>
                <a:effectLst/>
                <a:latin typeface="+mn-lt"/>
                <a:ea typeface="+mn-ea"/>
                <a:cs typeface="+mn-cs"/>
              </a:rPr>
              <a:t>&lt;...&gt;&gt;.</a:t>
            </a:r>
          </a:p>
          <a:p>
            <a:r>
              <a:rPr lang="en-US" sz="1200" b="0" i="0" kern="1200" dirty="0" smtClean="0">
                <a:solidFill>
                  <a:schemeClr val="tx1"/>
                </a:solidFill>
                <a:effectLst/>
                <a:latin typeface="+mn-lt"/>
                <a:ea typeface="+mn-ea"/>
                <a:cs typeface="+mn-cs"/>
              </a:rPr>
              <a:t>This is a special case of the general principle that application programmers should rarely, if ever, use </a:t>
            </a:r>
            <a:r>
              <a:rPr lang="en-US" sz="1200" b="0" i="0" kern="1200" dirty="0" err="1" smtClean="0">
                <a:solidFill>
                  <a:schemeClr val="tx1"/>
                </a:solidFill>
                <a:effectLst/>
                <a:latin typeface="+mn-lt"/>
                <a:ea typeface="+mn-ea"/>
                <a:cs typeface="+mn-cs"/>
              </a:rPr>
              <a:t>Enum.ordinal</a:t>
            </a:r>
            <a:r>
              <a:rPr lang="en-US" sz="1200" b="0" i="0" kern="1200" dirty="0" smtClean="0">
                <a:solidFill>
                  <a:schemeClr val="tx1"/>
                </a:solidFill>
                <a:effectLst/>
                <a:latin typeface="+mn-lt"/>
                <a:ea typeface="+mn-ea"/>
                <a:cs typeface="+mn-cs"/>
              </a:rPr>
              <a:t> (Item 35).</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37218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58107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while you cannot write an extensible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you can emulate it by writing an interface to accompany a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that implements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allows clients to write their own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(or other types) that implement the interface.</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Instances of these types can then be used wherever instances of the basic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type can be used, assuming APIs are written in terms of the interface.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300907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28417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6782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053554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There is simply no reason to use naming patterns when you can use annotations instead.</a:t>
            </a:r>
          </a:p>
          <a:p>
            <a:r>
              <a:rPr lang="en-US" sz="1200" b="0" i="0" kern="1200" dirty="0" smtClean="0">
                <a:solidFill>
                  <a:schemeClr val="tx1"/>
                </a:solidFill>
                <a:effectLst/>
                <a:latin typeface="+mn-lt"/>
                <a:ea typeface="+mn-ea"/>
                <a:cs typeface="+mn-cs"/>
              </a:rPr>
              <a:t>all programmers should use the predefined annotation types that Java provides (Items 40, 27).</a:t>
            </a:r>
          </a:p>
          <a:p>
            <a:r>
              <a:rPr lang="en-US" sz="1200" b="0" i="0" kern="1200" dirty="0" smtClean="0">
                <a:solidFill>
                  <a:schemeClr val="tx1"/>
                </a:solidFill>
                <a:effectLst/>
                <a:latin typeface="+mn-lt"/>
                <a:ea typeface="+mn-ea"/>
                <a:cs typeface="+mn-cs"/>
              </a:rPr>
              <a:t>Also, consider using the annotations provided by your IDE or static analysis tools.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Such annotations can improve the quality of the diagnostic information provided by these tools.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597088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187543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compiler can. protect you from a great many errors if you use the Override annotation on every method declaration that you believe to override a </a:t>
            </a:r>
            <a:r>
              <a:rPr lang="en-US" sz="1200" b="0" i="0" kern="1200" dirty="0" err="1" smtClean="0">
                <a:solidFill>
                  <a:schemeClr val="tx1"/>
                </a:solidFill>
                <a:effectLst/>
                <a:latin typeface="+mn-lt"/>
                <a:ea typeface="+mn-ea"/>
                <a:cs typeface="+mn-cs"/>
              </a:rPr>
              <a:t>supertype</a:t>
            </a:r>
            <a:r>
              <a:rPr lang="en-US" sz="1200" b="0" i="0" kern="1200" dirty="0" smtClean="0">
                <a:solidFill>
                  <a:schemeClr val="tx1"/>
                </a:solidFill>
                <a:effectLst/>
                <a:latin typeface="+mn-lt"/>
                <a:ea typeface="+mn-ea"/>
                <a:cs typeface="+mn-cs"/>
              </a:rPr>
              <a:t> declaration,</a:t>
            </a:r>
          </a:p>
          <a:p>
            <a:r>
              <a:rPr lang="en-US" sz="1200" b="0" i="0" kern="1200" dirty="0" smtClean="0">
                <a:solidFill>
                  <a:schemeClr val="tx1"/>
                </a:solidFill>
                <a:effectLst/>
                <a:latin typeface="+mn-lt"/>
                <a:ea typeface="+mn-ea"/>
                <a:cs typeface="+mn-cs"/>
              </a:rPr>
              <a:t>with one exception: In concrete classes, you need not annotate methods that you believe to override abstract method declarations (though it is not harmful to do so). </a:t>
            </a:r>
          </a:p>
          <a:p>
            <a:r>
              <a:rPr lang="en-US" sz="1200" b="0" i="0" kern="1200" dirty="0" smtClean="0">
                <a:solidFill>
                  <a:schemeClr val="tx1"/>
                </a:solidFill>
                <a:effectLst/>
                <a:latin typeface="+mn-lt"/>
                <a:ea typeface="+mn-ea"/>
                <a:cs typeface="+mn-cs"/>
              </a:rPr>
              <a:t>&gt; In an abstract class or an interface, however, it is worth annotating all methods that you believe to override superclass or </a:t>
            </a:r>
            <a:r>
              <a:rPr lang="en-US" sz="1200" b="0" i="0" kern="1200" dirty="0" err="1" smtClean="0">
                <a:solidFill>
                  <a:schemeClr val="tx1"/>
                </a:solidFill>
                <a:effectLst/>
                <a:latin typeface="+mn-lt"/>
                <a:ea typeface="+mn-ea"/>
                <a:cs typeface="+mn-cs"/>
              </a:rPr>
              <a:t>superinterface</a:t>
            </a:r>
            <a:r>
              <a:rPr lang="en-US" sz="1200" b="0" i="0" kern="1200" dirty="0" smtClean="0">
                <a:solidFill>
                  <a:schemeClr val="tx1"/>
                </a:solidFill>
                <a:effectLst/>
                <a:latin typeface="+mn-lt"/>
                <a:ea typeface="+mn-ea"/>
                <a:cs typeface="+mn-cs"/>
              </a:rPr>
              <a:t> methods, whether con- </a:t>
            </a:r>
            <a:r>
              <a:rPr lang="en-US" sz="1200" b="0" i="0" kern="1200" dirty="0" err="1" smtClean="0">
                <a:solidFill>
                  <a:schemeClr val="tx1"/>
                </a:solidFill>
                <a:effectLst/>
                <a:latin typeface="+mn-lt"/>
                <a:ea typeface="+mn-ea"/>
                <a:cs typeface="+mn-cs"/>
              </a:rPr>
              <a:t>crete</a:t>
            </a:r>
            <a:r>
              <a:rPr lang="en-US" sz="1200" b="0" i="0" kern="1200" dirty="0" smtClean="0">
                <a:solidFill>
                  <a:schemeClr val="tx1"/>
                </a:solidFill>
                <a:effectLst/>
                <a:latin typeface="+mn-lt"/>
                <a:ea typeface="+mn-ea"/>
                <a:cs typeface="+mn-cs"/>
              </a:rPr>
              <a:t> or abstract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967762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409967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77802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884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428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8683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793525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200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00969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7029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6/14/18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gitlab.coupang.net/kodiak/effective-java/blob/master/main/src/java/com/effectivejava/ch06_enums_annotations/Item39_2_MarkerAnnotations.java" TargetMode="External"/><Relationship Id="rId4" Type="http://schemas.openxmlformats.org/officeDocument/2006/relationships/hyperlink" Target="http://gitlab.coupang.net/kodiak/effective-java/blob/master/main/src/java/com/effectivejava/ch06_enums_annotations/Item39_3_AnnotationsParam.java" TargetMode="External"/><Relationship Id="rId5" Type="http://schemas.openxmlformats.org/officeDocument/2006/relationships/hyperlink" Target="http://gitlab.coupang.net/kodiak/effective-java/blob/master/main/src/java/com/effectivejava/ch06_enums_annotations/Item39_4_AnnotationsArrayParam.java" TargetMode="External"/><Relationship Id="rId6" Type="http://schemas.openxmlformats.org/officeDocument/2006/relationships/hyperlink" Target="http://gitlab.coupang.net/kodiak/effective-java/blob/master/main/src/java/com/effectivejava/ch06_enums_annotations/Item39_5_RepeatableAnnotations.java" TargetMode="External"/><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gitlab.coupang.net/kodiak/effective-java/tree/master/6_enums_and_annotations" TargetMode="External"/><Relationship Id="rId3" Type="http://schemas.openxmlformats.org/officeDocument/2006/relationships/hyperlink" Target="http://gitlab.coupang.net/kodiak/effective-java/tree/master/main/src/java/com/effectivejava/ch06_enums_annot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gitlab.coupang.net/kodiak/effective-java/blob/master/6_enums_and_annotations/item_34_use_enums_instead_of_int_constants.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A8EC506-B1DA-46A1-B44D-774E68468E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 xmlns:a16="http://schemas.microsoft.com/office/drawing/2014/main" id="{BFF30785-305E-45D7-984F-5AA93D3CA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 xmlns:a16="http://schemas.microsoft.com/office/drawing/2014/main" id="{15E01FA5-D766-43CA-A83D-E7CF3F04E96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 xmlns:a16="http://schemas.microsoft.com/office/drawing/2014/main" id="{CA73784B-AC76-4BAD-93AF-C72D0EDFD7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 xmlns:a16="http://schemas.microsoft.com/office/drawing/2014/main" id="{811DCF04-0C7C-44FC-8246-FC8D736B1A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378097"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sz="1600" dirty="0" smtClean="0">
                <a:solidFill>
                  <a:schemeClr val="tx1">
                    <a:lumMod val="95000"/>
                    <a:lumOff val="5000"/>
                  </a:schemeClr>
                </a:solidFill>
              </a:rPr>
              <a:t>6. </a:t>
            </a:r>
            <a:r>
              <a:rPr lang="en-US" sz="1600" dirty="0" err="1" smtClean="0">
                <a:solidFill>
                  <a:schemeClr val="tx1">
                    <a:lumMod val="95000"/>
                    <a:lumOff val="5000"/>
                  </a:schemeClr>
                </a:solidFill>
              </a:rPr>
              <a:t>Enums</a:t>
            </a:r>
            <a:r>
              <a:rPr lang="en-US" sz="1600" dirty="0" smtClean="0">
                <a:solidFill>
                  <a:schemeClr val="tx1">
                    <a:lumMod val="95000"/>
                    <a:lumOff val="5000"/>
                  </a:schemeClr>
                </a:solidFill>
              </a:rPr>
              <a:t> and Annotations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3253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elements of an enumerated type are used primarily in sets, it is traditional to use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(Item 34), assigning a different power of 2 to each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r>
              <a:rPr lang="en-US" altLang="zh-CN"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Item36_EnumSet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 fields</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Rectangle 5">
            <a:extLst>
              <a:ext uri="{FF2B5EF4-FFF2-40B4-BE49-F238E27FC236}">
                <a16:creationId xmlns="" xmlns:a16="http://schemas.microsoft.com/office/drawing/2014/main" id="{ECB09C68-0341-A44A-A18C-0F3B4DBE4D5D}"/>
              </a:ext>
            </a:extLst>
          </p:cNvPr>
          <p:cNvSpPr/>
          <p:nvPr/>
        </p:nvSpPr>
        <p:spPr>
          <a:xfrm>
            <a:off x="1194220" y="2967209"/>
            <a:ext cx="9730875"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969896"/>
                </a:solidFill>
                <a:latin typeface="Menlo" charset="0"/>
                <a:ea typeface="Menlo" charset="0"/>
                <a:cs typeface="Menlo" charset="0"/>
              </a:rPr>
              <a:t>// Bit field enumeration constants - OBSOLETE!</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class</a:t>
            </a:r>
            <a:r>
              <a:rPr lang="en-US" sz="1400" dirty="0">
                <a:latin typeface="Menlo" charset="0"/>
                <a:ea typeface="Menlo" charset="0"/>
                <a:cs typeface="Menlo" charset="0"/>
              </a:rPr>
              <a:t> </a:t>
            </a:r>
            <a:r>
              <a:rPr lang="en-US" sz="1400" dirty="0">
                <a:solidFill>
                  <a:srgbClr val="F0C674"/>
                </a:solidFill>
                <a:latin typeface="Menlo" charset="0"/>
                <a:ea typeface="Menlo" charset="0"/>
                <a:cs typeface="Menlo" charset="0"/>
              </a:rPr>
              <a:t>Text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STYLE_BOLD</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1</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STYLE_ITALIC</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2</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STYLE_UNDERLINE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4</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static</a:t>
            </a:r>
            <a:r>
              <a:rPr lang="en-US" sz="1400" dirty="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STYLE_STRIKETHROUGH</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1</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&lt;&lt;</a:t>
            </a:r>
            <a:r>
              <a:rPr lang="en-US" sz="1400" dirty="0">
                <a:latin typeface="Menlo" charset="0"/>
                <a:ea typeface="Menlo" charset="0"/>
                <a:cs typeface="Menlo" charset="0"/>
              </a:rPr>
              <a:t> </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969896"/>
                </a:solidFill>
                <a:latin typeface="Menlo" charset="0"/>
                <a:ea typeface="Menlo" charset="0"/>
                <a:cs typeface="Menlo" charset="0"/>
              </a:rPr>
              <a:t>// 8</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969896"/>
                </a:solidFill>
                <a:latin typeface="Menlo" charset="0"/>
                <a:ea typeface="Menlo" charset="0"/>
                <a:cs typeface="Menlo" charset="0"/>
              </a:rPr>
              <a:t>	</a:t>
            </a:r>
            <a:r>
              <a:rPr lang="en-US" sz="1400" dirty="0" smtClean="0">
                <a:solidFill>
                  <a:srgbClr val="969896"/>
                </a:solidFill>
                <a:latin typeface="Menlo" charset="0"/>
                <a:ea typeface="Menlo" charset="0"/>
                <a:cs typeface="Menlo" charset="0"/>
              </a:rPr>
              <a:t>// </a:t>
            </a:r>
            <a:r>
              <a:rPr lang="en-US" sz="1400" dirty="0">
                <a:solidFill>
                  <a:srgbClr val="969896"/>
                </a:solidFill>
                <a:latin typeface="Menlo" charset="0"/>
                <a:ea typeface="Menlo" charset="0"/>
                <a:cs typeface="Menlo" charset="0"/>
              </a:rPr>
              <a:t>Parameter is bitwise OR of zero or more STYLE_ constants</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a:solidFill>
                  <a:srgbClr val="F0C674"/>
                </a:solidFill>
                <a:latin typeface="Menlo" charset="0"/>
                <a:ea typeface="Menlo" charset="0"/>
                <a:cs typeface="Menlo" charset="0"/>
              </a:rPr>
              <a:t>void</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applyStyles</a:t>
            </a:r>
            <a:r>
              <a:rPr lang="en-US" sz="1400" dirty="0">
                <a:solidFill>
                  <a:srgbClr val="8ABEB7"/>
                </a:solidFill>
                <a:latin typeface="Menlo" charset="0"/>
                <a:ea typeface="Menlo" charset="0"/>
                <a:cs typeface="Menlo" charset="0"/>
              </a:rPr>
              <a:t>(</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System</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out</a:t>
            </a:r>
            <a:r>
              <a:rPr lang="en-US" sz="1400" dirty="0" err="1">
                <a:solidFill>
                  <a:srgbClr val="8ABEB7"/>
                </a:solidFill>
                <a:latin typeface="Menlo" charset="0"/>
                <a:ea typeface="Menlo" charset="0"/>
                <a:cs typeface="Menlo" charset="0"/>
              </a:rPr>
              <a:t>.</a:t>
            </a:r>
            <a:r>
              <a:rPr lang="en-US" sz="1400" dirty="0" err="1">
                <a:solidFill>
                  <a:srgbClr val="81A2BE"/>
                </a:solidFill>
                <a:latin typeface="Menlo" charset="0"/>
                <a:ea typeface="Menlo" charset="0"/>
                <a:cs typeface="Menlo" charset="0"/>
              </a:rPr>
              <a:t>print</a:t>
            </a:r>
            <a:r>
              <a:rPr lang="en-US" sz="1400" dirty="0">
                <a:solidFill>
                  <a:srgbClr val="8ABEB7"/>
                </a:solidFill>
                <a:latin typeface="Menlo" charset="0"/>
                <a:ea typeface="Menlo" charset="0"/>
                <a:cs typeface="Menlo" charset="0"/>
              </a:rPr>
              <a:t>(</a:t>
            </a:r>
            <a:r>
              <a:rPr lang="en-US" sz="1400" dirty="0">
                <a:solidFill>
                  <a:srgbClr val="C5C8C6"/>
                </a:solidFill>
                <a:latin typeface="Menlo" charset="0"/>
                <a:ea typeface="Menlo" charset="0"/>
                <a:cs typeface="Menlo" charset="0"/>
              </a:rPr>
              <a:t>styles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
        <p:nvSpPr>
          <p:cNvPr id="8" name="Content Placeholder 2"/>
          <p:cNvSpPr txBox="1">
            <a:spLocks/>
          </p:cNvSpPr>
          <p:nvPr/>
        </p:nvSpPr>
        <p:spPr>
          <a:xfrm>
            <a:off x="1194220" y="4843456"/>
            <a:ext cx="10243236" cy="1828800"/>
          </a:xfrm>
          <a:prstGeom prst="rect">
            <a:avLst/>
          </a:prstGeom>
          <a:ln w="57150">
            <a:noFill/>
          </a:ln>
        </p:spPr>
        <p:txBody>
          <a:bodyPr vert="horz" lIns="91440" tIns="45720" rIns="91440" bIns="45720" numCol="1" rtlCol="0" anchor="t">
            <a:no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use the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bitwise OR operation</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to combine several constants into a set, known as a bit field: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text.applyStyles</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(STYLE_BOLD | STYLE_ITALIC); </a:t>
            </a:r>
          </a:p>
          <a:p>
            <a:pPr marL="285750" indent="-285750">
              <a:lnSpc>
                <a:spcPct val="150000"/>
              </a:lnSpc>
              <a:buFont typeface="Arial" charset="0"/>
              <a:buChar char="•"/>
            </a:pP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perform </a:t>
            </a:r>
            <a:r>
              <a:rPr lang="en-US" sz="1200"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set operations</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such as union and intersection efficiently using bitwise arithmetic.</a:t>
            </a: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the disadvantages of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Item34</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to predict the maximum number of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bits</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choose a type for the bit field (typically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 long) accordingly.</a:t>
            </a:r>
          </a:p>
        </p:txBody>
      </p:sp>
    </p:spTree>
    <p:extLst>
      <p:ext uri="{BB962C8B-B14F-4D97-AF65-F5344CB8AC3E}">
        <p14:creationId xmlns:p14="http://schemas.microsoft.com/office/powerpoint/2010/main" val="10843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781506" y="4609747"/>
            <a:ext cx="10515600" cy="2222339"/>
          </a:xfrm>
          <a:prstGeom prst="rect">
            <a:avLst/>
          </a:prstGeom>
          <a:ln w="57150">
            <a:noFill/>
          </a:ln>
        </p:spPr>
        <p:txBody>
          <a:bodyPr vert="horz" lIns="91440" tIns="45720" rIns="91440" bIns="45720" numCol="1" rtlCol="0" anchor="t">
            <a:normAutofit/>
          </a:bodyPr>
          <a:lstStyle/>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a:t>
            </a:r>
          </a:p>
          <a:p>
            <a:pPr marL="285750" indent="-285750">
              <a:lnSpc>
                <a:spcPct val="150000"/>
              </a:lnSpc>
              <a:buFont typeface="Arial" charset="0"/>
              <a:buChar char="•"/>
            </a:pP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conciseness and performance of bit fields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all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many advantages of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a:t>
            </a: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not possible to create an immutable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the meantime, you can wrap an </a:t>
            </a:r>
            <a:r>
              <a:rPr lang="en-US" sz="12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with </a:t>
            </a:r>
            <a:r>
              <a:rPr lang="en-US" sz="1200"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Collections.unmodifiableSet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 </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conciseness and performance will suffer</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8" name="Picture 7"/>
          <p:cNvPicPr>
            <a:picLocks noChangeAspect="1"/>
          </p:cNvPicPr>
          <p:nvPr/>
        </p:nvPicPr>
        <p:blipFill>
          <a:blip r:embed="rId3"/>
          <a:stretch>
            <a:fillRect/>
          </a:stretch>
        </p:blipFill>
        <p:spPr>
          <a:xfrm>
            <a:off x="984156" y="1960042"/>
            <a:ext cx="5055150" cy="2566461"/>
          </a:xfrm>
          <a:prstGeom prst="rect">
            <a:avLst/>
          </a:prstGeom>
        </p:spPr>
      </p:pic>
    </p:spTree>
    <p:extLst>
      <p:ext uri="{BB962C8B-B14F-4D97-AF65-F5344CB8AC3E}">
        <p14:creationId xmlns:p14="http://schemas.microsoft.com/office/powerpoint/2010/main" val="639431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36: Use </a:t>
            </a:r>
            <a:r>
              <a:rPr lang="en-US" sz="3200" b="1" dirty="0" err="1"/>
              <a:t>EnumSet</a:t>
            </a:r>
            <a:r>
              <a:rPr lang="en-US" sz="3200" b="1" dirty="0"/>
              <a:t> instead of bit </a:t>
            </a:r>
            <a:r>
              <a:rPr lang="en-US" sz="3200" b="1" dirty="0" smtClean="0"/>
              <a:t>fields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 1: Consider static factory methods instead of constructors</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Related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Item</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231900" y="2664514"/>
            <a:ext cx="8013700" cy="1854200"/>
          </a:xfrm>
          <a:prstGeom prst="rect">
            <a:avLst/>
          </a:prstGeom>
        </p:spPr>
      </p:pic>
    </p:spTree>
    <p:extLst>
      <p:ext uri="{BB962C8B-B14F-4D97-AF65-F5344CB8AC3E}">
        <p14:creationId xmlns:p14="http://schemas.microsoft.com/office/powerpoint/2010/main" val="1734981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5266955"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This</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simplistic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meant to represent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plant</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Suppose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have an array of plants representing a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garden.</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list these plants organized by life </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cycle</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b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200" dirty="0"/>
              <a:t>Item37_EnumMap</a:t>
            </a: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Background</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6322104" y="1669722"/>
            <a:ext cx="5016500" cy="4648200"/>
          </a:xfrm>
          <a:prstGeom prst="rect">
            <a:avLst/>
          </a:prstGeom>
        </p:spPr>
      </p:pic>
    </p:spTree>
    <p:extLst>
      <p:ext uri="{BB962C8B-B14F-4D97-AF65-F5344CB8AC3E}">
        <p14:creationId xmlns:p14="http://schemas.microsoft.com/office/powerpoint/2010/main" val="549765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5492749"/>
            <a:ext cx="10614789" cy="982923"/>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Class cast: arrays are not compatible with generics.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most serious problem with this technique is that when you access an array that is indexed by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ordinal, it is your responsibility to use the correct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a:t>
            </a:r>
          </a:p>
        </p:txBody>
      </p:sp>
      <p:sp>
        <p:nvSpPr>
          <p:cNvPr id="5" name="Text 2"/>
          <p:cNvSpPr/>
          <p:nvPr/>
        </p:nvSpPr>
        <p:spPr>
          <a:xfrm>
            <a:off x="834260" y="1462646"/>
            <a:ext cx="10515600" cy="830997"/>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indexed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by</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6" name="Picture 5"/>
          <p:cNvPicPr>
            <a:picLocks noChangeAspect="1"/>
          </p:cNvPicPr>
          <p:nvPr/>
        </p:nvPicPr>
        <p:blipFill>
          <a:blip r:embed="rId3"/>
          <a:stretch>
            <a:fillRect/>
          </a:stretch>
        </p:blipFill>
        <p:spPr>
          <a:xfrm>
            <a:off x="942975" y="1876798"/>
            <a:ext cx="7404801" cy="3461474"/>
          </a:xfrm>
          <a:prstGeom prst="rect">
            <a:avLst/>
          </a:prstGeom>
        </p:spPr>
      </p:pic>
    </p:spTree>
    <p:extLst>
      <p:ext uri="{BB962C8B-B14F-4D97-AF65-F5344CB8AC3E}">
        <p14:creationId xmlns:p14="http://schemas.microsoft.com/office/powerpoint/2010/main" val="1279087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4785098"/>
            <a:ext cx="10614789" cy="1662000"/>
          </a:xfrm>
          <a:prstGeom prst="rect">
            <a:avLst/>
          </a:prstGeom>
          <a:ln w="57150">
            <a:noFill/>
          </a:ln>
        </p:spPr>
        <p:txBody>
          <a:bodyPr vert="horz" lIns="91440" tIns="45720" rIns="91440" bIns="45720" numCol="1" rtlCol="0" anchor="t">
            <a:normAutofit fontScale="92500" lnSpcReduction="10000"/>
          </a:bodyPr>
          <a:lstStyle/>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shorter, clearer, safer.</a:t>
            </a:r>
            <a:b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3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can be further shortened by using a stream.</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there's no unsafe cast.</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possibility for error in computing array indices.</a:t>
            </a:r>
          </a:p>
          <a:p>
            <a:pPr marL="285750"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comparable in speed to the original version.</a:t>
            </a: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927764" y="2063580"/>
            <a:ext cx="8193087" cy="2613115"/>
          </a:xfrm>
          <a:prstGeom prst="rect">
            <a:avLst/>
          </a:prstGeom>
        </p:spPr>
      </p:pic>
    </p:spTree>
    <p:extLst>
      <p:ext uri="{BB962C8B-B14F-4D97-AF65-F5344CB8AC3E}">
        <p14:creationId xmlns:p14="http://schemas.microsoft.com/office/powerpoint/2010/main" val="263024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37: Use </a:t>
            </a:r>
            <a:r>
              <a:rPr lang="en-US" sz="3200" b="1" dirty="0" err="1"/>
              <a:t>EnumMap</a:t>
            </a:r>
            <a:r>
              <a:rPr lang="en-US" sz="3200" b="1" dirty="0"/>
              <a:t> instead of ordinal indexing</a:t>
            </a: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836961"/>
            <a:ext cx="10614789" cy="361013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t>Item37_NestedEnumMap</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61665"/>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Nested</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209186"/>
            <a:ext cx="8750300" cy="342900"/>
          </a:xfrm>
          <a:prstGeom prst="rect">
            <a:avLst/>
          </a:prstGeom>
        </p:spPr>
      </p:pic>
    </p:spTree>
    <p:extLst>
      <p:ext uri="{BB962C8B-B14F-4D97-AF65-F5344CB8AC3E}">
        <p14:creationId xmlns:p14="http://schemas.microsoft.com/office/powerpoint/2010/main" val="1135474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It's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 possible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 have one enumerated type extend another</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But</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ometimes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it is desirable to let the users of an API provide their own operations, effectively extending the set of operations provided by the API</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t>Item38_ExtensibleEnum</a:t>
            </a:r>
            <a:r>
              <a:rPr lang="en-US" altLang="zh-CN" sz="1600" dirty="0" smtClean="0"/>
              <a:t>.</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Extensible enumerated types</a:t>
            </a:r>
          </a:p>
        </p:txBody>
      </p:sp>
      <p:pic>
        <p:nvPicPr>
          <p:cNvPr id="3" name="Picture 2"/>
          <p:cNvPicPr>
            <a:picLocks noChangeAspect="1"/>
          </p:cNvPicPr>
          <p:nvPr/>
        </p:nvPicPr>
        <p:blipFill>
          <a:blip r:embed="rId3"/>
          <a:stretch>
            <a:fillRect/>
          </a:stretch>
        </p:blipFill>
        <p:spPr>
          <a:xfrm>
            <a:off x="1152525" y="3629416"/>
            <a:ext cx="4019550" cy="2912718"/>
          </a:xfrm>
          <a:prstGeom prst="rect">
            <a:avLst/>
          </a:prstGeom>
        </p:spPr>
      </p:pic>
    </p:spTree>
    <p:extLst>
      <p:ext uri="{BB962C8B-B14F-4D97-AF65-F5344CB8AC3E}">
        <p14:creationId xmlns:p14="http://schemas.microsoft.com/office/powerpoint/2010/main" val="82435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38: Emulate extensible </a:t>
            </a:r>
            <a:r>
              <a:rPr lang="en-US" sz="3200" b="1" dirty="0" err="1"/>
              <a:t>enums</a:t>
            </a:r>
            <a:r>
              <a:rPr lang="en-US" sz="3200" b="1" dirty="0"/>
              <a:t> with interfaces</a:t>
            </a:r>
          </a:p>
        </p:txBody>
      </p:sp>
      <p:sp>
        <p:nvSpPr>
          <p:cNvPr id="7" name="Content Placeholder 2"/>
          <p:cNvSpPr txBox="1">
            <a:spLocks/>
          </p:cNvSpPr>
          <p:nvPr/>
        </p:nvSpPr>
        <p:spPr>
          <a:xfrm>
            <a:off x="682317" y="6212906"/>
            <a:ext cx="10614789" cy="379931"/>
          </a:xfrm>
          <a:prstGeom prst="rect">
            <a:avLst/>
          </a:prstGeom>
          <a:ln w="57150">
            <a:noFill/>
          </a:ln>
        </p:spPr>
        <p:txBody>
          <a:bodyPr vert="horz" lIns="91440" tIns="45720" rIns="91440" bIns="45720" numCol="1" rtlCol="0" anchor="t">
            <a:normAutofit fontScale="85000" lnSpcReduction="20000"/>
          </a:bodyPr>
          <a:lstStyle/>
          <a:p>
            <a:pPr marL="285750" indent="-285750">
              <a:lnSpc>
                <a:spcPct val="150000"/>
              </a:lnSpc>
              <a:buFont typeface="Arial" charset="0"/>
              <a:buChar char="•"/>
            </a:pPr>
            <a:r>
              <a:rPr lang="en-US" sz="1600"/>
              <a:t>Solution #2 is a bit more flexible: it allows the caller to combine operations from multiple implementation types.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How to pass in an entire extension </a:t>
            </a:r>
            <a:r>
              <a:rPr lang="en-US" altLang="zh-CN"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2054726"/>
            <a:ext cx="7461250" cy="1672673"/>
          </a:xfrm>
          <a:prstGeom prst="rect">
            <a:avLst/>
          </a:prstGeom>
        </p:spPr>
      </p:pic>
      <p:pic>
        <p:nvPicPr>
          <p:cNvPr id="6" name="Picture 5"/>
          <p:cNvPicPr>
            <a:picLocks noChangeAspect="1"/>
          </p:cNvPicPr>
          <p:nvPr/>
        </p:nvPicPr>
        <p:blipFill>
          <a:blip r:embed="rId4"/>
          <a:stretch>
            <a:fillRect/>
          </a:stretch>
        </p:blipFill>
        <p:spPr>
          <a:xfrm>
            <a:off x="834260" y="3905328"/>
            <a:ext cx="7461250" cy="2319615"/>
          </a:xfrm>
          <a:prstGeom prst="rect">
            <a:avLst/>
          </a:prstGeom>
        </p:spPr>
      </p:pic>
    </p:spTree>
    <p:extLst>
      <p:ext uri="{BB962C8B-B14F-4D97-AF65-F5344CB8AC3E}">
        <p14:creationId xmlns:p14="http://schemas.microsoft.com/office/powerpoint/2010/main" val="882419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106147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Historically, it was common to use naming patterns to indicate that some program elements demanded special treatment by a tool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framework.</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For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prior to release 4, the JUnit testing framework required its users to designate test meth-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ods</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by beginning their names with the characters test</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naming</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pattern?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4" name="Picture 3"/>
          <p:cNvPicPr>
            <a:picLocks noChangeAspect="1"/>
          </p:cNvPicPr>
          <p:nvPr/>
        </p:nvPicPr>
        <p:blipFill>
          <a:blip r:embed="rId3"/>
          <a:stretch>
            <a:fillRect/>
          </a:stretch>
        </p:blipFill>
        <p:spPr>
          <a:xfrm>
            <a:off x="834260" y="3694636"/>
            <a:ext cx="4017866" cy="3053960"/>
          </a:xfrm>
          <a:prstGeom prst="rect">
            <a:avLst/>
          </a:prstGeom>
        </p:spPr>
      </p:pic>
      <p:sp>
        <p:nvSpPr>
          <p:cNvPr id="3" name="TextBox 2"/>
          <p:cNvSpPr txBox="1"/>
          <p:nvPr/>
        </p:nvSpPr>
        <p:spPr>
          <a:xfrm>
            <a:off x="4992130" y="4235572"/>
            <a:ext cx="7092779" cy="2369880"/>
          </a:xfrm>
          <a:prstGeom prst="rect">
            <a:avLst/>
          </a:prstGeom>
          <a:noFill/>
        </p:spPr>
        <p:txBody>
          <a:bodyPr wrap="square" rtlCol="0">
            <a:spAutoFit/>
          </a:bodyPr>
          <a:lstStyle/>
          <a:p>
            <a:r>
              <a:rPr lang="en-US" dirty="0"/>
              <a:t>Disadvantages</a:t>
            </a:r>
          </a:p>
          <a:p>
            <a:pPr marL="285750" indent="-285750">
              <a:buFont typeface="Arial" charset="0"/>
              <a:buChar char="•"/>
            </a:pPr>
            <a:r>
              <a:rPr lang="en-US" sz="1400" dirty="0"/>
              <a:t>First, typographical errors result in silent failures.</a:t>
            </a:r>
            <a:br>
              <a:rPr lang="en-US" sz="1400" dirty="0"/>
            </a:br>
            <a:r>
              <a:rPr lang="en-US" sz="1400" dirty="0"/>
              <a:t>(</a:t>
            </a:r>
            <a:r>
              <a:rPr lang="en-US" sz="1400" dirty="0" err="1"/>
              <a:t>tsetSafetyOverride</a:t>
            </a:r>
            <a:r>
              <a:rPr lang="en-US" sz="1400" dirty="0"/>
              <a:t> in the example)</a:t>
            </a:r>
          </a:p>
          <a:p>
            <a:pPr marL="285750" indent="-285750">
              <a:buFont typeface="Arial" charset="0"/>
              <a:buChar char="•"/>
            </a:pPr>
            <a:r>
              <a:rPr lang="en-US" sz="1400" dirty="0"/>
              <a:t>Second, there is no way to ensure that they are used only on appropriate program elements.</a:t>
            </a:r>
            <a:br>
              <a:rPr lang="en-US" sz="1400" dirty="0"/>
            </a:br>
            <a:r>
              <a:rPr lang="en-US" sz="1400" dirty="0"/>
              <a:t>(class </a:t>
            </a:r>
            <a:r>
              <a:rPr lang="en-US" sz="1400" dirty="0" err="1"/>
              <a:t>TestSafetyMechanisms</a:t>
            </a:r>
            <a:r>
              <a:rPr lang="en-US" sz="1400" dirty="0"/>
              <a:t> doesn't work)</a:t>
            </a:r>
          </a:p>
          <a:p>
            <a:pPr marL="285750" indent="-285750">
              <a:buFont typeface="Arial" charset="0"/>
              <a:buChar char="•"/>
            </a:pPr>
            <a:r>
              <a:rPr lang="en-US" sz="1400" dirty="0"/>
              <a:t>Third, they provide no good way to associate parameter values with program elements.</a:t>
            </a:r>
            <a:br>
              <a:rPr lang="en-US" sz="1400" dirty="0"/>
            </a:br>
            <a:r>
              <a:rPr lang="en-US" sz="1400" dirty="0"/>
              <a:t>(suppose you want to support a category of test that succeeds only if it throws a particular exception.)</a:t>
            </a:r>
          </a:p>
          <a:p>
            <a:endParaRPr lang="en-US" dirty="0"/>
          </a:p>
        </p:txBody>
      </p:sp>
    </p:spTree>
    <p:extLst>
      <p:ext uri="{BB962C8B-B14F-4D97-AF65-F5344CB8AC3E}">
        <p14:creationId xmlns:p14="http://schemas.microsoft.com/office/powerpoint/2010/main" val="60137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a:t>
            </a:r>
          </a:p>
        </p:txBody>
      </p:sp>
      <p:sp>
        <p:nvSpPr>
          <p:cNvPr id="21" name="Content Placeholder 2"/>
          <p:cNvSpPr txBox="1">
            <a:spLocks/>
          </p:cNvSpPr>
          <p:nvPr/>
        </p:nvSpPr>
        <p:spPr>
          <a:xfrm>
            <a:off x="834260" y="4025268"/>
            <a:ext cx="10450796" cy="2248210"/>
          </a:xfrm>
          <a:prstGeom prst="rect">
            <a:avLst/>
          </a:prstGeom>
          <a:ln w="57150">
            <a:noFill/>
          </a:ln>
        </p:spPr>
        <p:txBody>
          <a:bodyPr vert="horz" lIns="91440" tIns="45720" rIns="91440" bIns="45720" numCol="1" rtlCol="0" anchor="t">
            <a:normAutofit fontScale="85000" lnSpcReduction="20000"/>
          </a:bodyPr>
          <a:lstStyle/>
          <a:p>
            <a:pPr>
              <a:lnSpc>
                <a:spcPct val="150000"/>
              </a:lnSpc>
              <a:spcBef>
                <a:spcPts val="0"/>
              </a:spcBef>
            </a:pP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Disadvantages:</a:t>
            </a:r>
          </a:p>
          <a:p>
            <a:pPr marL="342900" indent="-342900">
              <a:lnSpc>
                <a:spcPct val="150000"/>
              </a:lnSpc>
              <a:spcBef>
                <a:spcPts val="0"/>
              </a:spcBef>
              <a:buFont typeface="Arial" panose="020B0604020202020204" pitchFamily="34" charset="0"/>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type safety. </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sz="1400" dirty="0"/>
              <a:t>Item34_1_IntConstantPattern</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no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namespaces for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groups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Because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constant variables, their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 are compiled into the clients that use them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changed, its clients must be recompiled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easy way to translate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into printable strings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Arial" panose="020B0604020202020204" pitchFamily="34" charset="0"/>
              <a:buAutoNum type="arabicPeriod"/>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There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 no reliable way to iterate over all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in a group.</a:t>
            </a:r>
          </a:p>
          <a:p>
            <a:pPr marL="342900" indent="-342900">
              <a:lnSpc>
                <a:spcPct val="150000"/>
              </a:lnSpc>
              <a:spcBef>
                <a:spcPts val="0"/>
              </a:spcBef>
              <a:buFont typeface="Arial" panose="020B0604020202020204" pitchFamily="34" charset="0"/>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 xmlns:a16="http://schemas.microsoft.com/office/drawing/2014/main" id="{ECB09C68-0341-A44A-A18C-0F3B4DBE4D5D}"/>
              </a:ext>
            </a:extLst>
          </p:cNvPr>
          <p:cNvSpPr/>
          <p:nvPr/>
        </p:nvSpPr>
        <p:spPr>
          <a:xfrm>
            <a:off x="936358" y="2043092"/>
            <a:ext cx="9994298"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smtClean="0">
                <a:solidFill>
                  <a:srgbClr val="969896"/>
                </a:solidFill>
                <a:latin typeface="Menlo" charset="0"/>
                <a:ea typeface="Menlo" charset="0"/>
                <a:cs typeface="Menlo" charset="0"/>
              </a:rPr>
              <a:t>// The </a:t>
            </a:r>
            <a:r>
              <a:rPr lang="en-US" sz="1600" dirty="0" err="1" smtClean="0">
                <a:solidFill>
                  <a:srgbClr val="969896"/>
                </a:solidFill>
                <a:latin typeface="Menlo" charset="0"/>
                <a:ea typeface="Menlo" charset="0"/>
                <a:cs typeface="Menlo" charset="0"/>
              </a:rPr>
              <a:t>int</a:t>
            </a:r>
            <a:r>
              <a:rPr lang="en-US" sz="1600" dirty="0" smtClean="0">
                <a:solidFill>
                  <a:srgbClr val="969896"/>
                </a:solidFill>
                <a:latin typeface="Menlo" charset="0"/>
                <a:ea typeface="Menlo" charset="0"/>
                <a:cs typeface="Menlo" charset="0"/>
              </a:rPr>
              <a:t> </a:t>
            </a:r>
            <a:r>
              <a:rPr lang="en-US" sz="1600" dirty="0" err="1" smtClean="0">
                <a:solidFill>
                  <a:srgbClr val="969896"/>
                </a:solidFill>
                <a:latin typeface="Menlo" charset="0"/>
                <a:ea typeface="Menlo" charset="0"/>
                <a:cs typeface="Menlo" charset="0"/>
              </a:rPr>
              <a:t>enum</a:t>
            </a:r>
            <a:r>
              <a:rPr lang="en-US" sz="1600" dirty="0" smtClean="0">
                <a:solidFill>
                  <a:srgbClr val="969896"/>
                </a:solidFill>
                <a:latin typeface="Menlo" charset="0"/>
                <a:ea typeface="Menlo" charset="0"/>
                <a:cs typeface="Menlo" charset="0"/>
              </a:rPr>
              <a:t> pattern - severely deficient!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APPLE_FUJI</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APPLE_PIPPIN</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APPLE_GRANNY_SMITH</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ORANGE_NAVEL</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0</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ORANGE_TEMPLE</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1</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static</a:t>
            </a:r>
            <a:r>
              <a:rPr lang="en-US" sz="1600" dirty="0" smtClean="0">
                <a:latin typeface="Menlo" charset="0"/>
                <a:ea typeface="Menlo" charset="0"/>
                <a:cs typeface="Menlo" charset="0"/>
              </a:rPr>
              <a:t> </a:t>
            </a:r>
            <a:r>
              <a:rPr lang="en-US" sz="1600" dirty="0" smtClean="0">
                <a:solidFill>
                  <a:srgbClr val="B294BB"/>
                </a:solidFill>
                <a:latin typeface="Menlo" charset="0"/>
                <a:ea typeface="Menlo" charset="0"/>
                <a:cs typeface="Menlo" charset="0"/>
              </a:rPr>
              <a:t>final</a:t>
            </a:r>
            <a:r>
              <a:rPr lang="en-US" sz="1600" dirty="0" smtClean="0">
                <a:latin typeface="Menlo" charset="0"/>
                <a:ea typeface="Menlo" charset="0"/>
                <a:cs typeface="Menlo" charset="0"/>
              </a:rPr>
              <a:t> </a:t>
            </a:r>
            <a:r>
              <a:rPr lang="en-US" sz="1600" dirty="0" err="1" smtClean="0">
                <a:solidFill>
                  <a:srgbClr val="F0C674"/>
                </a:solidFill>
                <a:latin typeface="Menlo" charset="0"/>
                <a:ea typeface="Menlo" charset="0"/>
                <a:cs typeface="Menlo" charset="0"/>
              </a:rPr>
              <a:t>int</a:t>
            </a:r>
            <a:r>
              <a:rPr lang="en-US" sz="1600" dirty="0" smtClean="0">
                <a:latin typeface="Menlo" charset="0"/>
                <a:ea typeface="Menlo" charset="0"/>
                <a:cs typeface="Menlo" charset="0"/>
              </a:rPr>
              <a:t> </a:t>
            </a:r>
            <a:r>
              <a:rPr lang="en-US" sz="1600" dirty="0" smtClean="0">
                <a:solidFill>
                  <a:srgbClr val="C5C8C6"/>
                </a:solidFill>
                <a:latin typeface="Menlo" charset="0"/>
                <a:ea typeface="Menlo" charset="0"/>
                <a:cs typeface="Menlo" charset="0"/>
              </a:rPr>
              <a:t>ORANGE_BLOOD</a:t>
            </a:r>
            <a:r>
              <a:rPr lang="en-US" sz="1600" dirty="0" smtClean="0">
                <a:latin typeface="Menlo" charset="0"/>
                <a:ea typeface="Menlo" charset="0"/>
                <a:cs typeface="Menlo" charset="0"/>
              </a:rPr>
              <a:t> </a:t>
            </a:r>
            <a:r>
              <a:rPr lang="en-US" sz="1600" dirty="0" smtClean="0">
                <a:solidFill>
                  <a:srgbClr val="8ABEB7"/>
                </a:solidFill>
                <a:latin typeface="Menlo" charset="0"/>
                <a:ea typeface="Menlo" charset="0"/>
                <a:cs typeface="Menlo" charset="0"/>
              </a:rPr>
              <a:t>=</a:t>
            </a:r>
            <a:r>
              <a:rPr lang="en-US" sz="1600" dirty="0" smtClean="0">
                <a:latin typeface="Menlo" charset="0"/>
                <a:ea typeface="Menlo" charset="0"/>
                <a:cs typeface="Menlo" charset="0"/>
              </a:rPr>
              <a:t> </a:t>
            </a:r>
            <a:r>
              <a:rPr lang="en-US" sz="1600" dirty="0" smtClean="0">
                <a:solidFill>
                  <a:srgbClr val="DE935F"/>
                </a:solidFill>
                <a:latin typeface="Menlo" charset="0"/>
                <a:ea typeface="Menlo" charset="0"/>
                <a:cs typeface="Menlo" charset="0"/>
              </a:rPr>
              <a:t>2</a:t>
            </a:r>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280776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solve all of these problems nicely.</a:t>
            </a:r>
          </a:p>
          <a:p>
            <a:pPr marL="742950" lvl="1"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1) no typo.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2</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@Target </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742950" lvl="1"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3</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associate parameter values with program elements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Annotations don’t change the semantics of the annotated code but enable it for special treatment by tools.</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6" name="Picture 5"/>
          <p:cNvPicPr>
            <a:picLocks noChangeAspect="1"/>
          </p:cNvPicPr>
          <p:nvPr/>
        </p:nvPicPr>
        <p:blipFill>
          <a:blip r:embed="rId3"/>
          <a:stretch>
            <a:fillRect/>
          </a:stretch>
        </p:blipFill>
        <p:spPr>
          <a:xfrm>
            <a:off x="6572249" y="1876798"/>
            <a:ext cx="4991100" cy="3213100"/>
          </a:xfrm>
          <a:prstGeom prst="rect">
            <a:avLst/>
          </a:prstGeom>
        </p:spPr>
      </p:pic>
    </p:spTree>
    <p:extLst>
      <p:ext uri="{BB962C8B-B14F-4D97-AF65-F5344CB8AC3E}">
        <p14:creationId xmlns:p14="http://schemas.microsoft.com/office/powerpoint/2010/main" val="629728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39: Prefer annotations to naming patterns</a:t>
            </a:r>
          </a:p>
        </p:txBody>
      </p:sp>
      <p:sp>
        <p:nvSpPr>
          <p:cNvPr id="7" name="Content Placeholder 2"/>
          <p:cNvSpPr txBox="1">
            <a:spLocks/>
          </p:cNvSpPr>
          <p:nvPr/>
        </p:nvSpPr>
        <p:spPr>
          <a:xfrm>
            <a:off x="834260" y="2054727"/>
            <a:ext cx="5623689" cy="4392372"/>
          </a:xfrm>
          <a:prstGeom prst="rect">
            <a:avLst/>
          </a:prstGeom>
          <a:ln w="57150">
            <a:noFill/>
          </a:ln>
        </p:spPr>
        <p:txBody>
          <a:bodyPr vert="horz" lIns="91440" tIns="45720" rIns="91440" bIns="45720" numCol="1" rtlCol="0" anchor="t">
            <a:norm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annotation type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3"/>
              </a:rPr>
              <a:t>Item39_2_MarkerAnnotations</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4"/>
              </a:rPr>
              <a:t>Item39_3_AnnotationsParam</a:t>
            </a:r>
            <a:endPar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Annotation type with an array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parameter</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smtClean="0">
                <a:hlinkClick r:id="rId5"/>
              </a:rPr>
              <a:t>Item39_4_AnnotationsArrayParam</a:t>
            </a:r>
            <a:endParaRPr lang="en-US" sz="1600" dirty="0" smtClean="0"/>
          </a:p>
          <a:p>
            <a:pPr marL="285750" indent="-285750">
              <a:lnSpc>
                <a:spcPct val="150000"/>
              </a:lnSpc>
              <a:buFont typeface="Arial" charset="0"/>
              <a:buChar char="•"/>
            </a:pP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Repeatable annotation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a:t>
            </a:r>
          </a:p>
          <a:p>
            <a:pPr marL="285750" indent="-285750">
              <a:lnSpc>
                <a:spcPct val="150000"/>
              </a:lnSpc>
              <a:buFont typeface="Arial" charset="0"/>
              <a:buChar char="•"/>
            </a:pP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a:t>
            </a:r>
            <a:r>
              <a:rPr lang="zh-CN" alt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sz="1600" dirty="0">
                <a:hlinkClick r:id="rId6"/>
              </a:rPr>
              <a:t>Item39_5_RepeatableAnnotations</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1435626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40: Consistently use the Override annotation</a:t>
            </a:r>
          </a:p>
        </p:txBody>
      </p:sp>
      <p:sp>
        <p:nvSpPr>
          <p:cNvPr id="7" name="Content Placeholder 2"/>
          <p:cNvSpPr txBox="1">
            <a:spLocks/>
          </p:cNvSpPr>
          <p:nvPr/>
        </p:nvSpPr>
        <p:spPr>
          <a:xfrm>
            <a:off x="4929189" y="5469440"/>
            <a:ext cx="6645884" cy="1059948"/>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Unfortunately, our hapless programmer failed to override equals, overloading it instead (Item 52).</a:t>
            </a:r>
          </a:p>
        </p:txBody>
      </p:sp>
      <p:sp>
        <p:nvSpPr>
          <p:cNvPr id="5" name="Text 2"/>
          <p:cNvSpPr/>
          <p:nvPr/>
        </p:nvSpPr>
        <p:spPr>
          <a:xfrm>
            <a:off x="834260" y="1462646"/>
            <a:ext cx="10462846" cy="421462"/>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Can you spot the bug?</a:t>
            </a:r>
          </a:p>
        </p:txBody>
      </p:sp>
      <p:pic>
        <p:nvPicPr>
          <p:cNvPr id="3" name="Picture 2"/>
          <p:cNvPicPr>
            <a:picLocks noChangeAspect="1"/>
          </p:cNvPicPr>
          <p:nvPr/>
        </p:nvPicPr>
        <p:blipFill>
          <a:blip r:embed="rId3"/>
          <a:stretch>
            <a:fillRect/>
          </a:stretch>
        </p:blipFill>
        <p:spPr>
          <a:xfrm>
            <a:off x="950023" y="1884108"/>
            <a:ext cx="3499342" cy="4645280"/>
          </a:xfrm>
          <a:prstGeom prst="rect">
            <a:avLst/>
          </a:prstGeom>
        </p:spPr>
      </p:pic>
    </p:spTree>
    <p:extLst>
      <p:ext uri="{BB962C8B-B14F-4D97-AF65-F5344CB8AC3E}">
        <p14:creationId xmlns:p14="http://schemas.microsoft.com/office/powerpoint/2010/main" val="309281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40: Consistently use the Override annotation</a:t>
            </a:r>
            <a:endParaRPr lang="en-US" sz="3200" b="1" dirty="0"/>
          </a:p>
        </p:txBody>
      </p:sp>
      <p:sp>
        <p:nvSpPr>
          <p:cNvPr id="7" name="Content Placeholder 2"/>
          <p:cNvSpPr txBox="1">
            <a:spLocks/>
          </p:cNvSpPr>
          <p:nvPr/>
        </p:nvSpPr>
        <p:spPr>
          <a:xfrm>
            <a:off x="834260" y="2054727"/>
            <a:ext cx="10462846" cy="439237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Luckily, the compiler can help you find this error, but only if you help it by telling it that you intend to override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Object.equals</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will immediately realize what you did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wrong.</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@Override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p:cNvPicPr>
            <a:picLocks noChangeAspect="1"/>
          </p:cNvPicPr>
          <p:nvPr/>
        </p:nvPicPr>
        <p:blipFill>
          <a:blip r:embed="rId3"/>
          <a:stretch>
            <a:fillRect/>
          </a:stretch>
        </p:blipFill>
        <p:spPr>
          <a:xfrm>
            <a:off x="1141413" y="3425413"/>
            <a:ext cx="8051800" cy="825500"/>
          </a:xfrm>
          <a:prstGeom prst="rect">
            <a:avLst/>
          </a:prstGeom>
        </p:spPr>
      </p:pic>
    </p:spTree>
    <p:extLst>
      <p:ext uri="{BB962C8B-B14F-4D97-AF65-F5344CB8AC3E}">
        <p14:creationId xmlns:p14="http://schemas.microsoft.com/office/powerpoint/2010/main" val="293169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13742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marker interface is an interface that contains no method declarations but merely designates (or “marks”) a class that implements the interface as having some property.</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e.g. Serializable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is</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a:t>
            </a:r>
            <a:r>
              <a:rPr lang="zh-CN" alt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6" name="Text 2"/>
          <p:cNvSpPr/>
          <p:nvPr/>
        </p:nvSpPr>
        <p:spPr>
          <a:xfrm>
            <a:off x="843780" y="3315266"/>
            <a:ext cx="10462846" cy="423449"/>
          </a:xfrm>
          <a:prstGeom prst="rect">
            <a:avLst/>
          </a:prstGeom>
        </p:spPr>
        <p:txBody>
          <a:bodyPr wrap="square">
            <a:spAutoFit/>
          </a:bodyPr>
          <a:lstStyle/>
          <a:p>
            <a:pPr>
              <a:lnSpc>
                <a:spcPct val="150000"/>
              </a:lnSpc>
            </a:pP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vs. marker annotations</a:t>
            </a:r>
          </a:p>
        </p:txBody>
      </p:sp>
      <p:sp>
        <p:nvSpPr>
          <p:cNvPr id="8" name="Content Placeholder 2"/>
          <p:cNvSpPr txBox="1">
            <a:spLocks/>
          </p:cNvSpPr>
          <p:nvPr/>
        </p:nvSpPr>
        <p:spPr>
          <a:xfrm>
            <a:off x="829498" y="3907338"/>
            <a:ext cx="10462846" cy="2622050"/>
          </a:xfrm>
          <a:prstGeom prst="rect">
            <a:avLst/>
          </a:prstGeom>
          <a:ln w="57150">
            <a:noFill/>
          </a:ln>
        </p:spPr>
        <p:txBody>
          <a:bodyPr vert="horz" lIns="91440" tIns="45720" rIns="91440" bIns="45720" numCol="1" rtlCol="0" anchor="t">
            <a:normAutofit fontScale="92500" lnSpcReduction="20000"/>
          </a:bodyPr>
          <a:lstStyle/>
          <a:p>
            <a:pPr>
              <a:lnSpc>
                <a:spcPct val="150000"/>
              </a:lnSpc>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Q: marker annotations (Item 39) make marker interfaces obsolete?</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NO!</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define a type that is implemented by instances of the marked class; marker annotations do not.</a:t>
            </a:r>
            <a:b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&gt; The existence of a marker interface type allows you to catch errors at compile time that you couldn’t catch until runtime if you used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marker interfaces can be targeted more precisely. &gt; If an annotation type is declared with target </a:t>
            </a:r>
            <a:r>
              <a:rPr lang="en-US" altLang="zh-CN"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ElementType.TYPE</a:t>
            </a: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it can be applied to any class or interface.</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chief advantage of marker annotations over marker interfaces is that they are part of the larger annotation facility.</a:t>
            </a:r>
          </a:p>
        </p:txBody>
      </p:sp>
    </p:spTree>
    <p:extLst>
      <p:ext uri="{BB962C8B-B14F-4D97-AF65-F5344CB8AC3E}">
        <p14:creationId xmlns:p14="http://schemas.microsoft.com/office/powerpoint/2010/main" val="275946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41: Use marker interfaces to define types</a:t>
            </a:r>
          </a:p>
        </p:txBody>
      </p:sp>
      <p:sp>
        <p:nvSpPr>
          <p:cNvPr id="7" name="Content Placeholder 2"/>
          <p:cNvSpPr txBox="1">
            <a:spLocks/>
          </p:cNvSpPr>
          <p:nvPr/>
        </p:nvSpPr>
        <p:spPr>
          <a:xfrm>
            <a:off x="834260" y="2054726"/>
            <a:ext cx="10462846" cy="4331787"/>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Clearly you must use an annotation if the marker applies to any program element other than a class or </a:t>
            </a:r>
            <a:r>
              <a:rPr lang="en-US" altLang="zh-CN"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interface.</a:t>
            </a:r>
            <a:endPar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marker applies only to classes and interfaces, ask yourself the question “Might I want to write one or more methods that accept only objects that have this marking?” If so, you should use a marker interface in preference to an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can convince yourself that you’ll never want to write a method that accepts only objects with the marking, then you’re probably better off using a marker annotation.</a:t>
            </a:r>
          </a:p>
          <a:p>
            <a:pPr marL="285750" indent="-285750">
              <a:lnSpc>
                <a:spcPct val="150000"/>
              </a:lnSpc>
              <a:buFont typeface="Arial" charset="0"/>
              <a:buChar char="•"/>
            </a:pPr>
            <a:r>
              <a:rPr lang="en-US" altLang="zh-CN"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marking is part of a framework that makes heavy use of annotations, then a marker annotation is the clear choice.</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When </a:t>
            </a:r>
            <a:r>
              <a:rPr lang="en-US" altLang="zh-CN"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should you use a marker annotation and when should you use a marker interface?</a:t>
            </a:r>
          </a:p>
        </p:txBody>
      </p:sp>
    </p:spTree>
    <p:extLst>
      <p:ext uri="{BB962C8B-B14F-4D97-AF65-F5344CB8AC3E}">
        <p14:creationId xmlns:p14="http://schemas.microsoft.com/office/powerpoint/2010/main" val="1831930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lstStyle/>
          <a:p>
            <a:r>
              <a:rPr lang="en-US" altLang="zh-CN" sz="1800" dirty="0" smtClean="0">
                <a:latin typeface="Helvetica Neue" charset="0"/>
                <a:ea typeface="Helvetica Neue" charset="0"/>
                <a:cs typeface="Helvetica Neue" charset="0"/>
              </a:rPr>
              <a:t>Documents:</a:t>
            </a:r>
            <a:endParaRPr lang="en-US" sz="1800" dirty="0" smtClean="0">
              <a:latin typeface="Helvetica Neue" charset="0"/>
              <a:ea typeface="Helvetica Neue" charset="0"/>
              <a:cs typeface="Helvetica Neue" charset="0"/>
            </a:endParaRPr>
          </a:p>
          <a:p>
            <a:pPr lvl="1"/>
            <a:r>
              <a:rPr lang="en-US" sz="1600" dirty="0" smtClean="0">
                <a:latin typeface="Helvetica Neue" charset="0"/>
                <a:ea typeface="Helvetica Neue" charset="0"/>
                <a:cs typeface="Helvetica Neue" charset="0"/>
                <a:hlinkClick r:id="rId2"/>
              </a:rPr>
              <a:t>http</a:t>
            </a:r>
            <a:r>
              <a:rPr lang="en-US" sz="1600" dirty="0">
                <a:latin typeface="Helvetica Neue" charset="0"/>
                <a:ea typeface="Helvetica Neue" charset="0"/>
                <a:cs typeface="Helvetica Neue" charset="0"/>
                <a:hlinkClick r:id="rId2"/>
              </a:rPr>
              <a:t>://</a:t>
            </a:r>
            <a:r>
              <a:rPr lang="en-US" sz="1600" dirty="0" smtClean="0">
                <a:latin typeface="Helvetica Neue" charset="0"/>
                <a:ea typeface="Helvetica Neue" charset="0"/>
                <a:cs typeface="Helvetica Neue" charset="0"/>
                <a:hlinkClick r:id="rId2"/>
              </a:rPr>
              <a:t>gitlab.coupang.net/kodiak/effective-java/tree/master/6_enums_and_annotations</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r>
              <a:rPr lang="en-US" sz="1800" dirty="0">
                <a:latin typeface="Helvetica Neue" charset="0"/>
                <a:ea typeface="Helvetica Neue" charset="0"/>
                <a:cs typeface="Helvetica Neue" charset="0"/>
              </a:rPr>
              <a:t>Examples:</a:t>
            </a:r>
          </a:p>
          <a:p>
            <a:pPr lvl="1"/>
            <a:r>
              <a:rPr lang="en-US" sz="1600" dirty="0">
                <a:latin typeface="Helvetica Neue" charset="0"/>
                <a:ea typeface="Helvetica Neue" charset="0"/>
                <a:cs typeface="Helvetica Neue" charset="0"/>
                <a:hlinkClick r:id="rId3"/>
              </a:rPr>
              <a:t>http://</a:t>
            </a:r>
            <a:r>
              <a:rPr lang="en-US" sz="1600" dirty="0" smtClean="0">
                <a:latin typeface="Helvetica Neue" charset="0"/>
                <a:ea typeface="Helvetica Neue" charset="0"/>
                <a:cs typeface="Helvetica Neue" charset="0"/>
                <a:hlinkClick r:id="rId3"/>
              </a:rPr>
              <a:t>gitlab.coupang.net/kodiak/effective-java/tree/master/main/src/java/com/effectivejava/ch06_enums_annotations</a:t>
            </a:r>
            <a:r>
              <a:rPr lang="zh-CN" altLang="en-US" sz="1600" dirty="0" smtClean="0">
                <a:latin typeface="Helvetica Neue" charset="0"/>
                <a:ea typeface="Helvetica Neue" charset="0"/>
                <a:cs typeface="Helvetica Neue" charset="0"/>
              </a:rPr>
              <a:t> </a:t>
            </a:r>
            <a:r>
              <a:rPr lang="en-US" sz="1600" dirty="0" smtClean="0">
                <a:latin typeface="Helvetica Neue" charset="0"/>
                <a:ea typeface="Helvetica Neue" charset="0"/>
                <a:cs typeface="Helvetica Neue" charset="0"/>
              </a:rPr>
              <a:t> </a:t>
            </a:r>
            <a:r>
              <a:rPr lang="zh-CN" altLang="en-US" sz="1600" dirty="0" smtClean="0">
                <a:latin typeface="Helvetica Neue" charset="0"/>
                <a:ea typeface="Helvetica Neue" charset="0"/>
                <a:cs typeface="Helvetica Neue" charset="0"/>
              </a:rPr>
              <a:t> </a:t>
            </a:r>
            <a:endParaRPr lang="en-US" sz="1600" dirty="0">
              <a:latin typeface="Helvetica Neue" charset="0"/>
              <a:ea typeface="Helvetica Neue" charset="0"/>
              <a:cs typeface="Helvetica Neue" charset="0"/>
            </a:endParaRPr>
          </a:p>
          <a:p>
            <a:endParaRPr lang="en-US" sz="1800" dirty="0">
              <a:latin typeface="Helvetica Neue" charset="0"/>
              <a:ea typeface="Helvetica Neue" charset="0"/>
              <a:cs typeface="Helvetica Neue" charset="0"/>
            </a:endParaRPr>
          </a:p>
        </p:txBody>
      </p:sp>
    </p:spTree>
    <p:extLst>
      <p:ext uri="{BB962C8B-B14F-4D97-AF65-F5344CB8AC3E}">
        <p14:creationId xmlns:p14="http://schemas.microsoft.com/office/powerpoint/2010/main" val="120827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t>
            </a:r>
            <a:r>
              <a:rPr lang="en-US" sz="1600" b="1"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3" name="Rectangle 2">
            <a:extLst>
              <a:ext uri="{FF2B5EF4-FFF2-40B4-BE49-F238E27FC236}">
                <a16:creationId xmlns="" xmlns:a16="http://schemas.microsoft.com/office/drawing/2014/main" id="{ECB09C68-0341-A44A-A18C-0F3B4DBE4D5D}"/>
              </a:ext>
            </a:extLst>
          </p:cNvPr>
          <p:cNvSpPr/>
          <p:nvPr/>
        </p:nvSpPr>
        <p:spPr>
          <a:xfrm>
            <a:off x="936358" y="2043092"/>
            <a:ext cx="999429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B294BB"/>
                </a:solidFill>
                <a:latin typeface="Menlo" charset="0"/>
                <a:ea typeface="Menlo" charset="0"/>
                <a:cs typeface="Menlo" charset="0"/>
              </a:rPr>
              <a:t>public</a:t>
            </a:r>
            <a:r>
              <a:rPr lang="en-US" sz="1600" dirty="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Apple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FUJI</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PIPPIN</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GRANNY_SMITH</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Orange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NAVEL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TEMPLE</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BLOOD</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
        <p:nvSpPr>
          <p:cNvPr id="7" name="Content Placeholder 2"/>
          <p:cNvSpPr txBox="1">
            <a:spLocks/>
          </p:cNvSpPr>
          <p:nvPr/>
        </p:nvSpPr>
        <p:spPr>
          <a:xfrm>
            <a:off x="834260" y="3183038"/>
            <a:ext cx="10450796" cy="3090440"/>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rectify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deficiencies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compile-time type safety.</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each type has its own namespace.</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 printable strings.</a:t>
            </a:r>
          </a:p>
          <a:p>
            <a:pPr marL="742950" lvl="1" indent="-285750">
              <a:lnSpc>
                <a:spcPct val="150000"/>
              </a:lnSpc>
              <a:buFont typeface="Arial"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reliable way to iterate</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let you add arbitrary methods and fields and implement arbitrary interfaces.</a:t>
            </a:r>
            <a:b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(i.e. associate different data/behavior with each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type, see example </a:t>
            </a:r>
            <a:r>
              <a:rPr lang="en-US" dirty="0"/>
              <a:t>Item34_2_Enum</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9922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Tips</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Just as with other classes, unless you have a compelling reason to expose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its clients,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declare it private or, if need be, package-private</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is generally useful, it should be </a:t>
            </a:r>
            <a:r>
              <a:rPr lang="en-US"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top-level class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if its use is tied to a specific top-level class, it should be a member class of that top-level class.</a:t>
            </a: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you override the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toString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in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 consider writing a </a:t>
            </a:r>
            <a:r>
              <a:rPr lang="en-US" u="sng"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fromString</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to translate the custom string representation back to the corresponding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
            <a:b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b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a:t>
            </a: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example </a:t>
            </a:r>
            <a:r>
              <a:rPr lang="en-US" sz="1400" dirty="0"/>
              <a:t>Item34_3_FromString</a:t>
            </a:r>
            <a:r>
              <a:rPr lang="en-US" sz="14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any time you need a set of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constants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whose members are known at compile time.</a:t>
            </a:r>
          </a:p>
          <a:p>
            <a:pPr>
              <a:lnSpc>
                <a:spcPct val="150000"/>
              </a:lnSpc>
              <a:spcBef>
                <a:spcPts val="0"/>
              </a:spcBef>
            </a:pPr>
            <a:endPar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33779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Strategy </a:t>
            </a:r>
            <a:r>
              <a:rPr lang="en-US" sz="1600" b="1"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disadvantage of constant-specific method implementations is that they make it harder to share code among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See example </a:t>
            </a:r>
            <a:r>
              <a:rPr lang="en-US" dirty="0"/>
              <a:t>Item34_4_StrategyEnum</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342900" indent="-342900">
              <a:lnSpc>
                <a:spcPct val="150000"/>
              </a:lnSpc>
              <a:spcBef>
                <a:spcPts val="0"/>
              </a:spcBef>
              <a:buFont typeface="+mj-lt"/>
              <a:buAutoNum type="arabicPeriod"/>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437152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34: Use </a:t>
            </a:r>
            <a:r>
              <a:rPr lang="en-US" sz="3200" b="1" dirty="0" err="1"/>
              <a:t>enums</a:t>
            </a:r>
            <a:r>
              <a:rPr lang="en-US" sz="3200" b="1" dirty="0"/>
              <a:t> instead of </a:t>
            </a:r>
            <a:r>
              <a:rPr lang="en-US" sz="3200" b="1" dirty="0" err="1"/>
              <a:t>int</a:t>
            </a:r>
            <a:r>
              <a:rPr lang="en-US" sz="3200" b="1" dirty="0"/>
              <a:t> constants</a:t>
            </a:r>
          </a:p>
        </p:txBody>
      </p:sp>
      <p:sp>
        <p:nvSpPr>
          <p:cNvPr id="20" name="Text 2"/>
          <p:cNvSpPr/>
          <p:nvPr/>
        </p:nvSpPr>
        <p:spPr>
          <a:xfrm>
            <a:off x="834260" y="1462646"/>
            <a:ext cx="10462846" cy="414152"/>
          </a:xfrm>
          <a:prstGeom prst="rect">
            <a:avLst/>
          </a:prstGeom>
        </p:spPr>
        <p:txBody>
          <a:bodyPr wrap="square">
            <a:spAutoFit/>
          </a:bodyPr>
          <a:lstStyle/>
          <a:p>
            <a:pPr>
              <a:lnSpc>
                <a:spcPct val="150000"/>
              </a:lnSpc>
            </a:pP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6"/>
            <a:ext cx="10450796" cy="4218752"/>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The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advantages of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types over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are compelling.</a:t>
            </a:r>
          </a:p>
          <a:p>
            <a:pPr marL="285750" indent="-285750">
              <a:lnSpc>
                <a:spcPct val="150000"/>
              </a:lnSpc>
              <a:buFont typeface="Arial" charset="0"/>
              <a:buChar char="•"/>
            </a:pP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are more readable, safer, and more powerful.</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benefit from associating data with each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constant.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Fewer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benefit from associating multiple behaviors with a single method</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Consider the strategy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pattern if </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some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constants share common behaviors</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a:lnSpc>
                <a:spcPct val="150000"/>
              </a:lnSpc>
              <a:spcBef>
                <a:spcPts val="0"/>
              </a:spcBef>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spcBef>
                <a:spcPts val="0"/>
              </a:spcBef>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Reference:</a:t>
            </a:r>
          </a:p>
          <a:p>
            <a:pPr>
              <a:lnSpc>
                <a:spcPct val="150000"/>
              </a:lnSpc>
              <a:spcBef>
                <a:spcPts val="0"/>
              </a:spcBef>
            </a:pP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http://gitlab.coupang.net/kodiak/effective-java/blob/master/6_enums_and_annotations/item_34_use_enums_instead_of_int_constants.md</a:t>
            </a:r>
            <a:r>
              <a:rPr lang="en-US" sz="12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t>
            </a:r>
          </a:p>
        </p:txBody>
      </p:sp>
    </p:spTree>
    <p:extLst>
      <p:ext uri="{BB962C8B-B14F-4D97-AF65-F5344CB8AC3E}">
        <p14:creationId xmlns:p14="http://schemas.microsoft.com/office/powerpoint/2010/main" val="925380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lnSpcReduction="10000"/>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may be tempted to derive an associated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from the ordinal</a:t>
            </a: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Problems</a:t>
            </a: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If the constants are reordered, the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numberOfMusicians</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method will break.</a:t>
            </a: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second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constant associated with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that you’ve already used.</a:t>
            </a:r>
          </a:p>
          <a:p>
            <a:pPr marL="742950" lvl="1" indent="-285750">
              <a:lnSpc>
                <a:spcPct val="150000"/>
              </a:lnSpc>
              <a:buFont typeface="Arial" charset="0"/>
              <a:buChar char="•"/>
            </a:pP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can’t add a constant for an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 without adding constants for all intervening </a:t>
            </a:r>
            <a:r>
              <a:rPr lang="en-US" sz="1600"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int</a:t>
            </a:r>
            <a:r>
              <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values</a:t>
            </a:r>
            <a:r>
              <a:rPr lang="en-US" sz="1600"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a:t>
            </a:r>
            <a:r>
              <a:rPr lang="en-US"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 xmlns:a16="http://schemas.microsoft.com/office/drawing/2014/main" id="{ECB09C68-0341-A44A-A18C-0F3B4DBE4D5D}"/>
              </a:ext>
            </a:extLst>
          </p:cNvPr>
          <p:cNvSpPr/>
          <p:nvPr/>
        </p:nvSpPr>
        <p:spPr>
          <a:xfrm>
            <a:off x="1261641" y="2619550"/>
            <a:ext cx="9707724"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600" dirty="0">
                <a:solidFill>
                  <a:srgbClr val="969896"/>
                </a:solidFill>
                <a:latin typeface="Menlo" charset="0"/>
                <a:ea typeface="Menlo" charset="0"/>
                <a:cs typeface="Menlo" charset="0"/>
              </a:rPr>
              <a:t>// Abuse of ordinal to derive an associated value - DON'T DO THIS</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public</a:t>
            </a:r>
            <a:r>
              <a:rPr lang="en-US" sz="1600" dirty="0" smtClean="0">
                <a:latin typeface="Menlo" charset="0"/>
                <a:ea typeface="Menlo" charset="0"/>
                <a:cs typeface="Menlo" charset="0"/>
              </a:rPr>
              <a:t> </a:t>
            </a:r>
            <a:r>
              <a:rPr lang="en-US" sz="1600" dirty="0" err="1">
                <a:solidFill>
                  <a:srgbClr val="B294BB"/>
                </a:solidFill>
                <a:latin typeface="Menlo" charset="0"/>
                <a:ea typeface="Menlo" charset="0"/>
                <a:cs typeface="Menlo" charset="0"/>
              </a:rPr>
              <a:t>enum</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Ensemble</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C5C8C6"/>
                </a:solidFill>
                <a:latin typeface="Menlo" charset="0"/>
                <a:ea typeface="Menlo" charset="0"/>
                <a:cs typeface="Menlo" charset="0"/>
              </a:rPr>
              <a:t>	SOLO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DUET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TRIO</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QUARTET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QUINTET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a:solidFill>
                  <a:srgbClr val="C5C8C6"/>
                </a:solidFill>
                <a:latin typeface="Menlo" charset="0"/>
                <a:ea typeface="Menlo" charset="0"/>
                <a:cs typeface="Menlo" charset="0"/>
              </a:rPr>
              <a:t>	</a:t>
            </a:r>
            <a:r>
              <a:rPr lang="en-US" sz="1600" dirty="0" smtClean="0">
                <a:solidFill>
                  <a:srgbClr val="C5C8C6"/>
                </a:solidFill>
                <a:latin typeface="Menlo" charset="0"/>
                <a:ea typeface="Menlo" charset="0"/>
                <a:cs typeface="Menlo" charset="0"/>
              </a:rPr>
              <a:t>SEXTET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SEPTET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OCTET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NONET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C5C8C6"/>
                </a:solidFill>
                <a:latin typeface="Menlo" charset="0"/>
                <a:ea typeface="Menlo" charset="0"/>
                <a:cs typeface="Menlo" charset="0"/>
              </a:rPr>
              <a:t>DECTET</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public</a:t>
            </a:r>
            <a:r>
              <a:rPr lang="en-US" sz="1600" dirty="0" smtClean="0">
                <a:latin typeface="Menlo" charset="0"/>
                <a:ea typeface="Menlo" charset="0"/>
                <a:cs typeface="Menlo" charset="0"/>
              </a:rPr>
              <a:t> </a:t>
            </a:r>
            <a:r>
              <a:rPr lang="en-US" sz="1600" dirty="0" err="1">
                <a:solidFill>
                  <a:srgbClr val="F0C674"/>
                </a:solidFill>
                <a:latin typeface="Menlo" charset="0"/>
                <a:ea typeface="Menlo" charset="0"/>
                <a:cs typeface="Menlo" charset="0"/>
              </a:rPr>
              <a:t>int</a:t>
            </a:r>
            <a:r>
              <a:rPr lang="en-US" sz="1600" dirty="0">
                <a:latin typeface="Menlo" charset="0"/>
                <a:ea typeface="Menlo" charset="0"/>
                <a:cs typeface="Menlo" charset="0"/>
              </a:rPr>
              <a:t> </a:t>
            </a:r>
            <a:r>
              <a:rPr lang="en-US" sz="1600" dirty="0" err="1">
                <a:solidFill>
                  <a:srgbClr val="81A2BE"/>
                </a:solidFill>
                <a:latin typeface="Menlo" charset="0"/>
                <a:ea typeface="Menlo" charset="0"/>
                <a:cs typeface="Menlo" charset="0"/>
              </a:rPr>
              <a:t>numberOfMusicians</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endParaRPr lang="en-US" sz="1600" dirty="0" smtClean="0">
              <a:latin typeface="Menlo" charset="0"/>
              <a:ea typeface="Menlo" charset="0"/>
              <a:cs typeface="Menlo" charset="0"/>
            </a:endParaRPr>
          </a:p>
          <a:p>
            <a:r>
              <a:rPr lang="en-US" sz="1600" dirty="0" smtClean="0">
                <a:solidFill>
                  <a:srgbClr val="B294BB"/>
                </a:solidFill>
                <a:latin typeface="Menlo" charset="0"/>
                <a:ea typeface="Menlo" charset="0"/>
                <a:cs typeface="Menlo" charset="0"/>
              </a:rPr>
              <a:t>		return</a:t>
            </a:r>
            <a:r>
              <a:rPr lang="en-US" sz="1600" dirty="0" smtClean="0">
                <a:latin typeface="Menlo" charset="0"/>
                <a:ea typeface="Menlo" charset="0"/>
                <a:cs typeface="Menlo" charset="0"/>
              </a:rPr>
              <a:t> </a:t>
            </a:r>
            <a:r>
              <a:rPr lang="en-US" sz="1600" dirty="0">
                <a:solidFill>
                  <a:srgbClr val="C5C8C6"/>
                </a:solidFill>
                <a:latin typeface="Menlo" charset="0"/>
                <a:ea typeface="Menlo" charset="0"/>
                <a:cs typeface="Menlo" charset="0"/>
              </a:rPr>
              <a:t>ordinal</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a:solidFill>
                  <a:srgbClr val="DE935F"/>
                </a:solidFill>
                <a:latin typeface="Menlo" charset="0"/>
                <a:ea typeface="Menlo" charset="0"/>
                <a:cs typeface="Menlo" charset="0"/>
              </a:rPr>
              <a:t>1</a:t>
            </a:r>
            <a:r>
              <a:rPr lang="en-US" sz="1600" dirty="0">
                <a:solidFill>
                  <a:srgbClr val="8ABEB7"/>
                </a:solidFill>
                <a:latin typeface="Menlo" charset="0"/>
                <a:ea typeface="Menlo" charset="0"/>
                <a:cs typeface="Menlo" charset="0"/>
              </a:rPr>
              <a:t>;</a:t>
            </a:r>
            <a:r>
              <a:rPr lang="en-US" sz="1600" dirty="0">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	}</a:t>
            </a:r>
            <a:r>
              <a:rPr lang="en-US" sz="1600" dirty="0" smtClean="0">
                <a:latin typeface="Menlo" charset="0"/>
                <a:ea typeface="Menlo" charset="0"/>
                <a:cs typeface="Menlo" charset="0"/>
              </a:rPr>
              <a:t> </a:t>
            </a:r>
          </a:p>
          <a:p>
            <a:r>
              <a:rPr lang="en-US" sz="1600" dirty="0" smtClean="0">
                <a:solidFill>
                  <a:srgbClr val="8ABEB7"/>
                </a:solidFill>
                <a:latin typeface="Menlo" charset="0"/>
                <a:ea typeface="Menlo" charset="0"/>
                <a:cs typeface="Menlo" charset="0"/>
              </a:rPr>
              <a:t>}</a:t>
            </a:r>
            <a:endParaRPr lang="en-US" sz="1600" dirty="0">
              <a:latin typeface="Menlo" charset="0"/>
              <a:ea typeface="Menlo" charset="0"/>
              <a:cs typeface="Menlo" charset="0"/>
            </a:endParaRPr>
          </a:p>
        </p:txBody>
      </p:sp>
    </p:spTree>
    <p:extLst>
      <p:ext uri="{BB962C8B-B14F-4D97-AF65-F5344CB8AC3E}">
        <p14:creationId xmlns:p14="http://schemas.microsoft.com/office/powerpoint/2010/main" val="494281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Never derive a value associated with an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from its ordinal; store it in an instance field instead.</a:t>
            </a: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285750" indent="-285750">
              <a:lnSpc>
                <a:spcPct val="150000"/>
              </a:lnSpc>
              <a:buFont typeface="Arial" charset="0"/>
              <a:buChar char="•"/>
            </a:pPr>
            <a:endPar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Solution</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
        <p:nvSpPr>
          <p:cNvPr id="8" name="Rectangle 7">
            <a:extLst>
              <a:ext uri="{FF2B5EF4-FFF2-40B4-BE49-F238E27FC236}">
                <a16:creationId xmlns="" xmlns:a16="http://schemas.microsoft.com/office/drawing/2014/main" id="{ECB09C68-0341-A44A-A18C-0F3B4DBE4D5D}"/>
              </a:ext>
            </a:extLst>
          </p:cNvPr>
          <p:cNvSpPr/>
          <p:nvPr/>
        </p:nvSpPr>
        <p:spPr>
          <a:xfrm>
            <a:off x="1226915" y="2842442"/>
            <a:ext cx="9730875" cy="24622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dirty="0">
                <a:solidFill>
                  <a:srgbClr val="B294BB"/>
                </a:solidFill>
                <a:latin typeface="Menlo" charset="0"/>
                <a:ea typeface="Menlo" charset="0"/>
                <a:cs typeface="Menlo" charset="0"/>
              </a:rPr>
              <a:t>public</a:t>
            </a:r>
            <a:r>
              <a:rPr lang="en-US" sz="1400" dirty="0">
                <a:latin typeface="Menlo" charset="0"/>
                <a:ea typeface="Menlo" charset="0"/>
                <a:cs typeface="Menlo" charset="0"/>
              </a:rPr>
              <a:t> </a:t>
            </a:r>
            <a:r>
              <a:rPr lang="en-US" sz="1400" dirty="0" err="1">
                <a:solidFill>
                  <a:srgbClr val="B294BB"/>
                </a:solidFill>
                <a:latin typeface="Menlo" charset="0"/>
                <a:ea typeface="Menlo" charset="0"/>
                <a:cs typeface="Menlo" charset="0"/>
              </a:rPr>
              <a:t>enum</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Ensemble</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C5C8C6"/>
                </a:solidFill>
                <a:latin typeface="Menlo" charset="0"/>
                <a:ea typeface="Menlo" charset="0"/>
                <a:cs typeface="Menlo" charset="0"/>
              </a:rPr>
              <a:t>	SOLO</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1</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DUET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TRIO</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3</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4</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QUINTET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5</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SEXTET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6</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SEPTET</a:t>
            </a:r>
            <a:r>
              <a:rPr lang="en-US" sz="1400" dirty="0" smtClean="0">
                <a:solidFill>
                  <a:srgbClr val="8ABEB7"/>
                </a:solidFill>
                <a:latin typeface="Menlo" charset="0"/>
                <a:ea typeface="Menlo" charset="0"/>
                <a:cs typeface="Menlo" charset="0"/>
              </a:rPr>
              <a:t>(</a:t>
            </a:r>
            <a:r>
              <a:rPr lang="en-US" sz="1400" dirty="0" smtClean="0">
                <a:solidFill>
                  <a:srgbClr val="DE935F"/>
                </a:solidFill>
                <a:latin typeface="Menlo" charset="0"/>
                <a:ea typeface="Menlo" charset="0"/>
                <a:cs typeface="Menlo" charset="0"/>
              </a:rPr>
              <a:t>7</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OCTET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DOUBLE_QUARTET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8</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NONET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9</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DECTET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10</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TRIPLE_QUARTET</a:t>
            </a:r>
            <a:r>
              <a:rPr lang="en-US" sz="1400" dirty="0">
                <a:solidFill>
                  <a:srgbClr val="8ABEB7"/>
                </a:solidFill>
                <a:latin typeface="Menlo" charset="0"/>
                <a:ea typeface="Menlo" charset="0"/>
                <a:cs typeface="Menlo" charset="0"/>
              </a:rPr>
              <a:t>(</a:t>
            </a:r>
            <a:r>
              <a:rPr lang="en-US" sz="1400" dirty="0">
                <a:solidFill>
                  <a:srgbClr val="DE935F"/>
                </a:solidFill>
                <a:latin typeface="Menlo" charset="0"/>
                <a:ea typeface="Menlo" charset="0"/>
                <a:cs typeface="Menlo" charset="0"/>
              </a:rPr>
              <a:t>12</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smtClean="0">
                <a:solidFill>
                  <a:srgbClr val="B294BB"/>
                </a:solidFill>
                <a:latin typeface="Menlo" charset="0"/>
                <a:ea typeface="Menlo" charset="0"/>
                <a:cs typeface="Menlo" charset="0"/>
              </a:rPr>
              <a:t>	private</a:t>
            </a:r>
            <a:r>
              <a:rPr lang="en-US" sz="1400" dirty="0" smtClean="0">
                <a:latin typeface="Menlo" charset="0"/>
                <a:ea typeface="Menlo" charset="0"/>
                <a:cs typeface="Menlo" charset="0"/>
              </a:rPr>
              <a:t> </a:t>
            </a:r>
            <a:r>
              <a:rPr lang="en-US" sz="1400" dirty="0">
                <a:solidFill>
                  <a:srgbClr val="B294BB"/>
                </a:solidFill>
                <a:latin typeface="Menlo" charset="0"/>
                <a:ea typeface="Menlo" charset="0"/>
                <a:cs typeface="Menlo" charset="0"/>
              </a:rPr>
              <a:t>final</a:t>
            </a:r>
            <a:r>
              <a:rPr lang="en-US" sz="1400" dirty="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C5C8C6"/>
                </a:solidFill>
                <a:latin typeface="Menlo" charset="0"/>
                <a:ea typeface="Menlo" charset="0"/>
                <a:cs typeface="Menlo" charset="0"/>
              </a:rPr>
              <a:t>	</a:t>
            </a:r>
            <a:r>
              <a:rPr lang="en-US" sz="1400" dirty="0" smtClean="0">
                <a:solidFill>
                  <a:srgbClr val="C5C8C6"/>
                </a:solidFill>
                <a:latin typeface="Menlo" charset="0"/>
                <a:ea typeface="Menlo" charset="0"/>
                <a:cs typeface="Menlo" charset="0"/>
              </a:rPr>
              <a:t>Ensemble</a:t>
            </a:r>
            <a:r>
              <a:rPr lang="en-US" sz="1400" dirty="0" smtClean="0">
                <a:solidFill>
                  <a:srgbClr val="8ABEB7"/>
                </a:solidFill>
                <a:latin typeface="Menlo" charset="0"/>
                <a:ea typeface="Menlo" charset="0"/>
                <a:cs typeface="Menlo" charset="0"/>
              </a:rPr>
              <a:t>(</a:t>
            </a:r>
            <a:r>
              <a:rPr lang="en-US" sz="1400" dirty="0" err="1" smtClean="0">
                <a:solidFill>
                  <a:srgbClr val="F0C674"/>
                </a:solidFill>
                <a:latin typeface="Menlo" charset="0"/>
                <a:ea typeface="Menlo" charset="0"/>
                <a:cs typeface="Menlo" charset="0"/>
              </a:rPr>
              <a:t>int</a:t>
            </a:r>
            <a:r>
              <a:rPr lang="en-US" sz="1400" dirty="0" smtClean="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a:t>
            </a:r>
            <a:r>
              <a:rPr lang="en-US" sz="1400" dirty="0" err="1" smtClean="0">
                <a:solidFill>
                  <a:srgbClr val="B294BB"/>
                </a:solidFill>
                <a:latin typeface="Menlo" charset="0"/>
                <a:ea typeface="Menlo" charset="0"/>
                <a:cs typeface="Menlo" charset="0"/>
              </a:rPr>
              <a:t>this</a:t>
            </a:r>
            <a:r>
              <a:rPr lang="en-US" sz="1400" dirty="0" err="1" smtClean="0">
                <a:solidFill>
                  <a:srgbClr val="8ABEB7"/>
                </a:solidFill>
                <a:latin typeface="Menlo" charset="0"/>
                <a:ea typeface="Menlo" charset="0"/>
                <a:cs typeface="Menlo" charset="0"/>
              </a:rPr>
              <a:t>.</a:t>
            </a:r>
            <a:r>
              <a:rPr lang="en-US" sz="1400" dirty="0" err="1" smtClean="0">
                <a:solidFill>
                  <a:srgbClr val="81A2BE"/>
                </a:solidFill>
                <a:latin typeface="Menlo" charset="0"/>
                <a:ea typeface="Menlo" charset="0"/>
                <a:cs typeface="Menlo" charset="0"/>
              </a:rPr>
              <a:t>numberOfMusicians</a:t>
            </a:r>
            <a:r>
              <a:rPr lang="en-US" sz="1400" dirty="0" smtClean="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C5C8C6"/>
                </a:solidFill>
                <a:latin typeface="Menlo" charset="0"/>
                <a:ea typeface="Menlo" charset="0"/>
                <a:cs typeface="Menlo" charset="0"/>
              </a:rPr>
              <a:t>size</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public</a:t>
            </a:r>
            <a:r>
              <a:rPr lang="en-US" sz="1400" dirty="0" smtClean="0">
                <a:latin typeface="Menlo" charset="0"/>
                <a:ea typeface="Menlo" charset="0"/>
                <a:cs typeface="Menlo" charset="0"/>
              </a:rPr>
              <a:t> </a:t>
            </a:r>
            <a:r>
              <a:rPr lang="en-US" sz="1400" dirty="0" err="1">
                <a:solidFill>
                  <a:srgbClr val="F0C674"/>
                </a:solidFill>
                <a:latin typeface="Menlo" charset="0"/>
                <a:ea typeface="Menlo" charset="0"/>
                <a:cs typeface="Menlo" charset="0"/>
              </a:rPr>
              <a:t>int</a:t>
            </a:r>
            <a:r>
              <a:rPr lang="en-US" sz="1400" dirty="0">
                <a:latin typeface="Menlo" charset="0"/>
                <a:ea typeface="Menlo" charset="0"/>
                <a:cs typeface="Menlo" charset="0"/>
              </a:rPr>
              <a:t> </a:t>
            </a:r>
            <a:r>
              <a:rPr lang="en-US" sz="1400" dirty="0" err="1">
                <a:solidFill>
                  <a:srgbClr val="81A2BE"/>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B294BB"/>
                </a:solidFill>
                <a:latin typeface="Menlo" charset="0"/>
                <a:ea typeface="Menlo" charset="0"/>
                <a:cs typeface="Menlo" charset="0"/>
              </a:rPr>
              <a:t>	</a:t>
            </a:r>
            <a:r>
              <a:rPr lang="en-US" sz="1400" dirty="0" smtClean="0">
                <a:solidFill>
                  <a:srgbClr val="B294BB"/>
                </a:solidFill>
                <a:latin typeface="Menlo" charset="0"/>
                <a:ea typeface="Menlo" charset="0"/>
                <a:cs typeface="Menlo" charset="0"/>
              </a:rPr>
              <a:t>	return</a:t>
            </a:r>
            <a:r>
              <a:rPr lang="en-US" sz="1400" dirty="0" smtClean="0">
                <a:latin typeface="Menlo" charset="0"/>
                <a:ea typeface="Menlo" charset="0"/>
                <a:cs typeface="Menlo" charset="0"/>
              </a:rPr>
              <a:t> </a:t>
            </a:r>
            <a:r>
              <a:rPr lang="en-US" sz="1400" dirty="0" err="1">
                <a:solidFill>
                  <a:srgbClr val="C5C8C6"/>
                </a:solidFill>
                <a:latin typeface="Menlo" charset="0"/>
                <a:ea typeface="Menlo" charset="0"/>
                <a:cs typeface="Menlo" charset="0"/>
              </a:rPr>
              <a:t>numberOfMusicians</a:t>
            </a:r>
            <a:r>
              <a:rPr lang="en-US" sz="1400" dirty="0">
                <a:solidFill>
                  <a:srgbClr val="8ABEB7"/>
                </a:solidFill>
                <a:latin typeface="Menlo" charset="0"/>
                <a:ea typeface="Menlo" charset="0"/>
                <a:cs typeface="Menlo" charset="0"/>
              </a:rPr>
              <a:t>;</a:t>
            </a:r>
            <a:r>
              <a:rPr lang="en-US" sz="1400" dirty="0">
                <a:latin typeface="Menlo" charset="0"/>
                <a:ea typeface="Menlo" charset="0"/>
                <a:cs typeface="Menlo" charset="0"/>
              </a:rPr>
              <a:t> </a:t>
            </a:r>
            <a:endParaRPr lang="en-US" sz="1400" dirty="0" smtClean="0">
              <a:latin typeface="Menlo" charset="0"/>
              <a:ea typeface="Menlo" charset="0"/>
              <a:cs typeface="Menlo" charset="0"/>
            </a:endParaRPr>
          </a:p>
          <a:p>
            <a:r>
              <a:rPr lang="en-US" sz="1400" dirty="0">
                <a:solidFill>
                  <a:srgbClr val="8ABEB7"/>
                </a:solidFill>
                <a:latin typeface="Menlo" charset="0"/>
                <a:ea typeface="Menlo" charset="0"/>
                <a:cs typeface="Menlo" charset="0"/>
              </a:rPr>
              <a:t>	</a:t>
            </a:r>
            <a:r>
              <a:rPr lang="en-US" sz="1400" dirty="0" smtClean="0">
                <a:solidFill>
                  <a:srgbClr val="8ABEB7"/>
                </a:solidFill>
                <a:latin typeface="Menlo" charset="0"/>
                <a:ea typeface="Menlo" charset="0"/>
                <a:cs typeface="Menlo" charset="0"/>
              </a:rPr>
              <a:t>}</a:t>
            </a:r>
            <a:r>
              <a:rPr lang="en-US" sz="1400" dirty="0" smtClean="0">
                <a:latin typeface="Menlo" charset="0"/>
                <a:ea typeface="Menlo" charset="0"/>
                <a:cs typeface="Menlo" charset="0"/>
              </a:rPr>
              <a:t> </a:t>
            </a:r>
          </a:p>
          <a:p>
            <a:r>
              <a:rPr lang="en-US" sz="1400" dirty="0" smtClean="0">
                <a:solidFill>
                  <a:srgbClr val="8ABEB7"/>
                </a:solidFill>
                <a:latin typeface="Menlo" charset="0"/>
                <a:ea typeface="Menlo" charset="0"/>
                <a:cs typeface="Menlo" charset="0"/>
              </a:rPr>
              <a:t>}</a:t>
            </a:r>
            <a:endParaRPr lang="en-US" sz="1400" dirty="0">
              <a:latin typeface="Menlo" charset="0"/>
              <a:ea typeface="Menlo" charset="0"/>
              <a:cs typeface="Menlo" charset="0"/>
            </a:endParaRPr>
          </a:p>
        </p:txBody>
      </p:sp>
    </p:spTree>
    <p:extLst>
      <p:ext uri="{BB962C8B-B14F-4D97-AF65-F5344CB8AC3E}">
        <p14:creationId xmlns:p14="http://schemas.microsoft.com/office/powerpoint/2010/main" val="115666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200" b="1" dirty="0"/>
              <a:t>Item 35: Use instance fields instead of </a:t>
            </a:r>
            <a:r>
              <a:rPr lang="en-US" sz="3200" b="1" dirty="0" smtClean="0"/>
              <a:t>ordinals</a:t>
            </a:r>
            <a:endParaRPr lang="en-US" sz="3200" b="1" dirty="0"/>
          </a:p>
        </p:txBody>
      </p:sp>
      <p:sp>
        <p:nvSpPr>
          <p:cNvPr id="22" name="Content Placeholder 3"/>
          <p:cNvSpPr/>
          <p:nvPr/>
        </p:nvSpPr>
        <p:spPr>
          <a:xfrm>
            <a:off x="6211660" y="1876798"/>
            <a:ext cx="5237389" cy="373564"/>
          </a:xfrm>
          <a:prstGeom prst="rect">
            <a:avLst/>
          </a:prstGeom>
        </p:spPr>
        <p:txBody>
          <a:bodyPr wrap="square">
            <a:spAutoFit/>
          </a:bodyPr>
          <a:lstStyle/>
          <a:p>
            <a:pPr>
              <a:lnSpc>
                <a:spcPct val="150000"/>
              </a:lnSpc>
            </a:pP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7" name="Content Placeholder 2"/>
          <p:cNvSpPr txBox="1">
            <a:spLocks/>
          </p:cNvSpPr>
          <p:nvPr/>
        </p:nvSpPr>
        <p:spPr>
          <a:xfrm>
            <a:off x="834260" y="2054725"/>
            <a:ext cx="10450796" cy="4392373"/>
          </a:xfrm>
          <a:prstGeom prst="rect">
            <a:avLst/>
          </a:prstGeom>
          <a:ln w="57150">
            <a:noFill/>
          </a:ln>
        </p:spPr>
        <p:txBody>
          <a:bodyPr vert="horz" lIns="91440" tIns="45720" rIns="91440" bIns="45720" numCol="1" rtlCol="0" anchor="t">
            <a:normAutofit/>
          </a:bodyPr>
          <a:lstStyle/>
          <a:p>
            <a:pPr marL="285750" indent="-285750">
              <a:lnSpc>
                <a:spcPct val="150000"/>
              </a:lnSpc>
              <a:buFont typeface="Arial" charset="0"/>
              <a:buChar char="•"/>
            </a:pP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ordinal() is designed for use by general-purpose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-based data structures such as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EnumSet</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and </a:t>
            </a:r>
            <a:r>
              <a:rPr lang="en-US" dirty="0" err="1">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EnumMap</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a:p>
            <a:pPr marL="285750" indent="-285750">
              <a:lnSpc>
                <a:spcPct val="150000"/>
              </a:lnSpc>
              <a:buFont typeface="Arial" charset="0"/>
              <a:buChar char="•"/>
            </a:pPr>
            <a:r>
              <a:rPr lang="en-US"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Unless you are writing code with this character, </a:t>
            </a:r>
            <a:r>
              <a:rPr lang="en-US"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you </a:t>
            </a:r>
            <a:r>
              <a:rPr lang="en-US"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are best off avoiding the ordinal method entirely</a:t>
            </a:r>
            <a:r>
              <a:rPr lang="en-US"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t>
            </a:r>
          </a:p>
        </p:txBody>
      </p:sp>
      <p:sp>
        <p:nvSpPr>
          <p:cNvPr id="5" name="Text 2"/>
          <p:cNvSpPr/>
          <p:nvPr/>
        </p:nvSpPr>
        <p:spPr>
          <a:xfrm>
            <a:off x="834260" y="1462646"/>
            <a:ext cx="10462846" cy="414152"/>
          </a:xfrm>
          <a:prstGeom prst="rect">
            <a:avLst/>
          </a:prstGeom>
        </p:spPr>
        <p:txBody>
          <a:bodyPr wrap="square">
            <a:spAutoFit/>
          </a:bodyPr>
          <a:lstStyle/>
          <a:p>
            <a:pPr>
              <a:lnSpc>
                <a:spcPct val="150000"/>
              </a:lnSpc>
            </a:pPr>
            <a:r>
              <a:rPr lang="en-US" altLang="zh-CN" sz="1600" b="1" dirty="0" smtClean="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Summary</a:t>
            </a:r>
            <a:endParaRPr lang="en-US" sz="16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5984996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5140</TotalTime>
  <Words>1560</Words>
  <Application>Microsoft Macintosh PowerPoint</Application>
  <PresentationFormat>Widescreen</PresentationFormat>
  <Paragraphs>242</Paragraphs>
  <Slides>26</Slides>
  <Notes>25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Calibri</vt:lpstr>
      <vt:lpstr>Helvetica Neue</vt:lpstr>
      <vt:lpstr>Helvetica Neue Light</vt:lpstr>
      <vt:lpstr>Menlo</vt:lpstr>
      <vt:lpstr>Segoe UI</vt:lpstr>
      <vt:lpstr>Segoe UI Light</vt:lpstr>
      <vt:lpstr>Segoe UI Semilight</vt:lpstr>
      <vt:lpstr>Tw Cen MT</vt:lpstr>
      <vt:lpstr>Tw Cen MT Condensed</vt:lpstr>
      <vt:lpstr>Wingdings 3</vt:lpstr>
      <vt:lpstr>等线</vt:lpstr>
      <vt:lpstr>Arial</vt:lpstr>
      <vt:lpstr>Integral</vt:lpstr>
      <vt:lpstr>QuickStarter Theme</vt:lpstr>
      <vt:lpstr>Effective Java 3RD Edition</vt:lpstr>
      <vt:lpstr>Item 34: Use enums instead of int constants</vt:lpstr>
      <vt:lpstr>Item 34: Use enums instead of int constants</vt:lpstr>
      <vt:lpstr>Item 34: Use enums instead of int constants</vt:lpstr>
      <vt:lpstr>Item 34: Use enums instead of int constants</vt:lpstr>
      <vt:lpstr>Item 34: Use enums instead of int constants</vt:lpstr>
      <vt:lpstr>Item 35: Use instance fields instead of ordinals</vt:lpstr>
      <vt:lpstr>Item 35: Use instance fields instead of ordinals</vt:lpstr>
      <vt:lpstr>Item 35: Use instance fields instead of ordinals</vt:lpstr>
      <vt:lpstr>Item 36: Use EnumSet instead of bit fields</vt:lpstr>
      <vt:lpstr>Item 36: Use EnumSet instead of bit fields</vt:lpstr>
      <vt:lpstr>Item 36: Use EnumSet instead of bit fields</vt:lpstr>
      <vt:lpstr>Item 37: Use EnumMap instead of ordinal indexing</vt:lpstr>
      <vt:lpstr>Item 37: Use EnumMap instead of ordinal indexing</vt:lpstr>
      <vt:lpstr>Item 37: Use EnumMap instead of ordinal indexing</vt:lpstr>
      <vt:lpstr>Item 37: Use EnumMap instead of ordinal indexing</vt:lpstr>
      <vt:lpstr>Item 38: Emulate extensible enums with interfaces</vt:lpstr>
      <vt:lpstr>Item 38: Emulate extensible enums with interfaces</vt:lpstr>
      <vt:lpstr>Item 39: Prefer annotations to naming patterns</vt:lpstr>
      <vt:lpstr>Item 39: Prefer annotations to naming patterns</vt:lpstr>
      <vt:lpstr>Item 39: Prefer annotations to naming patterns</vt:lpstr>
      <vt:lpstr>Item 40: Consistently use the Override annotation</vt:lpstr>
      <vt:lpstr>Item 40: Consistently use the Override annotation</vt:lpstr>
      <vt:lpstr>Item 41: Use marker interfaces to define types</vt:lpstr>
      <vt:lpstr>Item 41: Use marker interfaces to define types</vt:lpstr>
      <vt:lpstr>Reference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Jacojang (Jae Man Jang) [Product Engineering]</dc:creator>
  <cp:lastModifiedBy>Alpha (Wang Zhongxing) [Shipping Consolidation &amp; Brandshop]</cp:lastModifiedBy>
  <cp:revision>66</cp:revision>
  <dcterms:created xsi:type="dcterms:W3CDTF">2018-05-22T13:31:14Z</dcterms:created>
  <dcterms:modified xsi:type="dcterms:W3CDTF">2018-06-14T14:30:19Z</dcterms:modified>
</cp:coreProperties>
</file>