
<file path=[Content_Types].xml><?xml version="1.0" encoding="utf-8"?>
<Types xmlns="http://schemas.openxmlformats.org/package/2006/content-types">
  <Default Extension="xml" ContentType="application/xml"/>
  <Default Extension="jpeg" ContentType="image/jpeg"/>
  <Default Extension="bin"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Lst>
  <p:notesMasterIdLst>
    <p:notesMasterId r:id="rId28"/>
  </p:notesMasterIdLst>
  <p:sldIdLst>
    <p:sldId id="261" r:id="rId3"/>
    <p:sldId id="265" r:id="rId4"/>
    <p:sldId id="268" r:id="rId5"/>
    <p:sldId id="269" r:id="rId6"/>
    <p:sldId id="270" r:id="rId7"/>
    <p:sldId id="273" r:id="rId8"/>
    <p:sldId id="274" r:id="rId9"/>
    <p:sldId id="275" r:id="rId10"/>
    <p:sldId id="277" r:id="rId11"/>
    <p:sldId id="279" r:id="rId12"/>
    <p:sldId id="280" r:id="rId13"/>
    <p:sldId id="281" r:id="rId14"/>
    <p:sldId id="282" r:id="rId15"/>
    <p:sldId id="283" r:id="rId16"/>
    <p:sldId id="284" r:id="rId17"/>
    <p:sldId id="285" r:id="rId18"/>
    <p:sldId id="286" r:id="rId19"/>
    <p:sldId id="288" r:id="rId20"/>
    <p:sldId id="287" r:id="rId21"/>
    <p:sldId id="289" r:id="rId22"/>
    <p:sldId id="290" r:id="rId23"/>
    <p:sldId id="291" r:id="rId24"/>
    <p:sldId id="292" r:id="rId25"/>
    <p:sldId id="293" r:id="rId26"/>
    <p:sldId id="27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05" autoAdjust="0"/>
    <p:restoredTop sz="82555" autoAdjust="0"/>
  </p:normalViewPr>
  <p:slideViewPr>
    <p:cSldViewPr snapToGrid="0">
      <p:cViewPr varScale="1">
        <p:scale>
          <a:sx n="103" d="100"/>
          <a:sy n="103" d="100"/>
        </p:scale>
        <p:origin x="9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6/14/18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558408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gitlab.coupang.net/kodiak/effective-java/blob/master/6_enums_and_annotations/item_34_use_enums_instead_of_int_constants.md"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gitlab.coupang.net</a:t>
            </a:r>
            <a:r>
              <a:rPr lang="en-US" dirty="0" smtClean="0"/>
              <a:t>/</a:t>
            </a:r>
            <a:r>
              <a:rPr lang="en-US" dirty="0" err="1" smtClean="0"/>
              <a:t>kodiak</a:t>
            </a:r>
            <a:r>
              <a:rPr lang="en-US" dirty="0" smtClean="0"/>
              <a:t>/effective-java/blob/master/6_enums_and_annotations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2085282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918311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
            </a:r>
            <a:br>
              <a:rPr lang="en-US" sz="1200" b="1"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Summary</a:t>
            </a:r>
          </a:p>
          <a:p>
            <a:r>
              <a:rPr lang="en-US" sz="1200" b="0" i="0" kern="1200" dirty="0" smtClean="0">
                <a:solidFill>
                  <a:schemeClr val="tx1"/>
                </a:solidFill>
                <a:effectLst/>
                <a:latin typeface="+mn-lt"/>
                <a:ea typeface="+mn-ea"/>
                <a:cs typeface="+mn-cs"/>
              </a:rPr>
              <a:t>just because an enumerated type will be used in sets, there is no reason to represent it with bit fields.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1300321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1427319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1320003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1128770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a:t>
            </a:r>
            <a:r>
              <a:rPr lang="en-US" sz="1200" b="0" i="0" kern="1200" dirty="0" err="1" smtClean="0">
                <a:solidFill>
                  <a:schemeClr val="tx1"/>
                </a:solidFill>
                <a:effectLst/>
                <a:latin typeface="+mn-lt"/>
                <a:ea typeface="+mn-ea"/>
                <a:cs typeface="+mn-cs"/>
              </a:rPr>
              <a:t>gitlab.coupang.net</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kodiak</a:t>
            </a:r>
            <a:r>
              <a:rPr lang="en-US" sz="1200" b="0" i="0" kern="1200" dirty="0" smtClean="0">
                <a:solidFill>
                  <a:schemeClr val="tx1"/>
                </a:solidFill>
                <a:effectLst/>
                <a:latin typeface="+mn-lt"/>
                <a:ea typeface="+mn-ea"/>
                <a:cs typeface="+mn-cs"/>
              </a:rPr>
              <a:t>/effective-java/blob/master/main/</a:t>
            </a:r>
            <a:r>
              <a:rPr lang="en-US" sz="1200" b="0" i="0" kern="1200" dirty="0" err="1" smtClean="0">
                <a:solidFill>
                  <a:schemeClr val="tx1"/>
                </a:solidFill>
                <a:effectLst/>
                <a:latin typeface="+mn-lt"/>
                <a:ea typeface="+mn-ea"/>
                <a:cs typeface="+mn-cs"/>
              </a:rPr>
              <a:t>src</a:t>
            </a:r>
            <a:r>
              <a:rPr lang="en-US" sz="1200" b="0" i="0" kern="1200" dirty="0" smtClean="0">
                <a:solidFill>
                  <a:schemeClr val="tx1"/>
                </a:solidFill>
                <a:effectLst/>
                <a:latin typeface="+mn-lt"/>
                <a:ea typeface="+mn-ea"/>
                <a:cs typeface="+mn-cs"/>
              </a:rPr>
              <a:t>/java/com/</a:t>
            </a:r>
            <a:r>
              <a:rPr lang="en-US" sz="1200" b="0" i="0" kern="1200" dirty="0" err="1" smtClean="0">
                <a:solidFill>
                  <a:schemeClr val="tx1"/>
                </a:solidFill>
                <a:effectLst/>
                <a:latin typeface="+mn-lt"/>
                <a:ea typeface="+mn-ea"/>
                <a:cs typeface="+mn-cs"/>
              </a:rPr>
              <a:t>effectivejava</a:t>
            </a:r>
            <a:r>
              <a:rPr lang="en-US" sz="1200" b="0" i="0" kern="1200" dirty="0" smtClean="0">
                <a:solidFill>
                  <a:schemeClr val="tx1"/>
                </a:solidFill>
                <a:effectLst/>
                <a:latin typeface="+mn-lt"/>
                <a:ea typeface="+mn-ea"/>
                <a:cs typeface="+mn-cs"/>
              </a:rPr>
              <a:t>/ch06_enums_annotations/Item37_NestedEnumMap.java</a:t>
            </a:r>
            <a:r>
              <a:rPr lang="zh-CN" altLang="en-US" sz="1200" b="0" i="0" kern="1200" dirty="0" smtClean="0">
                <a:solidFill>
                  <a:schemeClr val="tx1"/>
                </a:solidFill>
                <a:effectLst/>
                <a:latin typeface="+mn-lt"/>
                <a:ea typeface="+mn-ea"/>
                <a:cs typeface="+mn-cs"/>
              </a:rPr>
              <a:t> </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summary,</a:t>
            </a:r>
          </a:p>
          <a:p>
            <a:r>
              <a:rPr lang="en-US" sz="1200" b="0" i="0" kern="1200" dirty="0" smtClean="0">
                <a:solidFill>
                  <a:schemeClr val="tx1"/>
                </a:solidFill>
                <a:effectLst/>
                <a:latin typeface="+mn-lt"/>
                <a:ea typeface="+mn-ea"/>
                <a:cs typeface="+mn-cs"/>
              </a:rPr>
              <a:t>it is rarely appropriate to use ordinals to index into arrays: use </a:t>
            </a:r>
            <a:r>
              <a:rPr lang="en-US" sz="1200" b="0" i="0" kern="1200" dirty="0" err="1" smtClean="0">
                <a:solidFill>
                  <a:schemeClr val="tx1"/>
                </a:solidFill>
                <a:effectLst/>
                <a:latin typeface="+mn-lt"/>
                <a:ea typeface="+mn-ea"/>
                <a:cs typeface="+mn-cs"/>
              </a:rPr>
              <a:t>EnumMap</a:t>
            </a:r>
            <a:r>
              <a:rPr lang="en-US" sz="1200" b="0" i="0" kern="1200" dirty="0" smtClean="0">
                <a:solidFill>
                  <a:schemeClr val="tx1"/>
                </a:solidFill>
                <a:effectLst/>
                <a:latin typeface="+mn-lt"/>
                <a:ea typeface="+mn-ea"/>
                <a:cs typeface="+mn-cs"/>
              </a:rPr>
              <a:t> instead.</a:t>
            </a:r>
          </a:p>
          <a:p>
            <a:r>
              <a:rPr lang="en-US" sz="1200" b="0" i="0" kern="1200" dirty="0" smtClean="0">
                <a:solidFill>
                  <a:schemeClr val="tx1"/>
                </a:solidFill>
                <a:effectLst/>
                <a:latin typeface="+mn-lt"/>
                <a:ea typeface="+mn-ea"/>
                <a:cs typeface="+mn-cs"/>
              </a:rPr>
              <a:t>If the relationship you are representing is multidimensional, use </a:t>
            </a:r>
            <a:r>
              <a:rPr lang="en-US" sz="1200" b="0" i="0" kern="1200" dirty="0" err="1" smtClean="0">
                <a:solidFill>
                  <a:schemeClr val="tx1"/>
                </a:solidFill>
                <a:effectLst/>
                <a:latin typeface="+mn-lt"/>
                <a:ea typeface="+mn-ea"/>
                <a:cs typeface="+mn-cs"/>
              </a:rPr>
              <a:t>EnumMap</a:t>
            </a:r>
            <a:r>
              <a:rPr lang="en-US" sz="1200" b="0" i="0" kern="1200" dirty="0" smtClean="0">
                <a:solidFill>
                  <a:schemeClr val="tx1"/>
                </a:solidFill>
                <a:effectLst/>
                <a:latin typeface="+mn-lt"/>
                <a:ea typeface="+mn-ea"/>
                <a:cs typeface="+mn-cs"/>
              </a:rPr>
              <a:t>&lt;..., </a:t>
            </a:r>
            <a:r>
              <a:rPr lang="en-US" sz="1200" b="0" i="0" kern="1200" dirty="0" err="1" smtClean="0">
                <a:solidFill>
                  <a:schemeClr val="tx1"/>
                </a:solidFill>
                <a:effectLst/>
                <a:latin typeface="+mn-lt"/>
                <a:ea typeface="+mn-ea"/>
                <a:cs typeface="+mn-cs"/>
              </a:rPr>
              <a:t>EnumMap</a:t>
            </a:r>
            <a:r>
              <a:rPr lang="en-US" sz="1200" b="0" i="0" kern="1200" dirty="0" smtClean="0">
                <a:solidFill>
                  <a:schemeClr val="tx1"/>
                </a:solidFill>
                <a:effectLst/>
                <a:latin typeface="+mn-lt"/>
                <a:ea typeface="+mn-ea"/>
                <a:cs typeface="+mn-cs"/>
              </a:rPr>
              <a:t>&lt;...&gt;&gt;.</a:t>
            </a:r>
          </a:p>
          <a:p>
            <a:r>
              <a:rPr lang="en-US" sz="1200" b="0" i="0" kern="1200" dirty="0" smtClean="0">
                <a:solidFill>
                  <a:schemeClr val="tx1"/>
                </a:solidFill>
                <a:effectLst/>
                <a:latin typeface="+mn-lt"/>
                <a:ea typeface="+mn-ea"/>
                <a:cs typeface="+mn-cs"/>
              </a:rPr>
              <a:t>This is a special case of the general principle that application programmers should rarely, if ever, use </a:t>
            </a:r>
            <a:r>
              <a:rPr lang="en-US" sz="1200" b="0" i="0" kern="1200" dirty="0" err="1" smtClean="0">
                <a:solidFill>
                  <a:schemeClr val="tx1"/>
                </a:solidFill>
                <a:effectLst/>
                <a:latin typeface="+mn-lt"/>
                <a:ea typeface="+mn-ea"/>
                <a:cs typeface="+mn-cs"/>
              </a:rPr>
              <a:t>Enum.ordinal</a:t>
            </a:r>
            <a:r>
              <a:rPr lang="en-US" sz="1200" b="0" i="0" kern="1200" dirty="0" smtClean="0">
                <a:solidFill>
                  <a:schemeClr val="tx1"/>
                </a:solidFill>
                <a:effectLst/>
                <a:latin typeface="+mn-lt"/>
                <a:ea typeface="+mn-ea"/>
                <a:cs typeface="+mn-cs"/>
              </a:rPr>
              <a:t> (Item 35).</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1372183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15810758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while you cannot write an extensible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type, you can emulate it by writing an interface to accompany a basic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type that implements the interface.</a:t>
            </a:r>
          </a:p>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This allows clients to write their own </a:t>
            </a:r>
            <a:r>
              <a:rPr lang="en-US" sz="1200" b="0" i="0" kern="1200" dirty="0" err="1" smtClean="0">
                <a:solidFill>
                  <a:schemeClr val="tx1"/>
                </a:solidFill>
                <a:effectLst/>
                <a:latin typeface="+mn-lt"/>
                <a:ea typeface="+mn-ea"/>
                <a:cs typeface="+mn-cs"/>
              </a:rPr>
              <a:t>enums</a:t>
            </a:r>
            <a:r>
              <a:rPr lang="en-US" sz="1200" b="0" i="0" kern="1200" dirty="0" smtClean="0">
                <a:solidFill>
                  <a:schemeClr val="tx1"/>
                </a:solidFill>
                <a:effectLst/>
                <a:latin typeface="+mn-lt"/>
                <a:ea typeface="+mn-ea"/>
                <a:cs typeface="+mn-cs"/>
              </a:rPr>
              <a:t> (or other types) that implement the interface.</a:t>
            </a:r>
          </a:p>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Instances of these types can then be used wherever instances of the basic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type can be used, assuming APIs are written in terms of the interface.</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300907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1284170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1053554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6267826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Summary</a:t>
            </a:r>
          </a:p>
          <a:p>
            <a:r>
              <a:rPr lang="en-US" sz="1200" b="0" i="0" kern="1200" dirty="0" smtClean="0">
                <a:solidFill>
                  <a:schemeClr val="tx1"/>
                </a:solidFill>
                <a:effectLst/>
                <a:latin typeface="+mn-lt"/>
                <a:ea typeface="+mn-ea"/>
                <a:cs typeface="+mn-cs"/>
              </a:rPr>
              <a:t>There is simply no reason to use naming patterns when you can use annotations instead.</a:t>
            </a:r>
          </a:p>
          <a:p>
            <a:r>
              <a:rPr lang="en-US" sz="1200" b="0" i="0" kern="1200" dirty="0" smtClean="0">
                <a:solidFill>
                  <a:schemeClr val="tx1"/>
                </a:solidFill>
                <a:effectLst/>
                <a:latin typeface="+mn-lt"/>
                <a:ea typeface="+mn-ea"/>
                <a:cs typeface="+mn-cs"/>
              </a:rPr>
              <a:t>all programmers should use the predefined annotation types that Java provides (Items 40, 27).</a:t>
            </a:r>
          </a:p>
          <a:p>
            <a:r>
              <a:rPr lang="en-US" sz="1200" b="0" i="0" kern="1200" dirty="0" smtClean="0">
                <a:solidFill>
                  <a:schemeClr val="tx1"/>
                </a:solidFill>
                <a:effectLst/>
                <a:latin typeface="+mn-lt"/>
                <a:ea typeface="+mn-ea"/>
                <a:cs typeface="+mn-cs"/>
              </a:rPr>
              <a:t>Also, consider using the annotations provided by your IDE or static analysis tools.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Such annotations can improve the quality of the diagnostic information provided by these tools.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1597088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1187543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Summary</a:t>
            </a:r>
          </a:p>
          <a:p>
            <a:r>
              <a:rPr lang="en-US" sz="1200" b="0" i="0" kern="1200" dirty="0" smtClean="0">
                <a:solidFill>
                  <a:schemeClr val="tx1"/>
                </a:solidFill>
                <a:effectLst/>
                <a:latin typeface="+mn-lt"/>
                <a:ea typeface="+mn-ea"/>
                <a:cs typeface="+mn-cs"/>
              </a:rPr>
              <a:t>the compiler can. protect you from a great many errors if you use the Override annotation on every method declaration that you believe to override a </a:t>
            </a:r>
            <a:r>
              <a:rPr lang="en-US" sz="1200" b="0" i="0" kern="1200" dirty="0" err="1" smtClean="0">
                <a:solidFill>
                  <a:schemeClr val="tx1"/>
                </a:solidFill>
                <a:effectLst/>
                <a:latin typeface="+mn-lt"/>
                <a:ea typeface="+mn-ea"/>
                <a:cs typeface="+mn-cs"/>
              </a:rPr>
              <a:t>supertype</a:t>
            </a:r>
            <a:r>
              <a:rPr lang="en-US" sz="1200" b="0" i="0" kern="1200" dirty="0" smtClean="0">
                <a:solidFill>
                  <a:schemeClr val="tx1"/>
                </a:solidFill>
                <a:effectLst/>
                <a:latin typeface="+mn-lt"/>
                <a:ea typeface="+mn-ea"/>
                <a:cs typeface="+mn-cs"/>
              </a:rPr>
              <a:t> declaration,</a:t>
            </a:r>
          </a:p>
          <a:p>
            <a:r>
              <a:rPr lang="en-US" sz="1200" b="0" i="0" kern="1200" dirty="0" smtClean="0">
                <a:solidFill>
                  <a:schemeClr val="tx1"/>
                </a:solidFill>
                <a:effectLst/>
                <a:latin typeface="+mn-lt"/>
                <a:ea typeface="+mn-ea"/>
                <a:cs typeface="+mn-cs"/>
              </a:rPr>
              <a:t>with one exception: In concrete classes, you need not annotate methods that you believe to override abstract method declarations (though it is not harmful to do so). </a:t>
            </a:r>
          </a:p>
          <a:p>
            <a:r>
              <a:rPr lang="en-US" sz="1200" b="0" i="0" kern="1200" dirty="0" smtClean="0">
                <a:solidFill>
                  <a:schemeClr val="tx1"/>
                </a:solidFill>
                <a:effectLst/>
                <a:latin typeface="+mn-lt"/>
                <a:ea typeface="+mn-ea"/>
                <a:cs typeface="+mn-cs"/>
              </a:rPr>
              <a:t>&gt; In an abstract class or an interface, however, it is worth annotating all methods that you believe to override superclass or </a:t>
            </a:r>
            <a:r>
              <a:rPr lang="en-US" sz="1200" b="0" i="0" kern="1200" dirty="0" err="1" smtClean="0">
                <a:solidFill>
                  <a:schemeClr val="tx1"/>
                </a:solidFill>
                <a:effectLst/>
                <a:latin typeface="+mn-lt"/>
                <a:ea typeface="+mn-ea"/>
                <a:cs typeface="+mn-cs"/>
              </a:rPr>
              <a:t>superinterface</a:t>
            </a:r>
            <a:r>
              <a:rPr lang="en-US" sz="1200" b="0" i="0" kern="1200" dirty="0" smtClean="0">
                <a:solidFill>
                  <a:schemeClr val="tx1"/>
                </a:solidFill>
                <a:effectLst/>
                <a:latin typeface="+mn-lt"/>
                <a:ea typeface="+mn-ea"/>
                <a:cs typeface="+mn-cs"/>
              </a:rPr>
              <a:t> methods, whether con- </a:t>
            </a:r>
            <a:r>
              <a:rPr lang="en-US" sz="1200" b="0" i="0" kern="1200" dirty="0" err="1" smtClean="0">
                <a:solidFill>
                  <a:schemeClr val="tx1"/>
                </a:solidFill>
                <a:effectLst/>
                <a:latin typeface="+mn-lt"/>
                <a:ea typeface="+mn-ea"/>
                <a:cs typeface="+mn-cs"/>
              </a:rPr>
              <a:t>crete</a:t>
            </a:r>
            <a:r>
              <a:rPr lang="en-US" sz="1200" b="0" i="0" kern="1200" dirty="0" smtClean="0">
                <a:solidFill>
                  <a:schemeClr val="tx1"/>
                </a:solidFill>
                <a:effectLst/>
                <a:latin typeface="+mn-lt"/>
                <a:ea typeface="+mn-ea"/>
                <a:cs typeface="+mn-cs"/>
              </a:rPr>
              <a:t> or abstract</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9677623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23</a:t>
            </a:fld>
            <a:endParaRPr lang="en-US"/>
          </a:p>
        </p:txBody>
      </p:sp>
    </p:spTree>
    <p:extLst>
      <p:ext uri="{BB962C8B-B14F-4D97-AF65-F5344CB8AC3E}">
        <p14:creationId xmlns:p14="http://schemas.microsoft.com/office/powerpoint/2010/main" val="1409967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24</a:t>
            </a:fld>
            <a:endParaRPr lang="en-US"/>
          </a:p>
        </p:txBody>
      </p:sp>
    </p:spTree>
    <p:extLst>
      <p:ext uri="{BB962C8B-B14F-4D97-AF65-F5344CB8AC3E}">
        <p14:creationId xmlns:p14="http://schemas.microsoft.com/office/powerpoint/2010/main" val="778026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458844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1442847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gn="l" defTabSz="914400" rtl="0" eaLnBrk="1" fontAlgn="auto" latinLnBrk="0" hangingPunct="1">
              <a:lnSpc>
                <a:spcPct val="150000"/>
              </a:lnSpc>
              <a:spcBef>
                <a:spcPts val="0"/>
              </a:spcBef>
              <a:spcAft>
                <a:spcPts val="0"/>
              </a:spcAft>
              <a:buClrTx/>
              <a:buSzTx/>
              <a:buFont typeface="Arial" charset="0"/>
              <a:buChar char="•"/>
              <a:tabLst/>
              <a:defRPr/>
            </a:pPr>
            <a:r>
              <a:rPr lang="en-US" altLang="zh-CN"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Summary</a:t>
            </a:r>
            <a:r>
              <a:rPr lang="en-US" altLang="zh-CN"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endPar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 advantages of </a:t>
            </a:r>
            <a:r>
              <a:rPr lang="en-US"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types over </a:t>
            </a:r>
            <a:r>
              <a:rPr lang="en-US"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constants are compelling.</a:t>
            </a:r>
          </a:p>
          <a:p>
            <a:pPr marL="285750" indent="-285750">
              <a:lnSpc>
                <a:spcPct val="150000"/>
              </a:lnSpc>
              <a:buFont typeface="Arial" charset="0"/>
              <a:buChar char="•"/>
            </a:pPr>
            <a:r>
              <a:rPr lang="en-US"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are more readable, safer, and more powerful.</a:t>
            </a:r>
          </a:p>
          <a:p>
            <a:pPr marL="285750" indent="-285750">
              <a:lnSpc>
                <a:spcPct val="150000"/>
              </a:lnSpc>
              <a:buFont typeface="Arial" charset="0"/>
              <a:buChar char="•"/>
            </a:pP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Some </a:t>
            </a:r>
            <a:r>
              <a:rPr lang="en-US"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benefit from associating data with each constant.</a:t>
            </a:r>
          </a:p>
          <a:p>
            <a:pPr marL="285750" indent="-285750">
              <a:lnSpc>
                <a:spcPct val="150000"/>
              </a:lnSpc>
              <a:buFont typeface="Arial" charset="0"/>
              <a:buChar char="•"/>
            </a:pP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Fewer </a:t>
            </a:r>
            <a:r>
              <a:rPr lang="en-US"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benefit from associating multiple behaviors with a single method.</a:t>
            </a:r>
          </a:p>
          <a:p>
            <a:pPr marL="285750" indent="-285750">
              <a:lnSpc>
                <a:spcPct val="150000"/>
              </a:lnSpc>
              <a:buFont typeface="Arial" charset="0"/>
              <a:buChar char="•"/>
            </a:pP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Consider the strategy </a:t>
            </a:r>
            <a:r>
              <a:rPr lang="en-US"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pattern if some </a:t>
            </a:r>
            <a:r>
              <a:rPr lang="en-US"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constants share common behaviors.</a:t>
            </a:r>
          </a:p>
          <a:p>
            <a:pPr>
              <a:lnSpc>
                <a:spcPct val="150000"/>
              </a:lnSpc>
              <a:spcBef>
                <a:spcPts val="0"/>
              </a:spcBef>
            </a:pPr>
            <a:endPar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spcBef>
                <a:spcPts val="0"/>
              </a:spcBef>
            </a:pPr>
            <a:endPar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spcBef>
                <a:spcPts val="0"/>
              </a:spcBef>
            </a:pPr>
            <a:r>
              <a:rPr 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Reference:</a:t>
            </a:r>
          </a:p>
          <a:p>
            <a:pPr>
              <a:lnSpc>
                <a:spcPct val="150000"/>
              </a:lnSpc>
              <a:spcBef>
                <a:spcPts val="0"/>
              </a:spcBef>
            </a:pPr>
            <a:r>
              <a:rPr 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hlinkClick r:id="rId3"/>
              </a:rPr>
              <a:t>http://gitlab.coupang.net/kodiak/effective-java/blob/master/6_enums_and_annotations/item_34_use_enums_instead_of_int_constants.md</a:t>
            </a:r>
            <a:r>
              <a:rPr 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p>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686830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20070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1009690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170299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1353667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6/14/18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05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6/14/18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9693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6/14/18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789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6/14/18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6/14/18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9194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6/14/18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121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6/14/18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5141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6/14/18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8234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6/14/18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8987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6/14/18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005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6/14/18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15015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6/14/18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5702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6/14/18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6/14/18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hyperlink" Target="http://gitlab.coupang.net/kodiak/effective-java/blob/master/main/src/java/com/effectivejava/ch06_enums_annotations/Item39_2_MarkerAnnotations.java" TargetMode="External"/><Relationship Id="rId4" Type="http://schemas.openxmlformats.org/officeDocument/2006/relationships/hyperlink" Target="http://gitlab.coupang.net/kodiak/effective-java/blob/master/main/src/java/com/effectivejava/ch06_enums_annotations/Item39_3_AnnotationsParam.java" TargetMode="External"/><Relationship Id="rId5" Type="http://schemas.openxmlformats.org/officeDocument/2006/relationships/hyperlink" Target="http://gitlab.coupang.net/kodiak/effective-java/blob/master/main/src/java/com/effectivejava/ch06_enums_annotations/Item39_4_AnnotationsArrayParam.java" TargetMode="External"/><Relationship Id="rId6" Type="http://schemas.openxmlformats.org/officeDocument/2006/relationships/hyperlink" Target="http://gitlab.coupang.net/kodiak/effective-java/blob/master/main/src/java/com/effectivejava/ch06_enums_annotations/Item39_5_RepeatableAnnotations.java" TargetMode="External"/><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gitlab.coupang.net/kodiak/effective-java/tree/master/6_enums_and_annotations" TargetMode="External"/><Relationship Id="rId3" Type="http://schemas.openxmlformats.org/officeDocument/2006/relationships/hyperlink" Target="http://gitlab.coupang.net/kodiak/effective-java/tree/master/main/src/java/com/effectivejava/ch06_enums_annotatio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gitlab.coupang.net/kodiak/effective-java/blob/master/6_enums_and_annotations/item_34_use_enums_instead_of_int_constants.md#strategy-enu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3A8EC506-B1DA-46A1-B44D-774E68468E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5">
            <a:extLst>
              <a:ext uri="{FF2B5EF4-FFF2-40B4-BE49-F238E27FC236}">
                <a16:creationId xmlns:a16="http://schemas.microsoft.com/office/drawing/2014/main" xmlns="" id="{BFF30785-305E-45D7-984F-5AA93D3CA5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xmlns="" id="{15E01FA5-D766-43CA-A83D-E7CF3F04E96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xmlns="" id="{CA73784B-AC76-4BAD-93AF-C72D0EDFD7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xmlns="" id="{811DCF04-0C7C-44FC-8246-FC8D736B1A7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The First &quot;Computer Bug&quot; Moth found trapped between points at Relay # 70, Panel F, of the Mark II Aiken Relay Calculator while it was being tested at Harvard University, 9 September 1947. The operators affixed the moth to the computer log, with the entry: &quot;First actual case of bug being found&quot;. (The term &quot;debugging&quot; already existed; thus, finding an actual bug was an amusing occurrence.) In 1988, the log, with the moth still taped by the entry, was in the Naval Surface Warfare Center Computer Museum at Dahlgren, Virginia, which erroneously dated it 9 September 1945. The Smithsonian Institute's National Museum of American History and other sources have the correct date of 9 September 1947 (Object ID: 1994.0191.01). The Harvard Mark II computer was not complete until the summer of 1947. Removed caption read: Photo # NH 96566-KB First Computer &quot;Bug&quot;, 19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984" y="712654"/>
            <a:ext cx="6896936" cy="5433667"/>
          </a:xfrm>
          <a:prstGeom prst="rect">
            <a:avLst/>
          </a:prstGeom>
        </p:spPr>
      </p:pic>
      <p:sp>
        <p:nvSpPr>
          <p:cNvPr id="2" name="Title 1"/>
          <p:cNvSpPr>
            <a:spLocks noGrp="1"/>
          </p:cNvSpPr>
          <p:nvPr>
            <p:ph type="title"/>
          </p:nvPr>
        </p:nvSpPr>
        <p:spPr>
          <a:xfrm>
            <a:off x="636805" y="640080"/>
            <a:ext cx="3378099" cy="3034857"/>
          </a:xfrm>
        </p:spPr>
        <p:txBody>
          <a:bodyPr vert="horz" lIns="91440" tIns="45720" rIns="91440" bIns="45720" rtlCol="0" anchor="b">
            <a:normAutofit/>
          </a:bodyPr>
          <a:lstStyle/>
          <a:p>
            <a:pPr algn="r"/>
            <a:r>
              <a:rPr lang="en-US" sz="4400" kern="1200" cap="all" spc="200" baseline="0" dirty="0">
                <a:solidFill>
                  <a:schemeClr val="tx1">
                    <a:lumMod val="95000"/>
                    <a:lumOff val="5000"/>
                  </a:schemeClr>
                </a:solidFill>
                <a:latin typeface="+mj-lt"/>
                <a:ea typeface="+mj-ea"/>
                <a:cs typeface="+mj-cs"/>
              </a:rPr>
              <a:t>Effective Java 3</a:t>
            </a:r>
            <a:r>
              <a:rPr lang="en-US" sz="4400" kern="1200" cap="all" spc="200" baseline="30000" dirty="0">
                <a:solidFill>
                  <a:schemeClr val="tx1">
                    <a:lumMod val="95000"/>
                    <a:lumOff val="5000"/>
                  </a:schemeClr>
                </a:solidFill>
                <a:latin typeface="+mj-lt"/>
                <a:ea typeface="+mj-ea"/>
                <a:cs typeface="+mj-cs"/>
              </a:rPr>
              <a:t>RD</a:t>
            </a:r>
            <a:r>
              <a:rPr lang="en-US" sz="4400" kern="1200" cap="all" spc="200" baseline="0" dirty="0">
                <a:solidFill>
                  <a:schemeClr val="tx1">
                    <a:lumMod val="95000"/>
                    <a:lumOff val="5000"/>
                  </a:schemeClr>
                </a:solidFill>
                <a:latin typeface="+mj-lt"/>
                <a:ea typeface="+mj-ea"/>
                <a:cs typeface="+mj-cs"/>
              </a:rPr>
              <a:t> Edition</a:t>
            </a:r>
          </a:p>
        </p:txBody>
      </p:sp>
      <p:sp>
        <p:nvSpPr>
          <p:cNvPr id="3" name="Content Placeholder 2"/>
          <p:cNvSpPr>
            <a:spLocks noGrp="1"/>
          </p:cNvSpPr>
          <p:nvPr>
            <p:ph idx="1"/>
          </p:nvPr>
        </p:nvSpPr>
        <p:spPr>
          <a:xfrm>
            <a:off x="636806" y="3849539"/>
            <a:ext cx="3378097" cy="2367405"/>
          </a:xfrm>
        </p:spPr>
        <p:txBody>
          <a:bodyPr vert="horz" lIns="91440" tIns="45720" rIns="91440" bIns="45720" rtlCol="0" anchor="t">
            <a:normAutofit/>
          </a:bodyPr>
          <a:lstStyle/>
          <a:p>
            <a:pPr marL="0" indent="0" algn="r">
              <a:lnSpc>
                <a:spcPct val="100000"/>
              </a:lnSpc>
              <a:spcBef>
                <a:spcPts val="0"/>
              </a:spcBef>
              <a:buNone/>
            </a:pPr>
            <a:r>
              <a:rPr lang="en-US" sz="1600" dirty="0">
                <a:solidFill>
                  <a:schemeClr val="tx1">
                    <a:lumMod val="95000"/>
                    <a:lumOff val="5000"/>
                  </a:schemeClr>
                </a:solidFill>
              </a:rPr>
              <a:t>Chapter </a:t>
            </a:r>
            <a:r>
              <a:rPr lang="en-US" sz="1600" dirty="0" smtClean="0">
                <a:solidFill>
                  <a:schemeClr val="tx1">
                    <a:lumMod val="95000"/>
                    <a:lumOff val="5000"/>
                  </a:schemeClr>
                </a:solidFill>
              </a:rPr>
              <a:t>6. </a:t>
            </a:r>
            <a:r>
              <a:rPr lang="en-US" sz="1600" dirty="0" err="1" smtClean="0">
                <a:solidFill>
                  <a:schemeClr val="tx1">
                    <a:lumMod val="95000"/>
                    <a:lumOff val="5000"/>
                  </a:schemeClr>
                </a:solidFill>
              </a:rPr>
              <a:t>Enums</a:t>
            </a:r>
            <a:r>
              <a:rPr lang="en-US" sz="1600" dirty="0" smtClean="0">
                <a:solidFill>
                  <a:schemeClr val="tx1">
                    <a:lumMod val="95000"/>
                    <a:lumOff val="5000"/>
                  </a:schemeClr>
                </a:solidFill>
              </a:rPr>
              <a:t> and Annotations</a:t>
            </a:r>
            <a:endParaRPr lang="en-US" sz="1600" dirty="0">
              <a:solidFill>
                <a:schemeClr val="tx1">
                  <a:lumMod val="95000"/>
                  <a:lumOff val="5000"/>
                </a:schemeClr>
              </a:solidFill>
            </a:endParaRPr>
          </a:p>
        </p:txBody>
      </p:sp>
    </p:spTree>
    <p:extLst>
      <p:ext uri="{BB962C8B-B14F-4D97-AF65-F5344CB8AC3E}">
        <p14:creationId xmlns:p14="http://schemas.microsoft.com/office/powerpoint/2010/main" val="432530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36: Use </a:t>
            </a:r>
            <a:r>
              <a:rPr lang="en-US" sz="3200" b="1" dirty="0" err="1"/>
              <a:t>EnumSet</a:t>
            </a:r>
            <a:r>
              <a:rPr lang="en-US" sz="3200" b="1" dirty="0"/>
              <a:t> instead of bit </a:t>
            </a:r>
            <a:r>
              <a:rPr lang="en-US" sz="3200" b="1" dirty="0" smtClean="0"/>
              <a:t>fields</a:t>
            </a:r>
            <a:endParaRPr lang="en-US" sz="3200" b="1" dirty="0"/>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p:cNvSpPr txBox="1">
            <a:spLocks/>
          </p:cNvSpPr>
          <p:nvPr/>
        </p:nvSpPr>
        <p:spPr>
          <a:xfrm>
            <a:off x="781506" y="4609747"/>
            <a:ext cx="10515600" cy="2222339"/>
          </a:xfrm>
          <a:prstGeom prst="rect">
            <a:avLst/>
          </a:prstGeom>
          <a:ln w="57150">
            <a:noFill/>
          </a:ln>
        </p:spPr>
        <p:txBody>
          <a:bodyPr vert="horz" lIns="91440" tIns="45720" rIns="91440" bIns="45720" numCol="1" rtlCol="0" anchor="t">
            <a:normAutofit/>
          </a:bodyPr>
          <a:lstStyle/>
          <a:p>
            <a:pPr>
              <a:lnSpc>
                <a:spcPct val="150000"/>
              </a:lnSpc>
            </a:pP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Advantages</a:t>
            </a:r>
          </a:p>
          <a:p>
            <a:pPr marL="285750" indent="-285750">
              <a:lnSpc>
                <a:spcPct val="150000"/>
              </a:lnSpc>
              <a:buFont typeface="Arial" charset="0"/>
              <a:buChar char="•"/>
            </a:pPr>
            <a:r>
              <a:rPr lang="en-US" sz="1200"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EnumSet</a:t>
            </a: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r>
              <a:rPr 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 conciseness and performance of bit fields </a:t>
            </a:r>
            <a:r>
              <a:rPr lang="en-US" altLang="zh-CN"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r>
              <a:rPr lang="zh-CN" alt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all </a:t>
            </a: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 many advantages of </a:t>
            </a:r>
            <a:r>
              <a:rPr lang="en-US" sz="1200"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endPar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pP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Disadvantage</a:t>
            </a:r>
          </a:p>
          <a:p>
            <a:pPr marL="285750" indent="-285750">
              <a:lnSpc>
                <a:spcPct val="150000"/>
              </a:lnSpc>
              <a:buFont typeface="Arial" charset="0"/>
              <a:buChar char="•"/>
            </a:pP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it is not possible to create an immutable </a:t>
            </a:r>
            <a:r>
              <a:rPr lang="en-US" sz="1200"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EnumSet</a:t>
            </a:r>
            <a:endPar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 the meantime, you can wrap an </a:t>
            </a:r>
            <a:r>
              <a:rPr lang="en-US" sz="12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EnumSet</a:t>
            </a: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with </a:t>
            </a:r>
            <a:r>
              <a:rPr lang="en-US" sz="1200"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Collections.unmodifiableSet</a:t>
            </a:r>
            <a:r>
              <a:rPr lang="zh-CN" alt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r>
              <a:rPr 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but </a:t>
            </a: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conciseness and performance will suffer</a:t>
            </a:r>
            <a:r>
              <a:rPr 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r>
              <a:rPr lang="en-US" altLang="zh-CN"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endPar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altLang="zh-CN" sz="1600" b="1"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EnumSet</a:t>
            </a:r>
            <a:endPar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pic>
        <p:nvPicPr>
          <p:cNvPr id="8" name="Picture 7"/>
          <p:cNvPicPr>
            <a:picLocks noChangeAspect="1"/>
          </p:cNvPicPr>
          <p:nvPr/>
        </p:nvPicPr>
        <p:blipFill>
          <a:blip r:embed="rId3"/>
          <a:stretch>
            <a:fillRect/>
          </a:stretch>
        </p:blipFill>
        <p:spPr>
          <a:xfrm>
            <a:off x="984156" y="1960042"/>
            <a:ext cx="5055150" cy="2566461"/>
          </a:xfrm>
          <a:prstGeom prst="rect">
            <a:avLst/>
          </a:prstGeom>
        </p:spPr>
      </p:pic>
    </p:spTree>
    <p:extLst>
      <p:ext uri="{BB962C8B-B14F-4D97-AF65-F5344CB8AC3E}">
        <p14:creationId xmlns:p14="http://schemas.microsoft.com/office/powerpoint/2010/main" val="6394315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36: Use </a:t>
            </a:r>
            <a:r>
              <a:rPr lang="en-US" sz="3200" b="1" dirty="0" err="1"/>
              <a:t>EnumSet</a:t>
            </a:r>
            <a:r>
              <a:rPr lang="en-US" sz="3200" b="1" dirty="0"/>
              <a:t> instead of bit </a:t>
            </a:r>
            <a:r>
              <a:rPr lang="en-US" sz="3200" b="1" dirty="0" smtClean="0"/>
              <a:t>fields</a:t>
            </a:r>
            <a:endParaRPr lang="en-US" sz="3200" b="1" dirty="0"/>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p:cNvSpPr txBox="1">
            <a:spLocks/>
          </p:cNvSpPr>
          <p:nvPr/>
        </p:nvSpPr>
        <p:spPr>
          <a:xfrm>
            <a:off x="834260" y="2054725"/>
            <a:ext cx="10450796" cy="4392373"/>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Item 1: Consider static factory methods instead of constructors</a:t>
            </a:r>
            <a:endPar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Related</a:t>
            </a:r>
            <a:r>
              <a:rPr lang="zh-CN" alt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Item</a:t>
            </a:r>
            <a:endPar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pic>
        <p:nvPicPr>
          <p:cNvPr id="3" name="Picture 2"/>
          <p:cNvPicPr>
            <a:picLocks noChangeAspect="1"/>
          </p:cNvPicPr>
          <p:nvPr/>
        </p:nvPicPr>
        <p:blipFill>
          <a:blip r:embed="rId3"/>
          <a:stretch>
            <a:fillRect/>
          </a:stretch>
        </p:blipFill>
        <p:spPr>
          <a:xfrm>
            <a:off x="1231900" y="2664514"/>
            <a:ext cx="8013700" cy="1854200"/>
          </a:xfrm>
          <a:prstGeom prst="rect">
            <a:avLst/>
          </a:prstGeom>
        </p:spPr>
      </p:pic>
      <p:sp>
        <p:nvSpPr>
          <p:cNvPr id="4" name="TextBox 3"/>
          <p:cNvSpPr txBox="1"/>
          <p:nvPr/>
        </p:nvSpPr>
        <p:spPr>
          <a:xfrm>
            <a:off x="1231900" y="5053914"/>
            <a:ext cx="10065206" cy="923330"/>
          </a:xfrm>
          <a:prstGeom prst="rect">
            <a:avLst/>
          </a:prstGeom>
          <a:noFill/>
        </p:spPr>
        <p:txBody>
          <a:bodyPr wrap="square" rtlCol="0">
            <a:spAutoFit/>
          </a:bodyPr>
          <a:lstStyle/>
          <a:p>
            <a:r>
              <a:rPr lang="en-US" dirty="0"/>
              <a:t>If the underlying </a:t>
            </a:r>
            <a:r>
              <a:rPr lang="en-US" dirty="0" err="1"/>
              <a:t>enum</a:t>
            </a:r>
            <a:r>
              <a:rPr lang="en-US" dirty="0"/>
              <a:t> type has </a:t>
            </a:r>
            <a:r>
              <a:rPr lang="en-US" altLang="zh-CN" dirty="0" smtClean="0"/>
              <a:t>64</a:t>
            </a:r>
            <a:r>
              <a:rPr lang="en-US" dirty="0" smtClean="0"/>
              <a:t> </a:t>
            </a:r>
            <a:r>
              <a:rPr lang="en-US" dirty="0"/>
              <a:t>or fewer </a:t>
            </a:r>
            <a:r>
              <a:rPr lang="en-US" dirty="0" smtClean="0"/>
              <a:t>elements</a:t>
            </a:r>
            <a:r>
              <a:rPr lang="en-US" altLang="zh-CN" dirty="0" smtClean="0"/>
              <a:t>,</a:t>
            </a:r>
            <a:r>
              <a:rPr lang="zh-CN" altLang="en-US" dirty="0" smtClean="0"/>
              <a:t> </a:t>
            </a:r>
            <a:r>
              <a:rPr lang="en-US" dirty="0" smtClean="0"/>
              <a:t>the </a:t>
            </a:r>
            <a:r>
              <a:rPr lang="en-US" dirty="0"/>
              <a:t>entire </a:t>
            </a:r>
            <a:r>
              <a:rPr lang="en-US" dirty="0" err="1"/>
              <a:t>EnumSet</a:t>
            </a:r>
            <a:r>
              <a:rPr lang="en-US" dirty="0"/>
              <a:t> is </a:t>
            </a:r>
            <a:r>
              <a:rPr lang="en-US" dirty="0" err="1" smtClean="0"/>
              <a:t>repre-sented</a:t>
            </a:r>
            <a:r>
              <a:rPr lang="en-US" dirty="0" smtClean="0"/>
              <a:t> </a:t>
            </a:r>
            <a:r>
              <a:rPr lang="en-US" dirty="0"/>
              <a:t>with a single long, so its performance is comparable to that of a bit field. </a:t>
            </a:r>
          </a:p>
          <a:p>
            <a:endParaRPr lang="en-US" dirty="0"/>
          </a:p>
        </p:txBody>
      </p:sp>
    </p:spTree>
    <p:extLst>
      <p:ext uri="{BB962C8B-B14F-4D97-AF65-F5344CB8AC3E}">
        <p14:creationId xmlns:p14="http://schemas.microsoft.com/office/powerpoint/2010/main" val="17349814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37: Use </a:t>
            </a:r>
            <a:r>
              <a:rPr lang="en-US" sz="3200" b="1" dirty="0" err="1"/>
              <a:t>EnumMap</a:t>
            </a:r>
            <a:r>
              <a:rPr lang="en-US" sz="3200" b="1" dirty="0"/>
              <a:t> instead of ordinal indexing</a:t>
            </a: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p:cNvSpPr txBox="1">
            <a:spLocks/>
          </p:cNvSpPr>
          <p:nvPr/>
        </p:nvSpPr>
        <p:spPr>
          <a:xfrm>
            <a:off x="834260" y="2054725"/>
            <a:ext cx="5266955" cy="4392373"/>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This</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simplistic </a:t>
            </a: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class meant to represent a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plant</a:t>
            </a: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285750" indent="-285750">
              <a:lnSpc>
                <a:spcPct val="150000"/>
              </a:lnSpc>
              <a:buFont typeface="Arial" charset="0"/>
              <a:buChar char="•"/>
            </a:pP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Suppose </a:t>
            </a: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you have an array of plants representing a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garden.</a:t>
            </a:r>
          </a:p>
          <a:p>
            <a:pPr marL="285750" indent="-285750">
              <a:lnSpc>
                <a:spcPct val="150000"/>
              </a:lnSpc>
              <a:buFont typeface="Arial" charset="0"/>
              <a:buChar char="•"/>
            </a:pP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Q:</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How</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to </a:t>
            </a: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list these plants organized by life </a:t>
            </a:r>
            <a:r>
              <a:rPr 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cycle</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b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br>
            <a:r>
              <a:rPr lang="en-US" altLang="zh-CN"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See</a:t>
            </a:r>
            <a:r>
              <a:rPr lang="zh-CN" alt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example</a:t>
            </a:r>
            <a:r>
              <a:rPr lang="zh-CN" alt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200" dirty="0"/>
              <a:t>Item37_EnumMap</a:t>
            </a:r>
            <a:endPar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Background</a:t>
            </a:r>
            <a:endPar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pic>
        <p:nvPicPr>
          <p:cNvPr id="4" name="Picture 3"/>
          <p:cNvPicPr>
            <a:picLocks noChangeAspect="1"/>
          </p:cNvPicPr>
          <p:nvPr/>
        </p:nvPicPr>
        <p:blipFill>
          <a:blip r:embed="rId3"/>
          <a:stretch>
            <a:fillRect/>
          </a:stretch>
        </p:blipFill>
        <p:spPr>
          <a:xfrm>
            <a:off x="6322104" y="1669722"/>
            <a:ext cx="5016500" cy="4648200"/>
          </a:xfrm>
          <a:prstGeom prst="rect">
            <a:avLst/>
          </a:prstGeom>
        </p:spPr>
      </p:pic>
    </p:spTree>
    <p:extLst>
      <p:ext uri="{BB962C8B-B14F-4D97-AF65-F5344CB8AC3E}">
        <p14:creationId xmlns:p14="http://schemas.microsoft.com/office/powerpoint/2010/main" val="5497650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37: Use </a:t>
            </a:r>
            <a:r>
              <a:rPr lang="en-US" sz="3200" b="1" dirty="0" err="1"/>
              <a:t>EnumMap</a:t>
            </a:r>
            <a:r>
              <a:rPr lang="en-US" sz="3200" b="1" dirty="0"/>
              <a:t> instead of ordinal indexing</a:t>
            </a: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p:cNvSpPr txBox="1">
            <a:spLocks/>
          </p:cNvSpPr>
          <p:nvPr/>
        </p:nvSpPr>
        <p:spPr>
          <a:xfrm>
            <a:off x="834260" y="5492749"/>
            <a:ext cx="10614789" cy="982923"/>
          </a:xfrm>
          <a:prstGeom prst="rect">
            <a:avLst/>
          </a:prstGeom>
          <a:ln w="57150">
            <a:noFill/>
          </a:ln>
        </p:spPr>
        <p:txBody>
          <a:bodyPr vert="horz" lIns="91440" tIns="45720" rIns="91440" bIns="45720" numCol="1" rtlCol="0" anchor="t">
            <a:normAutofit fontScale="85000" lnSpcReduction="20000"/>
          </a:bodyPr>
          <a:lstStyle/>
          <a:p>
            <a:pPr marL="285750" indent="-285750">
              <a:lnSpc>
                <a:spcPct val="150000"/>
              </a:lnSpc>
              <a:buFont typeface="Arial" charset="0"/>
              <a:buChar char="•"/>
            </a:pP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Class cast: arrays are not compatible with generics.</a:t>
            </a:r>
          </a:p>
          <a:p>
            <a:pPr marL="285750" indent="-285750">
              <a:lnSpc>
                <a:spcPct val="150000"/>
              </a:lnSpc>
              <a:buFont typeface="Arial" charset="0"/>
              <a:buChar char="•"/>
            </a:pP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 most serious problem with this technique is that when you access an array that is indexed by an </a:t>
            </a:r>
            <a:r>
              <a:rPr lang="en-US" sz="16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a:t>
            </a: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ordinal, it is your responsibility to use the correct </a:t>
            </a:r>
            <a:r>
              <a:rPr lang="en-US" sz="16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value.</a:t>
            </a:r>
          </a:p>
        </p:txBody>
      </p:sp>
      <p:sp>
        <p:nvSpPr>
          <p:cNvPr id="5" name="Text 2"/>
          <p:cNvSpPr/>
          <p:nvPr/>
        </p:nvSpPr>
        <p:spPr>
          <a:xfrm>
            <a:off x="834260" y="1462646"/>
            <a:ext cx="10515600" cy="830997"/>
          </a:xfrm>
          <a:prstGeom prst="rect">
            <a:avLst/>
          </a:prstGeom>
        </p:spPr>
        <p:txBody>
          <a:bodyPr wrap="square">
            <a:spAutoFit/>
          </a:bodyPr>
          <a:lstStyle/>
          <a:p>
            <a:pPr>
              <a:lnSpc>
                <a:spcPct val="150000"/>
              </a:lnSpc>
            </a:pP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Solution</a:t>
            </a:r>
            <a:r>
              <a:rPr lang="zh-CN" alt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#1:</a:t>
            </a:r>
            <a:r>
              <a:rPr lang="zh-CN" alt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array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indexed</a:t>
            </a:r>
            <a:r>
              <a:rPr lang="zh-CN" alt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by</a:t>
            </a:r>
            <a:r>
              <a:rPr lang="zh-CN" alt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ordinal </a:t>
            </a:r>
            <a:endPar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pPr>
            <a:endPar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pic>
        <p:nvPicPr>
          <p:cNvPr id="6" name="Picture 5"/>
          <p:cNvPicPr>
            <a:picLocks noChangeAspect="1"/>
          </p:cNvPicPr>
          <p:nvPr/>
        </p:nvPicPr>
        <p:blipFill>
          <a:blip r:embed="rId3"/>
          <a:stretch>
            <a:fillRect/>
          </a:stretch>
        </p:blipFill>
        <p:spPr>
          <a:xfrm>
            <a:off x="942975" y="1876798"/>
            <a:ext cx="7404801" cy="3461474"/>
          </a:xfrm>
          <a:prstGeom prst="rect">
            <a:avLst/>
          </a:prstGeom>
        </p:spPr>
      </p:pic>
    </p:spTree>
    <p:extLst>
      <p:ext uri="{BB962C8B-B14F-4D97-AF65-F5344CB8AC3E}">
        <p14:creationId xmlns:p14="http://schemas.microsoft.com/office/powerpoint/2010/main" val="1279087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37: Use </a:t>
            </a:r>
            <a:r>
              <a:rPr lang="en-US" sz="3200" b="1" dirty="0" err="1"/>
              <a:t>EnumMap</a:t>
            </a:r>
            <a:r>
              <a:rPr lang="en-US" sz="3200" b="1" dirty="0"/>
              <a:t> instead of ordinal indexing</a:t>
            </a: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p:cNvSpPr txBox="1">
            <a:spLocks/>
          </p:cNvSpPr>
          <p:nvPr/>
        </p:nvSpPr>
        <p:spPr>
          <a:xfrm>
            <a:off x="834260" y="4785098"/>
            <a:ext cx="10614789" cy="1662000"/>
          </a:xfrm>
          <a:prstGeom prst="rect">
            <a:avLst/>
          </a:prstGeom>
          <a:ln w="57150">
            <a:noFill/>
          </a:ln>
        </p:spPr>
        <p:txBody>
          <a:bodyPr vert="horz" lIns="91440" tIns="45720" rIns="91440" bIns="45720" numCol="1" rtlCol="0" anchor="t">
            <a:normAutofit fontScale="92500" lnSpcReduction="10000"/>
          </a:bodyPr>
          <a:lstStyle/>
          <a:p>
            <a:pPr marL="285750" indent="-285750">
              <a:lnSpc>
                <a:spcPct val="150000"/>
              </a:lnSpc>
              <a:buFont typeface="Arial" charset="0"/>
              <a:buChar char="•"/>
            </a:pP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it's shorter, clearer, safer.</a:t>
            </a:r>
            <a:b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br>
            <a:r>
              <a:rPr lang="en-US" sz="13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&gt; can be further shortened by using a stream.</a:t>
            </a:r>
          </a:p>
          <a:p>
            <a:pPr marL="285750" indent="-285750">
              <a:lnSpc>
                <a:spcPct val="150000"/>
              </a:lnSpc>
              <a:buFont typeface="Arial" charset="0"/>
              <a:buChar char="•"/>
            </a:pP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there's no unsafe cast.</a:t>
            </a:r>
          </a:p>
          <a:p>
            <a:pPr marL="285750" indent="-285750">
              <a:lnSpc>
                <a:spcPct val="150000"/>
              </a:lnSpc>
              <a:buFont typeface="Arial" charset="0"/>
              <a:buChar char="•"/>
            </a:pP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no possibility for error in computing array indices.</a:t>
            </a:r>
          </a:p>
          <a:p>
            <a:pPr marL="285750" indent="-285750">
              <a:lnSpc>
                <a:spcPct val="150000"/>
              </a:lnSpc>
              <a:buFont typeface="Arial" charset="0"/>
              <a:buChar char="•"/>
            </a:pP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it's comparable in speed to the original version.</a:t>
            </a:r>
          </a:p>
          <a:p>
            <a:pPr marL="285750" indent="-285750">
              <a:lnSpc>
                <a:spcPct val="150000"/>
              </a:lnSpc>
              <a:buFont typeface="Arial" charset="0"/>
              <a:buChar char="•"/>
            </a:pPr>
            <a:endPar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Solution</a:t>
            </a:r>
            <a:r>
              <a:rPr lang="zh-CN" alt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#2:</a:t>
            </a:r>
            <a:r>
              <a:rPr lang="zh-CN" alt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b="1"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EnumMap</a:t>
            </a:r>
            <a:endPar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pic>
        <p:nvPicPr>
          <p:cNvPr id="3" name="Picture 2"/>
          <p:cNvPicPr>
            <a:picLocks noChangeAspect="1"/>
          </p:cNvPicPr>
          <p:nvPr/>
        </p:nvPicPr>
        <p:blipFill>
          <a:blip r:embed="rId3"/>
          <a:stretch>
            <a:fillRect/>
          </a:stretch>
        </p:blipFill>
        <p:spPr>
          <a:xfrm>
            <a:off x="927764" y="2063580"/>
            <a:ext cx="8193087" cy="2613115"/>
          </a:xfrm>
          <a:prstGeom prst="rect">
            <a:avLst/>
          </a:prstGeom>
        </p:spPr>
      </p:pic>
    </p:spTree>
    <p:extLst>
      <p:ext uri="{BB962C8B-B14F-4D97-AF65-F5344CB8AC3E}">
        <p14:creationId xmlns:p14="http://schemas.microsoft.com/office/powerpoint/2010/main" val="2630243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37: Use </a:t>
            </a:r>
            <a:r>
              <a:rPr lang="en-US" sz="3200" b="1" dirty="0" err="1"/>
              <a:t>EnumMap</a:t>
            </a:r>
            <a:r>
              <a:rPr lang="en-US" sz="3200" b="1" dirty="0"/>
              <a:t> instead of ordinal indexing</a:t>
            </a: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p:cNvSpPr txBox="1">
            <a:spLocks/>
          </p:cNvSpPr>
          <p:nvPr/>
        </p:nvSpPr>
        <p:spPr>
          <a:xfrm>
            <a:off x="834260" y="2836961"/>
            <a:ext cx="10614789" cy="3610137"/>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See</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example</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600" dirty="0"/>
              <a:t>Item37_NestedEnumMap</a:t>
            </a:r>
            <a:endPar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5" name="Text 2"/>
          <p:cNvSpPr/>
          <p:nvPr/>
        </p:nvSpPr>
        <p:spPr>
          <a:xfrm>
            <a:off x="834260" y="1462646"/>
            <a:ext cx="10462846" cy="461665"/>
          </a:xfrm>
          <a:prstGeom prst="rect">
            <a:avLst/>
          </a:prstGeom>
        </p:spPr>
        <p:txBody>
          <a:bodyPr wrap="square">
            <a:spAutoFit/>
          </a:bodyPr>
          <a:lstStyle/>
          <a:p>
            <a:pPr>
              <a:lnSpc>
                <a:spcPct val="150000"/>
              </a:lnSpc>
            </a:pP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Nested</a:t>
            </a:r>
            <a:r>
              <a:rPr lang="zh-CN" alt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b="1"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EnumMap</a:t>
            </a:r>
            <a:endPar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pic>
        <p:nvPicPr>
          <p:cNvPr id="4" name="Picture 3"/>
          <p:cNvPicPr>
            <a:picLocks noChangeAspect="1"/>
          </p:cNvPicPr>
          <p:nvPr/>
        </p:nvPicPr>
        <p:blipFill>
          <a:blip r:embed="rId3"/>
          <a:stretch>
            <a:fillRect/>
          </a:stretch>
        </p:blipFill>
        <p:spPr>
          <a:xfrm>
            <a:off x="834260" y="2209186"/>
            <a:ext cx="8750300" cy="342900"/>
          </a:xfrm>
          <a:prstGeom prst="rect">
            <a:avLst/>
          </a:prstGeom>
        </p:spPr>
      </p:pic>
    </p:spTree>
    <p:extLst>
      <p:ext uri="{BB962C8B-B14F-4D97-AF65-F5344CB8AC3E}">
        <p14:creationId xmlns:p14="http://schemas.microsoft.com/office/powerpoint/2010/main" val="11354740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38: Emulate extensible </a:t>
            </a:r>
            <a:r>
              <a:rPr lang="en-US" sz="3200" b="1" dirty="0" err="1"/>
              <a:t>enums</a:t>
            </a:r>
            <a:r>
              <a:rPr lang="en-US" sz="3200" b="1" dirty="0"/>
              <a:t> with interfaces</a:t>
            </a:r>
          </a:p>
        </p:txBody>
      </p:sp>
      <p:sp>
        <p:nvSpPr>
          <p:cNvPr id="7" name="Content Placeholder 2"/>
          <p:cNvSpPr txBox="1">
            <a:spLocks/>
          </p:cNvSpPr>
          <p:nvPr/>
        </p:nvSpPr>
        <p:spPr>
          <a:xfrm>
            <a:off x="834260" y="2054727"/>
            <a:ext cx="10614789" cy="4392372"/>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It's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 possible </a:t>
            </a: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to have one enumerated type extend another</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285750" indent="-285750">
              <a:lnSpc>
                <a:spcPct val="150000"/>
              </a:lnSpc>
              <a:buFont typeface="Arial" charset="0"/>
              <a:buChar char="•"/>
            </a:pP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But</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ometimes </a:t>
            </a: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it is desirable to let the users of an API provide their own operations, effectively extending the set of operations provided by the API</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285750" indent="-285750">
              <a:lnSpc>
                <a:spcPct val="150000"/>
              </a:lnSpc>
              <a:buFont typeface="Arial" charset="0"/>
              <a:buChar char="•"/>
            </a:pP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See</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example</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600" dirty="0" smtClean="0"/>
              <a:t>Item38_ExtensibleEnum</a:t>
            </a:r>
            <a:r>
              <a:rPr lang="en-US" altLang="zh-CN" sz="1600" dirty="0" smtClean="0"/>
              <a:t>.</a:t>
            </a:r>
            <a:endPar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Extensible enumerated types</a:t>
            </a:r>
          </a:p>
        </p:txBody>
      </p:sp>
      <p:pic>
        <p:nvPicPr>
          <p:cNvPr id="3" name="Picture 2"/>
          <p:cNvPicPr>
            <a:picLocks noChangeAspect="1"/>
          </p:cNvPicPr>
          <p:nvPr/>
        </p:nvPicPr>
        <p:blipFill>
          <a:blip r:embed="rId3"/>
          <a:stretch>
            <a:fillRect/>
          </a:stretch>
        </p:blipFill>
        <p:spPr>
          <a:xfrm>
            <a:off x="1239022" y="3712310"/>
            <a:ext cx="4019550" cy="2912718"/>
          </a:xfrm>
          <a:prstGeom prst="rect">
            <a:avLst/>
          </a:prstGeom>
        </p:spPr>
      </p:pic>
    </p:spTree>
    <p:extLst>
      <p:ext uri="{BB962C8B-B14F-4D97-AF65-F5344CB8AC3E}">
        <p14:creationId xmlns:p14="http://schemas.microsoft.com/office/powerpoint/2010/main" val="8243587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38: Emulate extensible </a:t>
            </a:r>
            <a:r>
              <a:rPr lang="en-US" sz="3200" b="1" dirty="0" err="1"/>
              <a:t>enums</a:t>
            </a:r>
            <a:r>
              <a:rPr lang="en-US" sz="3200" b="1" dirty="0"/>
              <a:t> with interfaces</a:t>
            </a:r>
          </a:p>
        </p:txBody>
      </p:sp>
      <p:sp>
        <p:nvSpPr>
          <p:cNvPr id="7" name="Content Placeholder 2"/>
          <p:cNvSpPr txBox="1">
            <a:spLocks/>
          </p:cNvSpPr>
          <p:nvPr/>
        </p:nvSpPr>
        <p:spPr>
          <a:xfrm>
            <a:off x="682317" y="6212906"/>
            <a:ext cx="10614789" cy="379931"/>
          </a:xfrm>
          <a:prstGeom prst="rect">
            <a:avLst/>
          </a:prstGeom>
          <a:ln w="57150">
            <a:noFill/>
          </a:ln>
        </p:spPr>
        <p:txBody>
          <a:bodyPr vert="horz" lIns="91440" tIns="45720" rIns="91440" bIns="45720" numCol="1" rtlCol="0" anchor="t">
            <a:normAutofit fontScale="85000" lnSpcReduction="20000"/>
          </a:bodyPr>
          <a:lstStyle/>
          <a:p>
            <a:pPr marL="285750" indent="-285750">
              <a:lnSpc>
                <a:spcPct val="150000"/>
              </a:lnSpc>
              <a:buFont typeface="Arial" charset="0"/>
              <a:buChar char="•"/>
            </a:pPr>
            <a:r>
              <a:rPr lang="en-US" sz="1600"/>
              <a:t>Solution #2 is a bit more flexible: it allows the caller to combine operations from multiple implementation types.</a:t>
            </a:r>
            <a:endPar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How to pass in an entire extension </a:t>
            </a:r>
            <a:r>
              <a:rPr lang="en-US" altLang="zh-CN" sz="1600" b="1"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type</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endPar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pic>
        <p:nvPicPr>
          <p:cNvPr id="4" name="Picture 3"/>
          <p:cNvPicPr>
            <a:picLocks noChangeAspect="1"/>
          </p:cNvPicPr>
          <p:nvPr/>
        </p:nvPicPr>
        <p:blipFill>
          <a:blip r:embed="rId3"/>
          <a:stretch>
            <a:fillRect/>
          </a:stretch>
        </p:blipFill>
        <p:spPr>
          <a:xfrm>
            <a:off x="834260" y="2054726"/>
            <a:ext cx="7461250" cy="1672673"/>
          </a:xfrm>
          <a:prstGeom prst="rect">
            <a:avLst/>
          </a:prstGeom>
        </p:spPr>
      </p:pic>
      <p:pic>
        <p:nvPicPr>
          <p:cNvPr id="6" name="Picture 5"/>
          <p:cNvPicPr>
            <a:picLocks noChangeAspect="1"/>
          </p:cNvPicPr>
          <p:nvPr/>
        </p:nvPicPr>
        <p:blipFill>
          <a:blip r:embed="rId4"/>
          <a:stretch>
            <a:fillRect/>
          </a:stretch>
        </p:blipFill>
        <p:spPr>
          <a:xfrm>
            <a:off x="834260" y="3905328"/>
            <a:ext cx="7461250" cy="2319615"/>
          </a:xfrm>
          <a:prstGeom prst="rect">
            <a:avLst/>
          </a:prstGeom>
        </p:spPr>
      </p:pic>
    </p:spTree>
    <p:extLst>
      <p:ext uri="{BB962C8B-B14F-4D97-AF65-F5344CB8AC3E}">
        <p14:creationId xmlns:p14="http://schemas.microsoft.com/office/powerpoint/2010/main" val="8824194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39: Prefer annotations to naming patterns</a:t>
            </a:r>
          </a:p>
        </p:txBody>
      </p:sp>
      <p:sp>
        <p:nvSpPr>
          <p:cNvPr id="7" name="Content Placeholder 2"/>
          <p:cNvSpPr txBox="1">
            <a:spLocks/>
          </p:cNvSpPr>
          <p:nvPr/>
        </p:nvSpPr>
        <p:spPr>
          <a:xfrm>
            <a:off x="834260" y="2054727"/>
            <a:ext cx="10614789" cy="4392372"/>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Historically, it was common to use naming patterns to indicate that some program elements demanded special treatment by a tool or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framework.</a:t>
            </a:r>
          </a:p>
          <a:p>
            <a:pPr marL="285750" indent="-285750">
              <a:lnSpc>
                <a:spcPct val="150000"/>
              </a:lnSpc>
              <a:buFont typeface="Arial" charset="0"/>
              <a:buChar char="•"/>
            </a:pP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For </a:t>
            </a: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example, prior to release 4, the JUnit testing framework required its users to designate test meth- </a:t>
            </a:r>
            <a:r>
              <a:rPr lang="en-US" altLang="zh-CN" sz="16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ods</a:t>
            </a: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by beginning their names with the characters test</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285750" indent="-285750">
              <a:lnSpc>
                <a:spcPct val="150000"/>
              </a:lnSpc>
              <a:buFont typeface="Arial" charset="0"/>
              <a:buChar char="•"/>
            </a:pPr>
            <a:endPar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What</a:t>
            </a:r>
            <a:r>
              <a:rPr lang="zh-CN" alt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is</a:t>
            </a:r>
            <a:r>
              <a:rPr lang="zh-CN" alt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naming</a:t>
            </a:r>
            <a:r>
              <a:rPr lang="zh-CN" alt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pattern?</a:t>
            </a:r>
            <a:endPar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pic>
        <p:nvPicPr>
          <p:cNvPr id="4" name="Picture 3"/>
          <p:cNvPicPr>
            <a:picLocks noChangeAspect="1"/>
          </p:cNvPicPr>
          <p:nvPr/>
        </p:nvPicPr>
        <p:blipFill>
          <a:blip r:embed="rId3"/>
          <a:stretch>
            <a:fillRect/>
          </a:stretch>
        </p:blipFill>
        <p:spPr>
          <a:xfrm>
            <a:off x="834260" y="3694636"/>
            <a:ext cx="4017866" cy="3053960"/>
          </a:xfrm>
          <a:prstGeom prst="rect">
            <a:avLst/>
          </a:prstGeom>
        </p:spPr>
      </p:pic>
      <p:sp>
        <p:nvSpPr>
          <p:cNvPr id="3" name="TextBox 2"/>
          <p:cNvSpPr txBox="1"/>
          <p:nvPr/>
        </p:nvSpPr>
        <p:spPr>
          <a:xfrm>
            <a:off x="4992130" y="4235572"/>
            <a:ext cx="7092779" cy="2369880"/>
          </a:xfrm>
          <a:prstGeom prst="rect">
            <a:avLst/>
          </a:prstGeom>
          <a:noFill/>
        </p:spPr>
        <p:txBody>
          <a:bodyPr wrap="square" rtlCol="0">
            <a:spAutoFit/>
          </a:bodyPr>
          <a:lstStyle/>
          <a:p>
            <a:r>
              <a:rPr lang="en-US" dirty="0"/>
              <a:t>Disadvantages</a:t>
            </a:r>
          </a:p>
          <a:p>
            <a:pPr marL="285750" indent="-285750">
              <a:buFont typeface="Arial" charset="0"/>
              <a:buChar char="•"/>
            </a:pPr>
            <a:r>
              <a:rPr lang="en-US" sz="1400" dirty="0"/>
              <a:t>First, typographical errors result in silent failures.</a:t>
            </a:r>
            <a:br>
              <a:rPr lang="en-US" sz="1400" dirty="0"/>
            </a:br>
            <a:r>
              <a:rPr lang="en-US" sz="1400" dirty="0"/>
              <a:t>(</a:t>
            </a:r>
            <a:r>
              <a:rPr lang="en-US" sz="1400" dirty="0" err="1"/>
              <a:t>tsetSafetyOverride</a:t>
            </a:r>
            <a:r>
              <a:rPr lang="en-US" sz="1400" dirty="0"/>
              <a:t> in the example)</a:t>
            </a:r>
          </a:p>
          <a:p>
            <a:pPr marL="285750" indent="-285750">
              <a:buFont typeface="Arial" charset="0"/>
              <a:buChar char="•"/>
            </a:pPr>
            <a:r>
              <a:rPr lang="en-US" sz="1400" dirty="0"/>
              <a:t>Second, there is no way to ensure that they are used only on appropriate program elements.</a:t>
            </a:r>
            <a:br>
              <a:rPr lang="en-US" sz="1400" dirty="0"/>
            </a:br>
            <a:r>
              <a:rPr lang="en-US" sz="1400" dirty="0"/>
              <a:t>(class </a:t>
            </a:r>
            <a:r>
              <a:rPr lang="en-US" sz="1400" dirty="0" err="1"/>
              <a:t>TestSafetyMechanisms</a:t>
            </a:r>
            <a:r>
              <a:rPr lang="en-US" sz="1400" dirty="0"/>
              <a:t> doesn't work)</a:t>
            </a:r>
          </a:p>
          <a:p>
            <a:pPr marL="285750" indent="-285750">
              <a:buFont typeface="Arial" charset="0"/>
              <a:buChar char="•"/>
            </a:pPr>
            <a:r>
              <a:rPr lang="en-US" sz="1400" dirty="0"/>
              <a:t>Third, they provide no good way to associate parameter values with program elements.</a:t>
            </a:r>
            <a:br>
              <a:rPr lang="en-US" sz="1400" dirty="0"/>
            </a:br>
            <a:r>
              <a:rPr lang="en-US" sz="1400" dirty="0"/>
              <a:t>(suppose you want to support a category of test that succeeds only if it throws a particular exception.)</a:t>
            </a:r>
          </a:p>
          <a:p>
            <a:endParaRPr lang="en-US" dirty="0"/>
          </a:p>
        </p:txBody>
      </p:sp>
    </p:spTree>
    <p:extLst>
      <p:ext uri="{BB962C8B-B14F-4D97-AF65-F5344CB8AC3E}">
        <p14:creationId xmlns:p14="http://schemas.microsoft.com/office/powerpoint/2010/main" val="6013769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39: Prefer annotations to naming patterns</a:t>
            </a:r>
          </a:p>
        </p:txBody>
      </p:sp>
      <p:sp>
        <p:nvSpPr>
          <p:cNvPr id="7" name="Content Placeholder 2"/>
          <p:cNvSpPr txBox="1">
            <a:spLocks/>
          </p:cNvSpPr>
          <p:nvPr/>
        </p:nvSpPr>
        <p:spPr>
          <a:xfrm>
            <a:off x="834260" y="2054727"/>
            <a:ext cx="5623689" cy="4392372"/>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Annotations </a:t>
            </a: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solve all of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problems </a:t>
            </a: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nicely.</a:t>
            </a:r>
          </a:p>
          <a:p>
            <a:pPr marL="742950" lvl="1"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1) no typo. </a:t>
            </a:r>
            <a:endPar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742950" lvl="1" indent="-285750">
              <a:lnSpc>
                <a:spcPct val="150000"/>
              </a:lnSpc>
              <a:buFont typeface="Arial" charset="0"/>
              <a:buChar char="•"/>
            </a:pP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2</a:t>
            </a: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Target:</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ensure </a:t>
            </a: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that they are used only on appropriate program elements. </a:t>
            </a:r>
            <a:endPar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742950" lvl="1" indent="-285750">
              <a:lnSpc>
                <a:spcPct val="150000"/>
              </a:lnSpc>
              <a:buFont typeface="Arial" charset="0"/>
              <a:buChar char="•"/>
            </a:pP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3</a:t>
            </a: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associate parameter values with program elements</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285750"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Annotations don’t change the semantics of the annotated code but enable it for special treatment by tools.</a:t>
            </a: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Annotation</a:t>
            </a:r>
            <a:endPar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pic>
        <p:nvPicPr>
          <p:cNvPr id="3" name="Picture 2"/>
          <p:cNvPicPr>
            <a:picLocks noChangeAspect="1"/>
          </p:cNvPicPr>
          <p:nvPr/>
        </p:nvPicPr>
        <p:blipFill>
          <a:blip r:embed="rId3"/>
          <a:stretch>
            <a:fillRect/>
          </a:stretch>
        </p:blipFill>
        <p:spPr>
          <a:xfrm>
            <a:off x="6796032" y="1607390"/>
            <a:ext cx="4553828" cy="4949348"/>
          </a:xfrm>
          <a:prstGeom prst="rect">
            <a:avLst/>
          </a:prstGeom>
        </p:spPr>
      </p:pic>
    </p:spTree>
    <p:extLst>
      <p:ext uri="{BB962C8B-B14F-4D97-AF65-F5344CB8AC3E}">
        <p14:creationId xmlns:p14="http://schemas.microsoft.com/office/powerpoint/2010/main" val="6297288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34: Use </a:t>
            </a:r>
            <a:r>
              <a:rPr lang="en-US" sz="3200" b="1" dirty="0" err="1"/>
              <a:t>enums</a:t>
            </a:r>
            <a:r>
              <a:rPr lang="en-US" sz="3200" b="1" dirty="0"/>
              <a:t> instead of </a:t>
            </a:r>
            <a:r>
              <a:rPr lang="en-US" sz="3200" b="1" dirty="0" err="1"/>
              <a:t>int</a:t>
            </a:r>
            <a:r>
              <a:rPr lang="en-US" sz="3200" b="1" dirty="0"/>
              <a:t> constants</a:t>
            </a:r>
          </a:p>
        </p:txBody>
      </p:sp>
      <p:sp>
        <p:nvSpPr>
          <p:cNvPr id="20" name="Text 2"/>
          <p:cNvSpPr/>
          <p:nvPr/>
        </p:nvSpPr>
        <p:spPr>
          <a:xfrm>
            <a:off x="834260" y="1462646"/>
            <a:ext cx="10462846" cy="414152"/>
          </a:xfrm>
          <a:prstGeom prst="rect">
            <a:avLst/>
          </a:prstGeom>
        </p:spPr>
        <p:txBody>
          <a:bodyPr wrap="square">
            <a:spAutoFit/>
          </a:bodyPr>
          <a:lstStyle/>
          <a:p>
            <a:pPr>
              <a:lnSpc>
                <a:spcPct val="150000"/>
              </a:lnSpc>
            </a:pPr>
            <a:r>
              <a:rPr lang="en-US" sz="1600" b="1"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600" b="1"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pattern </a:t>
            </a:r>
          </a:p>
        </p:txBody>
      </p:sp>
      <p:sp>
        <p:nvSpPr>
          <p:cNvPr id="21" name="Content Placeholder 2"/>
          <p:cNvSpPr txBox="1">
            <a:spLocks/>
          </p:cNvSpPr>
          <p:nvPr/>
        </p:nvSpPr>
        <p:spPr>
          <a:xfrm>
            <a:off x="834260" y="4025268"/>
            <a:ext cx="10450796" cy="2248210"/>
          </a:xfrm>
          <a:prstGeom prst="rect">
            <a:avLst/>
          </a:prstGeom>
          <a:ln w="57150">
            <a:noFill/>
          </a:ln>
        </p:spPr>
        <p:txBody>
          <a:bodyPr vert="horz" lIns="91440" tIns="45720" rIns="91440" bIns="45720" numCol="1" rtlCol="0" anchor="t">
            <a:normAutofit fontScale="85000" lnSpcReduction="20000"/>
          </a:bodyPr>
          <a:lstStyle/>
          <a:p>
            <a:pPr>
              <a:lnSpc>
                <a:spcPct val="150000"/>
              </a:lnSpc>
              <a:spcBef>
                <a:spcPts val="0"/>
              </a:spcBef>
            </a:pPr>
            <a:r>
              <a:rPr lang="en-US"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Disadvantages:</a:t>
            </a:r>
          </a:p>
          <a:p>
            <a:pPr marL="342900" indent="-342900">
              <a:lnSpc>
                <a:spcPct val="150000"/>
              </a:lnSpc>
              <a:spcBef>
                <a:spcPts val="0"/>
              </a:spcBef>
              <a:buFont typeface="Arial" panose="020B0604020202020204" pitchFamily="34" charset="0"/>
              <a:buAutoNum type="arabicPeriod"/>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no type safety. </a:t>
            </a:r>
            <a:r>
              <a:rPr lang="en-US" sz="14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(see example </a:t>
            </a:r>
            <a:r>
              <a:rPr lang="en-US" sz="1400" dirty="0"/>
              <a:t>Item34_1_IntConstantPattern</a:t>
            </a:r>
            <a:r>
              <a:rPr lang="en-US" sz="14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342900" indent="-342900">
              <a:lnSpc>
                <a:spcPct val="150000"/>
              </a:lnSpc>
              <a:spcBef>
                <a:spcPts val="0"/>
              </a:spcBef>
              <a:buFont typeface="Arial" panose="020B0604020202020204" pitchFamily="34" charset="0"/>
              <a:buAutoNum type="arabicPeriod"/>
            </a:pP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no </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namespaces for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groups</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342900" indent="-342900">
              <a:lnSpc>
                <a:spcPct val="150000"/>
              </a:lnSpc>
              <a:spcBef>
                <a:spcPts val="0"/>
              </a:spcBef>
              <a:buFont typeface="Arial" panose="020B0604020202020204" pitchFamily="34" charset="0"/>
              <a:buAutoNum type="arabicPeriod"/>
            </a:pP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Because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are constant variables, their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values are compiled into the clients that use them</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If </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 value associated with an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is changed, its clients must be recompiled</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342900" indent="-342900">
              <a:lnSpc>
                <a:spcPct val="150000"/>
              </a:lnSpc>
              <a:spcBef>
                <a:spcPts val="0"/>
              </a:spcBef>
              <a:buFont typeface="Arial" panose="020B0604020202020204" pitchFamily="34" charset="0"/>
              <a:buAutoNum type="arabicPeriod"/>
            </a:pP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There </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is no easy way to translate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constants into printable strings</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342900" indent="-342900">
              <a:lnSpc>
                <a:spcPct val="150000"/>
              </a:lnSpc>
              <a:spcBef>
                <a:spcPts val="0"/>
              </a:spcBef>
              <a:buFont typeface="Arial" panose="020B0604020202020204" pitchFamily="34" charset="0"/>
              <a:buAutoNum type="arabicPeriod"/>
            </a:pP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There </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is no reliable way to iterate over all the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constants in a group.</a:t>
            </a:r>
          </a:p>
          <a:p>
            <a:pPr marL="342900" indent="-342900">
              <a:lnSpc>
                <a:spcPct val="150000"/>
              </a:lnSpc>
              <a:spcBef>
                <a:spcPts val="0"/>
              </a:spcBef>
              <a:buFont typeface="Arial" panose="020B0604020202020204" pitchFamily="34" charset="0"/>
              <a:buAutoNum type="arabicPeriod"/>
            </a:pP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3" name="Rectangle 2">
            <a:extLst>
              <a:ext uri="{FF2B5EF4-FFF2-40B4-BE49-F238E27FC236}">
                <a16:creationId xmlns:a16="http://schemas.microsoft.com/office/drawing/2014/main" xmlns="" id="{ECB09C68-0341-A44A-A18C-0F3B4DBE4D5D}"/>
              </a:ext>
            </a:extLst>
          </p:cNvPr>
          <p:cNvSpPr/>
          <p:nvPr/>
        </p:nvSpPr>
        <p:spPr>
          <a:xfrm>
            <a:off x="936358" y="2043092"/>
            <a:ext cx="9994298" cy="181588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600" dirty="0" smtClean="0">
                <a:solidFill>
                  <a:srgbClr val="969896"/>
                </a:solidFill>
                <a:latin typeface="Menlo" charset="0"/>
                <a:ea typeface="Menlo" charset="0"/>
                <a:cs typeface="Menlo" charset="0"/>
              </a:rPr>
              <a:t>// The </a:t>
            </a:r>
            <a:r>
              <a:rPr lang="en-US" sz="1600" dirty="0" err="1" smtClean="0">
                <a:solidFill>
                  <a:srgbClr val="969896"/>
                </a:solidFill>
                <a:latin typeface="Menlo" charset="0"/>
                <a:ea typeface="Menlo" charset="0"/>
                <a:cs typeface="Menlo" charset="0"/>
              </a:rPr>
              <a:t>int</a:t>
            </a:r>
            <a:r>
              <a:rPr lang="en-US" sz="1600" dirty="0" smtClean="0">
                <a:solidFill>
                  <a:srgbClr val="969896"/>
                </a:solidFill>
                <a:latin typeface="Menlo" charset="0"/>
                <a:ea typeface="Menlo" charset="0"/>
                <a:cs typeface="Menlo" charset="0"/>
              </a:rPr>
              <a:t> </a:t>
            </a:r>
            <a:r>
              <a:rPr lang="en-US" sz="1600" dirty="0" err="1" smtClean="0">
                <a:solidFill>
                  <a:srgbClr val="969896"/>
                </a:solidFill>
                <a:latin typeface="Menlo" charset="0"/>
                <a:ea typeface="Menlo" charset="0"/>
                <a:cs typeface="Menlo" charset="0"/>
              </a:rPr>
              <a:t>enum</a:t>
            </a:r>
            <a:r>
              <a:rPr lang="en-US" sz="1600" dirty="0" smtClean="0">
                <a:solidFill>
                  <a:srgbClr val="969896"/>
                </a:solidFill>
                <a:latin typeface="Menlo" charset="0"/>
                <a:ea typeface="Menlo" charset="0"/>
                <a:cs typeface="Menlo" charset="0"/>
              </a:rPr>
              <a:t> pattern - severely deficient!</a:t>
            </a:r>
            <a:r>
              <a:rPr lang="en-US" sz="1600" dirty="0" smtClean="0">
                <a:latin typeface="Menlo" charset="0"/>
                <a:ea typeface="Menlo" charset="0"/>
                <a:cs typeface="Menlo" charset="0"/>
              </a:rPr>
              <a:t> </a:t>
            </a:r>
          </a:p>
          <a:p>
            <a:r>
              <a:rPr lang="en-US" sz="1600" dirty="0" smtClean="0">
                <a:solidFill>
                  <a:srgbClr val="B294BB"/>
                </a:solidFill>
                <a:latin typeface="Menlo" charset="0"/>
                <a:ea typeface="Menlo" charset="0"/>
                <a:cs typeface="Menlo" charset="0"/>
              </a:rPr>
              <a:t>public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static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final</a:t>
            </a:r>
            <a:r>
              <a:rPr lang="en-US" sz="1600" dirty="0" smtClean="0">
                <a:latin typeface="Menlo" charset="0"/>
                <a:ea typeface="Menlo" charset="0"/>
                <a:cs typeface="Menlo" charset="0"/>
              </a:rPr>
              <a:t> </a:t>
            </a:r>
            <a:r>
              <a:rPr lang="en-US" sz="1600" dirty="0" err="1" smtClean="0">
                <a:solidFill>
                  <a:srgbClr val="F0C674"/>
                </a:solidFill>
                <a:latin typeface="Menlo" charset="0"/>
                <a:ea typeface="Menlo" charset="0"/>
                <a:cs typeface="Menlo" charset="0"/>
              </a:rPr>
              <a:t>int</a:t>
            </a:r>
            <a:r>
              <a:rPr lang="en-US" sz="1600" dirty="0" smtClean="0">
                <a:latin typeface="Menlo" charset="0"/>
                <a:ea typeface="Menlo" charset="0"/>
                <a:cs typeface="Menlo" charset="0"/>
              </a:rPr>
              <a:t> </a:t>
            </a:r>
            <a:r>
              <a:rPr lang="en-US" sz="1600" dirty="0" smtClean="0">
                <a:solidFill>
                  <a:srgbClr val="C5C8C6"/>
                </a:solidFill>
                <a:latin typeface="Menlo" charset="0"/>
                <a:ea typeface="Menlo" charset="0"/>
                <a:cs typeface="Menlo" charset="0"/>
              </a:rPr>
              <a:t>APPLE_FUJI</a:t>
            </a:r>
            <a:r>
              <a:rPr lang="en-US" sz="1600" dirty="0" smtClean="0">
                <a:latin typeface="Menlo" charset="0"/>
                <a:ea typeface="Menlo" charset="0"/>
                <a:cs typeface="Menlo" charset="0"/>
              </a:rPr>
              <a:t> </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r>
              <a:rPr lang="en-US" sz="1600" dirty="0" smtClean="0">
                <a:solidFill>
                  <a:srgbClr val="DE935F"/>
                </a:solidFill>
                <a:latin typeface="Menlo" charset="0"/>
                <a:ea typeface="Menlo" charset="0"/>
                <a:cs typeface="Menlo" charset="0"/>
              </a:rPr>
              <a:t>0</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p>
          <a:p>
            <a:r>
              <a:rPr lang="en-US" sz="1600" dirty="0" smtClean="0">
                <a:solidFill>
                  <a:srgbClr val="B294BB"/>
                </a:solidFill>
                <a:latin typeface="Menlo" charset="0"/>
                <a:ea typeface="Menlo" charset="0"/>
                <a:cs typeface="Menlo" charset="0"/>
              </a:rPr>
              <a:t>public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static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final</a:t>
            </a:r>
            <a:r>
              <a:rPr lang="en-US" sz="1600" dirty="0" smtClean="0">
                <a:latin typeface="Menlo" charset="0"/>
                <a:ea typeface="Menlo" charset="0"/>
                <a:cs typeface="Menlo" charset="0"/>
              </a:rPr>
              <a:t> </a:t>
            </a:r>
            <a:r>
              <a:rPr lang="en-US" sz="1600" dirty="0" err="1" smtClean="0">
                <a:solidFill>
                  <a:srgbClr val="F0C674"/>
                </a:solidFill>
                <a:latin typeface="Menlo" charset="0"/>
                <a:ea typeface="Menlo" charset="0"/>
                <a:cs typeface="Menlo" charset="0"/>
              </a:rPr>
              <a:t>int</a:t>
            </a:r>
            <a:r>
              <a:rPr lang="en-US" sz="1600" dirty="0" smtClean="0">
                <a:latin typeface="Menlo" charset="0"/>
                <a:ea typeface="Menlo" charset="0"/>
                <a:cs typeface="Menlo" charset="0"/>
              </a:rPr>
              <a:t> </a:t>
            </a:r>
            <a:r>
              <a:rPr lang="en-US" sz="1600" dirty="0" smtClean="0">
                <a:solidFill>
                  <a:srgbClr val="C5C8C6"/>
                </a:solidFill>
                <a:latin typeface="Menlo" charset="0"/>
                <a:ea typeface="Menlo" charset="0"/>
                <a:cs typeface="Menlo" charset="0"/>
              </a:rPr>
              <a:t>APPLE_PIPPIN</a:t>
            </a:r>
            <a:r>
              <a:rPr lang="en-US" sz="1600" dirty="0" smtClean="0">
                <a:latin typeface="Menlo" charset="0"/>
                <a:ea typeface="Menlo" charset="0"/>
                <a:cs typeface="Menlo" charset="0"/>
              </a:rPr>
              <a:t> </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r>
              <a:rPr lang="en-US" sz="1600" dirty="0" smtClean="0">
                <a:solidFill>
                  <a:srgbClr val="DE935F"/>
                </a:solidFill>
                <a:latin typeface="Menlo" charset="0"/>
                <a:ea typeface="Menlo" charset="0"/>
                <a:cs typeface="Menlo" charset="0"/>
              </a:rPr>
              <a:t>1</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p>
          <a:p>
            <a:r>
              <a:rPr lang="en-US" sz="1600" dirty="0" smtClean="0">
                <a:solidFill>
                  <a:srgbClr val="B294BB"/>
                </a:solidFill>
                <a:latin typeface="Menlo" charset="0"/>
                <a:ea typeface="Menlo" charset="0"/>
                <a:cs typeface="Menlo" charset="0"/>
              </a:rPr>
              <a:t>public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static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final</a:t>
            </a:r>
            <a:r>
              <a:rPr lang="en-US" sz="1600" dirty="0" smtClean="0">
                <a:latin typeface="Menlo" charset="0"/>
                <a:ea typeface="Menlo" charset="0"/>
                <a:cs typeface="Menlo" charset="0"/>
              </a:rPr>
              <a:t> </a:t>
            </a:r>
            <a:r>
              <a:rPr lang="en-US" sz="1600" dirty="0" err="1" smtClean="0">
                <a:solidFill>
                  <a:srgbClr val="F0C674"/>
                </a:solidFill>
                <a:latin typeface="Menlo" charset="0"/>
                <a:ea typeface="Menlo" charset="0"/>
                <a:cs typeface="Menlo" charset="0"/>
              </a:rPr>
              <a:t>int</a:t>
            </a:r>
            <a:r>
              <a:rPr lang="en-US" sz="1600" dirty="0" smtClean="0">
                <a:latin typeface="Menlo" charset="0"/>
                <a:ea typeface="Menlo" charset="0"/>
                <a:cs typeface="Menlo" charset="0"/>
              </a:rPr>
              <a:t> </a:t>
            </a:r>
            <a:r>
              <a:rPr lang="en-US" sz="1600" dirty="0" smtClean="0">
                <a:solidFill>
                  <a:srgbClr val="C5C8C6"/>
                </a:solidFill>
                <a:latin typeface="Menlo" charset="0"/>
                <a:ea typeface="Menlo" charset="0"/>
                <a:cs typeface="Menlo" charset="0"/>
              </a:rPr>
              <a:t>APPLE_GRANNY_SMITH</a:t>
            </a:r>
            <a:r>
              <a:rPr lang="en-US" sz="1600" dirty="0" smtClean="0">
                <a:latin typeface="Menlo" charset="0"/>
                <a:ea typeface="Menlo" charset="0"/>
                <a:cs typeface="Menlo" charset="0"/>
              </a:rPr>
              <a:t> </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r>
              <a:rPr lang="en-US" sz="1600" dirty="0" smtClean="0">
                <a:solidFill>
                  <a:srgbClr val="DE935F"/>
                </a:solidFill>
                <a:latin typeface="Menlo" charset="0"/>
                <a:ea typeface="Menlo" charset="0"/>
                <a:cs typeface="Menlo" charset="0"/>
              </a:rPr>
              <a:t>2</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p>
          <a:p>
            <a:r>
              <a:rPr lang="en-US" sz="1600" dirty="0" smtClean="0">
                <a:solidFill>
                  <a:srgbClr val="B294BB"/>
                </a:solidFill>
                <a:latin typeface="Menlo" charset="0"/>
                <a:ea typeface="Menlo" charset="0"/>
                <a:cs typeface="Menlo" charset="0"/>
              </a:rPr>
              <a:t>public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static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final</a:t>
            </a:r>
            <a:r>
              <a:rPr lang="en-US" sz="1600" dirty="0" smtClean="0">
                <a:latin typeface="Menlo" charset="0"/>
                <a:ea typeface="Menlo" charset="0"/>
                <a:cs typeface="Menlo" charset="0"/>
              </a:rPr>
              <a:t> </a:t>
            </a:r>
            <a:r>
              <a:rPr lang="en-US" sz="1600" dirty="0" err="1" smtClean="0">
                <a:solidFill>
                  <a:srgbClr val="F0C674"/>
                </a:solidFill>
                <a:latin typeface="Menlo" charset="0"/>
                <a:ea typeface="Menlo" charset="0"/>
                <a:cs typeface="Menlo" charset="0"/>
              </a:rPr>
              <a:t>int</a:t>
            </a:r>
            <a:r>
              <a:rPr lang="en-US" sz="1600" dirty="0" smtClean="0">
                <a:latin typeface="Menlo" charset="0"/>
                <a:ea typeface="Menlo" charset="0"/>
                <a:cs typeface="Menlo" charset="0"/>
              </a:rPr>
              <a:t> </a:t>
            </a:r>
            <a:r>
              <a:rPr lang="en-US" sz="1600" dirty="0" smtClean="0">
                <a:solidFill>
                  <a:srgbClr val="C5C8C6"/>
                </a:solidFill>
                <a:latin typeface="Menlo" charset="0"/>
                <a:ea typeface="Menlo" charset="0"/>
                <a:cs typeface="Menlo" charset="0"/>
              </a:rPr>
              <a:t>ORANGE_NAVEL</a:t>
            </a:r>
            <a:r>
              <a:rPr lang="en-US" sz="1600" dirty="0" smtClean="0">
                <a:latin typeface="Menlo" charset="0"/>
                <a:ea typeface="Menlo" charset="0"/>
                <a:cs typeface="Menlo" charset="0"/>
              </a:rPr>
              <a:t> </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r>
              <a:rPr lang="en-US" sz="1600" dirty="0" smtClean="0">
                <a:solidFill>
                  <a:srgbClr val="DE935F"/>
                </a:solidFill>
                <a:latin typeface="Menlo" charset="0"/>
                <a:ea typeface="Menlo" charset="0"/>
                <a:cs typeface="Menlo" charset="0"/>
              </a:rPr>
              <a:t>0</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p>
          <a:p>
            <a:r>
              <a:rPr lang="en-US" sz="1600" dirty="0" smtClean="0">
                <a:solidFill>
                  <a:srgbClr val="B294BB"/>
                </a:solidFill>
                <a:latin typeface="Menlo" charset="0"/>
                <a:ea typeface="Menlo" charset="0"/>
                <a:cs typeface="Menlo" charset="0"/>
              </a:rPr>
              <a:t>public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static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final</a:t>
            </a:r>
            <a:r>
              <a:rPr lang="en-US" sz="1600" dirty="0" smtClean="0">
                <a:latin typeface="Menlo" charset="0"/>
                <a:ea typeface="Menlo" charset="0"/>
                <a:cs typeface="Menlo" charset="0"/>
              </a:rPr>
              <a:t> </a:t>
            </a:r>
            <a:r>
              <a:rPr lang="en-US" sz="1600" dirty="0" err="1" smtClean="0">
                <a:solidFill>
                  <a:srgbClr val="F0C674"/>
                </a:solidFill>
                <a:latin typeface="Menlo" charset="0"/>
                <a:ea typeface="Menlo" charset="0"/>
                <a:cs typeface="Menlo" charset="0"/>
              </a:rPr>
              <a:t>int</a:t>
            </a:r>
            <a:r>
              <a:rPr lang="en-US" sz="1600" dirty="0" smtClean="0">
                <a:latin typeface="Menlo" charset="0"/>
                <a:ea typeface="Menlo" charset="0"/>
                <a:cs typeface="Menlo" charset="0"/>
              </a:rPr>
              <a:t> </a:t>
            </a:r>
            <a:r>
              <a:rPr lang="en-US" sz="1600" dirty="0" smtClean="0">
                <a:solidFill>
                  <a:srgbClr val="C5C8C6"/>
                </a:solidFill>
                <a:latin typeface="Menlo" charset="0"/>
                <a:ea typeface="Menlo" charset="0"/>
                <a:cs typeface="Menlo" charset="0"/>
              </a:rPr>
              <a:t>ORANGE_TEMPLE</a:t>
            </a:r>
            <a:r>
              <a:rPr lang="en-US" sz="1600" dirty="0" smtClean="0">
                <a:latin typeface="Menlo" charset="0"/>
                <a:ea typeface="Menlo" charset="0"/>
                <a:cs typeface="Menlo" charset="0"/>
              </a:rPr>
              <a:t> </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r>
              <a:rPr lang="en-US" sz="1600" dirty="0" smtClean="0">
                <a:solidFill>
                  <a:srgbClr val="DE935F"/>
                </a:solidFill>
                <a:latin typeface="Menlo" charset="0"/>
                <a:ea typeface="Menlo" charset="0"/>
                <a:cs typeface="Menlo" charset="0"/>
              </a:rPr>
              <a:t>1</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p>
          <a:p>
            <a:r>
              <a:rPr lang="en-US" sz="1600" dirty="0" smtClean="0">
                <a:solidFill>
                  <a:srgbClr val="B294BB"/>
                </a:solidFill>
                <a:latin typeface="Menlo" charset="0"/>
                <a:ea typeface="Menlo" charset="0"/>
                <a:cs typeface="Menlo" charset="0"/>
              </a:rPr>
              <a:t>public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static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final</a:t>
            </a:r>
            <a:r>
              <a:rPr lang="en-US" sz="1600" dirty="0" smtClean="0">
                <a:latin typeface="Menlo" charset="0"/>
                <a:ea typeface="Menlo" charset="0"/>
                <a:cs typeface="Menlo" charset="0"/>
              </a:rPr>
              <a:t> </a:t>
            </a:r>
            <a:r>
              <a:rPr lang="en-US" sz="1600" dirty="0" err="1" smtClean="0">
                <a:solidFill>
                  <a:srgbClr val="F0C674"/>
                </a:solidFill>
                <a:latin typeface="Menlo" charset="0"/>
                <a:ea typeface="Menlo" charset="0"/>
                <a:cs typeface="Menlo" charset="0"/>
              </a:rPr>
              <a:t>int</a:t>
            </a:r>
            <a:r>
              <a:rPr lang="en-US" sz="1600" dirty="0" smtClean="0">
                <a:latin typeface="Menlo" charset="0"/>
                <a:ea typeface="Menlo" charset="0"/>
                <a:cs typeface="Menlo" charset="0"/>
              </a:rPr>
              <a:t> </a:t>
            </a:r>
            <a:r>
              <a:rPr lang="en-US" sz="1600" dirty="0" smtClean="0">
                <a:solidFill>
                  <a:srgbClr val="C5C8C6"/>
                </a:solidFill>
                <a:latin typeface="Menlo" charset="0"/>
                <a:ea typeface="Menlo" charset="0"/>
                <a:cs typeface="Menlo" charset="0"/>
              </a:rPr>
              <a:t>ORANGE_BLOOD</a:t>
            </a:r>
            <a:r>
              <a:rPr lang="en-US" sz="1600" dirty="0" smtClean="0">
                <a:latin typeface="Menlo" charset="0"/>
                <a:ea typeface="Menlo" charset="0"/>
                <a:cs typeface="Menlo" charset="0"/>
              </a:rPr>
              <a:t> </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r>
              <a:rPr lang="en-US" sz="1600" dirty="0" smtClean="0">
                <a:solidFill>
                  <a:srgbClr val="DE935F"/>
                </a:solidFill>
                <a:latin typeface="Menlo" charset="0"/>
                <a:ea typeface="Menlo" charset="0"/>
                <a:cs typeface="Menlo" charset="0"/>
              </a:rPr>
              <a:t>2</a:t>
            </a:r>
            <a:r>
              <a:rPr lang="en-US" sz="1600" dirty="0" smtClean="0">
                <a:solidFill>
                  <a:srgbClr val="8ABEB7"/>
                </a:solidFill>
                <a:latin typeface="Menlo" charset="0"/>
                <a:ea typeface="Menlo" charset="0"/>
                <a:cs typeface="Menlo" charset="0"/>
              </a:rPr>
              <a:t>;</a:t>
            </a:r>
            <a:endParaRPr lang="en-US" sz="1600" dirty="0">
              <a:latin typeface="Menlo" charset="0"/>
              <a:ea typeface="Menlo" charset="0"/>
              <a:cs typeface="Menlo" charset="0"/>
            </a:endParaRPr>
          </a:p>
        </p:txBody>
      </p:sp>
    </p:spTree>
    <p:extLst>
      <p:ext uri="{BB962C8B-B14F-4D97-AF65-F5344CB8AC3E}">
        <p14:creationId xmlns:p14="http://schemas.microsoft.com/office/powerpoint/2010/main" val="2807766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39: Prefer annotations to naming patterns</a:t>
            </a:r>
          </a:p>
        </p:txBody>
      </p:sp>
      <p:sp>
        <p:nvSpPr>
          <p:cNvPr id="7" name="Content Placeholder 2"/>
          <p:cNvSpPr txBox="1">
            <a:spLocks/>
          </p:cNvSpPr>
          <p:nvPr/>
        </p:nvSpPr>
        <p:spPr>
          <a:xfrm>
            <a:off x="834260" y="2054727"/>
            <a:ext cx="5623689" cy="4392372"/>
          </a:xfrm>
          <a:prstGeom prst="rect">
            <a:avLst/>
          </a:prstGeom>
          <a:ln w="57150">
            <a:noFill/>
          </a:ln>
        </p:spPr>
        <p:txBody>
          <a:bodyPr vert="horz" lIns="91440" tIns="45720" rIns="91440" bIns="45720" numCol="1" rtlCol="0" anchor="t">
            <a:normAutofit/>
          </a:bodyPr>
          <a:lstStyle/>
          <a:p>
            <a:pPr>
              <a:lnSpc>
                <a:spcPct val="150000"/>
              </a:lnSpc>
            </a:pP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Marker annotation type</a:t>
            </a:r>
          </a:p>
          <a:p>
            <a:pPr marL="285750"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ee</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example</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600" dirty="0" smtClean="0">
                <a:hlinkClick r:id="rId3"/>
              </a:rPr>
              <a:t>Item39_2_MarkerAnnotations</a:t>
            </a:r>
            <a:endPar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pPr>
            <a:r>
              <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Annotation type with a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parameter</a:t>
            </a:r>
            <a:endPar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See</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example</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600" dirty="0">
                <a:hlinkClick r:id="rId4"/>
              </a:rPr>
              <a:t>Item39_3_AnnotationsParam</a:t>
            </a:r>
            <a:endPar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pPr>
            <a:r>
              <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Annotation type with an array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parameter</a:t>
            </a:r>
          </a:p>
          <a:p>
            <a:pPr marL="285750" indent="-285750">
              <a:lnSpc>
                <a:spcPct val="150000"/>
              </a:lnSpc>
              <a:buFont typeface="Arial" charset="0"/>
              <a:buChar char="•"/>
            </a:pP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See</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example</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600" dirty="0" smtClean="0">
                <a:hlinkClick r:id="rId5"/>
              </a:rPr>
              <a:t>Item39_4_AnnotationsArrayParam</a:t>
            </a:r>
            <a:endParaRPr lang="en-US" sz="1600" dirty="0" smtClean="0"/>
          </a:p>
          <a:p>
            <a:pPr marL="285750" indent="-285750">
              <a:lnSpc>
                <a:spcPct val="150000"/>
              </a:lnSpc>
              <a:buFont typeface="Arial" charset="0"/>
              <a:buChar char="•"/>
            </a:pPr>
            <a:endPar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pPr>
            <a:r>
              <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Repeatable annotation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type</a:t>
            </a:r>
          </a:p>
          <a:p>
            <a:pPr marL="285750" indent="-285750">
              <a:lnSpc>
                <a:spcPct val="150000"/>
              </a:lnSpc>
              <a:buFont typeface="Arial" charset="0"/>
              <a:buChar char="•"/>
            </a:pP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See</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example</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600" dirty="0">
                <a:hlinkClick r:id="rId6"/>
              </a:rPr>
              <a:t>Item39_5_RepeatableAnnotations</a:t>
            </a:r>
            <a:endPar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Tree>
    <p:extLst>
      <p:ext uri="{BB962C8B-B14F-4D97-AF65-F5344CB8AC3E}">
        <p14:creationId xmlns:p14="http://schemas.microsoft.com/office/powerpoint/2010/main" val="14356265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40: Consistently use the Override annotation</a:t>
            </a:r>
          </a:p>
        </p:txBody>
      </p:sp>
      <p:sp>
        <p:nvSpPr>
          <p:cNvPr id="7" name="Content Placeholder 2"/>
          <p:cNvSpPr txBox="1">
            <a:spLocks/>
          </p:cNvSpPr>
          <p:nvPr/>
        </p:nvSpPr>
        <p:spPr>
          <a:xfrm>
            <a:off x="4929189" y="5469440"/>
            <a:ext cx="6645884" cy="1059948"/>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altLang="zh-CN"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Unfortunately, our hapless programmer failed to override equals, overloading it instead (Item 52).</a:t>
            </a:r>
          </a:p>
        </p:txBody>
      </p:sp>
      <p:sp>
        <p:nvSpPr>
          <p:cNvPr id="5" name="Text 2"/>
          <p:cNvSpPr/>
          <p:nvPr/>
        </p:nvSpPr>
        <p:spPr>
          <a:xfrm>
            <a:off x="834260" y="1462646"/>
            <a:ext cx="10462846" cy="421462"/>
          </a:xfrm>
          <a:prstGeom prst="rect">
            <a:avLst/>
          </a:prstGeom>
        </p:spPr>
        <p:txBody>
          <a:bodyPr wrap="square">
            <a:spAutoFit/>
          </a:bodyPr>
          <a:lstStyle/>
          <a:p>
            <a:pPr>
              <a:lnSpc>
                <a:spcPct val="150000"/>
              </a:lnSpc>
            </a:pPr>
            <a:r>
              <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Can you spot the bug?</a:t>
            </a:r>
          </a:p>
        </p:txBody>
      </p:sp>
      <p:pic>
        <p:nvPicPr>
          <p:cNvPr id="3" name="Picture 2"/>
          <p:cNvPicPr>
            <a:picLocks noChangeAspect="1"/>
          </p:cNvPicPr>
          <p:nvPr/>
        </p:nvPicPr>
        <p:blipFill>
          <a:blip r:embed="rId3"/>
          <a:stretch>
            <a:fillRect/>
          </a:stretch>
        </p:blipFill>
        <p:spPr>
          <a:xfrm>
            <a:off x="950023" y="1884108"/>
            <a:ext cx="3499342" cy="4645280"/>
          </a:xfrm>
          <a:prstGeom prst="rect">
            <a:avLst/>
          </a:prstGeom>
        </p:spPr>
      </p:pic>
    </p:spTree>
    <p:extLst>
      <p:ext uri="{BB962C8B-B14F-4D97-AF65-F5344CB8AC3E}">
        <p14:creationId xmlns:p14="http://schemas.microsoft.com/office/powerpoint/2010/main" val="3092817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40: Consistently use the Override annotation</a:t>
            </a:r>
          </a:p>
        </p:txBody>
      </p:sp>
      <p:sp>
        <p:nvSpPr>
          <p:cNvPr id="7" name="Content Placeholder 2"/>
          <p:cNvSpPr txBox="1">
            <a:spLocks/>
          </p:cNvSpPr>
          <p:nvPr/>
        </p:nvSpPr>
        <p:spPr>
          <a:xfrm>
            <a:off x="834260" y="2054727"/>
            <a:ext cx="10462846" cy="4392372"/>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Luckily, the compiler can help you find this error, but only if you help it by telling it that you intend to override </a:t>
            </a:r>
            <a:r>
              <a:rPr lang="en-US" altLang="zh-CN" sz="16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Object.equals</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285750"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You will immediately realize what you did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wrong.</a:t>
            </a:r>
            <a:endPar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@Override</a:t>
            </a:r>
            <a:endPar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pic>
        <p:nvPicPr>
          <p:cNvPr id="3" name="Picture 2"/>
          <p:cNvPicPr>
            <a:picLocks noChangeAspect="1"/>
          </p:cNvPicPr>
          <p:nvPr/>
        </p:nvPicPr>
        <p:blipFill>
          <a:blip r:embed="rId3"/>
          <a:stretch>
            <a:fillRect/>
          </a:stretch>
        </p:blipFill>
        <p:spPr>
          <a:xfrm>
            <a:off x="1141413" y="3425413"/>
            <a:ext cx="8051800" cy="825500"/>
          </a:xfrm>
          <a:prstGeom prst="rect">
            <a:avLst/>
          </a:prstGeom>
        </p:spPr>
      </p:pic>
    </p:spTree>
    <p:extLst>
      <p:ext uri="{BB962C8B-B14F-4D97-AF65-F5344CB8AC3E}">
        <p14:creationId xmlns:p14="http://schemas.microsoft.com/office/powerpoint/2010/main" val="2931692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41: Use marker interfaces to define types</a:t>
            </a:r>
          </a:p>
        </p:txBody>
      </p:sp>
      <p:sp>
        <p:nvSpPr>
          <p:cNvPr id="7" name="Content Placeholder 2"/>
          <p:cNvSpPr txBox="1">
            <a:spLocks/>
          </p:cNvSpPr>
          <p:nvPr/>
        </p:nvSpPr>
        <p:spPr>
          <a:xfrm>
            <a:off x="834260" y="2054726"/>
            <a:ext cx="10462846" cy="1374273"/>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 marker interface is an interface that contains no method declarations but merely designates (or “marks”) a class that implements the interface as having some property.</a:t>
            </a:r>
            <a:b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b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e.g. Serializable</a:t>
            </a: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What</a:t>
            </a:r>
            <a:r>
              <a:rPr lang="zh-CN" alt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is</a:t>
            </a:r>
            <a:r>
              <a:rPr lang="zh-CN" alt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marker</a:t>
            </a:r>
            <a:r>
              <a:rPr lang="zh-CN" alt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interface?</a:t>
            </a:r>
            <a:endPar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6" name="Text 2"/>
          <p:cNvSpPr/>
          <p:nvPr/>
        </p:nvSpPr>
        <p:spPr>
          <a:xfrm>
            <a:off x="843780" y="3315266"/>
            <a:ext cx="10462846" cy="423449"/>
          </a:xfrm>
          <a:prstGeom prst="rect">
            <a:avLst/>
          </a:prstGeom>
        </p:spPr>
        <p:txBody>
          <a:bodyPr wrap="square">
            <a:spAutoFit/>
          </a:bodyPr>
          <a:lstStyle/>
          <a:p>
            <a:pPr>
              <a:lnSpc>
                <a:spcPct val="150000"/>
              </a:lnSpc>
            </a:pPr>
            <a:r>
              <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Marker interfaces vs. marker annotations</a:t>
            </a:r>
          </a:p>
        </p:txBody>
      </p:sp>
      <p:sp>
        <p:nvSpPr>
          <p:cNvPr id="8" name="Content Placeholder 2"/>
          <p:cNvSpPr txBox="1">
            <a:spLocks/>
          </p:cNvSpPr>
          <p:nvPr/>
        </p:nvSpPr>
        <p:spPr>
          <a:xfrm>
            <a:off x="829498" y="3907338"/>
            <a:ext cx="10462846" cy="2622050"/>
          </a:xfrm>
          <a:prstGeom prst="rect">
            <a:avLst/>
          </a:prstGeom>
          <a:ln w="57150">
            <a:noFill/>
          </a:ln>
        </p:spPr>
        <p:txBody>
          <a:bodyPr vert="horz" lIns="91440" tIns="45720" rIns="91440" bIns="45720" numCol="1" rtlCol="0" anchor="t">
            <a:normAutofit fontScale="92500" lnSpcReduction="20000"/>
          </a:bodyPr>
          <a:lstStyle/>
          <a:p>
            <a:pPr>
              <a:lnSpc>
                <a:spcPct val="150000"/>
              </a:lnSpc>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Q: marker annotations (Item 39) make marker interfaces obsolete?</a:t>
            </a:r>
            <a:b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b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 NO!</a:t>
            </a:r>
          </a:p>
          <a:p>
            <a:pPr marL="285750"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marker interfaces define a type that is implemented by instances of the marked class; marker annotations do not.</a:t>
            </a:r>
            <a:b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b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&gt; The existence of a marker interface type allows you to catch errors at compile time that you couldn’t catch until runtime if you used a marker annotation.</a:t>
            </a:r>
          </a:p>
          <a:p>
            <a:pPr marL="285750"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marker interfaces can be targeted more precisely. &gt; If an annotation type is declared with target </a:t>
            </a:r>
            <a:r>
              <a:rPr lang="en-US" altLang="zh-CN" sz="16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ElementType.TYPE</a:t>
            </a: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it can be applied to any class or interface.</a:t>
            </a:r>
          </a:p>
          <a:p>
            <a:pPr marL="285750"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 chief advantage of marker annotations over marker interfaces is that they are part of the larger annotation facility.</a:t>
            </a:r>
          </a:p>
        </p:txBody>
      </p:sp>
    </p:spTree>
    <p:extLst>
      <p:ext uri="{BB962C8B-B14F-4D97-AF65-F5344CB8AC3E}">
        <p14:creationId xmlns:p14="http://schemas.microsoft.com/office/powerpoint/2010/main" val="2759461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41: Use marker interfaces to define types</a:t>
            </a:r>
          </a:p>
        </p:txBody>
      </p:sp>
      <p:sp>
        <p:nvSpPr>
          <p:cNvPr id="7" name="Content Placeholder 2"/>
          <p:cNvSpPr txBox="1">
            <a:spLocks/>
          </p:cNvSpPr>
          <p:nvPr/>
        </p:nvSpPr>
        <p:spPr>
          <a:xfrm>
            <a:off x="834260" y="2054726"/>
            <a:ext cx="10462846" cy="4331787"/>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Clearly you must use an annotation if the marker applies to any program element other than a class or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interface.</a:t>
            </a:r>
            <a:endPar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If the marker applies only to classes and interfaces, ask yourself the question “Might I want to write one or more methods that accept only objects that have this marking?” If so, you should use a marker interface in preference to an annotation.</a:t>
            </a:r>
          </a:p>
          <a:p>
            <a:pPr marL="285750"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If you can convince yourself that you’ll never want to write a method that accepts only objects with the marking, then you’re probably better off using a marker annotation.</a:t>
            </a:r>
          </a:p>
          <a:p>
            <a:pPr marL="285750"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If the marking is part of a framework that makes heavy use of annotations, then a marker annotation is the clear choice.</a:t>
            </a: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When </a:t>
            </a:r>
            <a:r>
              <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should you use a marker annotation and when should you use a marker interface?</a:t>
            </a:r>
          </a:p>
        </p:txBody>
      </p:sp>
    </p:spTree>
    <p:extLst>
      <p:ext uri="{BB962C8B-B14F-4D97-AF65-F5344CB8AC3E}">
        <p14:creationId xmlns:p14="http://schemas.microsoft.com/office/powerpoint/2010/main" val="18319302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Reference</a:t>
            </a:r>
            <a:endParaRPr lang="en-US" dirty="0"/>
          </a:p>
        </p:txBody>
      </p:sp>
      <p:sp>
        <p:nvSpPr>
          <p:cNvPr id="3" name="Content Placeholder 2"/>
          <p:cNvSpPr>
            <a:spLocks noGrp="1"/>
          </p:cNvSpPr>
          <p:nvPr>
            <p:ph idx="1"/>
          </p:nvPr>
        </p:nvSpPr>
        <p:spPr/>
        <p:txBody>
          <a:bodyPr/>
          <a:lstStyle/>
          <a:p>
            <a:r>
              <a:rPr lang="en-US" altLang="zh-CN" sz="1800" dirty="0" smtClean="0">
                <a:latin typeface="Helvetica Neue" charset="0"/>
                <a:ea typeface="Helvetica Neue" charset="0"/>
                <a:cs typeface="Helvetica Neue" charset="0"/>
              </a:rPr>
              <a:t>Documents:</a:t>
            </a:r>
            <a:endParaRPr lang="en-US" sz="1800" dirty="0" smtClean="0">
              <a:latin typeface="Helvetica Neue" charset="0"/>
              <a:ea typeface="Helvetica Neue" charset="0"/>
              <a:cs typeface="Helvetica Neue" charset="0"/>
            </a:endParaRPr>
          </a:p>
          <a:p>
            <a:pPr lvl="1"/>
            <a:r>
              <a:rPr lang="en-US" sz="1600" dirty="0" smtClean="0">
                <a:latin typeface="Helvetica Neue" charset="0"/>
                <a:ea typeface="Helvetica Neue" charset="0"/>
                <a:cs typeface="Helvetica Neue" charset="0"/>
                <a:hlinkClick r:id="rId2"/>
              </a:rPr>
              <a:t>http</a:t>
            </a:r>
            <a:r>
              <a:rPr lang="en-US" sz="1600" dirty="0">
                <a:latin typeface="Helvetica Neue" charset="0"/>
                <a:ea typeface="Helvetica Neue" charset="0"/>
                <a:cs typeface="Helvetica Neue" charset="0"/>
                <a:hlinkClick r:id="rId2"/>
              </a:rPr>
              <a:t>://</a:t>
            </a:r>
            <a:r>
              <a:rPr lang="en-US" sz="1600" dirty="0" smtClean="0">
                <a:latin typeface="Helvetica Neue" charset="0"/>
                <a:ea typeface="Helvetica Neue" charset="0"/>
                <a:cs typeface="Helvetica Neue" charset="0"/>
                <a:hlinkClick r:id="rId2"/>
              </a:rPr>
              <a:t>gitlab.coupang.net/kodiak/effective-java/tree/master/6_enums_and_annotations</a:t>
            </a:r>
            <a:r>
              <a:rPr lang="zh-CN" altLang="en-US" sz="1600" dirty="0" smtClean="0">
                <a:latin typeface="Helvetica Neue" charset="0"/>
                <a:ea typeface="Helvetica Neue" charset="0"/>
                <a:cs typeface="Helvetica Neue" charset="0"/>
              </a:rPr>
              <a:t> </a:t>
            </a:r>
            <a:endParaRPr lang="en-US" sz="1600" dirty="0">
              <a:latin typeface="Helvetica Neue" charset="0"/>
              <a:ea typeface="Helvetica Neue" charset="0"/>
              <a:cs typeface="Helvetica Neue" charset="0"/>
            </a:endParaRPr>
          </a:p>
          <a:p>
            <a:r>
              <a:rPr lang="en-US" sz="1800" dirty="0">
                <a:latin typeface="Helvetica Neue" charset="0"/>
                <a:ea typeface="Helvetica Neue" charset="0"/>
                <a:cs typeface="Helvetica Neue" charset="0"/>
              </a:rPr>
              <a:t>Examples:</a:t>
            </a:r>
          </a:p>
          <a:p>
            <a:pPr lvl="1"/>
            <a:r>
              <a:rPr lang="en-US" sz="1600" dirty="0">
                <a:latin typeface="Helvetica Neue" charset="0"/>
                <a:ea typeface="Helvetica Neue" charset="0"/>
                <a:cs typeface="Helvetica Neue" charset="0"/>
                <a:hlinkClick r:id="rId3"/>
              </a:rPr>
              <a:t>http://</a:t>
            </a:r>
            <a:r>
              <a:rPr lang="en-US" sz="1600" dirty="0" smtClean="0">
                <a:latin typeface="Helvetica Neue" charset="0"/>
                <a:ea typeface="Helvetica Neue" charset="0"/>
                <a:cs typeface="Helvetica Neue" charset="0"/>
                <a:hlinkClick r:id="rId3"/>
              </a:rPr>
              <a:t>gitlab.coupang.net/kodiak/effective-java/tree/master/main/src/java/com/effectivejava/ch06_enums_annotations</a:t>
            </a:r>
            <a:r>
              <a:rPr lang="zh-CN" altLang="en-US" sz="1600" dirty="0" smtClean="0">
                <a:latin typeface="Helvetica Neue" charset="0"/>
                <a:ea typeface="Helvetica Neue" charset="0"/>
                <a:cs typeface="Helvetica Neue" charset="0"/>
              </a:rPr>
              <a:t> </a:t>
            </a:r>
            <a:r>
              <a:rPr lang="en-US" sz="1600" dirty="0" smtClean="0">
                <a:latin typeface="Helvetica Neue" charset="0"/>
                <a:ea typeface="Helvetica Neue" charset="0"/>
                <a:cs typeface="Helvetica Neue" charset="0"/>
              </a:rPr>
              <a:t> </a:t>
            </a:r>
            <a:r>
              <a:rPr lang="zh-CN" altLang="en-US" sz="1600" dirty="0" smtClean="0">
                <a:latin typeface="Helvetica Neue" charset="0"/>
                <a:ea typeface="Helvetica Neue" charset="0"/>
                <a:cs typeface="Helvetica Neue" charset="0"/>
              </a:rPr>
              <a:t> </a:t>
            </a:r>
            <a:endParaRPr lang="en-US" sz="1600" dirty="0">
              <a:latin typeface="Helvetica Neue" charset="0"/>
              <a:ea typeface="Helvetica Neue" charset="0"/>
              <a:cs typeface="Helvetica Neue" charset="0"/>
            </a:endParaRPr>
          </a:p>
          <a:p>
            <a:endParaRPr lang="en-US" sz="1800" dirty="0">
              <a:latin typeface="Helvetica Neue" charset="0"/>
              <a:ea typeface="Helvetica Neue" charset="0"/>
              <a:cs typeface="Helvetica Neue" charset="0"/>
            </a:endParaRPr>
          </a:p>
        </p:txBody>
      </p:sp>
    </p:spTree>
    <p:extLst>
      <p:ext uri="{BB962C8B-B14F-4D97-AF65-F5344CB8AC3E}">
        <p14:creationId xmlns:p14="http://schemas.microsoft.com/office/powerpoint/2010/main" val="12082743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34: Use </a:t>
            </a:r>
            <a:r>
              <a:rPr lang="en-US" sz="3200" b="1" dirty="0" err="1"/>
              <a:t>enums</a:t>
            </a:r>
            <a:r>
              <a:rPr lang="en-US" sz="3200" b="1" dirty="0"/>
              <a:t> instead of </a:t>
            </a:r>
            <a:r>
              <a:rPr lang="en-US" sz="3200" b="1" dirty="0" err="1"/>
              <a:t>int</a:t>
            </a:r>
            <a:r>
              <a:rPr lang="en-US" sz="3200" b="1" dirty="0"/>
              <a:t> constants</a:t>
            </a:r>
          </a:p>
        </p:txBody>
      </p:sp>
      <p:sp>
        <p:nvSpPr>
          <p:cNvPr id="20" name="Text 2"/>
          <p:cNvSpPr/>
          <p:nvPr/>
        </p:nvSpPr>
        <p:spPr>
          <a:xfrm>
            <a:off x="834260" y="1462646"/>
            <a:ext cx="10462846" cy="414152"/>
          </a:xfrm>
          <a:prstGeom prst="rect">
            <a:avLst/>
          </a:prstGeom>
        </p:spPr>
        <p:txBody>
          <a:bodyPr wrap="square">
            <a:spAutoFit/>
          </a:bodyPr>
          <a:lstStyle/>
          <a:p>
            <a:pPr>
              <a:lnSpc>
                <a:spcPct val="150000"/>
              </a:lnSpc>
            </a:pPr>
            <a:r>
              <a:rPr lang="en-US" sz="1600" b="1"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a:t>
            </a:r>
            <a:r>
              <a:rPr lang="en-US" sz="1600" b="1"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nums</a:t>
            </a:r>
            <a:endParaRPr lang="en-US"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3" name="Rectangle 2">
            <a:extLst>
              <a:ext uri="{FF2B5EF4-FFF2-40B4-BE49-F238E27FC236}">
                <a16:creationId xmlns:a16="http://schemas.microsoft.com/office/drawing/2014/main" xmlns="" id="{ECB09C68-0341-A44A-A18C-0F3B4DBE4D5D}"/>
              </a:ext>
            </a:extLst>
          </p:cNvPr>
          <p:cNvSpPr/>
          <p:nvPr/>
        </p:nvSpPr>
        <p:spPr>
          <a:xfrm>
            <a:off x="936358" y="2043092"/>
            <a:ext cx="9994298"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600" dirty="0">
                <a:solidFill>
                  <a:srgbClr val="B294BB"/>
                </a:solidFill>
                <a:latin typeface="Menlo" charset="0"/>
                <a:ea typeface="Menlo" charset="0"/>
                <a:cs typeface="Menlo" charset="0"/>
              </a:rPr>
              <a:t>public</a:t>
            </a:r>
            <a:r>
              <a:rPr lang="en-US" sz="1600" dirty="0">
                <a:latin typeface="Menlo" charset="0"/>
                <a:ea typeface="Menlo" charset="0"/>
                <a:cs typeface="Menlo" charset="0"/>
              </a:rPr>
              <a:t> </a:t>
            </a:r>
            <a:r>
              <a:rPr lang="en-US" sz="1600" dirty="0" err="1">
                <a:solidFill>
                  <a:srgbClr val="B294BB"/>
                </a:solidFill>
                <a:latin typeface="Menlo" charset="0"/>
                <a:ea typeface="Menlo" charset="0"/>
                <a:cs typeface="Menlo" charset="0"/>
              </a:rPr>
              <a:t>enum</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Apple</a:t>
            </a:r>
            <a:r>
              <a:rPr lang="en-US" sz="1600" dirty="0">
                <a:latin typeface="Menlo" charset="0"/>
                <a:ea typeface="Menlo" charset="0"/>
                <a:cs typeface="Menlo" charset="0"/>
              </a:rPr>
              <a:t> </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FUJI</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PIPPIN</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GRANNY_SMITH</a:t>
            </a:r>
            <a:r>
              <a:rPr lang="en-US" sz="1600" dirty="0">
                <a:latin typeface="Menlo" charset="0"/>
                <a:ea typeface="Menlo" charset="0"/>
                <a:cs typeface="Menlo" charset="0"/>
              </a:rPr>
              <a:t> </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endParaRPr lang="en-US" sz="1600" dirty="0" smtClean="0">
              <a:latin typeface="Menlo" charset="0"/>
              <a:ea typeface="Menlo" charset="0"/>
              <a:cs typeface="Menlo" charset="0"/>
            </a:endParaRPr>
          </a:p>
          <a:p>
            <a:r>
              <a:rPr lang="en-US" sz="1600" dirty="0" smtClean="0">
                <a:solidFill>
                  <a:srgbClr val="B294BB"/>
                </a:solidFill>
                <a:latin typeface="Menlo" charset="0"/>
                <a:ea typeface="Menlo" charset="0"/>
                <a:cs typeface="Menlo" charset="0"/>
              </a:rPr>
              <a:t>public</a:t>
            </a:r>
            <a:r>
              <a:rPr lang="en-US" sz="1600" dirty="0" smtClean="0">
                <a:latin typeface="Menlo" charset="0"/>
                <a:ea typeface="Menlo" charset="0"/>
                <a:cs typeface="Menlo" charset="0"/>
              </a:rPr>
              <a:t> </a:t>
            </a:r>
            <a:r>
              <a:rPr lang="en-US" sz="1600" dirty="0" err="1">
                <a:solidFill>
                  <a:srgbClr val="B294BB"/>
                </a:solidFill>
                <a:latin typeface="Menlo" charset="0"/>
                <a:ea typeface="Menlo" charset="0"/>
                <a:cs typeface="Menlo" charset="0"/>
              </a:rPr>
              <a:t>enum</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Orange</a:t>
            </a:r>
            <a:r>
              <a:rPr lang="en-US" sz="1600" dirty="0">
                <a:latin typeface="Menlo" charset="0"/>
                <a:ea typeface="Menlo" charset="0"/>
                <a:cs typeface="Menlo" charset="0"/>
              </a:rPr>
              <a:t> </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NAVEL</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TEMPLE</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BLOOD</a:t>
            </a:r>
            <a:r>
              <a:rPr lang="en-US" sz="1600" dirty="0">
                <a:latin typeface="Menlo" charset="0"/>
                <a:ea typeface="Menlo" charset="0"/>
                <a:cs typeface="Menlo" charset="0"/>
              </a:rPr>
              <a:t> </a:t>
            </a:r>
            <a:r>
              <a:rPr lang="en-US" sz="1600" dirty="0">
                <a:solidFill>
                  <a:srgbClr val="8ABEB7"/>
                </a:solidFill>
                <a:latin typeface="Menlo" charset="0"/>
                <a:ea typeface="Menlo" charset="0"/>
                <a:cs typeface="Menlo" charset="0"/>
              </a:rPr>
              <a:t>}</a:t>
            </a:r>
            <a:endParaRPr lang="en-US" sz="1600" dirty="0">
              <a:latin typeface="Menlo" charset="0"/>
              <a:ea typeface="Menlo" charset="0"/>
              <a:cs typeface="Menlo" charset="0"/>
            </a:endParaRPr>
          </a:p>
        </p:txBody>
      </p:sp>
      <p:sp>
        <p:nvSpPr>
          <p:cNvPr id="7" name="Content Placeholder 2"/>
          <p:cNvSpPr txBox="1">
            <a:spLocks/>
          </p:cNvSpPr>
          <p:nvPr/>
        </p:nvSpPr>
        <p:spPr>
          <a:xfrm>
            <a:off x="834260" y="3183038"/>
            <a:ext cx="10450796" cy="3090440"/>
          </a:xfrm>
          <a:prstGeom prst="rect">
            <a:avLst/>
          </a:prstGeom>
          <a:ln w="57150">
            <a:noFill/>
          </a:ln>
        </p:spPr>
        <p:txBody>
          <a:bodyPr vert="horz" lIns="91440" tIns="45720" rIns="91440" bIns="45720" numCol="1" rtlCol="0" anchor="t">
            <a:normAutofit/>
          </a:bodyPr>
          <a:lstStyle/>
          <a:p>
            <a:pPr marL="342900" indent="-342900">
              <a:lnSpc>
                <a:spcPct val="150000"/>
              </a:lnSpc>
              <a:spcBef>
                <a:spcPts val="0"/>
              </a:spcBef>
              <a:buFont typeface="+mj-lt"/>
              <a:buAutoNum type="arabicPeriod"/>
            </a:pP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types </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rectify </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 deficiencies of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742950" lvl="1" indent="-285750">
              <a:lnSpc>
                <a:spcPct val="150000"/>
              </a:lnSpc>
              <a:buFont typeface="Arial" charset="0"/>
              <a:buChar char="•"/>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compile-time type safety.</a:t>
            </a:r>
          </a:p>
          <a:p>
            <a:pPr marL="742950" lvl="1" indent="-285750">
              <a:lnSpc>
                <a:spcPct val="150000"/>
              </a:lnSpc>
              <a:buFont typeface="Arial" charset="0"/>
              <a:buChar char="•"/>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each type has its own namespace.</a:t>
            </a:r>
          </a:p>
          <a:p>
            <a:pPr marL="742950" lvl="1" indent="-285750">
              <a:lnSpc>
                <a:spcPct val="150000"/>
              </a:lnSpc>
              <a:buFont typeface="Arial" charset="0"/>
              <a:buChar char="•"/>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a:t>
            </a:r>
            <a:r>
              <a:rPr lang="en-US" sz="14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o printable strings.</a:t>
            </a:r>
          </a:p>
          <a:p>
            <a:pPr marL="742950" lvl="1" indent="-285750">
              <a:lnSpc>
                <a:spcPct val="150000"/>
              </a:lnSpc>
              <a:buFont typeface="Arial" charset="0"/>
              <a:buChar char="•"/>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reliable way to iterate</a:t>
            </a:r>
            <a:r>
              <a:rPr lang="en-US" sz="14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endPar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342900" indent="-342900">
              <a:lnSpc>
                <a:spcPct val="150000"/>
              </a:lnSpc>
              <a:spcBef>
                <a:spcPts val="0"/>
              </a:spcBef>
              <a:buFont typeface="+mj-lt"/>
              <a:buAutoNum type="arabicPeriod"/>
            </a:pP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types let you add arbitrary methods and fields and implement arbitrary interfaces.</a:t>
            </a:r>
            <a:b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b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(i.e. associate different data/behavior with each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type, see example </a:t>
            </a:r>
            <a:r>
              <a:rPr lang="en-US" dirty="0"/>
              <a:t>Item34_2_Enum</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Tree>
    <p:extLst>
      <p:ext uri="{BB962C8B-B14F-4D97-AF65-F5344CB8AC3E}">
        <p14:creationId xmlns:p14="http://schemas.microsoft.com/office/powerpoint/2010/main" val="5999223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34: Use </a:t>
            </a:r>
            <a:r>
              <a:rPr lang="en-US" sz="3200" b="1" dirty="0" err="1"/>
              <a:t>enums</a:t>
            </a:r>
            <a:r>
              <a:rPr lang="en-US" sz="3200" b="1" dirty="0"/>
              <a:t> instead of </a:t>
            </a:r>
            <a:r>
              <a:rPr lang="en-US" sz="3200" b="1" dirty="0" err="1"/>
              <a:t>int</a:t>
            </a:r>
            <a:r>
              <a:rPr lang="en-US" sz="3200" b="1" dirty="0"/>
              <a:t> constants</a:t>
            </a:r>
          </a:p>
        </p:txBody>
      </p:sp>
      <p:sp>
        <p:nvSpPr>
          <p:cNvPr id="20" name="Text 2"/>
          <p:cNvSpPr/>
          <p:nvPr/>
        </p:nvSpPr>
        <p:spPr>
          <a:xfrm>
            <a:off x="834260" y="1462646"/>
            <a:ext cx="10462846" cy="414152"/>
          </a:xfrm>
          <a:prstGeom prst="rect">
            <a:avLst/>
          </a:prstGeom>
        </p:spPr>
        <p:txBody>
          <a:bodyPr wrap="square">
            <a:spAutoFit/>
          </a:bodyPr>
          <a:lstStyle/>
          <a:p>
            <a:pPr>
              <a:lnSpc>
                <a:spcPct val="150000"/>
              </a:lnSpc>
            </a:pPr>
            <a:r>
              <a:rPr 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Tips</a:t>
            </a:r>
            <a:endParaRPr lang="en-US"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p:cNvSpPr txBox="1">
            <a:spLocks/>
          </p:cNvSpPr>
          <p:nvPr/>
        </p:nvSpPr>
        <p:spPr>
          <a:xfrm>
            <a:off x="834260" y="2054726"/>
            <a:ext cx="10450796" cy="4218752"/>
          </a:xfrm>
          <a:prstGeom prst="rect">
            <a:avLst/>
          </a:prstGeom>
          <a:ln w="57150">
            <a:noFill/>
          </a:ln>
        </p:spPr>
        <p:txBody>
          <a:bodyPr vert="horz" lIns="91440" tIns="45720" rIns="91440" bIns="45720" numCol="1" rtlCol="0" anchor="t">
            <a:normAutofit/>
          </a:bodyPr>
          <a:lstStyle/>
          <a:p>
            <a:pPr marL="342900" indent="-342900">
              <a:lnSpc>
                <a:spcPct val="150000"/>
              </a:lnSpc>
              <a:spcBef>
                <a:spcPts val="0"/>
              </a:spcBef>
              <a:buFont typeface="+mj-lt"/>
              <a:buAutoNum type="arabicPeriod"/>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Just as with other classes, unless you have a compelling reason to expose an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method to its clients, </a:t>
            </a:r>
            <a:r>
              <a:rPr lang="en-US" u="sng"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declare it private or, if need be, package-private</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342900" indent="-342900">
              <a:lnSpc>
                <a:spcPct val="150000"/>
              </a:lnSpc>
              <a:spcBef>
                <a:spcPts val="0"/>
              </a:spcBef>
              <a:buFont typeface="+mj-lt"/>
              <a:buAutoNum type="arabicPeriod"/>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If an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is generally useful, it should be </a:t>
            </a:r>
            <a:r>
              <a:rPr lang="en-US" u="sng"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 top-level class</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if its use is tied to a specific top-level class, it should be a member class of that top-level class.</a:t>
            </a:r>
          </a:p>
          <a:p>
            <a:pPr marL="342900" indent="-342900">
              <a:lnSpc>
                <a:spcPct val="150000"/>
              </a:lnSpc>
              <a:spcBef>
                <a:spcPts val="0"/>
              </a:spcBef>
              <a:buFont typeface="+mj-lt"/>
              <a:buAutoNum type="arabicPeriod"/>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If you override the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toString</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method in an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type, consider writing a </a:t>
            </a:r>
            <a:r>
              <a:rPr lang="en-US" u="sng"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fromString</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method to translate the custom string representation back to the corresponding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r>
            <a:b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br>
            <a:r>
              <a:rPr lang="en-US" sz="14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(see </a:t>
            </a: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example </a:t>
            </a:r>
            <a:r>
              <a:rPr lang="en-US" sz="1400" dirty="0"/>
              <a:t>Item34_3_FromString</a:t>
            </a:r>
            <a:r>
              <a:rPr lang="en-US" sz="14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endPar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342900" indent="-342900">
              <a:lnSpc>
                <a:spcPct val="150000"/>
              </a:lnSpc>
              <a:spcBef>
                <a:spcPts val="0"/>
              </a:spcBef>
              <a:buFont typeface="+mj-lt"/>
              <a:buAutoNum type="arabicPeriod"/>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Use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any time you need a set of </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constants </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whose members are known at compile time.</a:t>
            </a:r>
          </a:p>
          <a:p>
            <a:pPr>
              <a:lnSpc>
                <a:spcPct val="150000"/>
              </a:lnSpc>
              <a:spcBef>
                <a:spcPts val="0"/>
              </a:spcBef>
            </a:pPr>
            <a:endPar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Tree>
    <p:extLst>
      <p:ext uri="{BB962C8B-B14F-4D97-AF65-F5344CB8AC3E}">
        <p14:creationId xmlns:p14="http://schemas.microsoft.com/office/powerpoint/2010/main" val="3377903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34: Use </a:t>
            </a:r>
            <a:r>
              <a:rPr lang="en-US" sz="3200" b="1" dirty="0" err="1"/>
              <a:t>enums</a:t>
            </a:r>
            <a:r>
              <a:rPr lang="en-US" sz="3200" b="1" dirty="0"/>
              <a:t> instead of </a:t>
            </a:r>
            <a:r>
              <a:rPr lang="en-US" sz="3200" b="1" dirty="0" err="1"/>
              <a:t>int</a:t>
            </a:r>
            <a:r>
              <a:rPr lang="en-US" sz="3200" b="1" dirty="0"/>
              <a:t> constants</a:t>
            </a:r>
          </a:p>
        </p:txBody>
      </p:sp>
      <p:sp>
        <p:nvSpPr>
          <p:cNvPr id="20" name="Text 2"/>
          <p:cNvSpPr/>
          <p:nvPr/>
        </p:nvSpPr>
        <p:spPr>
          <a:xfrm>
            <a:off x="834260" y="1462646"/>
            <a:ext cx="10462846" cy="414152"/>
          </a:xfrm>
          <a:prstGeom prst="rect">
            <a:avLst/>
          </a:prstGeom>
        </p:spPr>
        <p:txBody>
          <a:bodyPr wrap="square">
            <a:spAutoFit/>
          </a:bodyPr>
          <a:lstStyle/>
          <a:p>
            <a:pPr>
              <a:lnSpc>
                <a:spcPct val="150000"/>
              </a:lnSpc>
            </a:pPr>
            <a:r>
              <a:rPr lang="en-US"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Strategy </a:t>
            </a:r>
            <a:r>
              <a:rPr lang="en-US" sz="1600" b="1"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endParaRPr lang="en-US"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p:cNvSpPr txBox="1">
            <a:spLocks/>
          </p:cNvSpPr>
          <p:nvPr/>
        </p:nvSpPr>
        <p:spPr>
          <a:xfrm>
            <a:off x="834260" y="2054726"/>
            <a:ext cx="10450796" cy="4218752"/>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 disadvantage of constant-specific method implementations is that they make it harder to share code among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constants</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285750" indent="-285750">
              <a:lnSpc>
                <a:spcPct val="150000"/>
              </a:lnSpc>
              <a:buFont typeface="Arial" charset="0"/>
              <a:buChar char="•"/>
            </a:pP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See example </a:t>
            </a:r>
            <a:r>
              <a:rPr lang="en-US" dirty="0">
                <a:hlinkClick r:id="rId3"/>
              </a:rPr>
              <a:t>Item34_4_StrategyEnum</a:t>
            </a: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342900" indent="-342900">
              <a:lnSpc>
                <a:spcPct val="150000"/>
              </a:lnSpc>
              <a:spcBef>
                <a:spcPts val="0"/>
              </a:spcBef>
              <a:buFont typeface="+mj-lt"/>
              <a:buAutoNum type="arabicPeriod"/>
            </a:pP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Tree>
    <p:extLst>
      <p:ext uri="{BB962C8B-B14F-4D97-AF65-F5344CB8AC3E}">
        <p14:creationId xmlns:p14="http://schemas.microsoft.com/office/powerpoint/2010/main" val="4371528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35: Use instance fields instead of </a:t>
            </a:r>
            <a:r>
              <a:rPr lang="en-US" sz="3200" b="1" dirty="0" smtClean="0"/>
              <a:t>ordinals</a:t>
            </a:r>
            <a:endParaRPr lang="en-US" sz="3200" b="1" dirty="0"/>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p:cNvSpPr txBox="1">
            <a:spLocks/>
          </p:cNvSpPr>
          <p:nvPr/>
        </p:nvSpPr>
        <p:spPr>
          <a:xfrm>
            <a:off x="834260" y="2054725"/>
            <a:ext cx="10450796" cy="4716778"/>
          </a:xfrm>
          <a:prstGeom prst="rect">
            <a:avLst/>
          </a:prstGeom>
          <a:ln w="57150">
            <a:noFill/>
          </a:ln>
        </p:spPr>
        <p:txBody>
          <a:bodyPr vert="horz" lIns="91440" tIns="45720" rIns="91440" bIns="45720" numCol="1" rtlCol="0" anchor="t">
            <a:normAutofit lnSpcReduction="10000"/>
          </a:bodyPr>
          <a:lstStyle/>
          <a:p>
            <a:pPr marL="285750" indent="-285750">
              <a:lnSpc>
                <a:spcPct val="150000"/>
              </a:lnSpc>
              <a:buFont typeface="Arial" charset="0"/>
              <a:buChar char="•"/>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You may be tempted to derive an associated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value from the ordinal</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285750" indent="-285750">
              <a:lnSpc>
                <a:spcPct val="150000"/>
              </a:lnSpc>
              <a:buFont typeface="Arial" charset="0"/>
              <a:buChar char="•"/>
            </a:pP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Problems</a:t>
            </a:r>
          </a:p>
          <a:p>
            <a:pPr marL="742950" lvl="1" indent="-285750">
              <a:lnSpc>
                <a:spcPct val="150000"/>
              </a:lnSpc>
              <a:buFont typeface="Arial" charset="0"/>
              <a:buChar char="•"/>
            </a:pP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If the constants are reordered, the </a:t>
            </a:r>
            <a:r>
              <a:rPr lang="en-US" sz="16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numberOfMusicians</a:t>
            </a: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method will break.</a:t>
            </a:r>
          </a:p>
          <a:p>
            <a:pPr marL="742950" lvl="1" indent="-285750">
              <a:lnSpc>
                <a:spcPct val="150000"/>
              </a:lnSpc>
              <a:buFont typeface="Arial" charset="0"/>
              <a:buChar char="•"/>
            </a:pPr>
            <a:r>
              <a:rPr 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You can‘t add a second </a:t>
            </a:r>
            <a:r>
              <a:rPr lang="en-US" sz="1600"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constant associated with an </a:t>
            </a:r>
            <a:r>
              <a:rPr lang="en-US" sz="1600"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value that you’ve already used.</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r>
            <a:b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br>
            <a:r>
              <a:rPr lang="en-US" altLang="zh-CN"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r>
              <a:rPr lang="zh-CN" alt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2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zh-CN" alt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constant</a:t>
            </a:r>
            <a:r>
              <a:rPr lang="zh-CN" alt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cannot</a:t>
            </a:r>
            <a:r>
              <a:rPr lang="zh-CN" alt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have</a:t>
            </a:r>
            <a:r>
              <a:rPr lang="zh-CN" alt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same</a:t>
            </a:r>
            <a:r>
              <a:rPr lang="zh-CN" alt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2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zh-CN" alt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value</a:t>
            </a:r>
            <a:endPar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742950" lvl="1" indent="-285750">
              <a:lnSpc>
                <a:spcPct val="150000"/>
              </a:lnSpc>
              <a:buFont typeface="Arial" charset="0"/>
              <a:buChar char="•"/>
            </a:pP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You can’t add a constant for an </a:t>
            </a:r>
            <a:r>
              <a:rPr lang="en-US" sz="16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value without adding constants for all intervening </a:t>
            </a:r>
            <a:r>
              <a:rPr lang="en-US" sz="16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values</a:t>
            </a:r>
            <a:r>
              <a:rPr 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endPar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ordinal</a:t>
            </a:r>
            <a:r>
              <a:rPr 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endParaRPr lang="en-US"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8" name="Rectangle 7">
            <a:extLst>
              <a:ext uri="{FF2B5EF4-FFF2-40B4-BE49-F238E27FC236}">
                <a16:creationId xmlns:a16="http://schemas.microsoft.com/office/drawing/2014/main" xmlns="" id="{ECB09C68-0341-A44A-A18C-0F3B4DBE4D5D}"/>
              </a:ext>
            </a:extLst>
          </p:cNvPr>
          <p:cNvSpPr/>
          <p:nvPr/>
        </p:nvSpPr>
        <p:spPr>
          <a:xfrm>
            <a:off x="1261641" y="2619550"/>
            <a:ext cx="9707724" cy="206210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600" dirty="0">
                <a:solidFill>
                  <a:srgbClr val="969896"/>
                </a:solidFill>
                <a:latin typeface="Menlo" charset="0"/>
                <a:ea typeface="Menlo" charset="0"/>
                <a:cs typeface="Menlo" charset="0"/>
              </a:rPr>
              <a:t>// Abuse of ordinal to derive an associated value - DON'T DO THIS</a:t>
            </a:r>
            <a:r>
              <a:rPr lang="en-US" sz="1600" dirty="0">
                <a:latin typeface="Menlo" charset="0"/>
                <a:ea typeface="Menlo" charset="0"/>
                <a:cs typeface="Menlo" charset="0"/>
              </a:rPr>
              <a:t> </a:t>
            </a:r>
            <a:endParaRPr lang="en-US" sz="1600" dirty="0" smtClean="0">
              <a:latin typeface="Menlo" charset="0"/>
              <a:ea typeface="Menlo" charset="0"/>
              <a:cs typeface="Menlo" charset="0"/>
            </a:endParaRPr>
          </a:p>
          <a:p>
            <a:r>
              <a:rPr lang="en-US" sz="1600" dirty="0" smtClean="0">
                <a:solidFill>
                  <a:srgbClr val="B294BB"/>
                </a:solidFill>
                <a:latin typeface="Menlo" charset="0"/>
                <a:ea typeface="Menlo" charset="0"/>
                <a:cs typeface="Menlo" charset="0"/>
              </a:rPr>
              <a:t>public</a:t>
            </a:r>
            <a:r>
              <a:rPr lang="en-US" sz="1600" dirty="0" smtClean="0">
                <a:latin typeface="Menlo" charset="0"/>
                <a:ea typeface="Menlo" charset="0"/>
                <a:cs typeface="Menlo" charset="0"/>
              </a:rPr>
              <a:t> </a:t>
            </a:r>
            <a:r>
              <a:rPr lang="en-US" sz="1600" dirty="0" err="1">
                <a:solidFill>
                  <a:srgbClr val="B294BB"/>
                </a:solidFill>
                <a:latin typeface="Menlo" charset="0"/>
                <a:ea typeface="Menlo" charset="0"/>
                <a:cs typeface="Menlo" charset="0"/>
              </a:rPr>
              <a:t>enum</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Ensemble</a:t>
            </a:r>
            <a:r>
              <a:rPr lang="en-US" sz="1600" dirty="0">
                <a:latin typeface="Menlo" charset="0"/>
                <a:ea typeface="Menlo" charset="0"/>
                <a:cs typeface="Menlo" charset="0"/>
              </a:rPr>
              <a:t> </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endParaRPr lang="en-US" sz="1600" dirty="0" smtClean="0">
              <a:latin typeface="Menlo" charset="0"/>
              <a:ea typeface="Menlo" charset="0"/>
              <a:cs typeface="Menlo" charset="0"/>
            </a:endParaRPr>
          </a:p>
          <a:p>
            <a:r>
              <a:rPr lang="en-US" sz="1600" dirty="0" smtClean="0">
                <a:solidFill>
                  <a:srgbClr val="C5C8C6"/>
                </a:solidFill>
                <a:latin typeface="Menlo" charset="0"/>
                <a:ea typeface="Menlo" charset="0"/>
                <a:cs typeface="Menlo" charset="0"/>
              </a:rPr>
              <a:t>	SOLO</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DUET</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TRIO</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QUARTET</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QUINTET</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endParaRPr lang="en-US" sz="1600" dirty="0" smtClean="0">
              <a:latin typeface="Menlo" charset="0"/>
              <a:ea typeface="Menlo" charset="0"/>
              <a:cs typeface="Menlo" charset="0"/>
            </a:endParaRPr>
          </a:p>
          <a:p>
            <a:r>
              <a:rPr lang="en-US" sz="1600" dirty="0">
                <a:solidFill>
                  <a:srgbClr val="C5C8C6"/>
                </a:solidFill>
                <a:latin typeface="Menlo" charset="0"/>
                <a:ea typeface="Menlo" charset="0"/>
                <a:cs typeface="Menlo" charset="0"/>
              </a:rPr>
              <a:t>	</a:t>
            </a:r>
            <a:r>
              <a:rPr lang="en-US" sz="1600" dirty="0" smtClean="0">
                <a:solidFill>
                  <a:srgbClr val="C5C8C6"/>
                </a:solidFill>
                <a:latin typeface="Menlo" charset="0"/>
                <a:ea typeface="Menlo" charset="0"/>
                <a:cs typeface="Menlo" charset="0"/>
              </a:rPr>
              <a:t>SEXTET</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SEPTET</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OCTET</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NONET</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DECTET</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endParaRPr lang="en-US" sz="1600" dirty="0" smtClean="0">
              <a:latin typeface="Menlo" charset="0"/>
              <a:ea typeface="Menlo" charset="0"/>
              <a:cs typeface="Menlo" charset="0"/>
            </a:endParaRPr>
          </a:p>
          <a:p>
            <a:r>
              <a:rPr lang="en-US" sz="1600" dirty="0" smtClean="0">
                <a:solidFill>
                  <a:srgbClr val="B294BB"/>
                </a:solidFill>
                <a:latin typeface="Menlo" charset="0"/>
                <a:ea typeface="Menlo" charset="0"/>
                <a:cs typeface="Menlo" charset="0"/>
              </a:rPr>
              <a:t>	public</a:t>
            </a:r>
            <a:r>
              <a:rPr lang="en-US" sz="1600" dirty="0" smtClean="0">
                <a:latin typeface="Menlo" charset="0"/>
                <a:ea typeface="Menlo" charset="0"/>
                <a:cs typeface="Menlo" charset="0"/>
              </a:rPr>
              <a:t> </a:t>
            </a:r>
            <a:r>
              <a:rPr lang="en-US" sz="1600" dirty="0" err="1">
                <a:solidFill>
                  <a:srgbClr val="F0C674"/>
                </a:solidFill>
                <a:latin typeface="Menlo" charset="0"/>
                <a:ea typeface="Menlo" charset="0"/>
                <a:cs typeface="Menlo" charset="0"/>
              </a:rPr>
              <a:t>int</a:t>
            </a:r>
            <a:r>
              <a:rPr lang="en-US" sz="1600" dirty="0">
                <a:latin typeface="Menlo" charset="0"/>
                <a:ea typeface="Menlo" charset="0"/>
                <a:cs typeface="Menlo" charset="0"/>
              </a:rPr>
              <a:t> </a:t>
            </a:r>
            <a:r>
              <a:rPr lang="en-US" sz="1600" dirty="0" err="1">
                <a:solidFill>
                  <a:srgbClr val="81A2BE"/>
                </a:solidFill>
                <a:latin typeface="Menlo" charset="0"/>
                <a:ea typeface="Menlo" charset="0"/>
                <a:cs typeface="Menlo" charset="0"/>
              </a:rPr>
              <a:t>numberOfMusicians</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endParaRPr lang="en-US" sz="1600" dirty="0" smtClean="0">
              <a:latin typeface="Menlo" charset="0"/>
              <a:ea typeface="Menlo" charset="0"/>
              <a:cs typeface="Menlo" charset="0"/>
            </a:endParaRPr>
          </a:p>
          <a:p>
            <a:r>
              <a:rPr lang="en-US" sz="1600" dirty="0" smtClean="0">
                <a:solidFill>
                  <a:srgbClr val="B294BB"/>
                </a:solidFill>
                <a:latin typeface="Menlo" charset="0"/>
                <a:ea typeface="Menlo" charset="0"/>
                <a:cs typeface="Menlo" charset="0"/>
              </a:rPr>
              <a:t>		return</a:t>
            </a:r>
            <a:r>
              <a:rPr lang="en-US" sz="1600" dirty="0" smtClean="0">
                <a:latin typeface="Menlo" charset="0"/>
                <a:ea typeface="Menlo" charset="0"/>
                <a:cs typeface="Menlo" charset="0"/>
              </a:rPr>
              <a:t> </a:t>
            </a:r>
            <a:r>
              <a:rPr lang="en-US" sz="1600" dirty="0">
                <a:solidFill>
                  <a:srgbClr val="C5C8C6"/>
                </a:solidFill>
                <a:latin typeface="Menlo" charset="0"/>
                <a:ea typeface="Menlo" charset="0"/>
                <a:cs typeface="Menlo" charset="0"/>
              </a:rPr>
              <a:t>ordinal</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DE935F"/>
                </a:solidFill>
                <a:latin typeface="Menlo" charset="0"/>
                <a:ea typeface="Menlo" charset="0"/>
                <a:cs typeface="Menlo" charset="0"/>
              </a:rPr>
              <a:t>1</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smtClean="0">
                <a:latin typeface="Menlo" charset="0"/>
                <a:ea typeface="Menlo" charset="0"/>
                <a:cs typeface="Menlo" charset="0"/>
              </a:rPr>
              <a:t>		</a:t>
            </a:r>
          </a:p>
          <a:p>
            <a:r>
              <a:rPr lang="en-US" sz="1600" dirty="0" smtClean="0">
                <a:solidFill>
                  <a:srgbClr val="8ABEB7"/>
                </a:solidFill>
                <a:latin typeface="Menlo" charset="0"/>
                <a:ea typeface="Menlo" charset="0"/>
                <a:cs typeface="Menlo" charset="0"/>
              </a:rPr>
              <a:t>	}</a:t>
            </a:r>
            <a:r>
              <a:rPr lang="en-US" sz="1600" dirty="0" smtClean="0">
                <a:latin typeface="Menlo" charset="0"/>
                <a:ea typeface="Menlo" charset="0"/>
                <a:cs typeface="Menlo" charset="0"/>
              </a:rPr>
              <a:t> </a:t>
            </a:r>
          </a:p>
          <a:p>
            <a:r>
              <a:rPr lang="en-US" sz="1600" dirty="0" smtClean="0">
                <a:solidFill>
                  <a:srgbClr val="8ABEB7"/>
                </a:solidFill>
                <a:latin typeface="Menlo" charset="0"/>
                <a:ea typeface="Menlo" charset="0"/>
                <a:cs typeface="Menlo" charset="0"/>
              </a:rPr>
              <a:t>}</a:t>
            </a:r>
            <a:endParaRPr lang="en-US" sz="1600" dirty="0">
              <a:latin typeface="Menlo" charset="0"/>
              <a:ea typeface="Menlo" charset="0"/>
              <a:cs typeface="Menlo" charset="0"/>
            </a:endParaRPr>
          </a:p>
        </p:txBody>
      </p:sp>
    </p:spTree>
    <p:extLst>
      <p:ext uri="{BB962C8B-B14F-4D97-AF65-F5344CB8AC3E}">
        <p14:creationId xmlns:p14="http://schemas.microsoft.com/office/powerpoint/2010/main" val="494281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35: Use instance fields instead of </a:t>
            </a:r>
            <a:r>
              <a:rPr lang="en-US" sz="3200" b="1" dirty="0" smtClean="0"/>
              <a:t>ordinals</a:t>
            </a:r>
            <a:endParaRPr lang="en-US" sz="3200" b="1" dirty="0"/>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p:cNvSpPr txBox="1">
            <a:spLocks/>
          </p:cNvSpPr>
          <p:nvPr/>
        </p:nvSpPr>
        <p:spPr>
          <a:xfrm>
            <a:off x="834260" y="2054725"/>
            <a:ext cx="10450796" cy="4392373"/>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Never derive a value associated with an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from its ordinal; store it in an instance field instead.</a:t>
            </a:r>
            <a:endPar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Solution</a:t>
            </a:r>
            <a:endParaRPr lang="en-US"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8" name="Rectangle 7">
            <a:extLst>
              <a:ext uri="{FF2B5EF4-FFF2-40B4-BE49-F238E27FC236}">
                <a16:creationId xmlns:a16="http://schemas.microsoft.com/office/drawing/2014/main" xmlns="" id="{ECB09C68-0341-A44A-A18C-0F3B4DBE4D5D}"/>
              </a:ext>
            </a:extLst>
          </p:cNvPr>
          <p:cNvSpPr/>
          <p:nvPr/>
        </p:nvSpPr>
        <p:spPr>
          <a:xfrm>
            <a:off x="1226915" y="2842442"/>
            <a:ext cx="9730875" cy="310854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400" dirty="0">
                <a:solidFill>
                  <a:srgbClr val="B294BB"/>
                </a:solidFill>
                <a:latin typeface="Menlo" charset="0"/>
                <a:ea typeface="Menlo" charset="0"/>
                <a:cs typeface="Menlo" charset="0"/>
              </a:rPr>
              <a:t>public</a:t>
            </a:r>
            <a:r>
              <a:rPr lang="en-US" sz="1400" dirty="0">
                <a:latin typeface="Menlo" charset="0"/>
                <a:ea typeface="Menlo" charset="0"/>
                <a:cs typeface="Menlo" charset="0"/>
              </a:rPr>
              <a:t> </a:t>
            </a:r>
            <a:r>
              <a:rPr lang="en-US" sz="1400" dirty="0" err="1">
                <a:solidFill>
                  <a:srgbClr val="B294BB"/>
                </a:solidFill>
                <a:latin typeface="Menlo" charset="0"/>
                <a:ea typeface="Menlo" charset="0"/>
                <a:cs typeface="Menlo" charset="0"/>
              </a:rPr>
              <a:t>enum</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Ensemble</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endParaRPr lang="en-US" sz="1400" dirty="0" smtClean="0">
              <a:latin typeface="Menlo" charset="0"/>
              <a:ea typeface="Menlo" charset="0"/>
              <a:cs typeface="Menlo" charset="0"/>
            </a:endParaRPr>
          </a:p>
          <a:p>
            <a:r>
              <a:rPr lang="en-US" sz="1400" dirty="0" smtClean="0">
                <a:solidFill>
                  <a:srgbClr val="C5C8C6"/>
                </a:solidFill>
                <a:latin typeface="Menlo" charset="0"/>
                <a:ea typeface="Menlo" charset="0"/>
                <a:cs typeface="Menlo" charset="0"/>
              </a:rPr>
              <a:t>	SOLO</a:t>
            </a:r>
            <a:r>
              <a:rPr lang="en-US" sz="1400" dirty="0" smtClean="0">
                <a:solidFill>
                  <a:srgbClr val="8ABEB7"/>
                </a:solidFill>
                <a:latin typeface="Menlo" charset="0"/>
                <a:ea typeface="Menlo" charset="0"/>
                <a:cs typeface="Menlo" charset="0"/>
              </a:rPr>
              <a:t>(</a:t>
            </a:r>
            <a:r>
              <a:rPr lang="en-US" sz="1400" dirty="0" smtClean="0">
                <a:solidFill>
                  <a:srgbClr val="DE935F"/>
                </a:solidFill>
                <a:latin typeface="Menlo" charset="0"/>
                <a:ea typeface="Menlo" charset="0"/>
                <a:cs typeface="Menlo" charset="0"/>
              </a:rPr>
              <a:t>1</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DUET</a:t>
            </a:r>
            <a:r>
              <a:rPr lang="en-US" sz="1400" dirty="0">
                <a:solidFill>
                  <a:srgbClr val="8ABEB7"/>
                </a:solidFill>
                <a:latin typeface="Menlo" charset="0"/>
                <a:ea typeface="Menlo" charset="0"/>
                <a:cs typeface="Menlo" charset="0"/>
              </a:rPr>
              <a:t>(</a:t>
            </a:r>
            <a:r>
              <a:rPr lang="en-US" sz="1400" dirty="0">
                <a:solidFill>
                  <a:srgbClr val="DE935F"/>
                </a:solidFill>
                <a:latin typeface="Menlo" charset="0"/>
                <a:ea typeface="Menlo" charset="0"/>
                <a:cs typeface="Menlo" charset="0"/>
              </a:rPr>
              <a:t>2</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TRIO</a:t>
            </a:r>
            <a:r>
              <a:rPr lang="en-US" sz="1400" dirty="0">
                <a:solidFill>
                  <a:srgbClr val="8ABEB7"/>
                </a:solidFill>
                <a:latin typeface="Menlo" charset="0"/>
                <a:ea typeface="Menlo" charset="0"/>
                <a:cs typeface="Menlo" charset="0"/>
              </a:rPr>
              <a:t>(</a:t>
            </a:r>
            <a:r>
              <a:rPr lang="en-US" sz="1400" dirty="0">
                <a:solidFill>
                  <a:srgbClr val="DE935F"/>
                </a:solidFill>
                <a:latin typeface="Menlo" charset="0"/>
                <a:ea typeface="Menlo" charset="0"/>
                <a:cs typeface="Menlo" charset="0"/>
              </a:rPr>
              <a:t>3</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QUARTET</a:t>
            </a:r>
            <a:r>
              <a:rPr lang="en-US" sz="1400" dirty="0">
                <a:solidFill>
                  <a:srgbClr val="8ABEB7"/>
                </a:solidFill>
                <a:latin typeface="Menlo" charset="0"/>
                <a:ea typeface="Menlo" charset="0"/>
                <a:cs typeface="Menlo" charset="0"/>
              </a:rPr>
              <a:t>(</a:t>
            </a:r>
            <a:r>
              <a:rPr lang="en-US" sz="1400" dirty="0">
                <a:solidFill>
                  <a:srgbClr val="DE935F"/>
                </a:solidFill>
                <a:latin typeface="Menlo" charset="0"/>
                <a:ea typeface="Menlo" charset="0"/>
                <a:cs typeface="Menlo" charset="0"/>
              </a:rPr>
              <a:t>4</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QUINTET</a:t>
            </a:r>
            <a:r>
              <a:rPr lang="en-US" sz="1400" dirty="0">
                <a:solidFill>
                  <a:srgbClr val="8ABEB7"/>
                </a:solidFill>
                <a:latin typeface="Menlo" charset="0"/>
                <a:ea typeface="Menlo" charset="0"/>
                <a:cs typeface="Menlo" charset="0"/>
              </a:rPr>
              <a:t>(</a:t>
            </a:r>
            <a:r>
              <a:rPr lang="en-US" sz="1400" dirty="0">
                <a:solidFill>
                  <a:srgbClr val="DE935F"/>
                </a:solidFill>
                <a:latin typeface="Menlo" charset="0"/>
                <a:ea typeface="Menlo" charset="0"/>
                <a:cs typeface="Menlo" charset="0"/>
              </a:rPr>
              <a:t>5</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SEXTET</a:t>
            </a:r>
            <a:r>
              <a:rPr lang="en-US" sz="1400" dirty="0">
                <a:solidFill>
                  <a:srgbClr val="8ABEB7"/>
                </a:solidFill>
                <a:latin typeface="Menlo" charset="0"/>
                <a:ea typeface="Menlo" charset="0"/>
                <a:cs typeface="Menlo" charset="0"/>
              </a:rPr>
              <a:t>(</a:t>
            </a:r>
            <a:r>
              <a:rPr lang="en-US" sz="1400" dirty="0">
                <a:solidFill>
                  <a:srgbClr val="DE935F"/>
                </a:solidFill>
                <a:latin typeface="Menlo" charset="0"/>
                <a:ea typeface="Menlo" charset="0"/>
                <a:cs typeface="Menlo" charset="0"/>
              </a:rPr>
              <a:t>6</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endParaRPr lang="en-US" sz="1400" dirty="0" smtClean="0">
              <a:latin typeface="Menlo" charset="0"/>
              <a:ea typeface="Menlo" charset="0"/>
              <a:cs typeface="Menlo" charset="0"/>
            </a:endParaRPr>
          </a:p>
          <a:p>
            <a:r>
              <a:rPr lang="en-US" sz="1400" dirty="0">
                <a:solidFill>
                  <a:srgbClr val="C5C8C6"/>
                </a:solidFill>
                <a:latin typeface="Menlo" charset="0"/>
                <a:ea typeface="Menlo" charset="0"/>
                <a:cs typeface="Menlo" charset="0"/>
              </a:rPr>
              <a:t>	</a:t>
            </a:r>
            <a:r>
              <a:rPr lang="en-US" sz="1400" dirty="0" smtClean="0">
                <a:solidFill>
                  <a:srgbClr val="C5C8C6"/>
                </a:solidFill>
                <a:latin typeface="Menlo" charset="0"/>
                <a:ea typeface="Menlo" charset="0"/>
                <a:cs typeface="Menlo" charset="0"/>
              </a:rPr>
              <a:t>SEPTET</a:t>
            </a:r>
            <a:r>
              <a:rPr lang="en-US" sz="1400" dirty="0" smtClean="0">
                <a:solidFill>
                  <a:srgbClr val="8ABEB7"/>
                </a:solidFill>
                <a:latin typeface="Menlo" charset="0"/>
                <a:ea typeface="Menlo" charset="0"/>
                <a:cs typeface="Menlo" charset="0"/>
              </a:rPr>
              <a:t>(</a:t>
            </a:r>
            <a:r>
              <a:rPr lang="en-US" sz="1400" dirty="0" smtClean="0">
                <a:solidFill>
                  <a:srgbClr val="DE935F"/>
                </a:solidFill>
                <a:latin typeface="Menlo" charset="0"/>
                <a:ea typeface="Menlo" charset="0"/>
                <a:cs typeface="Menlo" charset="0"/>
              </a:rPr>
              <a:t>7</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OCTET</a:t>
            </a:r>
            <a:r>
              <a:rPr lang="en-US" sz="1400" dirty="0">
                <a:solidFill>
                  <a:srgbClr val="8ABEB7"/>
                </a:solidFill>
                <a:latin typeface="Menlo" charset="0"/>
                <a:ea typeface="Menlo" charset="0"/>
                <a:cs typeface="Menlo" charset="0"/>
              </a:rPr>
              <a:t>(</a:t>
            </a:r>
            <a:r>
              <a:rPr lang="en-US" sz="1400" dirty="0">
                <a:solidFill>
                  <a:srgbClr val="DE935F"/>
                </a:solidFill>
                <a:latin typeface="Menlo" charset="0"/>
                <a:ea typeface="Menlo" charset="0"/>
                <a:cs typeface="Menlo" charset="0"/>
              </a:rPr>
              <a:t>8</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DOUBLE_QUARTET</a:t>
            </a:r>
            <a:r>
              <a:rPr lang="en-US" sz="1400" dirty="0">
                <a:solidFill>
                  <a:srgbClr val="8ABEB7"/>
                </a:solidFill>
                <a:latin typeface="Menlo" charset="0"/>
                <a:ea typeface="Menlo" charset="0"/>
                <a:cs typeface="Menlo" charset="0"/>
              </a:rPr>
              <a:t>(</a:t>
            </a:r>
            <a:r>
              <a:rPr lang="en-US" sz="1400" dirty="0">
                <a:solidFill>
                  <a:srgbClr val="DE935F"/>
                </a:solidFill>
                <a:latin typeface="Menlo" charset="0"/>
                <a:ea typeface="Menlo" charset="0"/>
                <a:cs typeface="Menlo" charset="0"/>
              </a:rPr>
              <a:t>8</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NONET</a:t>
            </a:r>
            <a:r>
              <a:rPr lang="en-US" sz="1400" dirty="0">
                <a:solidFill>
                  <a:srgbClr val="8ABEB7"/>
                </a:solidFill>
                <a:latin typeface="Menlo" charset="0"/>
                <a:ea typeface="Menlo" charset="0"/>
                <a:cs typeface="Menlo" charset="0"/>
              </a:rPr>
              <a:t>(</a:t>
            </a:r>
            <a:r>
              <a:rPr lang="en-US" sz="1400" dirty="0">
                <a:solidFill>
                  <a:srgbClr val="DE935F"/>
                </a:solidFill>
                <a:latin typeface="Menlo" charset="0"/>
                <a:ea typeface="Menlo" charset="0"/>
                <a:cs typeface="Menlo" charset="0"/>
              </a:rPr>
              <a:t>9</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DECTET</a:t>
            </a:r>
            <a:r>
              <a:rPr lang="en-US" sz="1400" dirty="0">
                <a:solidFill>
                  <a:srgbClr val="8ABEB7"/>
                </a:solidFill>
                <a:latin typeface="Menlo" charset="0"/>
                <a:ea typeface="Menlo" charset="0"/>
                <a:cs typeface="Menlo" charset="0"/>
              </a:rPr>
              <a:t>(</a:t>
            </a:r>
            <a:r>
              <a:rPr lang="en-US" sz="1400" dirty="0">
                <a:solidFill>
                  <a:srgbClr val="DE935F"/>
                </a:solidFill>
                <a:latin typeface="Menlo" charset="0"/>
                <a:ea typeface="Menlo" charset="0"/>
                <a:cs typeface="Menlo" charset="0"/>
              </a:rPr>
              <a:t>10</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TRIPLE_QUARTET</a:t>
            </a:r>
            <a:r>
              <a:rPr lang="en-US" sz="1400" dirty="0">
                <a:solidFill>
                  <a:srgbClr val="8ABEB7"/>
                </a:solidFill>
                <a:latin typeface="Menlo" charset="0"/>
                <a:ea typeface="Menlo" charset="0"/>
                <a:cs typeface="Menlo" charset="0"/>
              </a:rPr>
              <a:t>(</a:t>
            </a:r>
            <a:r>
              <a:rPr lang="en-US" sz="1400" dirty="0">
                <a:solidFill>
                  <a:srgbClr val="DE935F"/>
                </a:solidFill>
                <a:latin typeface="Menlo" charset="0"/>
                <a:ea typeface="Menlo" charset="0"/>
                <a:cs typeface="Menlo" charset="0"/>
              </a:rPr>
              <a:t>12</a:t>
            </a:r>
            <a:r>
              <a:rPr lang="en-US" sz="1400" dirty="0" smtClean="0">
                <a:solidFill>
                  <a:srgbClr val="8ABEB7"/>
                </a:solidFill>
                <a:latin typeface="Menlo" charset="0"/>
                <a:ea typeface="Menlo" charset="0"/>
                <a:cs typeface="Menlo" charset="0"/>
              </a:rPr>
              <a:t>);</a:t>
            </a:r>
          </a:p>
          <a:p>
            <a:r>
              <a:rPr lang="en-US" sz="1400" dirty="0" smtClean="0">
                <a:latin typeface="Menlo" charset="0"/>
                <a:ea typeface="Menlo" charset="0"/>
                <a:cs typeface="Menlo" charset="0"/>
              </a:rPr>
              <a:t> </a:t>
            </a:r>
            <a:endParaRPr lang="en-US" sz="1400" dirty="0" smtClean="0">
              <a:latin typeface="Menlo" charset="0"/>
              <a:ea typeface="Menlo" charset="0"/>
              <a:cs typeface="Menlo" charset="0"/>
            </a:endParaRPr>
          </a:p>
          <a:p>
            <a:r>
              <a:rPr lang="en-US" sz="1400" dirty="0" smtClean="0">
                <a:solidFill>
                  <a:srgbClr val="B294BB"/>
                </a:solidFill>
                <a:latin typeface="Menlo" charset="0"/>
                <a:ea typeface="Menlo" charset="0"/>
                <a:cs typeface="Menlo" charset="0"/>
              </a:rPr>
              <a:t>	private</a:t>
            </a:r>
            <a:r>
              <a:rPr lang="en-US" sz="1400" dirty="0" smtClean="0">
                <a:latin typeface="Menlo" charset="0"/>
                <a:ea typeface="Menlo" charset="0"/>
                <a:cs typeface="Menlo" charset="0"/>
              </a:rPr>
              <a:t> </a:t>
            </a:r>
            <a:r>
              <a:rPr lang="en-US" sz="1400" dirty="0">
                <a:solidFill>
                  <a:srgbClr val="B294BB"/>
                </a:solidFill>
                <a:latin typeface="Menlo" charset="0"/>
                <a:ea typeface="Menlo" charset="0"/>
                <a:cs typeface="Menlo" charset="0"/>
              </a:rPr>
              <a:t>final</a:t>
            </a:r>
            <a:r>
              <a:rPr lang="en-US" sz="1400" dirty="0">
                <a:latin typeface="Menlo" charset="0"/>
                <a:ea typeface="Menlo" charset="0"/>
                <a:cs typeface="Menlo" charset="0"/>
              </a:rPr>
              <a:t> </a:t>
            </a:r>
            <a:r>
              <a:rPr lang="en-US" sz="1400" dirty="0" err="1">
                <a:solidFill>
                  <a:srgbClr val="F0C674"/>
                </a:solidFill>
                <a:latin typeface="Menlo" charset="0"/>
                <a:ea typeface="Menlo" charset="0"/>
                <a:cs typeface="Menlo" charset="0"/>
              </a:rPr>
              <a:t>int</a:t>
            </a:r>
            <a:r>
              <a:rPr lang="en-US" sz="1400" dirty="0">
                <a:latin typeface="Menlo" charset="0"/>
                <a:ea typeface="Menlo" charset="0"/>
                <a:cs typeface="Menlo" charset="0"/>
              </a:rPr>
              <a:t> </a:t>
            </a:r>
            <a:r>
              <a:rPr lang="en-US" sz="1400" dirty="0" err="1">
                <a:solidFill>
                  <a:srgbClr val="C5C8C6"/>
                </a:solidFill>
                <a:latin typeface="Menlo" charset="0"/>
                <a:ea typeface="Menlo" charset="0"/>
                <a:cs typeface="Menlo" charset="0"/>
              </a:rPr>
              <a:t>numberOfMusicians</a:t>
            </a:r>
            <a:r>
              <a:rPr lang="en-US" sz="1400" dirty="0" smtClean="0">
                <a:solidFill>
                  <a:srgbClr val="8ABEB7"/>
                </a:solidFill>
                <a:latin typeface="Menlo" charset="0"/>
                <a:ea typeface="Menlo" charset="0"/>
                <a:cs typeface="Menlo" charset="0"/>
              </a:rPr>
              <a:t>;</a:t>
            </a:r>
          </a:p>
          <a:p>
            <a:r>
              <a:rPr lang="en-US" sz="1400" dirty="0" smtClean="0">
                <a:latin typeface="Menlo" charset="0"/>
                <a:ea typeface="Menlo" charset="0"/>
                <a:cs typeface="Menlo" charset="0"/>
              </a:rPr>
              <a:t> </a:t>
            </a:r>
            <a:endParaRPr lang="en-US" sz="1400" dirty="0" smtClean="0">
              <a:latin typeface="Menlo" charset="0"/>
              <a:ea typeface="Menlo" charset="0"/>
              <a:cs typeface="Menlo" charset="0"/>
            </a:endParaRPr>
          </a:p>
          <a:p>
            <a:r>
              <a:rPr lang="en-US" sz="1400" dirty="0">
                <a:solidFill>
                  <a:srgbClr val="C5C8C6"/>
                </a:solidFill>
                <a:latin typeface="Menlo" charset="0"/>
                <a:ea typeface="Menlo" charset="0"/>
                <a:cs typeface="Menlo" charset="0"/>
              </a:rPr>
              <a:t>	</a:t>
            </a:r>
            <a:r>
              <a:rPr lang="en-US" sz="1400" dirty="0" smtClean="0">
                <a:solidFill>
                  <a:srgbClr val="C5C8C6"/>
                </a:solidFill>
                <a:latin typeface="Menlo" charset="0"/>
                <a:ea typeface="Menlo" charset="0"/>
                <a:cs typeface="Menlo" charset="0"/>
              </a:rPr>
              <a:t>Ensemble</a:t>
            </a:r>
            <a:r>
              <a:rPr lang="en-US" sz="1400" dirty="0" smtClean="0">
                <a:solidFill>
                  <a:srgbClr val="8ABEB7"/>
                </a:solidFill>
                <a:latin typeface="Menlo" charset="0"/>
                <a:ea typeface="Menlo" charset="0"/>
                <a:cs typeface="Menlo" charset="0"/>
              </a:rPr>
              <a:t>(</a:t>
            </a:r>
            <a:r>
              <a:rPr lang="en-US" sz="1400" dirty="0" err="1" smtClean="0">
                <a:solidFill>
                  <a:srgbClr val="F0C674"/>
                </a:solidFill>
                <a:latin typeface="Menlo" charset="0"/>
                <a:ea typeface="Menlo" charset="0"/>
                <a:cs typeface="Menlo" charset="0"/>
              </a:rPr>
              <a:t>int</a:t>
            </a:r>
            <a:r>
              <a:rPr lang="en-US" sz="1400" dirty="0" smtClean="0">
                <a:latin typeface="Menlo" charset="0"/>
                <a:ea typeface="Menlo" charset="0"/>
                <a:cs typeface="Menlo" charset="0"/>
              </a:rPr>
              <a:t> </a:t>
            </a:r>
            <a:r>
              <a:rPr lang="en-US" sz="1400" dirty="0">
                <a:solidFill>
                  <a:srgbClr val="C5C8C6"/>
                </a:solidFill>
                <a:latin typeface="Menlo" charset="0"/>
                <a:ea typeface="Menlo" charset="0"/>
                <a:cs typeface="Menlo" charset="0"/>
              </a:rPr>
              <a:t>size</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endParaRPr lang="en-US" sz="1400" dirty="0" smtClean="0">
              <a:latin typeface="Menlo" charset="0"/>
              <a:ea typeface="Menlo" charset="0"/>
              <a:cs typeface="Menlo" charset="0"/>
            </a:endParaRPr>
          </a:p>
          <a:p>
            <a:r>
              <a:rPr lang="en-US" sz="1400" dirty="0">
                <a:solidFill>
                  <a:srgbClr val="B294BB"/>
                </a:solidFill>
                <a:latin typeface="Menlo" charset="0"/>
                <a:ea typeface="Menlo" charset="0"/>
                <a:cs typeface="Menlo" charset="0"/>
              </a:rPr>
              <a:t>	</a:t>
            </a:r>
            <a:r>
              <a:rPr lang="en-US" sz="1400" dirty="0" smtClean="0">
                <a:solidFill>
                  <a:srgbClr val="B294BB"/>
                </a:solidFill>
                <a:latin typeface="Menlo" charset="0"/>
                <a:ea typeface="Menlo" charset="0"/>
                <a:cs typeface="Menlo" charset="0"/>
              </a:rPr>
              <a:t>	</a:t>
            </a:r>
            <a:r>
              <a:rPr lang="en-US" sz="1400" dirty="0" err="1" smtClean="0">
                <a:solidFill>
                  <a:srgbClr val="B294BB"/>
                </a:solidFill>
                <a:latin typeface="Menlo" charset="0"/>
                <a:ea typeface="Menlo" charset="0"/>
                <a:cs typeface="Menlo" charset="0"/>
              </a:rPr>
              <a:t>this</a:t>
            </a:r>
            <a:r>
              <a:rPr lang="en-US" sz="1400" dirty="0" err="1" smtClean="0">
                <a:solidFill>
                  <a:srgbClr val="8ABEB7"/>
                </a:solidFill>
                <a:latin typeface="Menlo" charset="0"/>
                <a:ea typeface="Menlo" charset="0"/>
                <a:cs typeface="Menlo" charset="0"/>
              </a:rPr>
              <a:t>.</a:t>
            </a:r>
            <a:r>
              <a:rPr lang="en-US" sz="1400" dirty="0" err="1" smtClean="0">
                <a:solidFill>
                  <a:srgbClr val="81A2BE"/>
                </a:solidFill>
                <a:latin typeface="Menlo" charset="0"/>
                <a:ea typeface="Menlo" charset="0"/>
                <a:cs typeface="Menlo" charset="0"/>
              </a:rPr>
              <a:t>numberOfMusicians</a:t>
            </a:r>
            <a:r>
              <a:rPr lang="en-US" sz="1400" dirty="0" smtClean="0">
                <a:latin typeface="Menlo" charset="0"/>
                <a:ea typeface="Menlo" charset="0"/>
                <a:cs typeface="Menlo" charset="0"/>
              </a:rPr>
              <a:t> </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size</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endParaRPr lang="en-US" sz="1400" dirty="0" smtClean="0">
              <a:latin typeface="Menlo" charset="0"/>
              <a:ea typeface="Menlo" charset="0"/>
              <a:cs typeface="Menlo" charset="0"/>
            </a:endParaRPr>
          </a:p>
          <a:p>
            <a:r>
              <a:rPr lang="en-US" sz="1400" dirty="0">
                <a:solidFill>
                  <a:srgbClr val="8ABEB7"/>
                </a:solidFill>
                <a:latin typeface="Menlo" charset="0"/>
                <a:ea typeface="Menlo" charset="0"/>
                <a:cs typeface="Menlo" charset="0"/>
              </a:rPr>
              <a:t>	</a:t>
            </a:r>
            <a:r>
              <a:rPr lang="en-US" sz="1400" dirty="0" smtClean="0">
                <a:solidFill>
                  <a:srgbClr val="8ABEB7"/>
                </a:solidFill>
                <a:latin typeface="Menlo" charset="0"/>
                <a:ea typeface="Menlo" charset="0"/>
                <a:cs typeface="Menlo" charset="0"/>
              </a:rPr>
              <a:t>}</a:t>
            </a:r>
            <a:r>
              <a:rPr lang="en-US" sz="1400" dirty="0" smtClean="0">
                <a:latin typeface="Menlo" charset="0"/>
                <a:ea typeface="Menlo" charset="0"/>
                <a:cs typeface="Menlo" charset="0"/>
              </a:rPr>
              <a:t> </a:t>
            </a:r>
            <a:endParaRPr lang="en-US" sz="1400" dirty="0" smtClean="0">
              <a:latin typeface="Menlo" charset="0"/>
              <a:ea typeface="Menlo" charset="0"/>
              <a:cs typeface="Menlo" charset="0"/>
            </a:endParaRPr>
          </a:p>
          <a:p>
            <a:endParaRPr lang="en-US" sz="1400" dirty="0" smtClean="0">
              <a:latin typeface="Menlo" charset="0"/>
              <a:ea typeface="Menlo" charset="0"/>
              <a:cs typeface="Menlo" charset="0"/>
            </a:endParaRPr>
          </a:p>
          <a:p>
            <a:r>
              <a:rPr lang="en-US" sz="1400" dirty="0">
                <a:solidFill>
                  <a:srgbClr val="B294BB"/>
                </a:solidFill>
                <a:latin typeface="Menlo" charset="0"/>
                <a:ea typeface="Menlo" charset="0"/>
                <a:cs typeface="Menlo" charset="0"/>
              </a:rPr>
              <a:t>	</a:t>
            </a:r>
            <a:r>
              <a:rPr lang="en-US" sz="1400" dirty="0" smtClean="0">
                <a:solidFill>
                  <a:srgbClr val="B294BB"/>
                </a:solidFill>
                <a:latin typeface="Menlo" charset="0"/>
                <a:ea typeface="Menlo" charset="0"/>
                <a:cs typeface="Menlo" charset="0"/>
              </a:rPr>
              <a:t>public</a:t>
            </a:r>
            <a:r>
              <a:rPr lang="en-US" sz="1400" dirty="0" smtClean="0">
                <a:latin typeface="Menlo" charset="0"/>
                <a:ea typeface="Menlo" charset="0"/>
                <a:cs typeface="Menlo" charset="0"/>
              </a:rPr>
              <a:t> </a:t>
            </a:r>
            <a:r>
              <a:rPr lang="en-US" sz="1400" dirty="0" err="1">
                <a:solidFill>
                  <a:srgbClr val="F0C674"/>
                </a:solidFill>
                <a:latin typeface="Menlo" charset="0"/>
                <a:ea typeface="Menlo" charset="0"/>
                <a:cs typeface="Menlo" charset="0"/>
              </a:rPr>
              <a:t>int</a:t>
            </a:r>
            <a:r>
              <a:rPr lang="en-US" sz="1400" dirty="0">
                <a:latin typeface="Menlo" charset="0"/>
                <a:ea typeface="Menlo" charset="0"/>
                <a:cs typeface="Menlo" charset="0"/>
              </a:rPr>
              <a:t> </a:t>
            </a:r>
            <a:r>
              <a:rPr lang="en-US" sz="1400" dirty="0" err="1">
                <a:solidFill>
                  <a:srgbClr val="81A2BE"/>
                </a:solidFill>
                <a:latin typeface="Menlo" charset="0"/>
                <a:ea typeface="Menlo" charset="0"/>
                <a:cs typeface="Menlo" charset="0"/>
              </a:rPr>
              <a:t>numberOfMusicians</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endParaRPr lang="en-US" sz="1400" dirty="0" smtClean="0">
              <a:latin typeface="Menlo" charset="0"/>
              <a:ea typeface="Menlo" charset="0"/>
              <a:cs typeface="Menlo" charset="0"/>
            </a:endParaRPr>
          </a:p>
          <a:p>
            <a:r>
              <a:rPr lang="en-US" sz="1400" dirty="0">
                <a:solidFill>
                  <a:srgbClr val="B294BB"/>
                </a:solidFill>
                <a:latin typeface="Menlo" charset="0"/>
                <a:ea typeface="Menlo" charset="0"/>
                <a:cs typeface="Menlo" charset="0"/>
              </a:rPr>
              <a:t>	</a:t>
            </a:r>
            <a:r>
              <a:rPr lang="en-US" sz="1400" dirty="0" smtClean="0">
                <a:solidFill>
                  <a:srgbClr val="B294BB"/>
                </a:solidFill>
                <a:latin typeface="Menlo" charset="0"/>
                <a:ea typeface="Menlo" charset="0"/>
                <a:cs typeface="Menlo" charset="0"/>
              </a:rPr>
              <a:t>	return</a:t>
            </a:r>
            <a:r>
              <a:rPr lang="en-US" sz="1400" dirty="0" smtClean="0">
                <a:latin typeface="Menlo" charset="0"/>
                <a:ea typeface="Menlo" charset="0"/>
                <a:cs typeface="Menlo" charset="0"/>
              </a:rPr>
              <a:t> </a:t>
            </a:r>
            <a:r>
              <a:rPr lang="en-US" sz="1400" dirty="0" err="1">
                <a:solidFill>
                  <a:srgbClr val="C5C8C6"/>
                </a:solidFill>
                <a:latin typeface="Menlo" charset="0"/>
                <a:ea typeface="Menlo" charset="0"/>
                <a:cs typeface="Menlo" charset="0"/>
              </a:rPr>
              <a:t>numberOfMusicians</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endParaRPr lang="en-US" sz="1400" dirty="0" smtClean="0">
              <a:latin typeface="Menlo" charset="0"/>
              <a:ea typeface="Menlo" charset="0"/>
              <a:cs typeface="Menlo" charset="0"/>
            </a:endParaRPr>
          </a:p>
          <a:p>
            <a:r>
              <a:rPr lang="en-US" sz="1400" dirty="0">
                <a:solidFill>
                  <a:srgbClr val="8ABEB7"/>
                </a:solidFill>
                <a:latin typeface="Menlo" charset="0"/>
                <a:ea typeface="Menlo" charset="0"/>
                <a:cs typeface="Menlo" charset="0"/>
              </a:rPr>
              <a:t>	</a:t>
            </a:r>
            <a:r>
              <a:rPr lang="en-US" sz="1400" dirty="0" smtClean="0">
                <a:solidFill>
                  <a:srgbClr val="8ABEB7"/>
                </a:solidFill>
                <a:latin typeface="Menlo" charset="0"/>
                <a:ea typeface="Menlo" charset="0"/>
                <a:cs typeface="Menlo" charset="0"/>
              </a:rPr>
              <a:t>}</a:t>
            </a:r>
            <a:r>
              <a:rPr lang="en-US" sz="1400" dirty="0" smtClean="0">
                <a:latin typeface="Menlo" charset="0"/>
                <a:ea typeface="Menlo" charset="0"/>
                <a:cs typeface="Menlo" charset="0"/>
              </a:rPr>
              <a:t> </a:t>
            </a:r>
          </a:p>
          <a:p>
            <a:r>
              <a:rPr lang="en-US" sz="1400" dirty="0" smtClean="0">
                <a:solidFill>
                  <a:srgbClr val="8ABEB7"/>
                </a:solidFill>
                <a:latin typeface="Menlo" charset="0"/>
                <a:ea typeface="Menlo" charset="0"/>
                <a:cs typeface="Menlo" charset="0"/>
              </a:rPr>
              <a:t>}</a:t>
            </a:r>
            <a:endParaRPr lang="en-US" sz="1400" dirty="0">
              <a:latin typeface="Menlo" charset="0"/>
              <a:ea typeface="Menlo" charset="0"/>
              <a:cs typeface="Menlo" charset="0"/>
            </a:endParaRPr>
          </a:p>
        </p:txBody>
      </p:sp>
    </p:spTree>
    <p:extLst>
      <p:ext uri="{BB962C8B-B14F-4D97-AF65-F5344CB8AC3E}">
        <p14:creationId xmlns:p14="http://schemas.microsoft.com/office/powerpoint/2010/main" val="11566627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35: Use instance fields instead of </a:t>
            </a:r>
            <a:r>
              <a:rPr lang="en-US" sz="3200" b="1" dirty="0" smtClean="0"/>
              <a:t>ordinals</a:t>
            </a:r>
            <a:endParaRPr lang="en-US" sz="3200" b="1" dirty="0"/>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p:cNvSpPr txBox="1">
            <a:spLocks/>
          </p:cNvSpPr>
          <p:nvPr/>
        </p:nvSpPr>
        <p:spPr>
          <a:xfrm>
            <a:off x="834260" y="2054725"/>
            <a:ext cx="10450796" cy="4392373"/>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ordinal() is designed for use by general-purpose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-based data structures such as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EnumSet</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and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EnumMap</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285750" indent="-285750">
              <a:lnSpc>
                <a:spcPct val="150000"/>
              </a:lnSpc>
              <a:buFont typeface="Arial" charset="0"/>
              <a:buChar char="•"/>
            </a:pP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Unless you are writing code with this character, </a:t>
            </a:r>
            <a:r>
              <a:rPr lang="en-US"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you </a:t>
            </a:r>
            <a:r>
              <a:rPr lang="en-US"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are best off avoiding the ordinal method entirely</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Summary</a:t>
            </a:r>
            <a:endParaRPr lang="en-US"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Tree>
    <p:extLst>
      <p:ext uri="{BB962C8B-B14F-4D97-AF65-F5344CB8AC3E}">
        <p14:creationId xmlns:p14="http://schemas.microsoft.com/office/powerpoint/2010/main" val="598499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36: Use </a:t>
            </a:r>
            <a:r>
              <a:rPr lang="en-US" sz="3200" b="1" dirty="0" err="1"/>
              <a:t>EnumSet</a:t>
            </a:r>
            <a:r>
              <a:rPr lang="en-US" sz="3200" b="1" dirty="0"/>
              <a:t> instead of bit </a:t>
            </a:r>
            <a:r>
              <a:rPr lang="en-US" sz="3200" b="1" dirty="0" smtClean="0"/>
              <a:t>fields</a:t>
            </a:r>
            <a:endParaRPr lang="en-US" sz="3200" b="1" dirty="0"/>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p:cNvSpPr txBox="1">
            <a:spLocks/>
          </p:cNvSpPr>
          <p:nvPr/>
        </p:nvSpPr>
        <p:spPr>
          <a:xfrm>
            <a:off x="834260" y="2054725"/>
            <a:ext cx="10450796" cy="4392373"/>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If the elements of an enumerated type are used primarily in sets, it is traditional to use the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pattern (Item 34), assigning a different power of 2 to each </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constant</a:t>
            </a:r>
            <a:r>
              <a:rPr lang="en-US" altLang="zh-CN"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r>
              <a:rPr lang="zh-CN" alt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See</a:t>
            </a:r>
            <a:r>
              <a:rPr lang="zh-CN" alt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example</a:t>
            </a:r>
            <a:r>
              <a:rPr lang="zh-CN" alt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200" dirty="0"/>
              <a:t>Item36_EnumSet</a:t>
            </a:r>
            <a:r>
              <a:rPr lang="zh-CN" alt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endPar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Bit fields</a:t>
            </a:r>
            <a:endPar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6" name="Rectangle 5">
            <a:extLst>
              <a:ext uri="{FF2B5EF4-FFF2-40B4-BE49-F238E27FC236}">
                <a16:creationId xmlns:a16="http://schemas.microsoft.com/office/drawing/2014/main" xmlns="" id="{ECB09C68-0341-A44A-A18C-0F3B4DBE4D5D}"/>
              </a:ext>
            </a:extLst>
          </p:cNvPr>
          <p:cNvSpPr/>
          <p:nvPr/>
        </p:nvSpPr>
        <p:spPr>
          <a:xfrm>
            <a:off x="1194220" y="2967209"/>
            <a:ext cx="9730875" cy="181588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400" dirty="0">
                <a:solidFill>
                  <a:srgbClr val="969896"/>
                </a:solidFill>
                <a:latin typeface="Menlo" charset="0"/>
                <a:ea typeface="Menlo" charset="0"/>
                <a:cs typeface="Menlo" charset="0"/>
              </a:rPr>
              <a:t>// Bit field enumeration constants - OBSOLETE!</a:t>
            </a:r>
            <a:r>
              <a:rPr lang="en-US" sz="1400" dirty="0">
                <a:latin typeface="Menlo" charset="0"/>
                <a:ea typeface="Menlo" charset="0"/>
                <a:cs typeface="Menlo" charset="0"/>
              </a:rPr>
              <a:t> </a:t>
            </a:r>
            <a:endParaRPr lang="en-US" sz="1400" dirty="0" smtClean="0">
              <a:latin typeface="Menlo" charset="0"/>
              <a:ea typeface="Menlo" charset="0"/>
              <a:cs typeface="Menlo" charset="0"/>
            </a:endParaRPr>
          </a:p>
          <a:p>
            <a:r>
              <a:rPr lang="en-US" sz="1400" dirty="0" smtClean="0">
                <a:solidFill>
                  <a:srgbClr val="B294BB"/>
                </a:solidFill>
                <a:latin typeface="Menlo" charset="0"/>
                <a:ea typeface="Menlo" charset="0"/>
                <a:cs typeface="Menlo" charset="0"/>
              </a:rPr>
              <a:t>public</a:t>
            </a:r>
            <a:r>
              <a:rPr lang="en-US" sz="1400" dirty="0" smtClean="0">
                <a:latin typeface="Menlo" charset="0"/>
                <a:ea typeface="Menlo" charset="0"/>
                <a:cs typeface="Menlo" charset="0"/>
              </a:rPr>
              <a:t> </a:t>
            </a:r>
            <a:r>
              <a:rPr lang="en-US" sz="1400" dirty="0">
                <a:solidFill>
                  <a:srgbClr val="B294BB"/>
                </a:solidFill>
                <a:latin typeface="Menlo" charset="0"/>
                <a:ea typeface="Menlo" charset="0"/>
                <a:cs typeface="Menlo" charset="0"/>
              </a:rPr>
              <a:t>static</a:t>
            </a:r>
            <a:r>
              <a:rPr lang="en-US" sz="1400" dirty="0">
                <a:latin typeface="Menlo" charset="0"/>
                <a:ea typeface="Menlo" charset="0"/>
                <a:cs typeface="Menlo" charset="0"/>
              </a:rPr>
              <a:t> </a:t>
            </a:r>
            <a:r>
              <a:rPr lang="en-US" sz="1400" dirty="0">
                <a:solidFill>
                  <a:srgbClr val="B294BB"/>
                </a:solidFill>
                <a:latin typeface="Menlo" charset="0"/>
                <a:ea typeface="Menlo" charset="0"/>
                <a:cs typeface="Menlo" charset="0"/>
              </a:rPr>
              <a:t>class</a:t>
            </a:r>
            <a:r>
              <a:rPr lang="en-US" sz="1400" dirty="0">
                <a:latin typeface="Menlo" charset="0"/>
                <a:ea typeface="Menlo" charset="0"/>
                <a:cs typeface="Menlo" charset="0"/>
              </a:rPr>
              <a:t> </a:t>
            </a:r>
            <a:r>
              <a:rPr lang="en-US" sz="1400" dirty="0">
                <a:solidFill>
                  <a:srgbClr val="F0C674"/>
                </a:solidFill>
                <a:latin typeface="Menlo" charset="0"/>
                <a:ea typeface="Menlo" charset="0"/>
                <a:cs typeface="Menlo" charset="0"/>
              </a:rPr>
              <a:t>Text</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endParaRPr lang="en-US" sz="1400" dirty="0" smtClean="0">
              <a:latin typeface="Menlo" charset="0"/>
              <a:ea typeface="Menlo" charset="0"/>
              <a:cs typeface="Menlo" charset="0"/>
            </a:endParaRPr>
          </a:p>
          <a:p>
            <a:r>
              <a:rPr lang="en-US" sz="1400" dirty="0">
                <a:solidFill>
                  <a:srgbClr val="B294BB"/>
                </a:solidFill>
                <a:latin typeface="Menlo" charset="0"/>
                <a:ea typeface="Menlo" charset="0"/>
                <a:cs typeface="Menlo" charset="0"/>
              </a:rPr>
              <a:t>	</a:t>
            </a:r>
            <a:r>
              <a:rPr lang="en-US" sz="1400" dirty="0" smtClean="0">
                <a:solidFill>
                  <a:srgbClr val="B294BB"/>
                </a:solidFill>
                <a:latin typeface="Menlo" charset="0"/>
                <a:ea typeface="Menlo" charset="0"/>
                <a:cs typeface="Menlo" charset="0"/>
              </a:rPr>
              <a:t>public</a:t>
            </a:r>
            <a:r>
              <a:rPr lang="en-US" sz="1400" dirty="0" smtClean="0">
                <a:latin typeface="Menlo" charset="0"/>
                <a:ea typeface="Menlo" charset="0"/>
                <a:cs typeface="Menlo" charset="0"/>
              </a:rPr>
              <a:t> </a:t>
            </a:r>
            <a:r>
              <a:rPr lang="en-US" sz="1400" dirty="0">
                <a:solidFill>
                  <a:srgbClr val="B294BB"/>
                </a:solidFill>
                <a:latin typeface="Menlo" charset="0"/>
                <a:ea typeface="Menlo" charset="0"/>
                <a:cs typeface="Menlo" charset="0"/>
              </a:rPr>
              <a:t>static</a:t>
            </a:r>
            <a:r>
              <a:rPr lang="en-US" sz="1400" dirty="0">
                <a:latin typeface="Menlo" charset="0"/>
                <a:ea typeface="Menlo" charset="0"/>
                <a:cs typeface="Menlo" charset="0"/>
              </a:rPr>
              <a:t> </a:t>
            </a:r>
            <a:r>
              <a:rPr lang="en-US" sz="1400" dirty="0">
                <a:solidFill>
                  <a:srgbClr val="B294BB"/>
                </a:solidFill>
                <a:latin typeface="Menlo" charset="0"/>
                <a:ea typeface="Menlo" charset="0"/>
                <a:cs typeface="Menlo" charset="0"/>
              </a:rPr>
              <a:t>final</a:t>
            </a:r>
            <a:r>
              <a:rPr lang="en-US" sz="1400" dirty="0">
                <a:latin typeface="Menlo" charset="0"/>
                <a:ea typeface="Menlo" charset="0"/>
                <a:cs typeface="Menlo" charset="0"/>
              </a:rPr>
              <a:t> </a:t>
            </a:r>
            <a:r>
              <a:rPr lang="en-US" sz="1400" dirty="0" err="1">
                <a:solidFill>
                  <a:srgbClr val="F0C674"/>
                </a:solidFill>
                <a:latin typeface="Menlo" charset="0"/>
                <a:ea typeface="Menlo" charset="0"/>
                <a:cs typeface="Menlo" charset="0"/>
              </a:rPr>
              <a:t>int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STYLE_BOLD</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DE935F"/>
                </a:solidFill>
                <a:latin typeface="Menlo" charset="0"/>
                <a:ea typeface="Menlo" charset="0"/>
                <a:cs typeface="Menlo" charset="0"/>
              </a:rPr>
              <a:t>1</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&lt;&lt;</a:t>
            </a:r>
            <a:r>
              <a:rPr lang="en-US" sz="1400" dirty="0">
                <a:latin typeface="Menlo" charset="0"/>
                <a:ea typeface="Menlo" charset="0"/>
                <a:cs typeface="Menlo" charset="0"/>
              </a:rPr>
              <a:t> </a:t>
            </a:r>
            <a:r>
              <a:rPr lang="en-US" sz="1400" dirty="0">
                <a:solidFill>
                  <a:srgbClr val="DE935F"/>
                </a:solidFill>
                <a:latin typeface="Menlo" charset="0"/>
                <a:ea typeface="Menlo" charset="0"/>
                <a:cs typeface="Menlo" charset="0"/>
              </a:rPr>
              <a:t>0</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969896"/>
                </a:solidFill>
                <a:latin typeface="Menlo" charset="0"/>
                <a:ea typeface="Menlo" charset="0"/>
                <a:cs typeface="Menlo" charset="0"/>
              </a:rPr>
              <a:t>// 1</a:t>
            </a:r>
            <a:r>
              <a:rPr lang="en-US" sz="1400" dirty="0">
                <a:latin typeface="Menlo" charset="0"/>
                <a:ea typeface="Menlo" charset="0"/>
                <a:cs typeface="Menlo" charset="0"/>
              </a:rPr>
              <a:t> </a:t>
            </a:r>
            <a:endParaRPr lang="en-US" sz="1400" dirty="0" smtClean="0">
              <a:latin typeface="Menlo" charset="0"/>
              <a:ea typeface="Menlo" charset="0"/>
              <a:cs typeface="Menlo" charset="0"/>
            </a:endParaRPr>
          </a:p>
          <a:p>
            <a:r>
              <a:rPr lang="en-US" sz="1400" dirty="0">
                <a:solidFill>
                  <a:srgbClr val="B294BB"/>
                </a:solidFill>
                <a:latin typeface="Menlo" charset="0"/>
                <a:ea typeface="Menlo" charset="0"/>
                <a:cs typeface="Menlo" charset="0"/>
              </a:rPr>
              <a:t>	</a:t>
            </a:r>
            <a:r>
              <a:rPr lang="en-US" sz="1400" dirty="0" smtClean="0">
                <a:solidFill>
                  <a:srgbClr val="B294BB"/>
                </a:solidFill>
                <a:latin typeface="Menlo" charset="0"/>
                <a:ea typeface="Menlo" charset="0"/>
                <a:cs typeface="Menlo" charset="0"/>
              </a:rPr>
              <a:t>public</a:t>
            </a:r>
            <a:r>
              <a:rPr lang="en-US" sz="1400" dirty="0" smtClean="0">
                <a:latin typeface="Menlo" charset="0"/>
                <a:ea typeface="Menlo" charset="0"/>
                <a:cs typeface="Menlo" charset="0"/>
              </a:rPr>
              <a:t> </a:t>
            </a:r>
            <a:r>
              <a:rPr lang="en-US" sz="1400" dirty="0">
                <a:solidFill>
                  <a:srgbClr val="B294BB"/>
                </a:solidFill>
                <a:latin typeface="Menlo" charset="0"/>
                <a:ea typeface="Menlo" charset="0"/>
                <a:cs typeface="Menlo" charset="0"/>
              </a:rPr>
              <a:t>static</a:t>
            </a:r>
            <a:r>
              <a:rPr lang="en-US" sz="1400" dirty="0">
                <a:latin typeface="Menlo" charset="0"/>
                <a:ea typeface="Menlo" charset="0"/>
                <a:cs typeface="Menlo" charset="0"/>
              </a:rPr>
              <a:t> </a:t>
            </a:r>
            <a:r>
              <a:rPr lang="en-US" sz="1400" dirty="0">
                <a:solidFill>
                  <a:srgbClr val="B294BB"/>
                </a:solidFill>
                <a:latin typeface="Menlo" charset="0"/>
                <a:ea typeface="Menlo" charset="0"/>
                <a:cs typeface="Menlo" charset="0"/>
              </a:rPr>
              <a:t>final</a:t>
            </a:r>
            <a:r>
              <a:rPr lang="en-US" sz="1400" dirty="0">
                <a:latin typeface="Menlo" charset="0"/>
                <a:ea typeface="Menlo" charset="0"/>
                <a:cs typeface="Menlo" charset="0"/>
              </a:rPr>
              <a:t> </a:t>
            </a:r>
            <a:r>
              <a:rPr lang="en-US" sz="1400" dirty="0" err="1">
                <a:solidFill>
                  <a:srgbClr val="F0C674"/>
                </a:solidFill>
                <a:latin typeface="Menlo" charset="0"/>
                <a:ea typeface="Menlo" charset="0"/>
                <a:cs typeface="Menlo" charset="0"/>
              </a:rPr>
              <a:t>int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STYLE_ITALIC</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DE935F"/>
                </a:solidFill>
                <a:latin typeface="Menlo" charset="0"/>
                <a:ea typeface="Menlo" charset="0"/>
                <a:cs typeface="Menlo" charset="0"/>
              </a:rPr>
              <a:t>1</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&lt;&lt;</a:t>
            </a:r>
            <a:r>
              <a:rPr lang="en-US" sz="1400" dirty="0">
                <a:latin typeface="Menlo" charset="0"/>
                <a:ea typeface="Menlo" charset="0"/>
                <a:cs typeface="Menlo" charset="0"/>
              </a:rPr>
              <a:t> </a:t>
            </a:r>
            <a:r>
              <a:rPr lang="en-US" sz="1400" dirty="0">
                <a:solidFill>
                  <a:srgbClr val="DE935F"/>
                </a:solidFill>
                <a:latin typeface="Menlo" charset="0"/>
                <a:ea typeface="Menlo" charset="0"/>
                <a:cs typeface="Menlo" charset="0"/>
              </a:rPr>
              <a:t>1</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969896"/>
                </a:solidFill>
                <a:latin typeface="Menlo" charset="0"/>
                <a:ea typeface="Menlo" charset="0"/>
                <a:cs typeface="Menlo" charset="0"/>
              </a:rPr>
              <a:t>// 2</a:t>
            </a:r>
            <a:r>
              <a:rPr lang="en-US" sz="1400" dirty="0">
                <a:latin typeface="Menlo" charset="0"/>
                <a:ea typeface="Menlo" charset="0"/>
                <a:cs typeface="Menlo" charset="0"/>
              </a:rPr>
              <a:t> </a:t>
            </a:r>
            <a:endParaRPr lang="en-US" sz="1400" dirty="0" smtClean="0">
              <a:latin typeface="Menlo" charset="0"/>
              <a:ea typeface="Menlo" charset="0"/>
              <a:cs typeface="Menlo" charset="0"/>
            </a:endParaRPr>
          </a:p>
          <a:p>
            <a:r>
              <a:rPr lang="en-US" sz="1400" dirty="0">
                <a:solidFill>
                  <a:srgbClr val="B294BB"/>
                </a:solidFill>
                <a:latin typeface="Menlo" charset="0"/>
                <a:ea typeface="Menlo" charset="0"/>
                <a:cs typeface="Menlo" charset="0"/>
              </a:rPr>
              <a:t>	</a:t>
            </a:r>
            <a:r>
              <a:rPr lang="en-US" sz="1400" dirty="0" smtClean="0">
                <a:solidFill>
                  <a:srgbClr val="B294BB"/>
                </a:solidFill>
                <a:latin typeface="Menlo" charset="0"/>
                <a:ea typeface="Menlo" charset="0"/>
                <a:cs typeface="Menlo" charset="0"/>
              </a:rPr>
              <a:t>public</a:t>
            </a:r>
            <a:r>
              <a:rPr lang="en-US" sz="1400" dirty="0" smtClean="0">
                <a:latin typeface="Menlo" charset="0"/>
                <a:ea typeface="Menlo" charset="0"/>
                <a:cs typeface="Menlo" charset="0"/>
              </a:rPr>
              <a:t> </a:t>
            </a:r>
            <a:r>
              <a:rPr lang="en-US" sz="1400" dirty="0">
                <a:solidFill>
                  <a:srgbClr val="B294BB"/>
                </a:solidFill>
                <a:latin typeface="Menlo" charset="0"/>
                <a:ea typeface="Menlo" charset="0"/>
                <a:cs typeface="Menlo" charset="0"/>
              </a:rPr>
              <a:t>static</a:t>
            </a:r>
            <a:r>
              <a:rPr lang="en-US" sz="1400" dirty="0">
                <a:latin typeface="Menlo" charset="0"/>
                <a:ea typeface="Menlo" charset="0"/>
                <a:cs typeface="Menlo" charset="0"/>
              </a:rPr>
              <a:t> </a:t>
            </a:r>
            <a:r>
              <a:rPr lang="en-US" sz="1400" dirty="0">
                <a:solidFill>
                  <a:srgbClr val="B294BB"/>
                </a:solidFill>
                <a:latin typeface="Menlo" charset="0"/>
                <a:ea typeface="Menlo" charset="0"/>
                <a:cs typeface="Menlo" charset="0"/>
              </a:rPr>
              <a:t>final</a:t>
            </a:r>
            <a:r>
              <a:rPr lang="en-US" sz="1400" dirty="0">
                <a:latin typeface="Menlo" charset="0"/>
                <a:ea typeface="Menlo" charset="0"/>
                <a:cs typeface="Menlo" charset="0"/>
              </a:rPr>
              <a:t> </a:t>
            </a:r>
            <a:r>
              <a:rPr lang="en-US" sz="1400" dirty="0" err="1">
                <a:solidFill>
                  <a:srgbClr val="F0C674"/>
                </a:solidFill>
                <a:latin typeface="Menlo" charset="0"/>
                <a:ea typeface="Menlo" charset="0"/>
                <a:cs typeface="Menlo" charset="0"/>
              </a:rPr>
              <a:t>int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STYLE_UNDERLINE</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DE935F"/>
                </a:solidFill>
                <a:latin typeface="Menlo" charset="0"/>
                <a:ea typeface="Menlo" charset="0"/>
                <a:cs typeface="Menlo" charset="0"/>
              </a:rPr>
              <a:t>1</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&lt;&lt;</a:t>
            </a:r>
            <a:r>
              <a:rPr lang="en-US" sz="1400" dirty="0">
                <a:latin typeface="Menlo" charset="0"/>
                <a:ea typeface="Menlo" charset="0"/>
                <a:cs typeface="Menlo" charset="0"/>
              </a:rPr>
              <a:t> </a:t>
            </a:r>
            <a:r>
              <a:rPr lang="en-US" sz="1400" dirty="0">
                <a:solidFill>
                  <a:srgbClr val="DE935F"/>
                </a:solidFill>
                <a:latin typeface="Menlo" charset="0"/>
                <a:ea typeface="Menlo" charset="0"/>
                <a:cs typeface="Menlo" charset="0"/>
              </a:rPr>
              <a:t>2</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969896"/>
                </a:solidFill>
                <a:latin typeface="Menlo" charset="0"/>
                <a:ea typeface="Menlo" charset="0"/>
                <a:cs typeface="Menlo" charset="0"/>
              </a:rPr>
              <a:t>// 4</a:t>
            </a:r>
            <a:r>
              <a:rPr lang="en-US" sz="1400" dirty="0">
                <a:latin typeface="Menlo" charset="0"/>
                <a:ea typeface="Menlo" charset="0"/>
                <a:cs typeface="Menlo" charset="0"/>
              </a:rPr>
              <a:t> </a:t>
            </a:r>
            <a:endParaRPr lang="en-US" sz="1400" dirty="0" smtClean="0">
              <a:latin typeface="Menlo" charset="0"/>
              <a:ea typeface="Menlo" charset="0"/>
              <a:cs typeface="Menlo" charset="0"/>
            </a:endParaRPr>
          </a:p>
          <a:p>
            <a:r>
              <a:rPr lang="en-US" sz="1400" dirty="0">
                <a:solidFill>
                  <a:srgbClr val="B294BB"/>
                </a:solidFill>
                <a:latin typeface="Menlo" charset="0"/>
                <a:ea typeface="Menlo" charset="0"/>
                <a:cs typeface="Menlo" charset="0"/>
              </a:rPr>
              <a:t>	</a:t>
            </a:r>
            <a:r>
              <a:rPr lang="en-US" sz="1400" dirty="0" smtClean="0">
                <a:solidFill>
                  <a:srgbClr val="B294BB"/>
                </a:solidFill>
                <a:latin typeface="Menlo" charset="0"/>
                <a:ea typeface="Menlo" charset="0"/>
                <a:cs typeface="Menlo" charset="0"/>
              </a:rPr>
              <a:t>public</a:t>
            </a:r>
            <a:r>
              <a:rPr lang="en-US" sz="1400" dirty="0" smtClean="0">
                <a:latin typeface="Menlo" charset="0"/>
                <a:ea typeface="Menlo" charset="0"/>
                <a:cs typeface="Menlo" charset="0"/>
              </a:rPr>
              <a:t> </a:t>
            </a:r>
            <a:r>
              <a:rPr lang="en-US" sz="1400" dirty="0">
                <a:solidFill>
                  <a:srgbClr val="B294BB"/>
                </a:solidFill>
                <a:latin typeface="Menlo" charset="0"/>
                <a:ea typeface="Menlo" charset="0"/>
                <a:cs typeface="Menlo" charset="0"/>
              </a:rPr>
              <a:t>static</a:t>
            </a:r>
            <a:r>
              <a:rPr lang="en-US" sz="1400" dirty="0">
                <a:latin typeface="Menlo" charset="0"/>
                <a:ea typeface="Menlo" charset="0"/>
                <a:cs typeface="Menlo" charset="0"/>
              </a:rPr>
              <a:t> </a:t>
            </a:r>
            <a:r>
              <a:rPr lang="en-US" sz="1400" dirty="0">
                <a:solidFill>
                  <a:srgbClr val="B294BB"/>
                </a:solidFill>
                <a:latin typeface="Menlo" charset="0"/>
                <a:ea typeface="Menlo" charset="0"/>
                <a:cs typeface="Menlo" charset="0"/>
              </a:rPr>
              <a:t>final</a:t>
            </a:r>
            <a:r>
              <a:rPr lang="en-US" sz="1400" dirty="0">
                <a:latin typeface="Menlo" charset="0"/>
                <a:ea typeface="Menlo" charset="0"/>
                <a:cs typeface="Menlo" charset="0"/>
              </a:rPr>
              <a:t> </a:t>
            </a:r>
            <a:r>
              <a:rPr lang="en-US" sz="1400" dirty="0" err="1">
                <a:solidFill>
                  <a:srgbClr val="F0C674"/>
                </a:solidFill>
                <a:latin typeface="Menlo" charset="0"/>
                <a:ea typeface="Menlo" charset="0"/>
                <a:cs typeface="Menlo" charset="0"/>
              </a:rPr>
              <a:t>int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STYLE_STRIKETHROUGH</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DE935F"/>
                </a:solidFill>
                <a:latin typeface="Menlo" charset="0"/>
                <a:ea typeface="Menlo" charset="0"/>
                <a:cs typeface="Menlo" charset="0"/>
              </a:rPr>
              <a:t>1</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&lt;&lt;</a:t>
            </a:r>
            <a:r>
              <a:rPr lang="en-US" sz="1400" dirty="0">
                <a:latin typeface="Menlo" charset="0"/>
                <a:ea typeface="Menlo" charset="0"/>
                <a:cs typeface="Menlo" charset="0"/>
              </a:rPr>
              <a:t> </a:t>
            </a:r>
            <a:r>
              <a:rPr lang="en-US" sz="1400" dirty="0">
                <a:solidFill>
                  <a:srgbClr val="DE935F"/>
                </a:solidFill>
                <a:latin typeface="Menlo" charset="0"/>
                <a:ea typeface="Menlo" charset="0"/>
                <a:cs typeface="Menlo" charset="0"/>
              </a:rPr>
              <a:t>3</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969896"/>
                </a:solidFill>
                <a:latin typeface="Menlo" charset="0"/>
                <a:ea typeface="Menlo" charset="0"/>
                <a:cs typeface="Menlo" charset="0"/>
              </a:rPr>
              <a:t>// 8</a:t>
            </a:r>
            <a:r>
              <a:rPr lang="en-US" sz="1400" dirty="0">
                <a:latin typeface="Menlo" charset="0"/>
                <a:ea typeface="Menlo" charset="0"/>
                <a:cs typeface="Menlo" charset="0"/>
              </a:rPr>
              <a:t> </a:t>
            </a:r>
            <a:endParaRPr lang="en-US" sz="1400" dirty="0" smtClean="0">
              <a:latin typeface="Menlo" charset="0"/>
              <a:ea typeface="Menlo" charset="0"/>
              <a:cs typeface="Menlo" charset="0"/>
            </a:endParaRPr>
          </a:p>
          <a:p>
            <a:r>
              <a:rPr lang="en-US" sz="1400" dirty="0">
                <a:solidFill>
                  <a:srgbClr val="969896"/>
                </a:solidFill>
                <a:latin typeface="Menlo" charset="0"/>
                <a:ea typeface="Menlo" charset="0"/>
                <a:cs typeface="Menlo" charset="0"/>
              </a:rPr>
              <a:t>	</a:t>
            </a:r>
            <a:r>
              <a:rPr lang="en-US" sz="1400" dirty="0" smtClean="0">
                <a:solidFill>
                  <a:srgbClr val="969896"/>
                </a:solidFill>
                <a:latin typeface="Menlo" charset="0"/>
                <a:ea typeface="Menlo" charset="0"/>
                <a:cs typeface="Menlo" charset="0"/>
              </a:rPr>
              <a:t>// </a:t>
            </a:r>
            <a:r>
              <a:rPr lang="en-US" sz="1400" dirty="0">
                <a:solidFill>
                  <a:srgbClr val="969896"/>
                </a:solidFill>
                <a:latin typeface="Menlo" charset="0"/>
                <a:ea typeface="Menlo" charset="0"/>
                <a:cs typeface="Menlo" charset="0"/>
              </a:rPr>
              <a:t>Parameter is bitwise OR of zero or more STYLE_ constants</a:t>
            </a:r>
            <a:r>
              <a:rPr lang="en-US" sz="1400" dirty="0">
                <a:latin typeface="Menlo" charset="0"/>
                <a:ea typeface="Menlo" charset="0"/>
                <a:cs typeface="Menlo" charset="0"/>
              </a:rPr>
              <a:t> </a:t>
            </a:r>
            <a:endParaRPr lang="en-US" sz="1400" dirty="0" smtClean="0">
              <a:latin typeface="Menlo" charset="0"/>
              <a:ea typeface="Menlo" charset="0"/>
              <a:cs typeface="Menlo" charset="0"/>
            </a:endParaRPr>
          </a:p>
          <a:p>
            <a:r>
              <a:rPr lang="en-US" sz="1400" dirty="0">
                <a:solidFill>
                  <a:srgbClr val="B294BB"/>
                </a:solidFill>
                <a:latin typeface="Menlo" charset="0"/>
                <a:ea typeface="Menlo" charset="0"/>
                <a:cs typeface="Menlo" charset="0"/>
              </a:rPr>
              <a:t>	</a:t>
            </a:r>
            <a:r>
              <a:rPr lang="en-US" sz="1400" dirty="0" smtClean="0">
                <a:solidFill>
                  <a:srgbClr val="B294BB"/>
                </a:solidFill>
                <a:latin typeface="Menlo" charset="0"/>
                <a:ea typeface="Menlo" charset="0"/>
                <a:cs typeface="Menlo" charset="0"/>
              </a:rPr>
              <a:t>public</a:t>
            </a:r>
            <a:r>
              <a:rPr lang="en-US" sz="1400" dirty="0" smtClean="0">
                <a:latin typeface="Menlo" charset="0"/>
                <a:ea typeface="Menlo" charset="0"/>
                <a:cs typeface="Menlo" charset="0"/>
              </a:rPr>
              <a:t> </a:t>
            </a:r>
            <a:r>
              <a:rPr lang="en-US" sz="1400" dirty="0">
                <a:solidFill>
                  <a:srgbClr val="F0C674"/>
                </a:solidFill>
                <a:latin typeface="Menlo" charset="0"/>
                <a:ea typeface="Menlo" charset="0"/>
                <a:cs typeface="Menlo" charset="0"/>
              </a:rPr>
              <a:t>void</a:t>
            </a:r>
            <a:r>
              <a:rPr lang="en-US" sz="1400" dirty="0">
                <a:latin typeface="Menlo" charset="0"/>
                <a:ea typeface="Menlo" charset="0"/>
                <a:cs typeface="Menlo" charset="0"/>
              </a:rPr>
              <a:t> </a:t>
            </a:r>
            <a:r>
              <a:rPr lang="en-US" sz="1400" dirty="0" err="1">
                <a:solidFill>
                  <a:srgbClr val="81A2BE"/>
                </a:solidFill>
                <a:latin typeface="Menlo" charset="0"/>
                <a:ea typeface="Menlo" charset="0"/>
                <a:cs typeface="Menlo" charset="0"/>
              </a:rPr>
              <a:t>applyStyles</a:t>
            </a:r>
            <a:r>
              <a:rPr lang="en-US" sz="1400" dirty="0">
                <a:solidFill>
                  <a:srgbClr val="8ABEB7"/>
                </a:solidFill>
                <a:latin typeface="Menlo" charset="0"/>
                <a:ea typeface="Menlo" charset="0"/>
                <a:cs typeface="Menlo" charset="0"/>
              </a:rPr>
              <a:t>(</a:t>
            </a:r>
            <a:r>
              <a:rPr lang="en-US" sz="1400" dirty="0" err="1">
                <a:solidFill>
                  <a:srgbClr val="F0C674"/>
                </a:solidFill>
                <a:latin typeface="Menlo" charset="0"/>
                <a:ea typeface="Menlo" charset="0"/>
                <a:cs typeface="Menlo" charset="0"/>
              </a:rPr>
              <a:t>int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styles</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err="1">
                <a:solidFill>
                  <a:srgbClr val="C5C8C6"/>
                </a:solidFill>
                <a:latin typeface="Menlo" charset="0"/>
                <a:ea typeface="Menlo" charset="0"/>
                <a:cs typeface="Menlo" charset="0"/>
              </a:rPr>
              <a:t>System</a:t>
            </a:r>
            <a:r>
              <a:rPr lang="en-US" sz="1400" dirty="0" err="1">
                <a:solidFill>
                  <a:srgbClr val="8ABEB7"/>
                </a:solidFill>
                <a:latin typeface="Menlo" charset="0"/>
                <a:ea typeface="Menlo" charset="0"/>
                <a:cs typeface="Menlo" charset="0"/>
              </a:rPr>
              <a:t>.</a:t>
            </a:r>
            <a:r>
              <a:rPr lang="en-US" sz="1400" dirty="0" err="1">
                <a:solidFill>
                  <a:srgbClr val="81A2BE"/>
                </a:solidFill>
                <a:latin typeface="Menlo" charset="0"/>
                <a:ea typeface="Menlo" charset="0"/>
                <a:cs typeface="Menlo" charset="0"/>
              </a:rPr>
              <a:t>out</a:t>
            </a:r>
            <a:r>
              <a:rPr lang="en-US" sz="1400" dirty="0" err="1">
                <a:solidFill>
                  <a:srgbClr val="8ABEB7"/>
                </a:solidFill>
                <a:latin typeface="Menlo" charset="0"/>
                <a:ea typeface="Menlo" charset="0"/>
                <a:cs typeface="Menlo" charset="0"/>
              </a:rPr>
              <a:t>.</a:t>
            </a:r>
            <a:r>
              <a:rPr lang="en-US" sz="1400" dirty="0" err="1">
                <a:solidFill>
                  <a:srgbClr val="81A2BE"/>
                </a:solidFill>
                <a:latin typeface="Menlo" charset="0"/>
                <a:ea typeface="Menlo" charset="0"/>
                <a:cs typeface="Menlo" charset="0"/>
              </a:rPr>
              <a:t>print</a:t>
            </a:r>
            <a:r>
              <a:rPr lang="en-US" sz="1400" dirty="0">
                <a:solidFill>
                  <a:srgbClr val="8ABEB7"/>
                </a:solidFill>
                <a:latin typeface="Menlo" charset="0"/>
                <a:ea typeface="Menlo" charset="0"/>
                <a:cs typeface="Menlo" charset="0"/>
              </a:rPr>
              <a:t>(</a:t>
            </a:r>
            <a:r>
              <a:rPr lang="en-US" sz="1400" dirty="0">
                <a:solidFill>
                  <a:srgbClr val="C5C8C6"/>
                </a:solidFill>
                <a:latin typeface="Menlo" charset="0"/>
                <a:ea typeface="Menlo" charset="0"/>
                <a:cs typeface="Menlo" charset="0"/>
              </a:rPr>
              <a:t>styles</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a:t>
            </a:r>
            <a:endParaRPr lang="en-US" sz="1400" dirty="0">
              <a:latin typeface="Menlo" charset="0"/>
              <a:ea typeface="Menlo" charset="0"/>
              <a:cs typeface="Menlo" charset="0"/>
            </a:endParaRPr>
          </a:p>
        </p:txBody>
      </p:sp>
      <p:sp>
        <p:nvSpPr>
          <p:cNvPr id="8" name="Content Placeholder 2"/>
          <p:cNvSpPr txBox="1">
            <a:spLocks/>
          </p:cNvSpPr>
          <p:nvPr/>
        </p:nvSpPr>
        <p:spPr>
          <a:xfrm>
            <a:off x="1194220" y="4843456"/>
            <a:ext cx="10243236" cy="1828800"/>
          </a:xfrm>
          <a:prstGeom prst="rect">
            <a:avLst/>
          </a:prstGeom>
          <a:ln w="57150">
            <a:noFill/>
          </a:ln>
        </p:spPr>
        <p:txBody>
          <a:bodyPr vert="horz" lIns="91440" tIns="45720" rIns="91440" bIns="45720" numCol="1" rtlCol="0" anchor="t">
            <a:noAutofit/>
          </a:bodyPr>
          <a:lstStyle/>
          <a:p>
            <a:pPr>
              <a:lnSpc>
                <a:spcPct val="150000"/>
              </a:lnSpc>
            </a:pP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Advantages</a:t>
            </a:r>
          </a:p>
          <a:p>
            <a:pPr marL="285750" indent="-285750">
              <a:lnSpc>
                <a:spcPct val="150000"/>
              </a:lnSpc>
              <a:buFont typeface="Arial" charset="0"/>
              <a:buChar char="•"/>
            </a:pPr>
            <a:r>
              <a:rPr 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lets </a:t>
            </a: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you use the </a:t>
            </a:r>
            <a:r>
              <a:rPr lang="en-US" sz="1200" u="sng"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bitwise OR operation</a:t>
            </a: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to combine several constants into a set, known as a bit field:  </a:t>
            </a:r>
            <a:r>
              <a:rPr lang="en-US" sz="12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text.applyStyles</a:t>
            </a: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(STYLE_BOLD | STYLE_ITALIC); </a:t>
            </a:r>
          </a:p>
          <a:p>
            <a:pPr marL="285750" indent="-285750">
              <a:lnSpc>
                <a:spcPct val="150000"/>
              </a:lnSpc>
              <a:buFont typeface="Arial" charset="0"/>
              <a:buChar char="•"/>
            </a:pPr>
            <a:r>
              <a:rPr 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lets </a:t>
            </a: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you perform </a:t>
            </a:r>
            <a:r>
              <a:rPr lang="en-US" sz="1200" u="sng"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set operations</a:t>
            </a: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such as union and intersection efficiently using bitwise arithmetic.</a:t>
            </a:r>
          </a:p>
          <a:p>
            <a:pPr>
              <a:lnSpc>
                <a:spcPct val="150000"/>
              </a:lnSpc>
            </a:pP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Disadvantage</a:t>
            </a:r>
          </a:p>
          <a:p>
            <a:pPr marL="285750" indent="-285750">
              <a:lnSpc>
                <a:spcPct val="150000"/>
              </a:lnSpc>
              <a:buFont typeface="Arial" charset="0"/>
              <a:buChar char="•"/>
            </a:pP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all the disadvantages of </a:t>
            </a:r>
            <a:r>
              <a:rPr lang="en-US" sz="12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2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constants. Item34</a:t>
            </a:r>
          </a:p>
          <a:p>
            <a:pPr marL="285750" indent="-285750">
              <a:lnSpc>
                <a:spcPct val="150000"/>
              </a:lnSpc>
              <a:buFont typeface="Arial" charset="0"/>
              <a:buChar char="•"/>
            </a:pP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you have to predict the maximum number of </a:t>
            </a:r>
            <a:r>
              <a:rPr 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bits</a:t>
            </a:r>
            <a:r>
              <a:rPr lang="en-US" altLang="zh-CN"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r>
              <a:rPr 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choose a type for the bit field (typically </a:t>
            </a:r>
            <a:r>
              <a:rPr lang="en-US" sz="12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or long) accordingly.</a:t>
            </a:r>
          </a:p>
        </p:txBody>
      </p:sp>
    </p:spTree>
    <p:extLst>
      <p:ext uri="{BB962C8B-B14F-4D97-AF65-F5344CB8AC3E}">
        <p14:creationId xmlns:p14="http://schemas.microsoft.com/office/powerpoint/2010/main" val="1084321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5853</TotalTime>
  <Words>1596</Words>
  <Application>Microsoft Macintosh PowerPoint</Application>
  <PresentationFormat>Widescreen</PresentationFormat>
  <Paragraphs>245</Paragraphs>
  <Slides>25</Slides>
  <Notes>24</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25</vt:i4>
      </vt:variant>
    </vt:vector>
  </HeadingPairs>
  <TitlesOfParts>
    <vt:vector size="39" baseType="lpstr">
      <vt:lpstr>Calibri</vt:lpstr>
      <vt:lpstr>Helvetica Neue</vt:lpstr>
      <vt:lpstr>Helvetica Neue Light</vt:lpstr>
      <vt:lpstr>Menlo</vt:lpstr>
      <vt:lpstr>Segoe UI</vt:lpstr>
      <vt:lpstr>Segoe UI Light</vt:lpstr>
      <vt:lpstr>Segoe UI Semilight</vt:lpstr>
      <vt:lpstr>Tw Cen MT</vt:lpstr>
      <vt:lpstr>Tw Cen MT Condensed</vt:lpstr>
      <vt:lpstr>Wingdings 3</vt:lpstr>
      <vt:lpstr>等线</vt:lpstr>
      <vt:lpstr>Arial</vt:lpstr>
      <vt:lpstr>Integral</vt:lpstr>
      <vt:lpstr>QuickStarter Theme</vt:lpstr>
      <vt:lpstr>Effective Java 3RD Edition</vt:lpstr>
      <vt:lpstr>Item 34: Use enums instead of int constants</vt:lpstr>
      <vt:lpstr>Item 34: Use enums instead of int constants</vt:lpstr>
      <vt:lpstr>Item 34: Use enums instead of int constants</vt:lpstr>
      <vt:lpstr>Item 34: Use enums instead of int constants</vt:lpstr>
      <vt:lpstr>Item 35: Use instance fields instead of ordinals</vt:lpstr>
      <vt:lpstr>Item 35: Use instance fields instead of ordinals</vt:lpstr>
      <vt:lpstr>Item 35: Use instance fields instead of ordinals</vt:lpstr>
      <vt:lpstr>Item 36: Use EnumSet instead of bit fields</vt:lpstr>
      <vt:lpstr>Item 36: Use EnumSet instead of bit fields</vt:lpstr>
      <vt:lpstr>Item 36: Use EnumSet instead of bit fields</vt:lpstr>
      <vt:lpstr>Item 37: Use EnumMap instead of ordinal indexing</vt:lpstr>
      <vt:lpstr>Item 37: Use EnumMap instead of ordinal indexing</vt:lpstr>
      <vt:lpstr>Item 37: Use EnumMap instead of ordinal indexing</vt:lpstr>
      <vt:lpstr>Item 37: Use EnumMap instead of ordinal indexing</vt:lpstr>
      <vt:lpstr>Item 38: Emulate extensible enums with interfaces</vt:lpstr>
      <vt:lpstr>Item 38: Emulate extensible enums with interfaces</vt:lpstr>
      <vt:lpstr>Item 39: Prefer annotations to naming patterns</vt:lpstr>
      <vt:lpstr>Item 39: Prefer annotations to naming patterns</vt:lpstr>
      <vt:lpstr>Item 39: Prefer annotations to naming patterns</vt:lpstr>
      <vt:lpstr>Item 40: Consistently use the Override annotation</vt:lpstr>
      <vt:lpstr>Item 40: Consistently use the Override annotation</vt:lpstr>
      <vt:lpstr>Item 41: Use marker interfaces to define types</vt:lpstr>
      <vt:lpstr>Item 41: Use marker interfaces to define types</vt:lpstr>
      <vt:lpstr>Reference</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Jacojang (Jae Man Jang) [Product Engineering]</dc:creator>
  <cp:lastModifiedBy>Alpha (Wang Zhongxing) [Shipping Consolidation &amp; Brandshop]</cp:lastModifiedBy>
  <cp:revision>70</cp:revision>
  <dcterms:created xsi:type="dcterms:W3CDTF">2018-05-22T13:31:14Z</dcterms:created>
  <dcterms:modified xsi:type="dcterms:W3CDTF">2018-06-15T02:30:18Z</dcterms:modified>
</cp:coreProperties>
</file>