
<file path=[Content_Types].xml><?xml version="1.0" encoding="utf-8"?>
<Types xmlns="http://schemas.openxmlformats.org/package/2006/content-types">
  <Default Extension="xml" ContentType="application/xml"/>
  <Default Extension="jpeg" ContentType="image/jpeg"/>
  <Default Extension="bin"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12"/>
  </p:notesMasterIdLst>
  <p:sldIdLst>
    <p:sldId id="261" r:id="rId3"/>
    <p:sldId id="265" r:id="rId4"/>
    <p:sldId id="268" r:id="rId5"/>
    <p:sldId id="269" r:id="rId6"/>
    <p:sldId id="270" r:id="rId7"/>
    <p:sldId id="271" r:id="rId8"/>
    <p:sldId id="273" r:id="rId9"/>
    <p:sldId id="27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87912" autoAdjust="0"/>
  </p:normalViewPr>
  <p:slideViewPr>
    <p:cSldViewPr snapToGrid="0">
      <p:cViewPr varScale="1">
        <p:scale>
          <a:sx n="111" d="100"/>
          <a:sy n="111" d="100"/>
        </p:scale>
        <p:origin x="5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558408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gitlab.coupang.net</a:t>
            </a:r>
            <a:r>
              <a:rPr lang="en-US" dirty="0" smtClean="0"/>
              <a:t>/</a:t>
            </a:r>
            <a:r>
              <a:rPr lang="en-US" dirty="0" err="1" smtClean="0"/>
              <a:t>kodiak</a:t>
            </a:r>
            <a:r>
              <a:rPr lang="en-US" dirty="0" smtClean="0"/>
              <a:t>/effective-java/blob/master/6_enums_and_annotations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2085282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626782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458844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442847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68683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793525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92007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309013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6/13/18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6/13/18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6/13/18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6/13/18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gitlab.coupang.net/kodiak/effective-java/blob/master/6_enums_and_annotations/item_34_use_enums_instead_of_int_constants.m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3A8EC506-B1DA-46A1-B44D-774E68468E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xmlns="" id="{BFF30785-305E-45D7-984F-5AA93D3CA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xmlns="" id="{15E01FA5-D766-43CA-A83D-E7CF3F04E96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xmlns="" id="{CA73784B-AC76-4BAD-93AF-C72D0EDFD7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xmlns="" id="{811DCF04-0C7C-44FC-8246-FC8D736B1A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The First &quot;Computer Bug&quot; Moth found trapped between points at Relay # 70, Panel F, of the Mark II Aiken Relay Calculator while it was being tested at Harvard University, 9 September 1947. The operators affixed the moth to the computer log, with the entry: &quot;First actual case of bug being found&quot;. (The term &quot;debugging&quot; already existed; thus, finding an actual bug was an amusing occurrence.) In 1988, the log, with the moth still taped by the entry, was in the Naval Surface Warfare Center Computer Museum at Dahlgren, Virginia, which erroneously dated it 9 September 1945. The Smithsonian Institute's National Museum of American History and other sources have the correct date of 9 September 1947 (Object ID: 1994.0191.01). The Harvard Mark II computer was not complete until the summer of 1947. Removed caption read: Photo # NH 96566-KB First Computer &quot;Bug&quot;, 19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984" y="712654"/>
            <a:ext cx="6896936" cy="5433667"/>
          </a:xfrm>
          <a:prstGeom prst="rect">
            <a:avLst/>
          </a:prstGeom>
        </p:spPr>
      </p:pic>
      <p:sp>
        <p:nvSpPr>
          <p:cNvPr id="2" name="Title 1"/>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dirty="0">
                <a:solidFill>
                  <a:schemeClr val="tx1">
                    <a:lumMod val="95000"/>
                    <a:lumOff val="5000"/>
                  </a:schemeClr>
                </a:solidFill>
                <a:latin typeface="+mj-lt"/>
                <a:ea typeface="+mj-ea"/>
                <a:cs typeface="+mj-cs"/>
              </a:rPr>
              <a:t>Effective Java 3</a:t>
            </a:r>
            <a:r>
              <a:rPr lang="en-US" sz="4400" kern="1200" cap="all" spc="200" baseline="30000" dirty="0">
                <a:solidFill>
                  <a:schemeClr val="tx1">
                    <a:lumMod val="95000"/>
                    <a:lumOff val="5000"/>
                  </a:schemeClr>
                </a:solidFill>
                <a:latin typeface="+mj-lt"/>
                <a:ea typeface="+mj-ea"/>
                <a:cs typeface="+mj-cs"/>
              </a:rPr>
              <a:t>RD</a:t>
            </a:r>
            <a:r>
              <a:rPr lang="en-US" sz="4400" kern="1200" cap="all" spc="200" baseline="0" dirty="0">
                <a:solidFill>
                  <a:schemeClr val="tx1">
                    <a:lumMod val="95000"/>
                    <a:lumOff val="5000"/>
                  </a:schemeClr>
                </a:solidFill>
                <a:latin typeface="+mj-lt"/>
                <a:ea typeface="+mj-ea"/>
                <a:cs typeface="+mj-cs"/>
              </a:rPr>
              <a:t> Edition</a:t>
            </a:r>
          </a:p>
        </p:txBody>
      </p:sp>
      <p:sp>
        <p:nvSpPr>
          <p:cNvPr id="3" name="Content Placeholder 2"/>
          <p:cNvSpPr>
            <a:spLocks noGrp="1"/>
          </p:cNvSpPr>
          <p:nvPr>
            <p:ph idx="1"/>
          </p:nvPr>
        </p:nvSpPr>
        <p:spPr>
          <a:xfrm>
            <a:off x="636806" y="3849539"/>
            <a:ext cx="3378097" cy="2367405"/>
          </a:xfrm>
        </p:spPr>
        <p:txBody>
          <a:bodyPr vert="horz" lIns="91440" tIns="45720" rIns="91440" bIns="45720" rtlCol="0" anchor="t">
            <a:normAutofit/>
          </a:bodyPr>
          <a:lstStyle/>
          <a:p>
            <a:pPr marL="0" indent="0" algn="r">
              <a:lnSpc>
                <a:spcPct val="100000"/>
              </a:lnSpc>
              <a:spcBef>
                <a:spcPts val="0"/>
              </a:spcBef>
              <a:buNone/>
            </a:pPr>
            <a:r>
              <a:rPr lang="en-US" sz="1600" dirty="0">
                <a:solidFill>
                  <a:schemeClr val="tx1">
                    <a:lumMod val="95000"/>
                    <a:lumOff val="5000"/>
                  </a:schemeClr>
                </a:solidFill>
              </a:rPr>
              <a:t>Chapter </a:t>
            </a:r>
            <a:r>
              <a:rPr lang="en-US" sz="1600" dirty="0" smtClean="0">
                <a:solidFill>
                  <a:schemeClr val="tx1">
                    <a:lumMod val="95000"/>
                    <a:lumOff val="5000"/>
                  </a:schemeClr>
                </a:solidFill>
              </a:rPr>
              <a:t>6. </a:t>
            </a:r>
            <a:r>
              <a:rPr lang="en-US" sz="1600" dirty="0" err="1" smtClean="0">
                <a:solidFill>
                  <a:schemeClr val="tx1">
                    <a:lumMod val="95000"/>
                    <a:lumOff val="5000"/>
                  </a:schemeClr>
                </a:solidFill>
              </a:rPr>
              <a:t>Enums</a:t>
            </a:r>
            <a:r>
              <a:rPr lang="en-US" sz="1600" dirty="0" smtClean="0">
                <a:solidFill>
                  <a:schemeClr val="tx1">
                    <a:lumMod val="95000"/>
                    <a:lumOff val="5000"/>
                  </a:schemeClr>
                </a:solidFill>
              </a:rPr>
              <a:t> and Annotations</a:t>
            </a:r>
            <a:endParaRPr lang="en-US" sz="1600" dirty="0">
              <a:solidFill>
                <a:schemeClr val="tx1">
                  <a:lumMod val="95000"/>
                  <a:lumOff val="5000"/>
                </a:schemeClr>
              </a:solidFill>
            </a:endParaRPr>
          </a:p>
        </p:txBody>
      </p:sp>
    </p:spTree>
    <p:extLst>
      <p:ext uri="{BB962C8B-B14F-4D97-AF65-F5344CB8AC3E}">
        <p14:creationId xmlns:p14="http://schemas.microsoft.com/office/powerpoint/2010/main" val="432530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pattern </a:t>
            </a:r>
          </a:p>
        </p:txBody>
      </p:sp>
      <p:sp>
        <p:nvSpPr>
          <p:cNvPr id="21" name="Content Placeholder 2"/>
          <p:cNvSpPr txBox="1">
            <a:spLocks/>
          </p:cNvSpPr>
          <p:nvPr/>
        </p:nvSpPr>
        <p:spPr>
          <a:xfrm>
            <a:off x="834260" y="4025268"/>
            <a:ext cx="10450796" cy="2248210"/>
          </a:xfrm>
          <a:prstGeom prst="rect">
            <a:avLst/>
          </a:prstGeom>
          <a:ln w="57150">
            <a:noFill/>
          </a:ln>
        </p:spPr>
        <p:txBody>
          <a:bodyPr vert="horz" lIns="91440" tIns="45720" rIns="91440" bIns="45720" numCol="1" rtlCol="0" anchor="t">
            <a:normAutofit fontScale="85000" lnSpcReduction="20000"/>
          </a:bodyPr>
          <a:lstStyle/>
          <a:p>
            <a:pPr>
              <a:lnSpc>
                <a:spcPct val="150000"/>
              </a:lnSpc>
              <a:spcBef>
                <a:spcPts val="0"/>
              </a:spcBef>
            </a:pPr>
            <a:r>
              <a:rPr lang="en-US"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Disadvantages:</a:t>
            </a:r>
          </a:p>
          <a:p>
            <a:pPr marL="342900" indent="-342900">
              <a:lnSpc>
                <a:spcPct val="150000"/>
              </a:lnSpc>
              <a:spcBef>
                <a:spcPts val="0"/>
              </a:spcBef>
              <a:buFont typeface="Arial" panose="020B0604020202020204" pitchFamily="34" charset="0"/>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no type safety.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 example </a:t>
            </a:r>
            <a:r>
              <a:rPr lang="en-US" dirty="0"/>
              <a:t>Item34_1_IntConstantPattern</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Arial" panose="020B0604020202020204" pitchFamily="34" charset="0"/>
              <a:buAutoNum type="arabicPeriod"/>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no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namespaces for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groups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Arial" panose="020B0604020202020204" pitchFamily="34" charset="0"/>
              <a:buAutoNum type="arabicPeriod"/>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Because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are constant variables, their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values are compiled into the clients that use them</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If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value associated with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is changed, its clients must be recompiled</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Arial" panose="020B0604020202020204" pitchFamily="34" charset="0"/>
              <a:buAutoNum type="arabicPeriod"/>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There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is no easy way to translate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into printable strings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Arial" panose="020B0604020202020204" pitchFamily="34" charset="0"/>
              <a:buAutoNum type="arabicPeriod"/>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There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is no reliable way to iterate over all the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in a group.</a:t>
            </a: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342900" indent="-342900">
              <a:lnSpc>
                <a:spcPct val="150000"/>
              </a:lnSpc>
              <a:spcBef>
                <a:spcPts val="0"/>
              </a:spcBef>
              <a:buFont typeface="Arial" panose="020B0604020202020204" pitchFamily="34" charset="0"/>
              <a:buAutoNum type="arabicPeriod"/>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Rectangle 2">
            <a:extLst>
              <a:ext uri="{FF2B5EF4-FFF2-40B4-BE49-F238E27FC236}">
                <a16:creationId xmlns:a16="http://schemas.microsoft.com/office/drawing/2014/main" xmlns="" id="{ECB09C68-0341-A44A-A18C-0F3B4DBE4D5D}"/>
              </a:ext>
            </a:extLst>
          </p:cNvPr>
          <p:cNvSpPr/>
          <p:nvPr/>
        </p:nvSpPr>
        <p:spPr>
          <a:xfrm>
            <a:off x="936358" y="2043092"/>
            <a:ext cx="9994298"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smtClean="0">
                <a:solidFill>
                  <a:srgbClr val="969896"/>
                </a:solidFill>
                <a:latin typeface="Menlo" charset="0"/>
                <a:ea typeface="Menlo" charset="0"/>
                <a:cs typeface="Menlo" charset="0"/>
              </a:rPr>
              <a:t>// The </a:t>
            </a:r>
            <a:r>
              <a:rPr lang="en-US" sz="1600" dirty="0" err="1" smtClean="0">
                <a:solidFill>
                  <a:srgbClr val="969896"/>
                </a:solidFill>
                <a:latin typeface="Menlo" charset="0"/>
                <a:ea typeface="Menlo" charset="0"/>
                <a:cs typeface="Menlo" charset="0"/>
              </a:rPr>
              <a:t>int</a:t>
            </a:r>
            <a:r>
              <a:rPr lang="en-US" sz="1600" dirty="0" smtClean="0">
                <a:solidFill>
                  <a:srgbClr val="969896"/>
                </a:solidFill>
                <a:latin typeface="Menlo" charset="0"/>
                <a:ea typeface="Menlo" charset="0"/>
                <a:cs typeface="Menlo" charset="0"/>
              </a:rPr>
              <a:t> </a:t>
            </a:r>
            <a:r>
              <a:rPr lang="en-US" sz="1600" dirty="0" err="1" smtClean="0">
                <a:solidFill>
                  <a:srgbClr val="969896"/>
                </a:solidFill>
                <a:latin typeface="Menlo" charset="0"/>
                <a:ea typeface="Menlo" charset="0"/>
                <a:cs typeface="Menlo" charset="0"/>
              </a:rPr>
              <a:t>enum</a:t>
            </a:r>
            <a:r>
              <a:rPr lang="en-US" sz="1600" dirty="0" smtClean="0">
                <a:solidFill>
                  <a:srgbClr val="969896"/>
                </a:solidFill>
                <a:latin typeface="Menlo" charset="0"/>
                <a:ea typeface="Menlo" charset="0"/>
                <a:cs typeface="Menlo" charset="0"/>
              </a:rPr>
              <a:t> pattern - severely deficient!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APPLE_FUJI</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0</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APPLE_PIPPIN</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1</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APPLE_GRANNY_SMITH</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2</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ORANGE_NAVEL</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0</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ORANGE_TEMPLE</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1</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ORANGE_BLOOD</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2</a:t>
            </a:r>
            <a:r>
              <a:rPr lang="en-US" sz="1600" dirty="0" smtClean="0">
                <a:solidFill>
                  <a:srgbClr val="8ABEB7"/>
                </a:solidFill>
                <a:latin typeface="Menlo" charset="0"/>
                <a:ea typeface="Menlo" charset="0"/>
                <a:cs typeface="Menlo" charset="0"/>
              </a:rPr>
              <a:t>;</a:t>
            </a:r>
            <a:endParaRPr lang="en-US" sz="1600" dirty="0">
              <a:latin typeface="Menlo" charset="0"/>
              <a:ea typeface="Menlo" charset="0"/>
              <a:cs typeface="Menlo" charset="0"/>
            </a:endParaRPr>
          </a:p>
        </p:txBody>
      </p:sp>
    </p:spTree>
    <p:extLst>
      <p:ext uri="{BB962C8B-B14F-4D97-AF65-F5344CB8AC3E}">
        <p14:creationId xmlns:p14="http://schemas.microsoft.com/office/powerpoint/2010/main" val="280776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a:t>
            </a:r>
            <a:r>
              <a:rPr lang="en-US" sz="1600" b="1"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nums</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Rectangle 2">
            <a:extLst>
              <a:ext uri="{FF2B5EF4-FFF2-40B4-BE49-F238E27FC236}">
                <a16:creationId xmlns:a16="http://schemas.microsoft.com/office/drawing/2014/main" xmlns="" id="{ECB09C68-0341-A44A-A18C-0F3B4DBE4D5D}"/>
              </a:ext>
            </a:extLst>
          </p:cNvPr>
          <p:cNvSpPr/>
          <p:nvPr/>
        </p:nvSpPr>
        <p:spPr>
          <a:xfrm>
            <a:off x="936358" y="2043092"/>
            <a:ext cx="9994298"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a:solidFill>
                  <a:srgbClr val="B294BB"/>
                </a:solidFill>
                <a:latin typeface="Menlo" charset="0"/>
                <a:ea typeface="Menlo" charset="0"/>
                <a:cs typeface="Menlo" charset="0"/>
              </a:rPr>
              <a:t>public</a:t>
            </a:r>
            <a:r>
              <a:rPr lang="en-US" sz="1600" dirty="0">
                <a:latin typeface="Menlo" charset="0"/>
                <a:ea typeface="Menlo" charset="0"/>
                <a:cs typeface="Menlo" charset="0"/>
              </a:rPr>
              <a:t> </a:t>
            </a:r>
            <a:r>
              <a:rPr lang="en-US" sz="1600" dirty="0" err="1">
                <a:solidFill>
                  <a:srgbClr val="B294BB"/>
                </a:solidFill>
                <a:latin typeface="Menlo" charset="0"/>
                <a:ea typeface="Menlo" charset="0"/>
                <a:cs typeface="Menlo" charset="0"/>
              </a:rPr>
              <a:t>enum</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Apple</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FUJI</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PIPPIN</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GRANNY_SMITH</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err="1">
                <a:solidFill>
                  <a:srgbClr val="B294BB"/>
                </a:solidFill>
                <a:latin typeface="Menlo" charset="0"/>
                <a:ea typeface="Menlo" charset="0"/>
                <a:cs typeface="Menlo" charset="0"/>
              </a:rPr>
              <a:t>enum</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Orange</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NAVEL</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TEMPLE</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BLOOD</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endParaRPr lang="en-US" sz="1600" dirty="0">
              <a:latin typeface="Menlo" charset="0"/>
              <a:ea typeface="Menlo" charset="0"/>
              <a:cs typeface="Menlo" charset="0"/>
            </a:endParaRPr>
          </a:p>
        </p:txBody>
      </p:sp>
      <p:sp>
        <p:nvSpPr>
          <p:cNvPr id="7" name="Content Placeholder 2"/>
          <p:cNvSpPr txBox="1">
            <a:spLocks/>
          </p:cNvSpPr>
          <p:nvPr/>
        </p:nvSpPr>
        <p:spPr>
          <a:xfrm>
            <a:off x="834260" y="3183038"/>
            <a:ext cx="10450796" cy="3090440"/>
          </a:xfrm>
          <a:prstGeom prst="rect">
            <a:avLst/>
          </a:prstGeom>
          <a:ln w="57150">
            <a:noFill/>
          </a:ln>
        </p:spPr>
        <p:txBody>
          <a:bodyPr vert="horz" lIns="91440" tIns="45720" rIns="91440" bIns="45720" numCol="1" rtlCol="0" anchor="t">
            <a:normAutofit/>
          </a:bodyPr>
          <a:lstStyle/>
          <a:p>
            <a:pPr marL="342900" indent="-342900">
              <a:lnSpc>
                <a:spcPct val="150000"/>
              </a:lnSpc>
              <a:spcBef>
                <a:spcPts val="0"/>
              </a:spcBef>
              <a:buFont typeface="+mj-lt"/>
              <a:buAutoNum type="arabicPeriod"/>
            </a:pP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types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rectify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deficiencies of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742950" lvl="1"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compile-time type safety.</a:t>
            </a:r>
          </a:p>
          <a:p>
            <a:pPr marL="742950" lvl="1"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each type has its own namespace.</a:t>
            </a:r>
          </a:p>
          <a:p>
            <a:pPr marL="742950" lvl="1"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 printable strings.</a:t>
            </a:r>
          </a:p>
          <a:p>
            <a:pPr marL="742950" lvl="1"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terate.</a:t>
            </a: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342900" indent="-342900">
              <a:lnSpc>
                <a:spcPct val="150000"/>
              </a:lnSpc>
              <a:spcBef>
                <a:spcPts val="0"/>
              </a:spcBef>
              <a:buFont typeface="+mj-lt"/>
              <a:buAutoNum type="arabicPeriod"/>
            </a:pP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types let you add arbitrary methods and fields and implement arbitrary interfaces.</a:t>
            </a:r>
            <a:b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(i.e. associate different data/behavior with each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type, see example </a:t>
            </a:r>
            <a:r>
              <a:rPr lang="en-US" dirty="0"/>
              <a:t>Item34_2_Enum</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599922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Tips</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6"/>
            <a:ext cx="10450796" cy="4218752"/>
          </a:xfrm>
          <a:prstGeom prst="rect">
            <a:avLst/>
          </a:prstGeom>
          <a:ln w="57150">
            <a:noFill/>
          </a:ln>
        </p:spPr>
        <p:txBody>
          <a:bodyPr vert="horz" lIns="91440" tIns="45720" rIns="91440" bIns="45720" numCol="1" rtlCol="0" anchor="t">
            <a:normAutofit/>
          </a:bodyPr>
          <a:lstStyle/>
          <a:p>
            <a:pPr marL="342900" indent="-342900">
              <a:lnSpc>
                <a:spcPct val="150000"/>
              </a:lnSpc>
              <a:spcBef>
                <a:spcPts val="0"/>
              </a:spcBef>
              <a:buFont typeface="+mj-lt"/>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Just as with other classes, unless you have a compelling reason to expose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method to its clients, declare it private or, if need be, package-private.</a:t>
            </a:r>
          </a:p>
          <a:p>
            <a:pPr marL="342900" indent="-342900">
              <a:lnSpc>
                <a:spcPct val="150000"/>
              </a:lnSpc>
              <a:spcBef>
                <a:spcPts val="0"/>
              </a:spcBef>
              <a:buFont typeface="+mj-lt"/>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is generally useful, it should be a top-level class; if its use is tied to a specific top-level class, it should be a member class of that top-level class.</a:t>
            </a:r>
          </a:p>
          <a:p>
            <a:pPr marL="342900" indent="-342900">
              <a:lnSpc>
                <a:spcPct val="150000"/>
              </a:lnSpc>
              <a:spcBef>
                <a:spcPts val="0"/>
              </a:spcBef>
              <a:buFont typeface="+mj-lt"/>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you override the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toString</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method in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 consider writing a </a:t>
            </a:r>
            <a:r>
              <a:rPr lang="en-US" u="sng"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fromString</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method to translate the custom string representation back to the corresponding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 </a:t>
            </a:r>
            <a:r>
              <a:rPr lang="en-US" dirty="0"/>
              <a:t>Item34_3_FromString</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342900" indent="-342900">
              <a:lnSpc>
                <a:spcPct val="150000"/>
              </a:lnSpc>
              <a:spcBef>
                <a:spcPts val="0"/>
              </a:spcBef>
              <a:buFont typeface="+mj-lt"/>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Use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any time you need a set of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constants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whose members are known at compile time.</a:t>
            </a:r>
          </a:p>
          <a:p>
            <a:pPr>
              <a:lnSpc>
                <a:spcPct val="150000"/>
              </a:lnSpc>
              <a:spcBef>
                <a:spcPts val="0"/>
              </a:spcBef>
            </a:pP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337790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Strategy </a:t>
            </a:r>
            <a:r>
              <a:rPr lang="en-US"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6"/>
            <a:ext cx="10450796" cy="421875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disadvantage of constant-specific method implementations is that they make it harder to share code among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 example </a:t>
            </a:r>
            <a:r>
              <a:rPr lang="en-US" dirty="0"/>
              <a:t>Item34_4_StrategyEnum</a:t>
            </a: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342900" indent="-342900">
              <a:lnSpc>
                <a:spcPct val="150000"/>
              </a:lnSpc>
              <a:spcBef>
                <a:spcPts val="0"/>
              </a:spcBef>
              <a:buFont typeface="+mj-lt"/>
              <a:buAutoNum type="arabicPeriod"/>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437152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Summary</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6"/>
            <a:ext cx="10450796" cy="421875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advantages of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types over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are compelling.</a:t>
            </a:r>
          </a:p>
          <a:p>
            <a:pPr marL="285750" indent="-285750">
              <a:lnSpc>
                <a:spcPct val="150000"/>
              </a:lnSpc>
              <a:buFont typeface="Arial" charset="0"/>
              <a:buChar char="•"/>
            </a:pP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are more readable, safer, and more powerful.</a:t>
            </a:r>
          </a:p>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Some </a:t>
            </a:r>
            <a:r>
              <a:rPr lang="en-US"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benefit from associating data with each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constant.</a:t>
            </a: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Fewer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benefit from associating multiple behaviors with a single method</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Consider the strategy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pattern if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some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share common behaviors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a:lnSpc>
                <a:spcPct val="150000"/>
              </a:lnSpc>
              <a:spcBef>
                <a:spcPts val="0"/>
              </a:spcBef>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spcBef>
                <a:spcPts val="0"/>
              </a:spcBef>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spcBef>
                <a:spcPts val="0"/>
              </a:spcBef>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Reference:</a:t>
            </a:r>
          </a:p>
          <a:p>
            <a:pPr>
              <a:lnSpc>
                <a:spcPct val="150000"/>
              </a:lnSpc>
              <a:spcBef>
                <a:spcPts val="0"/>
              </a:spcBef>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hlinkClick r:id="rId3"/>
              </a:rPr>
              <a:t>http://gitlab.coupang.net/kodiak/effective-java/blob/master/6_enums_and_annotations/item_34_use_enums_instead_of_int_constants.md</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p>
        </p:txBody>
      </p:sp>
    </p:spTree>
    <p:extLst>
      <p:ext uri="{BB962C8B-B14F-4D97-AF65-F5344CB8AC3E}">
        <p14:creationId xmlns:p14="http://schemas.microsoft.com/office/powerpoint/2010/main" val="925380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a:bodyPr>
          <a:lstStyle/>
          <a:p>
            <a:r>
              <a:rPr lang="en-US" sz="3200" b="1" dirty="0"/>
              <a:t>Item 35: Use instance fields instead of </a:t>
            </a:r>
            <a:r>
              <a:rPr lang="en-US" sz="3200" b="1" dirty="0" smtClean="0"/>
              <a:t>ordinals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6"/>
            <a:ext cx="10450796" cy="421875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494281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err="1" smtClean="0">
                <a:latin typeface="Helvetica Neue" charset="0"/>
                <a:ea typeface="Helvetica Neue" charset="0"/>
                <a:cs typeface="Helvetica Neue" charset="0"/>
              </a:rPr>
              <a:t>fdsf</a:t>
            </a:r>
            <a:endParaRPr lang="en-US" sz="1800" dirty="0">
              <a:latin typeface="Helvetica Neue" charset="0"/>
              <a:ea typeface="Helvetica Neue" charset="0"/>
              <a:cs typeface="Helvetica Neue" charset="0"/>
            </a:endParaRPr>
          </a:p>
        </p:txBody>
      </p:sp>
    </p:spTree>
    <p:extLst>
      <p:ext uri="{BB962C8B-B14F-4D97-AF65-F5344CB8AC3E}">
        <p14:creationId xmlns:p14="http://schemas.microsoft.com/office/powerpoint/2010/main" val="1208274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normAutofit fontScale="90000"/>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1: Consider static factory methods instead of constructors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20" name="Text 2"/>
          <p:cNvSpPr/>
          <p:nvPr/>
        </p:nvSpPr>
        <p:spPr>
          <a:xfrm>
            <a:off x="838200" y="1461299"/>
            <a:ext cx="10462846" cy="414152"/>
          </a:xfrm>
          <a:prstGeom prst="rect">
            <a:avLst/>
          </a:prstGeom>
        </p:spPr>
        <p:txBody>
          <a:bodyPr wrap="square">
            <a:spAutoFit/>
          </a:bodyPr>
          <a:lstStyle/>
          <a:p>
            <a:pPr>
              <a:lnSpc>
                <a:spcPct val="150000"/>
              </a:lnSpc>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Advantages of static factory methods </a:t>
            </a:r>
          </a:p>
        </p:txBody>
      </p:sp>
      <p:sp>
        <p:nvSpPr>
          <p:cNvPr id="21" name="Content Placeholder 2"/>
          <p:cNvSpPr txBox="1">
            <a:spLocks/>
          </p:cNvSpPr>
          <p:nvPr/>
        </p:nvSpPr>
        <p:spPr>
          <a:xfrm>
            <a:off x="850250" y="1876797"/>
            <a:ext cx="5030785" cy="904903"/>
          </a:xfrm>
          <a:prstGeom prst="rect">
            <a:avLst/>
          </a:prstGeom>
          <a:ln w="57150">
            <a:noFill/>
          </a:ln>
        </p:spPr>
        <p:txBody>
          <a:bodyPr vert="horz" lIns="91440" tIns="45720" rIns="91440" bIns="45720" numCol="1" rtlCol="0" anchor="t">
            <a:normAutofit fontScale="92500"/>
          </a:bodyPr>
          <a:lstStyle/>
          <a:p>
            <a:pPr marL="342900" indent="-342900">
              <a:lnSpc>
                <a:spcPct val="150000"/>
              </a:lnSpc>
              <a:spcBef>
                <a:spcPts val="0"/>
              </a:spcBef>
              <a:buFont typeface="+mj-lt"/>
              <a:buAutoNum type="arabicPeriod" startAt="4"/>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class of the returned object can vary from call to call as a function of the input parameters</a:t>
            </a:r>
          </a:p>
          <a:p>
            <a:pPr marL="342900" indent="-342900">
              <a:lnSpc>
                <a:spcPct val="150000"/>
              </a:lnSpc>
              <a:spcBef>
                <a:spcPts val="0"/>
              </a:spcBef>
              <a:buFont typeface="Arial" panose="020B0604020202020204" pitchFamily="34" charset="0"/>
              <a:buAutoNum type="arabicPeriod" startAt="4"/>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a:extLst>
              <a:ext uri="{FF2B5EF4-FFF2-40B4-BE49-F238E27FC236}">
                <a16:creationId xmlns:a16="http://schemas.microsoft.com/office/drawing/2014/main" xmlns="" id="{3FB2C2FB-8B47-1F4E-8C02-4C254D7E5AF2}"/>
              </a:ext>
            </a:extLst>
          </p:cNvPr>
          <p:cNvSpPr txBox="1">
            <a:spLocks/>
          </p:cNvSpPr>
          <p:nvPr/>
        </p:nvSpPr>
        <p:spPr>
          <a:xfrm>
            <a:off x="834260" y="4608926"/>
            <a:ext cx="5016817" cy="1086551"/>
          </a:xfrm>
          <a:prstGeom prst="rect">
            <a:avLst/>
          </a:prstGeom>
          <a:ln w="57150">
            <a:noFill/>
          </a:ln>
        </p:spPr>
        <p:txBody>
          <a:bodyPr vert="horz" lIns="91440" tIns="45720" rIns="91440" bIns="45720" numCol="1" rtlCol="0" anchor="t">
            <a:normAutofit fontScale="92500"/>
          </a:bodyPr>
          <a:lstStyle/>
          <a:p>
            <a:pPr marL="342900" indent="-342900">
              <a:lnSpc>
                <a:spcPct val="150000"/>
              </a:lnSpc>
              <a:spcBef>
                <a:spcPts val="0"/>
              </a:spcBef>
              <a:buFont typeface="+mj-lt"/>
              <a:buAutoNum type="arabicPeriod" startAt="5"/>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class of the returned object need no exist when the class containing the method is written</a:t>
            </a:r>
          </a:p>
        </p:txBody>
      </p:sp>
      <p:sp>
        <p:nvSpPr>
          <p:cNvPr id="15" name="Content Placeholder 2">
            <a:extLst>
              <a:ext uri="{FF2B5EF4-FFF2-40B4-BE49-F238E27FC236}">
                <a16:creationId xmlns:a16="http://schemas.microsoft.com/office/drawing/2014/main" xmlns="" id="{DFAFEAB0-FB97-5140-BFFE-E99B869E1DE4}"/>
              </a:ext>
            </a:extLst>
          </p:cNvPr>
          <p:cNvSpPr txBox="1">
            <a:spLocks/>
          </p:cNvSpPr>
          <p:nvPr/>
        </p:nvSpPr>
        <p:spPr>
          <a:xfrm>
            <a:off x="1235239" y="2687310"/>
            <a:ext cx="4574287" cy="1124294"/>
          </a:xfrm>
          <a:prstGeom prst="rect">
            <a:avLst/>
          </a:prstGeom>
          <a:ln w="57150">
            <a:noFill/>
          </a:ln>
        </p:spPr>
        <p:txBody>
          <a:bodyPr vert="horz" lIns="91440" tIns="45720" rIns="91440" bIns="45720" numCol="1" rtlCol="0" anchor="t">
            <a:normAutofit fontScale="92500" lnSpcReduction="20000"/>
          </a:bodyPr>
          <a:lstStyle/>
          <a:p>
            <a:pPr marL="0" indent="0">
              <a:lnSpc>
                <a:spcPct val="150000"/>
              </a:lnSpc>
              <a:spcBef>
                <a:spcPts val="0"/>
              </a:spcBef>
              <a:buFont typeface="Arial" panose="020B0604020202020204" pitchFamily="34" charset="0"/>
              <a:buNone/>
            </a:pPr>
            <a:r>
              <a:rPr lang="en-US" sz="1400" b="1" i="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EnumSet</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class in the OpenJDK return an instance of one of two subclasses, depending on the size of the underlying </a:t>
            </a:r>
            <a:r>
              <a:rPr lang="en-US" sz="14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 ( &lt;= 64 : </a:t>
            </a:r>
            <a:r>
              <a:rPr lang="en-US" sz="14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RegularEnumSet</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&gt; 64 : </a:t>
            </a:r>
            <a:r>
              <a:rPr lang="en-US" sz="14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JumboEnumSet</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p>
        </p:txBody>
      </p:sp>
      <p:sp>
        <p:nvSpPr>
          <p:cNvPr id="13" name="Content Placeholder 2">
            <a:extLst>
              <a:ext uri="{FF2B5EF4-FFF2-40B4-BE49-F238E27FC236}">
                <a16:creationId xmlns:a16="http://schemas.microsoft.com/office/drawing/2014/main" xmlns="" id="{F5A6AC55-D017-D94F-931B-14625AC646CD}"/>
              </a:ext>
            </a:extLst>
          </p:cNvPr>
          <p:cNvSpPr txBox="1">
            <a:spLocks/>
          </p:cNvSpPr>
          <p:nvPr/>
        </p:nvSpPr>
        <p:spPr>
          <a:xfrm>
            <a:off x="1235239" y="5428648"/>
            <a:ext cx="4615838" cy="442764"/>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From the basis of </a:t>
            </a:r>
            <a:r>
              <a:rPr lang="en-US" sz="1400" b="1" i="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Service Provider Frameworks</a:t>
            </a:r>
          </a:p>
        </p:txBody>
      </p:sp>
      <p:sp>
        <p:nvSpPr>
          <p:cNvPr id="3" name="Rectangle 2">
            <a:extLst>
              <a:ext uri="{FF2B5EF4-FFF2-40B4-BE49-F238E27FC236}">
                <a16:creationId xmlns:a16="http://schemas.microsoft.com/office/drawing/2014/main" xmlns="" id="{7155A98D-B548-6D4F-B2BA-866CA07AD977}"/>
              </a:ext>
            </a:extLst>
          </p:cNvPr>
          <p:cNvSpPr/>
          <p:nvPr/>
        </p:nvSpPr>
        <p:spPr>
          <a:xfrm>
            <a:off x="5996540" y="1461299"/>
            <a:ext cx="5337004" cy="517064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100" dirty="0">
                <a:solidFill>
                  <a:srgbClr val="808080"/>
                </a:solidFill>
                <a:latin typeface="D2Coding" panose="020B0609020101020101" pitchFamily="49" charset="-127"/>
                <a:ea typeface="D2Coding" panose="020B0609020101020101" pitchFamily="49" charset="-127"/>
              </a:rPr>
              <a:t>// Service interface</a:t>
            </a:r>
            <a:br>
              <a:rPr lang="en-US" sz="1100" dirty="0">
                <a:solidFill>
                  <a:srgbClr val="808080"/>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public interface </a:t>
            </a:r>
            <a:r>
              <a:rPr lang="en-US" sz="1100" dirty="0">
                <a:latin typeface="D2Coding" panose="020B0609020101020101" pitchFamily="49" charset="-127"/>
                <a:ea typeface="D2Coding" panose="020B0609020101020101" pitchFamily="49" charset="-127"/>
              </a:rPr>
              <a:t>Service {</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 </a:t>
            </a:r>
            <a:r>
              <a:rPr lang="en-US" sz="1100" dirty="0">
                <a:solidFill>
                  <a:srgbClr val="808080"/>
                </a:solidFill>
                <a:latin typeface="D2Coding" panose="020B0609020101020101" pitchFamily="49" charset="-127"/>
                <a:ea typeface="D2Coding" panose="020B0609020101020101" pitchFamily="49" charset="-127"/>
              </a:rPr>
              <a:t>// Service-specific methods go here</a:t>
            </a:r>
            <a:br>
              <a:rPr lang="en-US" sz="1100" dirty="0">
                <a:solidFill>
                  <a:srgbClr val="808080"/>
                </a:solidFill>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a:t>
            </a:r>
            <a:br>
              <a:rPr lang="en-US" sz="1100" dirty="0">
                <a:latin typeface="D2Coding" panose="020B0609020101020101" pitchFamily="49" charset="-127"/>
                <a:ea typeface="D2Coding" panose="020B0609020101020101" pitchFamily="49" charset="-127"/>
              </a:rPr>
            </a:br>
            <a:r>
              <a:rPr lang="en-US" sz="1100" dirty="0">
                <a:solidFill>
                  <a:srgbClr val="808080"/>
                </a:solidFill>
                <a:latin typeface="D2Coding" panose="020B0609020101020101" pitchFamily="49" charset="-127"/>
                <a:ea typeface="D2Coding" panose="020B0609020101020101" pitchFamily="49" charset="-127"/>
              </a:rPr>
              <a:t>// Service provider interface</a:t>
            </a:r>
            <a:br>
              <a:rPr lang="en-US" sz="1100" dirty="0">
                <a:solidFill>
                  <a:srgbClr val="808080"/>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public interface </a:t>
            </a:r>
            <a:r>
              <a:rPr lang="en-US" sz="1100" dirty="0">
                <a:latin typeface="D2Coding" panose="020B0609020101020101" pitchFamily="49" charset="-127"/>
                <a:ea typeface="D2Coding" panose="020B0609020101020101" pitchFamily="49" charset="-127"/>
              </a:rPr>
              <a:t>Provider {</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Service </a:t>
            </a:r>
            <a:r>
              <a:rPr lang="en-US" sz="1100" dirty="0" err="1">
                <a:solidFill>
                  <a:srgbClr val="FFC66D"/>
                </a:solidFill>
                <a:latin typeface="D2Coding" panose="020B0609020101020101" pitchFamily="49" charset="-127"/>
                <a:ea typeface="D2Coding" panose="020B0609020101020101" pitchFamily="49" charset="-127"/>
              </a:rPr>
              <a:t>newService</a:t>
            </a:r>
            <a:r>
              <a:rPr lang="en-US" sz="1100" dirty="0">
                <a:latin typeface="D2Coding" panose="020B0609020101020101" pitchFamily="49" charset="-127"/>
                <a:ea typeface="D2Coding" panose="020B0609020101020101" pitchFamily="49" charset="-127"/>
              </a:rPr>
              <a:t>()</a:t>
            </a:r>
            <a:r>
              <a:rPr lang="en-US" sz="1100" dirty="0">
                <a:solidFill>
                  <a:srgbClr val="CC7832"/>
                </a:solidFill>
                <a:latin typeface="D2Coding" panose="020B0609020101020101" pitchFamily="49" charset="-127"/>
                <a:ea typeface="D2Coding" panose="020B0609020101020101" pitchFamily="49" charset="-127"/>
              </a:rPr>
              <a:t>;</a:t>
            </a:r>
            <a:br>
              <a:rPr lang="en-US" sz="1100" dirty="0">
                <a:solidFill>
                  <a:srgbClr val="CC7832"/>
                </a:solidFill>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a:t>
            </a:r>
            <a:br>
              <a:rPr lang="en-US" sz="1100" dirty="0">
                <a:latin typeface="D2Coding" panose="020B0609020101020101" pitchFamily="49" charset="-127"/>
                <a:ea typeface="D2Coding" panose="020B0609020101020101" pitchFamily="49" charset="-127"/>
              </a:rPr>
            </a:br>
            <a:r>
              <a:rPr lang="en-US" sz="1100" dirty="0">
                <a:solidFill>
                  <a:srgbClr val="808080"/>
                </a:solidFill>
                <a:latin typeface="D2Coding" panose="020B0609020101020101" pitchFamily="49" charset="-127"/>
                <a:ea typeface="D2Coding" panose="020B0609020101020101" pitchFamily="49" charset="-127"/>
              </a:rPr>
              <a:t>// </a:t>
            </a:r>
            <a:r>
              <a:rPr lang="en-US" sz="1100" dirty="0" err="1">
                <a:solidFill>
                  <a:srgbClr val="808080"/>
                </a:solidFill>
                <a:latin typeface="D2Coding" panose="020B0609020101020101" pitchFamily="49" charset="-127"/>
                <a:ea typeface="D2Coding" panose="020B0609020101020101" pitchFamily="49" charset="-127"/>
              </a:rPr>
              <a:t>Noninstantiable</a:t>
            </a:r>
            <a:r>
              <a:rPr lang="en-US" sz="1100" dirty="0">
                <a:solidFill>
                  <a:srgbClr val="808080"/>
                </a:solidFill>
                <a:latin typeface="D2Coding" panose="020B0609020101020101" pitchFamily="49" charset="-127"/>
                <a:ea typeface="D2Coding" panose="020B0609020101020101" pitchFamily="49" charset="-127"/>
              </a:rPr>
              <a:t> class for service registration and access</a:t>
            </a:r>
            <a:br>
              <a:rPr lang="en-US" sz="1100" dirty="0">
                <a:solidFill>
                  <a:srgbClr val="808080"/>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public class </a:t>
            </a:r>
            <a:r>
              <a:rPr lang="en-US" sz="1100" dirty="0">
                <a:latin typeface="D2Coding" panose="020B0609020101020101" pitchFamily="49" charset="-127"/>
                <a:ea typeface="D2Coding" panose="020B0609020101020101" pitchFamily="49" charset="-127"/>
              </a:rPr>
              <a:t>Services {</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a:t>
            </a:r>
            <a:r>
              <a:rPr lang="en-US" sz="1100" dirty="0">
                <a:solidFill>
                  <a:srgbClr val="CC7832"/>
                </a:solidFill>
                <a:latin typeface="D2Coding" panose="020B0609020101020101" pitchFamily="49" charset="-127"/>
                <a:ea typeface="D2Coding" panose="020B0609020101020101" pitchFamily="49" charset="-127"/>
              </a:rPr>
              <a:t>private </a:t>
            </a:r>
            <a:r>
              <a:rPr lang="en-US" sz="1100" dirty="0">
                <a:solidFill>
                  <a:srgbClr val="FFC66D"/>
                </a:solidFill>
                <a:latin typeface="D2Coding" panose="020B0609020101020101" pitchFamily="49" charset="-127"/>
                <a:ea typeface="D2Coding" panose="020B0609020101020101" pitchFamily="49" charset="-127"/>
              </a:rPr>
              <a:t>Services</a:t>
            </a:r>
            <a:r>
              <a:rPr lang="en-US" sz="1100" dirty="0">
                <a:latin typeface="D2Coding" panose="020B0609020101020101" pitchFamily="49" charset="-127"/>
                <a:ea typeface="D2Coding" panose="020B0609020101020101" pitchFamily="49" charset="-127"/>
              </a:rPr>
              <a:t>() { }  </a:t>
            </a:r>
            <a:r>
              <a:rPr lang="en-US" sz="1100" dirty="0">
                <a:solidFill>
                  <a:srgbClr val="808080"/>
                </a:solidFill>
                <a:latin typeface="D2Coding" panose="020B0609020101020101" pitchFamily="49" charset="-127"/>
                <a:ea typeface="D2Coding" panose="020B0609020101020101" pitchFamily="49" charset="-127"/>
              </a:rPr>
              <a:t>// Prevents instantiation (Item 4)</a:t>
            </a:r>
            <a:br>
              <a:rPr lang="en-US" sz="1100" dirty="0">
                <a:solidFill>
                  <a:srgbClr val="808080"/>
                </a:solidFill>
                <a:latin typeface="D2Coding" panose="020B0609020101020101" pitchFamily="49" charset="-127"/>
                <a:ea typeface="D2Coding" panose="020B0609020101020101" pitchFamily="49" charset="-127"/>
              </a:rPr>
            </a:br>
            <a:r>
              <a:rPr lang="en-US" sz="1100" dirty="0">
                <a:solidFill>
                  <a:srgbClr val="808080"/>
                </a:solidFill>
                <a:latin typeface="D2Coding" panose="020B0609020101020101" pitchFamily="49" charset="-127"/>
                <a:ea typeface="D2Coding" panose="020B0609020101020101" pitchFamily="49" charset="-127"/>
              </a:rPr>
              <a:t>   // Maps service names to services</a:t>
            </a:r>
            <a:br>
              <a:rPr lang="en-US" sz="1100" dirty="0">
                <a:solidFill>
                  <a:srgbClr val="808080"/>
                </a:solidFill>
                <a:latin typeface="D2Coding" panose="020B0609020101020101" pitchFamily="49" charset="-127"/>
                <a:ea typeface="D2Coding" panose="020B0609020101020101" pitchFamily="49" charset="-127"/>
              </a:rPr>
            </a:br>
            <a:r>
              <a:rPr lang="en-US" sz="1100" dirty="0">
                <a:solidFill>
                  <a:srgbClr val="808080"/>
                </a:solidFill>
                <a:latin typeface="D2Coding" panose="020B0609020101020101" pitchFamily="49" charset="-127"/>
                <a:ea typeface="D2Coding" panose="020B0609020101020101" pitchFamily="49" charset="-127"/>
              </a:rPr>
              <a:t>   </a:t>
            </a:r>
            <a:r>
              <a:rPr lang="en-US" sz="1100" dirty="0">
                <a:solidFill>
                  <a:srgbClr val="CC7832"/>
                </a:solidFill>
                <a:latin typeface="D2Coding" panose="020B0609020101020101" pitchFamily="49" charset="-127"/>
                <a:ea typeface="D2Coding" panose="020B0609020101020101" pitchFamily="49" charset="-127"/>
              </a:rPr>
              <a:t>private static final </a:t>
            </a:r>
            <a:r>
              <a:rPr lang="en-US" sz="1100" dirty="0">
                <a:latin typeface="D2Coding" panose="020B0609020101020101" pitchFamily="49" charset="-127"/>
                <a:ea typeface="D2Coding" panose="020B0609020101020101" pitchFamily="49" charset="-127"/>
              </a:rPr>
              <a:t>Map&lt;String</a:t>
            </a:r>
            <a:r>
              <a:rPr lang="en-US" sz="1100" dirty="0">
                <a:solidFill>
                  <a:srgbClr val="CC7832"/>
                </a:solidFill>
                <a:latin typeface="D2Coding" panose="020B0609020101020101" pitchFamily="49" charset="-127"/>
                <a:ea typeface="D2Coding" panose="020B0609020101020101" pitchFamily="49" charset="-127"/>
              </a:rPr>
              <a:t>, </a:t>
            </a:r>
            <a:r>
              <a:rPr lang="en-US" sz="1100" dirty="0">
                <a:latin typeface="D2Coding" panose="020B0609020101020101" pitchFamily="49" charset="-127"/>
                <a:ea typeface="D2Coding" panose="020B0609020101020101" pitchFamily="49" charset="-127"/>
              </a:rPr>
              <a:t>Provider&gt; </a:t>
            </a:r>
            <a:r>
              <a:rPr lang="en-US" sz="1100" i="1" dirty="0">
                <a:solidFill>
                  <a:srgbClr val="9876AA"/>
                </a:solidFill>
                <a:latin typeface="D2Coding" panose="020B0609020101020101" pitchFamily="49" charset="-127"/>
                <a:ea typeface="D2Coding" panose="020B0609020101020101" pitchFamily="49" charset="-127"/>
              </a:rPr>
              <a:t>providers </a:t>
            </a:r>
            <a:r>
              <a:rPr lang="en-US" sz="1100" dirty="0">
                <a:latin typeface="D2Coding" panose="020B0609020101020101" pitchFamily="49" charset="-127"/>
                <a:ea typeface="D2Coding" panose="020B0609020101020101" pitchFamily="49" charset="-127"/>
              </a:rPr>
              <a:t>=</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a:t>
            </a:r>
            <a:r>
              <a:rPr lang="en-US" sz="1100" dirty="0">
                <a:solidFill>
                  <a:srgbClr val="CC7832"/>
                </a:solidFill>
                <a:latin typeface="D2Coding" panose="020B0609020101020101" pitchFamily="49" charset="-127"/>
                <a:ea typeface="D2Coding" panose="020B0609020101020101" pitchFamily="49" charset="-127"/>
              </a:rPr>
              <a:t>new </a:t>
            </a:r>
            <a:r>
              <a:rPr lang="en-US" sz="1100" dirty="0" err="1">
                <a:latin typeface="D2Coding" panose="020B0609020101020101" pitchFamily="49" charset="-127"/>
                <a:ea typeface="D2Coding" panose="020B0609020101020101" pitchFamily="49" charset="-127"/>
              </a:rPr>
              <a:t>ConcurrentHashMap</a:t>
            </a:r>
            <a:r>
              <a:rPr lang="en-US" sz="1100" dirty="0">
                <a:latin typeface="D2Coding" panose="020B0609020101020101" pitchFamily="49" charset="-127"/>
                <a:ea typeface="D2Coding" panose="020B0609020101020101" pitchFamily="49" charset="-127"/>
              </a:rPr>
              <a:t>&lt;String</a:t>
            </a:r>
            <a:r>
              <a:rPr lang="en-US" sz="1100" dirty="0">
                <a:solidFill>
                  <a:srgbClr val="CC7832"/>
                </a:solidFill>
                <a:latin typeface="D2Coding" panose="020B0609020101020101" pitchFamily="49" charset="-127"/>
                <a:ea typeface="D2Coding" panose="020B0609020101020101" pitchFamily="49" charset="-127"/>
              </a:rPr>
              <a:t>, </a:t>
            </a:r>
            <a:r>
              <a:rPr lang="en-US" sz="1100" dirty="0">
                <a:latin typeface="D2Coding" panose="020B0609020101020101" pitchFamily="49" charset="-127"/>
                <a:ea typeface="D2Coding" panose="020B0609020101020101" pitchFamily="49" charset="-127"/>
              </a:rPr>
              <a:t>Provider&gt;()</a:t>
            </a:r>
            <a:r>
              <a:rPr lang="en-US" sz="1100" dirty="0">
                <a:solidFill>
                  <a:srgbClr val="CC7832"/>
                </a:solidFill>
                <a:latin typeface="D2Coding" panose="020B0609020101020101" pitchFamily="49" charset="-127"/>
                <a:ea typeface="D2Coding" panose="020B0609020101020101" pitchFamily="49" charset="-127"/>
              </a:rPr>
              <a:t>;</a:t>
            </a:r>
            <a:br>
              <a:rPr lang="en-US" sz="1100" dirty="0">
                <a:solidFill>
                  <a:srgbClr val="CC7832"/>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   public static final </a:t>
            </a:r>
            <a:r>
              <a:rPr lang="en-US" sz="1100" dirty="0">
                <a:latin typeface="D2Coding" panose="020B0609020101020101" pitchFamily="49" charset="-127"/>
                <a:ea typeface="D2Coding" panose="020B0609020101020101" pitchFamily="49" charset="-127"/>
              </a:rPr>
              <a:t>String </a:t>
            </a:r>
            <a:r>
              <a:rPr lang="en-US" sz="1100" i="1" dirty="0">
                <a:solidFill>
                  <a:srgbClr val="9876AA"/>
                </a:solidFill>
                <a:latin typeface="D2Coding" panose="020B0609020101020101" pitchFamily="49" charset="-127"/>
                <a:ea typeface="D2Coding" panose="020B0609020101020101" pitchFamily="49" charset="-127"/>
              </a:rPr>
              <a:t>DEFAULT_PROVIDER_NAME </a:t>
            </a:r>
            <a:r>
              <a:rPr lang="en-US" sz="1100" dirty="0">
                <a:latin typeface="D2Coding" panose="020B0609020101020101" pitchFamily="49" charset="-127"/>
                <a:ea typeface="D2Coding" panose="020B0609020101020101" pitchFamily="49" charset="-127"/>
              </a:rPr>
              <a:t>= </a:t>
            </a:r>
            <a:r>
              <a:rPr lang="en-US" sz="1100" dirty="0">
                <a:solidFill>
                  <a:srgbClr val="6A8759"/>
                </a:solidFill>
                <a:latin typeface="D2Coding" panose="020B0609020101020101" pitchFamily="49" charset="-127"/>
                <a:ea typeface="D2Coding" panose="020B0609020101020101" pitchFamily="49" charset="-127"/>
              </a:rPr>
              <a:t>"&lt;def&gt;"</a:t>
            </a:r>
            <a:r>
              <a:rPr lang="en-US" sz="1100" dirty="0">
                <a:solidFill>
                  <a:srgbClr val="CC7832"/>
                </a:solidFill>
                <a:latin typeface="D2Coding" panose="020B0609020101020101" pitchFamily="49" charset="-127"/>
                <a:ea typeface="D2Coding" panose="020B0609020101020101" pitchFamily="49" charset="-127"/>
              </a:rPr>
              <a:t>;</a:t>
            </a:r>
            <a:br>
              <a:rPr lang="en-US" sz="1100" dirty="0">
                <a:solidFill>
                  <a:srgbClr val="CC7832"/>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
            </a:r>
            <a:br>
              <a:rPr lang="en-US" sz="1100" dirty="0">
                <a:solidFill>
                  <a:srgbClr val="CC7832"/>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   </a:t>
            </a:r>
            <a:r>
              <a:rPr lang="en-US" sz="1100" dirty="0">
                <a:solidFill>
                  <a:srgbClr val="808080"/>
                </a:solidFill>
                <a:latin typeface="D2Coding" panose="020B0609020101020101" pitchFamily="49" charset="-127"/>
                <a:ea typeface="D2Coding" panose="020B0609020101020101" pitchFamily="49" charset="-127"/>
              </a:rPr>
              <a:t>// Provider registration API</a:t>
            </a:r>
            <a:br>
              <a:rPr lang="en-US" sz="1100" dirty="0">
                <a:solidFill>
                  <a:srgbClr val="808080"/>
                </a:solidFill>
                <a:latin typeface="D2Coding" panose="020B0609020101020101" pitchFamily="49" charset="-127"/>
                <a:ea typeface="D2Coding" panose="020B0609020101020101" pitchFamily="49" charset="-127"/>
              </a:rPr>
            </a:br>
            <a:r>
              <a:rPr lang="en-US" sz="1100" dirty="0">
                <a:solidFill>
                  <a:srgbClr val="808080"/>
                </a:solidFill>
                <a:latin typeface="D2Coding" panose="020B0609020101020101" pitchFamily="49" charset="-127"/>
                <a:ea typeface="D2Coding" panose="020B0609020101020101" pitchFamily="49" charset="-127"/>
              </a:rPr>
              <a:t>   </a:t>
            </a:r>
            <a:r>
              <a:rPr lang="en-US" sz="1100" dirty="0">
                <a:solidFill>
                  <a:srgbClr val="CC7832"/>
                </a:solidFill>
                <a:latin typeface="D2Coding" panose="020B0609020101020101" pitchFamily="49" charset="-127"/>
                <a:ea typeface="D2Coding" panose="020B0609020101020101" pitchFamily="49" charset="-127"/>
              </a:rPr>
              <a:t>public static void </a:t>
            </a:r>
            <a:r>
              <a:rPr lang="en-US" sz="1100" dirty="0" err="1">
                <a:solidFill>
                  <a:srgbClr val="FFC66D"/>
                </a:solidFill>
                <a:latin typeface="D2Coding" panose="020B0609020101020101" pitchFamily="49" charset="-127"/>
                <a:ea typeface="D2Coding" panose="020B0609020101020101" pitchFamily="49" charset="-127"/>
              </a:rPr>
              <a:t>registerDefaultProvider</a:t>
            </a:r>
            <a:r>
              <a:rPr lang="en-US" sz="1100" dirty="0">
                <a:latin typeface="D2Coding" panose="020B0609020101020101" pitchFamily="49" charset="-127"/>
                <a:ea typeface="D2Coding" panose="020B0609020101020101" pitchFamily="49" charset="-127"/>
              </a:rPr>
              <a:t>(Provider p) {</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a:t>
            </a:r>
            <a:r>
              <a:rPr lang="en-US" sz="1100" i="1" dirty="0" err="1">
                <a:latin typeface="D2Coding" panose="020B0609020101020101" pitchFamily="49" charset="-127"/>
                <a:ea typeface="D2Coding" panose="020B0609020101020101" pitchFamily="49" charset="-127"/>
              </a:rPr>
              <a:t>registerProvider</a:t>
            </a:r>
            <a:r>
              <a:rPr lang="en-US" sz="1100" dirty="0">
                <a:latin typeface="D2Coding" panose="020B0609020101020101" pitchFamily="49" charset="-127"/>
                <a:ea typeface="D2Coding" panose="020B0609020101020101" pitchFamily="49" charset="-127"/>
              </a:rPr>
              <a:t>(</a:t>
            </a:r>
            <a:r>
              <a:rPr lang="en-US" sz="1100" i="1" dirty="0">
                <a:solidFill>
                  <a:srgbClr val="9876AA"/>
                </a:solidFill>
                <a:latin typeface="D2Coding" panose="020B0609020101020101" pitchFamily="49" charset="-127"/>
                <a:ea typeface="D2Coding" panose="020B0609020101020101" pitchFamily="49" charset="-127"/>
              </a:rPr>
              <a:t>DEFAULT_PROVIDER_NAME</a:t>
            </a:r>
            <a:r>
              <a:rPr lang="en-US" sz="1100" dirty="0">
                <a:solidFill>
                  <a:srgbClr val="CC7832"/>
                </a:solidFill>
                <a:latin typeface="D2Coding" panose="020B0609020101020101" pitchFamily="49" charset="-127"/>
                <a:ea typeface="D2Coding" panose="020B0609020101020101" pitchFamily="49" charset="-127"/>
              </a:rPr>
              <a:t>, </a:t>
            </a:r>
            <a:r>
              <a:rPr lang="en-US" sz="1100" dirty="0">
                <a:latin typeface="D2Coding" panose="020B0609020101020101" pitchFamily="49" charset="-127"/>
                <a:ea typeface="D2Coding" panose="020B0609020101020101" pitchFamily="49" charset="-127"/>
              </a:rPr>
              <a:t>p)</a:t>
            </a:r>
            <a:r>
              <a:rPr lang="en-US" sz="1100" dirty="0">
                <a:solidFill>
                  <a:srgbClr val="CC7832"/>
                </a:solidFill>
                <a:latin typeface="D2Coding" panose="020B0609020101020101" pitchFamily="49" charset="-127"/>
                <a:ea typeface="D2Coding" panose="020B0609020101020101" pitchFamily="49" charset="-127"/>
              </a:rPr>
              <a:t>;</a:t>
            </a:r>
            <a:br>
              <a:rPr lang="en-US" sz="1100" dirty="0">
                <a:solidFill>
                  <a:srgbClr val="CC7832"/>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   </a:t>
            </a:r>
            <a:r>
              <a:rPr lang="en-US" sz="1100" dirty="0">
                <a:latin typeface="D2Coding" panose="020B0609020101020101" pitchFamily="49" charset="-127"/>
                <a:ea typeface="D2Coding" panose="020B0609020101020101" pitchFamily="49" charset="-127"/>
              </a:rPr>
              <a:t>}</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a:t>
            </a:r>
            <a:r>
              <a:rPr lang="en-US" sz="1100" dirty="0">
                <a:solidFill>
                  <a:srgbClr val="CC7832"/>
                </a:solidFill>
                <a:latin typeface="D2Coding" panose="020B0609020101020101" pitchFamily="49" charset="-127"/>
                <a:ea typeface="D2Coding" panose="020B0609020101020101" pitchFamily="49" charset="-127"/>
              </a:rPr>
              <a:t>public static void </a:t>
            </a:r>
            <a:r>
              <a:rPr lang="en-US" sz="1100" dirty="0" err="1">
                <a:solidFill>
                  <a:srgbClr val="FFC66D"/>
                </a:solidFill>
                <a:latin typeface="D2Coding" panose="020B0609020101020101" pitchFamily="49" charset="-127"/>
                <a:ea typeface="D2Coding" panose="020B0609020101020101" pitchFamily="49" charset="-127"/>
              </a:rPr>
              <a:t>registerProvider</a:t>
            </a:r>
            <a:r>
              <a:rPr lang="en-US" sz="1100" dirty="0">
                <a:latin typeface="D2Coding" panose="020B0609020101020101" pitchFamily="49" charset="-127"/>
                <a:ea typeface="D2Coding" panose="020B0609020101020101" pitchFamily="49" charset="-127"/>
              </a:rPr>
              <a:t>(String name</a:t>
            </a:r>
            <a:r>
              <a:rPr lang="en-US" sz="1100" dirty="0">
                <a:solidFill>
                  <a:srgbClr val="CC7832"/>
                </a:solidFill>
                <a:latin typeface="D2Coding" panose="020B0609020101020101" pitchFamily="49" charset="-127"/>
                <a:ea typeface="D2Coding" panose="020B0609020101020101" pitchFamily="49" charset="-127"/>
              </a:rPr>
              <a:t>, </a:t>
            </a:r>
            <a:r>
              <a:rPr lang="en-US" sz="1100" dirty="0">
                <a:latin typeface="D2Coding" panose="020B0609020101020101" pitchFamily="49" charset="-127"/>
                <a:ea typeface="D2Coding" panose="020B0609020101020101" pitchFamily="49" charset="-127"/>
              </a:rPr>
              <a:t>Provider p){</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a:t>
            </a:r>
            <a:r>
              <a:rPr lang="en-US" sz="1100" i="1" dirty="0" err="1">
                <a:solidFill>
                  <a:srgbClr val="9876AA"/>
                </a:solidFill>
                <a:latin typeface="D2Coding" panose="020B0609020101020101" pitchFamily="49" charset="-127"/>
                <a:ea typeface="D2Coding" panose="020B0609020101020101" pitchFamily="49" charset="-127"/>
              </a:rPr>
              <a:t>providers</a:t>
            </a:r>
            <a:r>
              <a:rPr lang="en-US" sz="1100" dirty="0" err="1">
                <a:latin typeface="D2Coding" panose="020B0609020101020101" pitchFamily="49" charset="-127"/>
                <a:ea typeface="D2Coding" panose="020B0609020101020101" pitchFamily="49" charset="-127"/>
              </a:rPr>
              <a:t>.put</a:t>
            </a:r>
            <a:r>
              <a:rPr lang="en-US" sz="1100" dirty="0">
                <a:latin typeface="D2Coding" panose="020B0609020101020101" pitchFamily="49" charset="-127"/>
                <a:ea typeface="D2Coding" panose="020B0609020101020101" pitchFamily="49" charset="-127"/>
              </a:rPr>
              <a:t>(name</a:t>
            </a:r>
            <a:r>
              <a:rPr lang="en-US" sz="1100" dirty="0">
                <a:solidFill>
                  <a:srgbClr val="CC7832"/>
                </a:solidFill>
                <a:latin typeface="D2Coding" panose="020B0609020101020101" pitchFamily="49" charset="-127"/>
                <a:ea typeface="D2Coding" panose="020B0609020101020101" pitchFamily="49" charset="-127"/>
              </a:rPr>
              <a:t>, </a:t>
            </a:r>
            <a:r>
              <a:rPr lang="en-US" sz="1100" dirty="0">
                <a:latin typeface="D2Coding" panose="020B0609020101020101" pitchFamily="49" charset="-127"/>
                <a:ea typeface="D2Coding" panose="020B0609020101020101" pitchFamily="49" charset="-127"/>
              </a:rPr>
              <a:t>p)</a:t>
            </a:r>
            <a:r>
              <a:rPr lang="en-US" sz="1100" dirty="0">
                <a:solidFill>
                  <a:srgbClr val="CC7832"/>
                </a:solidFill>
                <a:latin typeface="D2Coding" panose="020B0609020101020101" pitchFamily="49" charset="-127"/>
                <a:ea typeface="D2Coding" panose="020B0609020101020101" pitchFamily="49" charset="-127"/>
              </a:rPr>
              <a:t>;</a:t>
            </a:r>
            <a:br>
              <a:rPr lang="en-US" sz="1100" dirty="0">
                <a:solidFill>
                  <a:srgbClr val="CC7832"/>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   </a:t>
            </a:r>
            <a:r>
              <a:rPr lang="en-US" sz="1100" dirty="0">
                <a:latin typeface="D2Coding" panose="020B0609020101020101" pitchFamily="49" charset="-127"/>
                <a:ea typeface="D2Coding" panose="020B0609020101020101" pitchFamily="49" charset="-127"/>
              </a:rPr>
              <a:t>}</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a:t>
            </a:r>
            <a:r>
              <a:rPr lang="en-US" sz="1100" dirty="0">
                <a:solidFill>
                  <a:srgbClr val="808080"/>
                </a:solidFill>
                <a:latin typeface="D2Coding" panose="020B0609020101020101" pitchFamily="49" charset="-127"/>
                <a:ea typeface="D2Coding" panose="020B0609020101020101" pitchFamily="49" charset="-127"/>
              </a:rPr>
              <a:t>// Service access API</a:t>
            </a:r>
            <a:r>
              <a:rPr lang="en-US" sz="1100" dirty="0">
                <a:latin typeface="D2Coding" panose="020B0609020101020101" pitchFamily="49" charset="-127"/>
                <a:ea typeface="D2Coding" panose="020B0609020101020101" pitchFamily="49" charset="-127"/>
              </a:rPr>
              <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a:t>
            </a:r>
            <a:r>
              <a:rPr lang="en-US" sz="1100" dirty="0">
                <a:solidFill>
                  <a:srgbClr val="CC7832"/>
                </a:solidFill>
                <a:latin typeface="D2Coding" panose="020B0609020101020101" pitchFamily="49" charset="-127"/>
                <a:ea typeface="D2Coding" panose="020B0609020101020101" pitchFamily="49" charset="-127"/>
              </a:rPr>
              <a:t>public static </a:t>
            </a:r>
            <a:r>
              <a:rPr lang="en-US" sz="1100" dirty="0">
                <a:latin typeface="D2Coding" panose="020B0609020101020101" pitchFamily="49" charset="-127"/>
                <a:ea typeface="D2Coding" panose="020B0609020101020101" pitchFamily="49" charset="-127"/>
              </a:rPr>
              <a:t>Service </a:t>
            </a:r>
            <a:r>
              <a:rPr lang="en-US" sz="1100" dirty="0" err="1">
                <a:solidFill>
                  <a:srgbClr val="FFC66D"/>
                </a:solidFill>
                <a:latin typeface="D2Coding" panose="020B0609020101020101" pitchFamily="49" charset="-127"/>
                <a:ea typeface="D2Coding" panose="020B0609020101020101" pitchFamily="49" charset="-127"/>
              </a:rPr>
              <a:t>newInstance</a:t>
            </a:r>
            <a:r>
              <a:rPr lang="en-US" sz="1100" dirty="0">
                <a:latin typeface="D2Coding" panose="020B0609020101020101" pitchFamily="49" charset="-127"/>
                <a:ea typeface="D2Coding" panose="020B0609020101020101" pitchFamily="49" charset="-127"/>
              </a:rPr>
              <a:t>(String name) {</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      Provider p = </a:t>
            </a:r>
            <a:r>
              <a:rPr lang="en-US" sz="1100" i="1" dirty="0" err="1">
                <a:solidFill>
                  <a:srgbClr val="9876AA"/>
                </a:solidFill>
                <a:latin typeface="D2Coding" panose="020B0609020101020101" pitchFamily="49" charset="-127"/>
                <a:ea typeface="D2Coding" panose="020B0609020101020101" pitchFamily="49" charset="-127"/>
              </a:rPr>
              <a:t>providers</a:t>
            </a:r>
            <a:r>
              <a:rPr lang="en-US" sz="1100" dirty="0" err="1">
                <a:latin typeface="D2Coding" panose="020B0609020101020101" pitchFamily="49" charset="-127"/>
                <a:ea typeface="D2Coding" panose="020B0609020101020101" pitchFamily="49" charset="-127"/>
              </a:rPr>
              <a:t>.get</a:t>
            </a:r>
            <a:r>
              <a:rPr lang="en-US" sz="1100" dirty="0">
                <a:latin typeface="D2Coding" panose="020B0609020101020101" pitchFamily="49" charset="-127"/>
                <a:ea typeface="D2Coding" panose="020B0609020101020101" pitchFamily="49" charset="-127"/>
              </a:rPr>
              <a:t>(name)</a:t>
            </a:r>
            <a:r>
              <a:rPr lang="en-US" sz="1100" dirty="0">
                <a:solidFill>
                  <a:srgbClr val="CC7832"/>
                </a:solidFill>
                <a:latin typeface="D2Coding" panose="020B0609020101020101" pitchFamily="49" charset="-127"/>
                <a:ea typeface="D2Coding" panose="020B0609020101020101" pitchFamily="49" charset="-127"/>
              </a:rPr>
              <a:t>;</a:t>
            </a:r>
            <a:br>
              <a:rPr lang="en-US" sz="1100" dirty="0">
                <a:solidFill>
                  <a:srgbClr val="CC7832"/>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      if </a:t>
            </a:r>
            <a:r>
              <a:rPr lang="en-US" sz="1100" dirty="0">
                <a:latin typeface="D2Coding" panose="020B0609020101020101" pitchFamily="49" charset="-127"/>
                <a:ea typeface="D2Coding" panose="020B0609020101020101" pitchFamily="49" charset="-127"/>
              </a:rPr>
              <a:t>(p == </a:t>
            </a:r>
            <a:r>
              <a:rPr lang="en-US" sz="1100" dirty="0">
                <a:solidFill>
                  <a:srgbClr val="CC7832"/>
                </a:solidFill>
                <a:latin typeface="D2Coding" panose="020B0609020101020101" pitchFamily="49" charset="-127"/>
                <a:ea typeface="D2Coding" panose="020B0609020101020101" pitchFamily="49" charset="-127"/>
              </a:rPr>
              <a:t>null</a:t>
            </a:r>
            <a:r>
              <a:rPr lang="en-US" sz="1100" dirty="0">
                <a:latin typeface="D2Coding" panose="020B0609020101020101" pitchFamily="49" charset="-127"/>
                <a:ea typeface="D2Coding" panose="020B0609020101020101" pitchFamily="49" charset="-127"/>
              </a:rPr>
              <a:t>) </a:t>
            </a:r>
            <a:r>
              <a:rPr lang="en-US" sz="1100" dirty="0">
                <a:solidFill>
                  <a:srgbClr val="CC7832"/>
                </a:solidFill>
                <a:latin typeface="D2Coding" panose="020B0609020101020101" pitchFamily="49" charset="-127"/>
                <a:ea typeface="D2Coding" panose="020B0609020101020101" pitchFamily="49" charset="-127"/>
              </a:rPr>
              <a:t>throw new </a:t>
            </a:r>
            <a:r>
              <a:rPr lang="en-US" sz="1100" dirty="0" err="1">
                <a:latin typeface="D2Coding" panose="020B0609020101020101" pitchFamily="49" charset="-127"/>
                <a:ea typeface="D2Coding" panose="020B0609020101020101" pitchFamily="49" charset="-127"/>
              </a:rPr>
              <a:t>IllegalArgumentException</a:t>
            </a:r>
            <a:r>
              <a:rPr lang="en-US" sz="1100" dirty="0">
                <a:latin typeface="D2Coding" panose="020B0609020101020101" pitchFamily="49" charset="-127"/>
                <a:ea typeface="D2Coding" panose="020B0609020101020101" pitchFamily="49" charset="-127"/>
              </a:rPr>
              <a:t>(</a:t>
            </a:r>
            <a:r>
              <a:rPr lang="en-US" sz="1100" dirty="0">
                <a:solidFill>
                  <a:srgbClr val="6A8759"/>
                </a:solidFill>
                <a:latin typeface="D2Coding" panose="020B0609020101020101" pitchFamily="49" charset="-127"/>
                <a:ea typeface="D2Coding" panose="020B0609020101020101" pitchFamily="49" charset="-127"/>
              </a:rPr>
              <a:t>"No provider”); </a:t>
            </a:r>
            <a:r>
              <a:rPr lang="en-US" sz="1100" dirty="0">
                <a:solidFill>
                  <a:srgbClr val="CC7832"/>
                </a:solidFill>
                <a:latin typeface="D2Coding" panose="020B0609020101020101" pitchFamily="49" charset="-127"/>
                <a:ea typeface="D2Coding" panose="020B0609020101020101" pitchFamily="49" charset="-127"/>
              </a:rPr>
              <a:t/>
            </a:r>
            <a:br>
              <a:rPr lang="en-US" sz="1100" dirty="0">
                <a:solidFill>
                  <a:srgbClr val="CC7832"/>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      return </a:t>
            </a:r>
            <a:r>
              <a:rPr lang="en-US" sz="1100" dirty="0" err="1">
                <a:latin typeface="D2Coding" panose="020B0609020101020101" pitchFamily="49" charset="-127"/>
                <a:ea typeface="D2Coding" panose="020B0609020101020101" pitchFamily="49" charset="-127"/>
              </a:rPr>
              <a:t>p.newService</a:t>
            </a:r>
            <a:r>
              <a:rPr lang="en-US" sz="1100" dirty="0">
                <a:latin typeface="D2Coding" panose="020B0609020101020101" pitchFamily="49" charset="-127"/>
                <a:ea typeface="D2Coding" panose="020B0609020101020101" pitchFamily="49" charset="-127"/>
              </a:rPr>
              <a:t>()</a:t>
            </a:r>
            <a:r>
              <a:rPr lang="en-US" sz="1100" dirty="0">
                <a:solidFill>
                  <a:srgbClr val="CC7832"/>
                </a:solidFill>
                <a:latin typeface="D2Coding" panose="020B0609020101020101" pitchFamily="49" charset="-127"/>
                <a:ea typeface="D2Coding" panose="020B0609020101020101" pitchFamily="49" charset="-127"/>
              </a:rPr>
              <a:t>;</a:t>
            </a:r>
            <a:br>
              <a:rPr lang="en-US" sz="1100" dirty="0">
                <a:solidFill>
                  <a:srgbClr val="CC7832"/>
                </a:solidFill>
                <a:latin typeface="D2Coding" panose="020B0609020101020101" pitchFamily="49" charset="-127"/>
                <a:ea typeface="D2Coding" panose="020B0609020101020101" pitchFamily="49" charset="-127"/>
              </a:rPr>
            </a:br>
            <a:r>
              <a:rPr lang="en-US" sz="1100" dirty="0">
                <a:solidFill>
                  <a:srgbClr val="CC7832"/>
                </a:solidFill>
                <a:latin typeface="D2Coding" panose="020B0609020101020101" pitchFamily="49" charset="-127"/>
                <a:ea typeface="D2Coding" panose="020B0609020101020101" pitchFamily="49" charset="-127"/>
              </a:rPr>
              <a:t>   </a:t>
            </a:r>
            <a:r>
              <a:rPr lang="en-US" sz="1100" dirty="0">
                <a:latin typeface="D2Coding" panose="020B0609020101020101" pitchFamily="49" charset="-127"/>
                <a:ea typeface="D2Coding" panose="020B0609020101020101" pitchFamily="49" charset="-127"/>
              </a:rPr>
              <a:t>}</a:t>
            </a:r>
            <a:br>
              <a:rPr lang="en-US" sz="1100" dirty="0">
                <a:latin typeface="D2Coding" panose="020B0609020101020101" pitchFamily="49" charset="-127"/>
                <a:ea typeface="D2Coding" panose="020B0609020101020101" pitchFamily="49" charset="-127"/>
              </a:rPr>
            </a:br>
            <a:r>
              <a:rPr lang="en-US" sz="1100" dirty="0">
                <a:latin typeface="D2Coding" panose="020B0609020101020101" pitchFamily="49" charset="-127"/>
                <a:ea typeface="D2Coding" panose="020B0609020101020101" pitchFamily="49" charset="-127"/>
              </a:rPr>
              <a:t>}</a:t>
            </a:r>
          </a:p>
        </p:txBody>
      </p:sp>
    </p:spTree>
    <p:extLst>
      <p:ext uri="{BB962C8B-B14F-4D97-AF65-F5344CB8AC3E}">
        <p14:creationId xmlns:p14="http://schemas.microsoft.com/office/powerpoint/2010/main" val="23163561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5004</TotalTime>
  <Words>483</Words>
  <Application>Microsoft Macintosh PowerPoint</Application>
  <PresentationFormat>Widescreen</PresentationFormat>
  <Paragraphs>66</Paragraphs>
  <Slides>9</Slides>
  <Notes>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9</vt:i4>
      </vt:variant>
    </vt:vector>
  </HeadingPairs>
  <TitlesOfParts>
    <vt:vector size="23" baseType="lpstr">
      <vt:lpstr>Calibri</vt:lpstr>
      <vt:lpstr>D2Coding</vt:lpstr>
      <vt:lpstr>Helvetica Neue</vt:lpstr>
      <vt:lpstr>Helvetica Neue Light</vt:lpstr>
      <vt:lpstr>Menlo</vt:lpstr>
      <vt:lpstr>Segoe UI</vt:lpstr>
      <vt:lpstr>Segoe UI Light</vt:lpstr>
      <vt:lpstr>Segoe UI Semilight</vt:lpstr>
      <vt:lpstr>Tw Cen MT</vt:lpstr>
      <vt:lpstr>Tw Cen MT Condensed</vt:lpstr>
      <vt:lpstr>Wingdings 3</vt:lpstr>
      <vt:lpstr>Arial</vt:lpstr>
      <vt:lpstr>Integral</vt:lpstr>
      <vt:lpstr>QuickStarter Theme</vt:lpstr>
      <vt:lpstr>Effective Java 3RD Edition</vt:lpstr>
      <vt:lpstr>Item 34: Use enums instead of int constants</vt:lpstr>
      <vt:lpstr>Item 34: Use enums instead of int constants</vt:lpstr>
      <vt:lpstr>Item 34: Use enums instead of int constants</vt:lpstr>
      <vt:lpstr>Item 34: Use enums instead of int constants</vt:lpstr>
      <vt:lpstr>Item 34: Use enums instead of int constants</vt:lpstr>
      <vt:lpstr>Item 35: Use instance fields instead of ordinals</vt:lpstr>
      <vt:lpstr>PowerPoint Presentation</vt:lpstr>
      <vt:lpstr>Item 1: Consider static factory methods instead of constructors</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Jacojang (Jae Man Jang) [Product Engineering]</dc:creator>
  <cp:lastModifiedBy>Alpha (Wang Zhongxing) [Shipping Consolidation &amp; Brandshop]</cp:lastModifiedBy>
  <cp:revision>52</cp:revision>
  <dcterms:created xsi:type="dcterms:W3CDTF">2018-05-22T13:31:14Z</dcterms:created>
  <dcterms:modified xsi:type="dcterms:W3CDTF">2018-06-14T12:05:53Z</dcterms:modified>
</cp:coreProperties>
</file>