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21"/>
  </p:notesMasterIdLst>
  <p:sldIdLst>
    <p:sldId id="261" r:id="rId3"/>
    <p:sldId id="284" r:id="rId4"/>
    <p:sldId id="265" r:id="rId5"/>
    <p:sldId id="286" r:id="rId6"/>
    <p:sldId id="287" r:id="rId7"/>
    <p:sldId id="283" r:id="rId8"/>
    <p:sldId id="285" r:id="rId9"/>
    <p:sldId id="293" r:id="rId10"/>
    <p:sldId id="288" r:id="rId11"/>
    <p:sldId id="294" r:id="rId12"/>
    <p:sldId id="289" r:id="rId13"/>
    <p:sldId id="295" r:id="rId14"/>
    <p:sldId id="290" r:id="rId15"/>
    <p:sldId id="296" r:id="rId16"/>
    <p:sldId id="291" r:id="rId17"/>
    <p:sldId id="297" r:id="rId18"/>
    <p:sldId id="298" r:id="rId19"/>
    <p:sldId id="29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5" autoAdjust="0"/>
    <p:restoredTop sz="85739" autoAdjust="0"/>
  </p:normalViewPr>
  <p:slideViewPr>
    <p:cSldViewPr snapToGrid="0">
      <p:cViewPr varScale="1">
        <p:scale>
          <a:sx n="109" d="100"/>
          <a:sy n="109" d="100"/>
        </p:scale>
        <p:origin x="200"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5840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ffectiveprogramming.tistory.com/entry/Flyweight-%ED%8C%A8%ED%84%B4"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ffectiveprogramming.tistory.com/entry/Flyweight-%ED%8C%A8%ED%84%B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ffectiveprogramming.tistory.com/entry/Flyweight-%ED%8C%A8%ED%84%B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085282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777913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3588657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674790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060879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073087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208540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2860635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59098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329116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65364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They have names</a:t>
            </a:r>
          </a:p>
          <a:p>
            <a:pPr marL="228600" indent="-228600">
              <a:buAutoNum type="arabicPeriod"/>
            </a:pPr>
            <a:r>
              <a:rPr lang="en-US" dirty="0"/>
              <a:t>They are not required to create a new object each time they’re invoked</a:t>
            </a:r>
          </a:p>
          <a:p>
            <a:pPr marL="685800" lvl="1" indent="-228600">
              <a:buAutoNum type="arabicPeriod"/>
            </a:pPr>
            <a:r>
              <a:rPr lang="en-US" dirty="0"/>
              <a:t>This allows immutable classes, or to cache instance </a:t>
            </a:r>
          </a:p>
          <a:p>
            <a:pPr marL="685800" lvl="1" indent="-228600">
              <a:buAutoNum type="arabicPeriod"/>
            </a:pPr>
            <a:r>
              <a:rPr lang="en-US" dirty="0"/>
              <a:t>It’s similar  to the “flyweight pattern”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They can return an object of any subtype of their return type.</a:t>
            </a:r>
          </a:p>
          <a:p>
            <a:pPr marL="685800" lvl="1" indent="-228600">
              <a:buAutoNum type="arabicPeriod"/>
            </a:pPr>
            <a:r>
              <a:rPr lang="en-US" dirty="0"/>
              <a:t>Interface has companion class (Type vs Types)</a:t>
            </a:r>
          </a:p>
          <a:p>
            <a:pPr marL="685800" lvl="1" indent="-228600">
              <a:buAutoNum type="arabicPeriod"/>
            </a:pPr>
            <a:endParaRPr lang="en-US" dirty="0"/>
          </a:p>
          <a:p>
            <a:r>
              <a:rPr lang="en-US" dirty="0">
                <a:effectLst/>
              </a:rPr>
              <a:t>Flyweight </a:t>
            </a:r>
            <a:r>
              <a:rPr lang="ko-KR" altLang="en-US" dirty="0">
                <a:effectLst/>
              </a:rPr>
              <a:t>패턴은 비용이 큰 자원을 공통으로 사용할 수 있도록 만드는 패턴이다</a:t>
            </a:r>
            <a:r>
              <a:rPr lang="en-US" altLang="ko-KR" dirty="0">
                <a:effectLst/>
              </a:rPr>
              <a:t>. </a:t>
            </a:r>
            <a:r>
              <a:rPr lang="ko-KR" altLang="en-US" dirty="0">
                <a:effectLst/>
              </a:rPr>
              <a:t>자원에 대한 비용은 크게 두가지로 나눠 볼 수 있다</a:t>
            </a:r>
            <a:r>
              <a:rPr lang="en-US" altLang="ko-KR" dirty="0">
                <a:effectLst/>
              </a:rPr>
              <a:t>.</a:t>
            </a:r>
          </a:p>
          <a:p>
            <a:r>
              <a:rPr lang="en-US" altLang="ko-KR" dirty="0">
                <a:effectLst/>
              </a:rPr>
              <a:t>1. </a:t>
            </a:r>
            <a:r>
              <a:rPr lang="ko-KR" altLang="en-US" dirty="0">
                <a:effectLst/>
              </a:rPr>
              <a:t>중복 생성될 가능성이 높은 경우</a:t>
            </a:r>
            <a:r>
              <a:rPr lang="en-US" altLang="ko-KR" dirty="0">
                <a:effectLst/>
              </a:rPr>
              <a:t>.</a:t>
            </a:r>
          </a:p>
          <a:p>
            <a:r>
              <a:rPr lang="ko-KR" altLang="en-US" dirty="0">
                <a:effectLst/>
              </a:rPr>
              <a:t>중복 생성될 가능성이 높다는 것은 동일한 자원이 자주 사용될 가능성이 매우 높다는 것을 의미한다</a:t>
            </a:r>
            <a:r>
              <a:rPr lang="en-US" altLang="ko-KR" dirty="0">
                <a:effectLst/>
              </a:rPr>
              <a:t>. </a:t>
            </a:r>
            <a:r>
              <a:rPr lang="ko-KR" altLang="en-US" dirty="0">
                <a:effectLst/>
              </a:rPr>
              <a:t>이런 자원은 공통 자원 형태로 관리하고 있다가 요청이 있을 때 제공해 주는 편이 좋다</a:t>
            </a:r>
            <a:r>
              <a:rPr lang="en-US" altLang="ko-KR" dirty="0">
                <a:effectLst/>
              </a:rPr>
              <a:t>.</a:t>
            </a:r>
          </a:p>
          <a:p>
            <a:r>
              <a:rPr lang="en-US" altLang="ko-KR" dirty="0">
                <a:effectLst/>
              </a:rPr>
              <a:t>2. </a:t>
            </a:r>
            <a:r>
              <a:rPr lang="ko-KR" altLang="en-US" dirty="0">
                <a:effectLst/>
              </a:rPr>
              <a:t>자원 생성 비용은 큰데 사용 빈도가 낮은 경우</a:t>
            </a:r>
            <a:r>
              <a:rPr lang="en-US" altLang="ko-KR" dirty="0">
                <a:effectLst/>
              </a:rPr>
              <a:t>.</a:t>
            </a:r>
          </a:p>
          <a:p>
            <a:r>
              <a:rPr lang="ko-KR" altLang="en-US" dirty="0">
                <a:effectLst/>
              </a:rPr>
              <a:t>이런 자원을 항상 미리 생성해 두는 것은 낭비이다</a:t>
            </a:r>
            <a:r>
              <a:rPr lang="en-US" altLang="ko-KR" dirty="0">
                <a:effectLst/>
              </a:rPr>
              <a:t>. </a:t>
            </a:r>
            <a:r>
              <a:rPr lang="ko-KR" altLang="en-US" dirty="0">
                <a:effectLst/>
              </a:rPr>
              <a:t>따라서 요청이 있을 때에 생성해서 제공해 주는 편이 좋다</a:t>
            </a:r>
            <a:r>
              <a:rPr lang="en-US" altLang="ko-KR" dirty="0">
                <a:effectLst/>
              </a:rPr>
              <a:t>.</a:t>
            </a:r>
          </a:p>
          <a:p>
            <a:br>
              <a:rPr lang="en-US" altLang="ko-KR" dirty="0">
                <a:effectLst/>
              </a:rPr>
            </a:br>
            <a:br>
              <a:rPr lang="en-US" altLang="ko-KR" dirty="0">
                <a:effectLst/>
              </a:rPr>
            </a:br>
            <a:r>
              <a:rPr lang="ko-KR" altLang="en-US" dirty="0">
                <a:effectLst/>
              </a:rPr>
              <a:t>출처</a:t>
            </a:r>
            <a:r>
              <a:rPr lang="en-US" altLang="ko-KR" dirty="0">
                <a:effectLst/>
              </a:rPr>
              <a:t>: </a:t>
            </a:r>
            <a:r>
              <a:rPr lang="en-US" dirty="0">
                <a:effectLst/>
                <a:hlinkClick r:id="rId3"/>
              </a:rPr>
              <a:t>http://effectiveprogramming.tistory.com/entry/Flyweight-</a:t>
            </a:r>
            <a:r>
              <a:rPr lang="ko-KR" altLang="en-US" dirty="0">
                <a:effectLst/>
                <a:hlinkClick r:id="rId3"/>
              </a:rPr>
              <a:t>패턴</a:t>
            </a:r>
            <a:r>
              <a:rPr lang="ko-KR" altLang="en-US" dirty="0">
                <a:effectLst/>
              </a:rPr>
              <a:t> </a:t>
            </a:r>
            <a:r>
              <a:rPr lang="en-US" altLang="ko-KR" dirty="0">
                <a:effectLst/>
              </a:rPr>
              <a:t>[</a:t>
            </a:r>
            <a:r>
              <a:rPr lang="en-US" dirty="0">
                <a:effectLst/>
              </a:rPr>
              <a:t>Effective Programming]</a:t>
            </a:r>
          </a:p>
          <a:p>
            <a:pPr marL="685800" lvl="1" indent="-228600">
              <a:buAutoNum type="arabicPeriod"/>
            </a:pPr>
            <a:endParaRPr lang="en-US" dirty="0"/>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62678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They have names</a:t>
            </a:r>
          </a:p>
          <a:p>
            <a:pPr marL="228600" indent="-228600">
              <a:buAutoNum type="arabicPeriod"/>
            </a:pPr>
            <a:r>
              <a:rPr lang="en-US" dirty="0"/>
              <a:t>They are not required to create a new object each time they’re invoked</a:t>
            </a:r>
          </a:p>
          <a:p>
            <a:pPr marL="685800" lvl="1" indent="-228600">
              <a:buAutoNum type="arabicPeriod"/>
            </a:pPr>
            <a:r>
              <a:rPr lang="en-US" dirty="0"/>
              <a:t>This allows immutable classes, or to cache instance </a:t>
            </a:r>
          </a:p>
          <a:p>
            <a:pPr marL="685800" lvl="1" indent="-228600">
              <a:buAutoNum type="arabicPeriod"/>
            </a:pPr>
            <a:r>
              <a:rPr lang="en-US" dirty="0"/>
              <a:t>It’s similar  to the “flyweight pattern”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They can return an object of any subtype of their return type.</a:t>
            </a:r>
          </a:p>
          <a:p>
            <a:pPr marL="685800" lvl="1" indent="-228600">
              <a:buAutoNum type="arabicPeriod"/>
            </a:pPr>
            <a:r>
              <a:rPr lang="en-US" dirty="0"/>
              <a:t>Interface has companion class (Type vs Types)</a:t>
            </a:r>
          </a:p>
          <a:p>
            <a:pPr marL="685800" lvl="1" indent="-228600">
              <a:buAutoNum type="arabicPeriod"/>
            </a:pPr>
            <a:endParaRPr lang="en-US" dirty="0"/>
          </a:p>
          <a:p>
            <a:r>
              <a:rPr lang="en-US" dirty="0">
                <a:effectLst/>
              </a:rPr>
              <a:t>Flyweight </a:t>
            </a:r>
            <a:r>
              <a:rPr lang="ko-KR" altLang="en-US" dirty="0">
                <a:effectLst/>
              </a:rPr>
              <a:t>패턴은 비용이 큰 자원을 공통으로 사용할 수 있도록 만드는 패턴이다</a:t>
            </a:r>
            <a:r>
              <a:rPr lang="en-US" altLang="ko-KR" dirty="0">
                <a:effectLst/>
              </a:rPr>
              <a:t>. </a:t>
            </a:r>
            <a:r>
              <a:rPr lang="ko-KR" altLang="en-US" dirty="0">
                <a:effectLst/>
              </a:rPr>
              <a:t>자원에 대한 비용은 크게 두가지로 나눠 볼 수 있다</a:t>
            </a:r>
            <a:r>
              <a:rPr lang="en-US" altLang="ko-KR" dirty="0">
                <a:effectLst/>
              </a:rPr>
              <a:t>.</a:t>
            </a:r>
          </a:p>
          <a:p>
            <a:r>
              <a:rPr lang="en-US" altLang="ko-KR" dirty="0">
                <a:effectLst/>
              </a:rPr>
              <a:t>1. </a:t>
            </a:r>
            <a:r>
              <a:rPr lang="ko-KR" altLang="en-US" dirty="0">
                <a:effectLst/>
              </a:rPr>
              <a:t>중복 생성될 가능성이 높은 경우</a:t>
            </a:r>
            <a:r>
              <a:rPr lang="en-US" altLang="ko-KR" dirty="0">
                <a:effectLst/>
              </a:rPr>
              <a:t>.</a:t>
            </a:r>
          </a:p>
          <a:p>
            <a:r>
              <a:rPr lang="ko-KR" altLang="en-US" dirty="0">
                <a:effectLst/>
              </a:rPr>
              <a:t>중복 생성될 가능성이 높다는 것은 동일한 자원이 자주 사용될 가능성이 매우 높다는 것을 의미한다</a:t>
            </a:r>
            <a:r>
              <a:rPr lang="en-US" altLang="ko-KR" dirty="0">
                <a:effectLst/>
              </a:rPr>
              <a:t>. </a:t>
            </a:r>
            <a:r>
              <a:rPr lang="ko-KR" altLang="en-US" dirty="0">
                <a:effectLst/>
              </a:rPr>
              <a:t>이런 자원은 공통 자원 형태로 관리하고 있다가 요청이 있을 때 제공해 주는 편이 좋다</a:t>
            </a:r>
            <a:r>
              <a:rPr lang="en-US" altLang="ko-KR" dirty="0">
                <a:effectLst/>
              </a:rPr>
              <a:t>.</a:t>
            </a:r>
          </a:p>
          <a:p>
            <a:r>
              <a:rPr lang="en-US" altLang="ko-KR" dirty="0">
                <a:effectLst/>
              </a:rPr>
              <a:t>2. </a:t>
            </a:r>
            <a:r>
              <a:rPr lang="ko-KR" altLang="en-US" dirty="0">
                <a:effectLst/>
              </a:rPr>
              <a:t>자원 생성 비용은 큰데 사용 빈도가 낮은 경우</a:t>
            </a:r>
            <a:r>
              <a:rPr lang="en-US" altLang="ko-KR" dirty="0">
                <a:effectLst/>
              </a:rPr>
              <a:t>.</a:t>
            </a:r>
          </a:p>
          <a:p>
            <a:r>
              <a:rPr lang="ko-KR" altLang="en-US" dirty="0">
                <a:effectLst/>
              </a:rPr>
              <a:t>이런 자원을 항상 미리 생성해 두는 것은 낭비이다</a:t>
            </a:r>
            <a:r>
              <a:rPr lang="en-US" altLang="ko-KR" dirty="0">
                <a:effectLst/>
              </a:rPr>
              <a:t>. </a:t>
            </a:r>
            <a:r>
              <a:rPr lang="ko-KR" altLang="en-US" dirty="0">
                <a:effectLst/>
              </a:rPr>
              <a:t>따라서 요청이 있을 때에 생성해서 제공해 주는 편이 좋다</a:t>
            </a:r>
            <a:r>
              <a:rPr lang="en-US" altLang="ko-KR" dirty="0">
                <a:effectLst/>
              </a:rPr>
              <a:t>.</a:t>
            </a:r>
          </a:p>
          <a:p>
            <a:br>
              <a:rPr lang="en-US" altLang="ko-KR" dirty="0">
                <a:effectLst/>
              </a:rPr>
            </a:br>
            <a:br>
              <a:rPr lang="en-US" altLang="ko-KR" dirty="0">
                <a:effectLst/>
              </a:rPr>
            </a:br>
            <a:r>
              <a:rPr lang="ko-KR" altLang="en-US" dirty="0">
                <a:effectLst/>
              </a:rPr>
              <a:t>출처</a:t>
            </a:r>
            <a:r>
              <a:rPr lang="en-US" altLang="ko-KR" dirty="0">
                <a:effectLst/>
              </a:rPr>
              <a:t>: </a:t>
            </a:r>
            <a:r>
              <a:rPr lang="en-US" dirty="0">
                <a:effectLst/>
                <a:hlinkClick r:id="rId3"/>
              </a:rPr>
              <a:t>http://effectiveprogramming.tistory.com/entry/Flyweight-</a:t>
            </a:r>
            <a:r>
              <a:rPr lang="ko-KR" altLang="en-US" dirty="0">
                <a:effectLst/>
                <a:hlinkClick r:id="rId3"/>
              </a:rPr>
              <a:t>패턴</a:t>
            </a:r>
            <a:r>
              <a:rPr lang="ko-KR" altLang="en-US" dirty="0">
                <a:effectLst/>
              </a:rPr>
              <a:t> </a:t>
            </a:r>
            <a:r>
              <a:rPr lang="en-US" altLang="ko-KR" dirty="0">
                <a:effectLst/>
              </a:rPr>
              <a:t>[</a:t>
            </a:r>
            <a:r>
              <a:rPr lang="en-US" dirty="0">
                <a:effectLst/>
              </a:rPr>
              <a:t>Effective Programming]</a:t>
            </a:r>
          </a:p>
          <a:p>
            <a:pPr marL="685800" lvl="1" indent="-228600">
              <a:buAutoNum type="arabicPeriod"/>
            </a:pPr>
            <a:endParaRPr lang="en-US" dirty="0"/>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19001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They have names</a:t>
            </a:r>
          </a:p>
          <a:p>
            <a:pPr marL="228600" indent="-228600">
              <a:buAutoNum type="arabicPeriod"/>
            </a:pPr>
            <a:r>
              <a:rPr lang="en-US" dirty="0"/>
              <a:t>They are not required to create a new object each time they’re invoked</a:t>
            </a:r>
          </a:p>
          <a:p>
            <a:pPr marL="685800" lvl="1" indent="-228600">
              <a:buAutoNum type="arabicPeriod"/>
            </a:pPr>
            <a:r>
              <a:rPr lang="en-US" dirty="0"/>
              <a:t>This allows immutable classes, or to cache instance </a:t>
            </a:r>
          </a:p>
          <a:p>
            <a:pPr marL="685800" lvl="1" indent="-228600">
              <a:buAutoNum type="arabicPeriod"/>
            </a:pPr>
            <a:r>
              <a:rPr lang="en-US" dirty="0"/>
              <a:t>It’s similar  to the “flyweight pattern”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They can return an object of any subtype of their return type.</a:t>
            </a:r>
          </a:p>
          <a:p>
            <a:pPr marL="685800" lvl="1" indent="-228600">
              <a:buAutoNum type="arabicPeriod"/>
            </a:pPr>
            <a:r>
              <a:rPr lang="en-US" dirty="0"/>
              <a:t>Interface has companion class (Type vs Types)</a:t>
            </a:r>
          </a:p>
          <a:p>
            <a:pPr marL="685800" lvl="1" indent="-228600">
              <a:buAutoNum type="arabicPeriod"/>
            </a:pPr>
            <a:endParaRPr lang="en-US" dirty="0"/>
          </a:p>
          <a:p>
            <a:r>
              <a:rPr lang="en-US" dirty="0">
                <a:effectLst/>
              </a:rPr>
              <a:t>Flyweight </a:t>
            </a:r>
            <a:r>
              <a:rPr lang="ko-KR" altLang="en-US" dirty="0">
                <a:effectLst/>
              </a:rPr>
              <a:t>패턴은 비용이 큰 자원을 공통으로 사용할 수 있도록 만드는 패턴이다</a:t>
            </a:r>
            <a:r>
              <a:rPr lang="en-US" altLang="ko-KR" dirty="0">
                <a:effectLst/>
              </a:rPr>
              <a:t>. </a:t>
            </a:r>
            <a:r>
              <a:rPr lang="ko-KR" altLang="en-US" dirty="0">
                <a:effectLst/>
              </a:rPr>
              <a:t>자원에 대한 비용은 크게 두가지로 나눠 볼 수 있다</a:t>
            </a:r>
            <a:r>
              <a:rPr lang="en-US" altLang="ko-KR" dirty="0">
                <a:effectLst/>
              </a:rPr>
              <a:t>.</a:t>
            </a:r>
          </a:p>
          <a:p>
            <a:r>
              <a:rPr lang="en-US" altLang="ko-KR" dirty="0">
                <a:effectLst/>
              </a:rPr>
              <a:t>1. </a:t>
            </a:r>
            <a:r>
              <a:rPr lang="ko-KR" altLang="en-US" dirty="0">
                <a:effectLst/>
              </a:rPr>
              <a:t>중복 생성될 가능성이 높은 경우</a:t>
            </a:r>
            <a:r>
              <a:rPr lang="en-US" altLang="ko-KR" dirty="0">
                <a:effectLst/>
              </a:rPr>
              <a:t>.</a:t>
            </a:r>
          </a:p>
          <a:p>
            <a:r>
              <a:rPr lang="ko-KR" altLang="en-US" dirty="0">
                <a:effectLst/>
              </a:rPr>
              <a:t>중복 생성될 가능성이 높다는 것은 동일한 자원이 자주 사용될 가능성이 매우 높다는 것을 의미한다</a:t>
            </a:r>
            <a:r>
              <a:rPr lang="en-US" altLang="ko-KR" dirty="0">
                <a:effectLst/>
              </a:rPr>
              <a:t>. </a:t>
            </a:r>
            <a:r>
              <a:rPr lang="ko-KR" altLang="en-US" dirty="0">
                <a:effectLst/>
              </a:rPr>
              <a:t>이런 자원은 공통 자원 형태로 관리하고 있다가 요청이 있을 때 제공해 주는 편이 좋다</a:t>
            </a:r>
            <a:r>
              <a:rPr lang="en-US" altLang="ko-KR" dirty="0">
                <a:effectLst/>
              </a:rPr>
              <a:t>.</a:t>
            </a:r>
          </a:p>
          <a:p>
            <a:r>
              <a:rPr lang="en-US" altLang="ko-KR" dirty="0">
                <a:effectLst/>
              </a:rPr>
              <a:t>2. </a:t>
            </a:r>
            <a:r>
              <a:rPr lang="ko-KR" altLang="en-US" dirty="0">
                <a:effectLst/>
              </a:rPr>
              <a:t>자원 생성 비용은 큰데 사용 빈도가 낮은 경우</a:t>
            </a:r>
            <a:r>
              <a:rPr lang="en-US" altLang="ko-KR" dirty="0">
                <a:effectLst/>
              </a:rPr>
              <a:t>.</a:t>
            </a:r>
          </a:p>
          <a:p>
            <a:r>
              <a:rPr lang="ko-KR" altLang="en-US" dirty="0">
                <a:effectLst/>
              </a:rPr>
              <a:t>이런 자원을 항상 미리 생성해 두는 것은 낭비이다</a:t>
            </a:r>
            <a:r>
              <a:rPr lang="en-US" altLang="ko-KR" dirty="0">
                <a:effectLst/>
              </a:rPr>
              <a:t>. </a:t>
            </a:r>
            <a:r>
              <a:rPr lang="ko-KR" altLang="en-US" dirty="0">
                <a:effectLst/>
              </a:rPr>
              <a:t>따라서 요청이 있을 때에 생성해서 제공해 주는 편이 좋다</a:t>
            </a:r>
            <a:r>
              <a:rPr lang="en-US" altLang="ko-KR" dirty="0">
                <a:effectLst/>
              </a:rPr>
              <a:t>.</a:t>
            </a:r>
          </a:p>
          <a:p>
            <a:br>
              <a:rPr lang="en-US" altLang="ko-KR" dirty="0">
                <a:effectLst/>
              </a:rPr>
            </a:br>
            <a:br>
              <a:rPr lang="en-US" altLang="ko-KR" dirty="0">
                <a:effectLst/>
              </a:rPr>
            </a:br>
            <a:r>
              <a:rPr lang="ko-KR" altLang="en-US" dirty="0">
                <a:effectLst/>
              </a:rPr>
              <a:t>출처</a:t>
            </a:r>
            <a:r>
              <a:rPr lang="en-US" altLang="ko-KR" dirty="0">
                <a:effectLst/>
              </a:rPr>
              <a:t>: </a:t>
            </a:r>
            <a:r>
              <a:rPr lang="en-US" dirty="0">
                <a:effectLst/>
                <a:hlinkClick r:id="rId3"/>
              </a:rPr>
              <a:t>http://effectiveprogramming.tistory.com/entry/Flyweight-</a:t>
            </a:r>
            <a:r>
              <a:rPr lang="ko-KR" altLang="en-US" dirty="0">
                <a:effectLst/>
                <a:hlinkClick r:id="rId3"/>
              </a:rPr>
              <a:t>패턴</a:t>
            </a:r>
            <a:r>
              <a:rPr lang="ko-KR" altLang="en-US" dirty="0">
                <a:effectLst/>
              </a:rPr>
              <a:t> </a:t>
            </a:r>
            <a:r>
              <a:rPr lang="en-US" altLang="ko-KR" dirty="0">
                <a:effectLst/>
              </a:rPr>
              <a:t>[</a:t>
            </a:r>
            <a:r>
              <a:rPr lang="en-US" dirty="0">
                <a:effectLst/>
              </a:rPr>
              <a:t>Effective Programming]</a:t>
            </a:r>
          </a:p>
          <a:p>
            <a:pPr marL="685800" lvl="1" indent="-228600">
              <a:buAutoNum type="arabicPeriod"/>
            </a:pPr>
            <a:endParaRPr lang="en-US" dirty="0"/>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0434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summary, when multiple threads share mutable data, each thread that</a:t>
            </a:r>
          </a:p>
          <a:p>
            <a:r>
              <a:rPr lang="en-US" sz="1200" kern="1200" dirty="0">
                <a:solidFill>
                  <a:schemeClr val="tx1"/>
                </a:solidFill>
                <a:effectLst/>
                <a:latin typeface="+mn-lt"/>
                <a:ea typeface="+mn-ea"/>
                <a:cs typeface="+mn-cs"/>
              </a:rPr>
              <a:t>reads or writes the data must perform synchronization. In the absence of</a:t>
            </a:r>
          </a:p>
          <a:p>
            <a:r>
              <a:rPr lang="en-US" sz="1200" kern="1200" dirty="0">
                <a:solidFill>
                  <a:schemeClr val="tx1"/>
                </a:solidFill>
                <a:effectLst/>
                <a:latin typeface="+mn-lt"/>
                <a:ea typeface="+mn-ea"/>
                <a:cs typeface="+mn-cs"/>
              </a:rPr>
              <a:t>synchronization, there is no guarantee that one thread’s changes will be visible to</a:t>
            </a:r>
          </a:p>
          <a:p>
            <a:r>
              <a:rPr lang="en-US" sz="1200" kern="1200" dirty="0">
                <a:solidFill>
                  <a:schemeClr val="tx1"/>
                </a:solidFill>
                <a:effectLst/>
                <a:latin typeface="+mn-lt"/>
                <a:ea typeface="+mn-ea"/>
                <a:cs typeface="+mn-cs"/>
              </a:rPr>
              <a:t>another thread. The penalties for failing to synchronize shared mutable data are</a:t>
            </a:r>
          </a:p>
          <a:p>
            <a:r>
              <a:rPr lang="en-US" sz="1200" kern="1200" dirty="0">
                <a:solidFill>
                  <a:schemeClr val="tx1"/>
                </a:solidFill>
                <a:effectLst/>
                <a:latin typeface="+mn-lt"/>
                <a:ea typeface="+mn-ea"/>
                <a:cs typeface="+mn-cs"/>
              </a:rPr>
              <a:t>liveness and safety failures. These failures are among the most difficult to debug.</a:t>
            </a:r>
          </a:p>
          <a:p>
            <a:r>
              <a:rPr lang="en-US" sz="1200" kern="1200" dirty="0">
                <a:solidFill>
                  <a:schemeClr val="tx1"/>
                </a:solidFill>
                <a:effectLst/>
                <a:latin typeface="+mn-lt"/>
                <a:ea typeface="+mn-ea"/>
                <a:cs typeface="+mn-cs"/>
              </a:rPr>
              <a:t>They can be intermittent and timing-dependent, and program behavior can vary</a:t>
            </a:r>
          </a:p>
          <a:p>
            <a:r>
              <a:rPr lang="en-US" sz="1200" kern="1200" dirty="0">
                <a:solidFill>
                  <a:schemeClr val="tx1"/>
                </a:solidFill>
                <a:effectLst/>
                <a:latin typeface="+mn-lt"/>
                <a:ea typeface="+mn-ea"/>
                <a:cs typeface="+mn-cs"/>
              </a:rPr>
              <a:t>radically from one VM to another. If you need only inter-thread communication,</a:t>
            </a:r>
          </a:p>
          <a:p>
            <a:r>
              <a:rPr lang="en-US" sz="1200" kern="1200" dirty="0">
                <a:solidFill>
                  <a:schemeClr val="tx1"/>
                </a:solidFill>
                <a:effectLst/>
                <a:latin typeface="+mn-lt"/>
                <a:ea typeface="+mn-ea"/>
                <a:cs typeface="+mn-cs"/>
              </a:rPr>
              <a:t>and not mutual exclusion, the volatile modifier is an acceptable form of</a:t>
            </a:r>
          </a:p>
          <a:p>
            <a:r>
              <a:rPr lang="en-US" sz="1200" kern="1200" dirty="0">
                <a:solidFill>
                  <a:schemeClr val="tx1"/>
                </a:solidFill>
                <a:effectLst/>
                <a:latin typeface="+mn-lt"/>
                <a:ea typeface="+mn-ea"/>
                <a:cs typeface="+mn-cs"/>
              </a:rPr>
              <a:t>synchronization, but it can be tricky to use correctly.</a:t>
            </a:r>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4258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231460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41416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6209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6/30/18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6/30/18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java-latte.blogspot.in/2013/09/semaphore-in-java-concurrency.html" TargetMode="External"/><Relationship Id="rId7" Type="http://schemas.openxmlformats.org/officeDocument/2006/relationships/hyperlink" Target="http://java-latte.blogspot.in/2013/09/exchanger-in-java-concurrency.html"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java-latte.blogspot.in/2013/10/phaser-in-java-7-concurrency.html" TargetMode="External"/><Relationship Id="rId5" Type="http://schemas.openxmlformats.org/officeDocument/2006/relationships/hyperlink" Target="http://java-latte.blogspot.in/2013/10/cyclicbarrier-in-java-concurrency.html" TargetMode="External"/><Relationship Id="rId4" Type="http://schemas.openxmlformats.org/officeDocument/2006/relationships/hyperlink" Target="http://java-latte.blogspot.in/2012/09/what-is-countdownlatch-in-java_4123.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he First &quot;Computer Bug&quot; Moth found trapped between points at Relay # 70, Panel F, of the Mark II Aiken Relay Calculator while it was being tested at Harvard University, 9 September 1947. The operators affixed the moth to the computer log, with the entry: &quot;First actual case of bug being found&quot;. (The term &quot;debugging&quot; already existed; thus, finding an actual bug was an amusing occurrence.) In 1988, the log, with the moth still taped by the entry, was in the Naval Surface Warfare Center Computer Museum at Dahlgren, Virginia, which erroneously dated it 9 September 1945. The Smithsonian Institute's National Museum of American History and other sources have the correct date of 9 September 1947 (Object ID: 1994.0191.01). The Harvard Mark II computer was not complete until the summer of 1947. Removed caption read: Photo # NH 96566-KB First Computer &quot;Bug&quot;, 19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984" y="712654"/>
            <a:ext cx="6896936" cy="5433667"/>
          </a:xfrm>
          <a:prstGeom prst="rect">
            <a:avLst/>
          </a:prstGeom>
        </p:spPr>
      </p:pic>
      <p:sp>
        <p:nvSpPr>
          <p:cNvPr id="2" name="Title 1"/>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Effective Java 3</a:t>
            </a:r>
            <a:r>
              <a:rPr lang="en-US" sz="4400" kern="1200" cap="all" spc="200" baseline="30000" dirty="0">
                <a:solidFill>
                  <a:schemeClr val="tx1">
                    <a:lumMod val="95000"/>
                    <a:lumOff val="5000"/>
                  </a:schemeClr>
                </a:solidFill>
                <a:latin typeface="+mj-lt"/>
                <a:ea typeface="+mj-ea"/>
                <a:cs typeface="+mj-cs"/>
              </a:rPr>
              <a:t>RD</a:t>
            </a:r>
            <a:r>
              <a:rPr lang="en-US" sz="4400" kern="1200" cap="all" spc="200" baseline="0" dirty="0">
                <a:solidFill>
                  <a:schemeClr val="tx1">
                    <a:lumMod val="95000"/>
                    <a:lumOff val="5000"/>
                  </a:schemeClr>
                </a:solidFill>
                <a:latin typeface="+mj-lt"/>
                <a:ea typeface="+mj-ea"/>
                <a:cs typeface="+mj-cs"/>
              </a:rPr>
              <a:t> Edition</a:t>
            </a:r>
          </a:p>
        </p:txBody>
      </p:sp>
      <p:sp>
        <p:nvSpPr>
          <p:cNvPr id="3" name="Content Placeholder 2"/>
          <p:cNvSpPr>
            <a:spLocks noGrp="1"/>
          </p:cNvSpPr>
          <p:nvPr>
            <p:ph idx="1"/>
          </p:nvPr>
        </p:nvSpPr>
        <p:spPr>
          <a:xfrm>
            <a:off x="636806" y="3849539"/>
            <a:ext cx="3816441" cy="2367405"/>
          </a:xfrm>
        </p:spPr>
        <p:txBody>
          <a:bodyPr vert="horz" lIns="91440" tIns="45720" rIns="91440" bIns="45720" rtlCol="0" anchor="t">
            <a:normAutofit/>
          </a:bodyPr>
          <a:lstStyle/>
          <a:p>
            <a:pPr marL="0" indent="0" algn="r">
              <a:lnSpc>
                <a:spcPct val="100000"/>
              </a:lnSpc>
              <a:spcBef>
                <a:spcPts val="0"/>
              </a:spcBef>
              <a:buNone/>
            </a:pPr>
            <a:r>
              <a:rPr lang="en-US" sz="1600" dirty="0">
                <a:solidFill>
                  <a:schemeClr val="tx1">
                    <a:lumMod val="95000"/>
                    <a:lumOff val="5000"/>
                  </a:schemeClr>
                </a:solidFill>
              </a:rPr>
              <a:t>Chapter </a:t>
            </a:r>
            <a:r>
              <a:rPr lang="en-US" altLang="ko-KR" sz="1600" dirty="0">
                <a:solidFill>
                  <a:schemeClr val="tx1">
                    <a:lumMod val="95000"/>
                    <a:lumOff val="5000"/>
                  </a:schemeClr>
                </a:solidFill>
              </a:rPr>
              <a:t>11</a:t>
            </a:r>
            <a:r>
              <a:rPr lang="en-US" sz="1600" dirty="0">
                <a:solidFill>
                  <a:schemeClr val="tx1">
                    <a:lumMod val="95000"/>
                    <a:lumOff val="5000"/>
                  </a:schemeClr>
                </a:solidFill>
              </a:rPr>
              <a:t>. Concurrency</a:t>
            </a:r>
          </a:p>
        </p:txBody>
      </p:sp>
    </p:spTree>
    <p:extLst>
      <p:ext uri="{BB962C8B-B14F-4D97-AF65-F5344CB8AC3E}">
        <p14:creationId xmlns:p14="http://schemas.microsoft.com/office/powerpoint/2010/main" val="43253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80: Prefer executors, tasks, and streams to threads</a:t>
            </a:r>
          </a:p>
        </p:txBody>
      </p:sp>
      <p:sp>
        <p:nvSpPr>
          <p:cNvPr id="21" name="Content Placeholder 2"/>
          <p:cNvSpPr txBox="1">
            <a:spLocks/>
          </p:cNvSpPr>
          <p:nvPr/>
        </p:nvSpPr>
        <p:spPr>
          <a:xfrm>
            <a:off x="866662" y="1453662"/>
            <a:ext cx="10450796" cy="4794737"/>
          </a:xfrm>
          <a:prstGeom prst="rect">
            <a:avLst/>
          </a:prstGeom>
          <a:ln w="57150">
            <a:noFill/>
          </a:ln>
        </p:spPr>
        <p:txBody>
          <a:bodyPr vert="horz" lIns="91440" tIns="45720" rIns="91440" bIns="45720" numCol="1" rtlCol="0" anchor="t">
            <a:noAutofit/>
          </a:bodyPr>
          <a:lstStyle/>
          <a:p>
            <a:r>
              <a:rPr lang="en-US" dirty="0"/>
              <a:t>The </a:t>
            </a:r>
            <a:r>
              <a:rPr lang="en-US" b="1" dirty="0" err="1"/>
              <a:t>ForkJoinPool</a:t>
            </a:r>
            <a:r>
              <a:rPr lang="en-US" dirty="0"/>
              <a:t> was introduced in Java 7. Is is similar to the </a:t>
            </a:r>
            <a:r>
              <a:rPr lang="en-US" b="1" dirty="0"/>
              <a:t>Executor framework </a:t>
            </a:r>
            <a:r>
              <a:rPr lang="en-US" dirty="0"/>
              <a:t>but with one difference. </a:t>
            </a:r>
            <a:r>
              <a:rPr lang="en-US" dirty="0" err="1"/>
              <a:t>ForkjoinPools</a:t>
            </a:r>
            <a:r>
              <a:rPr lang="en-US" dirty="0"/>
              <a:t> act in a recursive way, unlike Executor threads, which splits the task and submits smaller chunks to worker Threads. </a:t>
            </a:r>
            <a:r>
              <a:rPr lang="en-US" dirty="0" err="1"/>
              <a:t>ForkJoinPool</a:t>
            </a:r>
            <a:r>
              <a:rPr lang="en-US" dirty="0"/>
              <a:t> takes a big task, splits it into smaller tasks, and those smaller tasks split themselves again into subtasks until each subtask is atomic or not divisible. So it works recursively. </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pic>
        <p:nvPicPr>
          <p:cNvPr id="5122" name="Picture 2" descr="Image title">
            <a:extLst>
              <a:ext uri="{FF2B5EF4-FFF2-40B4-BE49-F238E27FC236}">
                <a16:creationId xmlns:a16="http://schemas.microsoft.com/office/drawing/2014/main" id="{48AA3AAD-7DF6-4A40-9BA1-28EFE7BFC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42442"/>
            <a:ext cx="7696200" cy="33368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8C290C-2C4F-334E-80E7-FBFCC70CF6DC}"/>
              </a:ext>
            </a:extLst>
          </p:cNvPr>
          <p:cNvSpPr/>
          <p:nvPr/>
        </p:nvSpPr>
        <p:spPr>
          <a:xfrm>
            <a:off x="6365631" y="3772217"/>
            <a:ext cx="4951828" cy="1477328"/>
          </a:xfrm>
          <a:prstGeom prst="rect">
            <a:avLst/>
          </a:prstGeom>
        </p:spPr>
        <p:txBody>
          <a:bodyPr wrap="square">
            <a:spAutoFit/>
          </a:bodyPr>
          <a:lstStyle/>
          <a:p>
            <a:r>
              <a:rPr lang="en-US" dirty="0">
                <a:latin typeface="Helvetica" pitchFamily="2" charset="0"/>
              </a:rPr>
              <a:t>Parallel streams (Item 48) are written</a:t>
            </a:r>
          </a:p>
          <a:p>
            <a:r>
              <a:rPr lang="en-US" dirty="0">
                <a:latin typeface="Helvetica" pitchFamily="2" charset="0"/>
              </a:rPr>
              <a:t>atop fork join pools and allow you to take advantage of their performance benefits</a:t>
            </a:r>
          </a:p>
          <a:p>
            <a:r>
              <a:rPr lang="en-US" dirty="0">
                <a:latin typeface="Helvetica" pitchFamily="2" charset="0"/>
              </a:rPr>
              <a:t>with little effort, assuming they are appropriate for the task at hand.</a:t>
            </a:r>
            <a:endParaRPr lang="en-US" dirty="0">
              <a:effectLst/>
              <a:latin typeface="Helvetica" pitchFamily="2" charset="0"/>
            </a:endParaRPr>
          </a:p>
        </p:txBody>
      </p:sp>
    </p:spTree>
    <p:extLst>
      <p:ext uri="{BB962C8B-B14F-4D97-AF65-F5344CB8AC3E}">
        <p14:creationId xmlns:p14="http://schemas.microsoft.com/office/powerpoint/2010/main" val="3631476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81: Prefer concurrency utilities to wait and notify</a:t>
            </a:r>
          </a:p>
        </p:txBody>
      </p:sp>
      <p:sp>
        <p:nvSpPr>
          <p:cNvPr id="21" name="Content Placeholder 2"/>
          <p:cNvSpPr txBox="1">
            <a:spLocks/>
          </p:cNvSpPr>
          <p:nvPr/>
        </p:nvSpPr>
        <p:spPr>
          <a:xfrm>
            <a:off x="866662" y="1569752"/>
            <a:ext cx="10450796" cy="4678647"/>
          </a:xfrm>
          <a:prstGeom prst="rect">
            <a:avLst/>
          </a:prstGeom>
          <a:ln w="57150">
            <a:noFill/>
          </a:ln>
        </p:spPr>
        <p:txBody>
          <a:bodyPr vert="horz" lIns="91440" tIns="45720" rIns="91440" bIns="45720" numCol="1" rtlCol="0" anchor="t">
            <a:noAutofit/>
          </a:bodyPr>
          <a:lstStyle/>
          <a:p>
            <a:r>
              <a:rPr lang="en-US" dirty="0"/>
              <a:t>Given the difficulty of using </a:t>
            </a:r>
            <a:r>
              <a:rPr lang="en-US" b="1" dirty="0"/>
              <a:t>wait</a:t>
            </a:r>
            <a:r>
              <a:rPr lang="en-US" dirty="0"/>
              <a:t> and </a:t>
            </a:r>
            <a:r>
              <a:rPr lang="en-US" b="1" dirty="0"/>
              <a:t>notify</a:t>
            </a:r>
            <a:r>
              <a:rPr lang="en-US" dirty="0"/>
              <a:t> correctly, you should use the higher-level concurrency utilities instead.  </a:t>
            </a:r>
          </a:p>
          <a:p>
            <a:endParaRPr lang="en-US" dirty="0"/>
          </a:p>
          <a:p>
            <a:r>
              <a:rPr lang="en-US" dirty="0"/>
              <a:t>In summary, using wait and notify directly is like programming in “</a:t>
            </a:r>
            <a:r>
              <a:rPr lang="en-US" b="1" i="1" dirty="0"/>
              <a:t>concurrency assembly language</a:t>
            </a:r>
            <a:r>
              <a:rPr lang="en-US" dirty="0"/>
              <a:t>,” as compared to the higher-level language provided by </a:t>
            </a:r>
            <a:r>
              <a:rPr lang="en-US" dirty="0" err="1"/>
              <a:t>java.util.concurrent</a:t>
            </a:r>
            <a:r>
              <a:rPr lang="en-US" dirty="0"/>
              <a:t>. </a:t>
            </a:r>
            <a:r>
              <a:rPr lang="en-US" b="1" dirty="0"/>
              <a:t>There is seldom, if ever, a reason to use wait and notify in new code. </a:t>
            </a:r>
            <a:r>
              <a:rPr lang="en-US" dirty="0"/>
              <a:t>If you maintain code that uses wait and notify, make sure that it always invokes wait from within a while loop using the standard idiom.</a:t>
            </a:r>
          </a:p>
          <a:p>
            <a:r>
              <a:rPr lang="en-US" dirty="0"/>
              <a:t>The </a:t>
            </a:r>
            <a:r>
              <a:rPr lang="en-US" dirty="0" err="1"/>
              <a:t>notifyAll</a:t>
            </a:r>
            <a:r>
              <a:rPr lang="en-US" dirty="0"/>
              <a:t> method should generally be used in preference to notify. If notify is used, great care must be taken to ensure liveness.</a:t>
            </a:r>
          </a:p>
          <a:p>
            <a:endParaRPr lang="en-US" dirty="0"/>
          </a:p>
          <a:p>
            <a:endParaRPr lang="en-US" dirty="0"/>
          </a:p>
          <a:p>
            <a:r>
              <a:rPr lang="en-US" dirty="0"/>
              <a:t>The higher-level utilities in </a:t>
            </a:r>
            <a:r>
              <a:rPr lang="en-US" dirty="0" err="1"/>
              <a:t>java.util.concurrent</a:t>
            </a:r>
            <a:r>
              <a:rPr lang="en-US" dirty="0"/>
              <a:t> fall into three categories:</a:t>
            </a:r>
          </a:p>
          <a:p>
            <a:pPr marL="742950" lvl="1" indent="-285750">
              <a:buFont typeface="Arial" panose="020B0604020202020204" pitchFamily="34" charset="0"/>
              <a:buChar char="•"/>
            </a:pPr>
            <a:r>
              <a:rPr lang="en-US" dirty="0"/>
              <a:t>the Executor Framework, which was covered briefly in Item 80; </a:t>
            </a:r>
          </a:p>
          <a:p>
            <a:pPr marL="742950" lvl="1" indent="-285750">
              <a:buFont typeface="Arial" panose="020B0604020202020204" pitchFamily="34" charset="0"/>
              <a:buChar char="•"/>
            </a:pPr>
            <a:r>
              <a:rPr lang="en-US" dirty="0"/>
              <a:t>Concurrent collections – </a:t>
            </a:r>
            <a:r>
              <a:rPr lang="en-US" dirty="0" err="1"/>
              <a:t>ConcurrentMap</a:t>
            </a:r>
            <a:r>
              <a:rPr lang="en-US" dirty="0"/>
              <a:t>, </a:t>
            </a:r>
            <a:r>
              <a:rPr lang="en-US" dirty="0" err="1"/>
              <a:t>BlockingQueue</a:t>
            </a:r>
            <a:r>
              <a:rPr lang="en-US" dirty="0"/>
              <a:t>, …</a:t>
            </a:r>
          </a:p>
          <a:p>
            <a:pPr marL="742950" lvl="1" indent="-285750">
              <a:buFont typeface="Arial" panose="020B0604020202020204" pitchFamily="34" charset="0"/>
              <a:buChar char="•"/>
            </a:pPr>
            <a:r>
              <a:rPr lang="en-US" dirty="0"/>
              <a:t>Synchronizers - </a:t>
            </a:r>
            <a:r>
              <a:rPr lang="en-US" dirty="0" err="1"/>
              <a:t>CountDownLatch</a:t>
            </a:r>
            <a:r>
              <a:rPr lang="en-US" dirty="0"/>
              <a:t>, Semaphore, </a:t>
            </a:r>
            <a:r>
              <a:rPr lang="en-US" dirty="0" err="1"/>
              <a:t>CyclicBarrier</a:t>
            </a:r>
            <a:r>
              <a:rPr lang="en-US" dirty="0"/>
              <a:t>, Exchanger, Phaser.</a:t>
            </a:r>
          </a:p>
          <a:p>
            <a:pPr marL="742950" lvl="1" indent="-285750">
              <a:buFont typeface="Arial" panose="020B0604020202020204" pitchFamily="34" charset="0"/>
              <a:buChar char="•"/>
            </a:pPr>
            <a:endParaRPr lang="en-US" dirty="0"/>
          </a:p>
          <a:p>
            <a:endParaRPr lang="en-US" dirty="0"/>
          </a:p>
          <a:p>
            <a:endParaRPr lang="en-US"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Tree>
    <p:extLst>
      <p:ext uri="{BB962C8B-B14F-4D97-AF65-F5344CB8AC3E}">
        <p14:creationId xmlns:p14="http://schemas.microsoft.com/office/powerpoint/2010/main" val="3623609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81: Prefer concurrency utilities to wait and notify</a:t>
            </a:r>
          </a:p>
        </p:txBody>
      </p:sp>
      <p:sp>
        <p:nvSpPr>
          <p:cNvPr id="21" name="Content Placeholder 2"/>
          <p:cNvSpPr txBox="1">
            <a:spLocks/>
          </p:cNvSpPr>
          <p:nvPr/>
        </p:nvSpPr>
        <p:spPr>
          <a:xfrm>
            <a:off x="866662" y="1569752"/>
            <a:ext cx="10450796" cy="4678647"/>
          </a:xfrm>
          <a:prstGeom prst="rect">
            <a:avLst/>
          </a:prstGeom>
          <a:ln w="57150">
            <a:noFill/>
          </a:ln>
        </p:spPr>
        <p:txBody>
          <a:bodyPr vert="horz" lIns="91440" tIns="45720" rIns="91440" bIns="45720" numCol="1" rtlCol="0" anchor="t">
            <a:noAutofit/>
          </a:bodyPr>
          <a:lstStyle/>
          <a:p>
            <a:r>
              <a:rPr lang="en-US" dirty="0">
                <a:hlinkClick r:id="rId3"/>
              </a:rPr>
              <a:t>Semaphore </a:t>
            </a:r>
            <a:r>
              <a:rPr lang="en-US" dirty="0"/>
              <a:t>– It is a classic concurrency tool. Semaphores are often used to restrict the number of threads than can access some (physical or logical) resource.</a:t>
            </a:r>
          </a:p>
          <a:p>
            <a:endParaRPr lang="en-US" dirty="0"/>
          </a:p>
          <a:p>
            <a:r>
              <a:rPr lang="en-US" dirty="0">
                <a:hlinkClick r:id="rId4"/>
              </a:rPr>
              <a:t>CountDownLatch </a:t>
            </a:r>
            <a:r>
              <a:rPr lang="en-US" dirty="0"/>
              <a:t>– It is a very simple yet very common utility for blocking until a given number of signals, events, or conditions hold.</a:t>
            </a:r>
            <a:br>
              <a:rPr lang="en-US" dirty="0"/>
            </a:br>
            <a:endParaRPr lang="en-US" dirty="0"/>
          </a:p>
          <a:p>
            <a:r>
              <a:rPr lang="en-US" dirty="0">
                <a:hlinkClick r:id="rId5"/>
              </a:rPr>
              <a:t>CyclicBarrier </a:t>
            </a:r>
            <a:r>
              <a:rPr lang="en-US" dirty="0"/>
              <a:t>– It is a resettable multiway synchronization point useful in some styles of parallel programming.</a:t>
            </a:r>
            <a:br>
              <a:rPr lang="en-US" dirty="0"/>
            </a:br>
            <a:endParaRPr lang="en-US" dirty="0"/>
          </a:p>
          <a:p>
            <a:r>
              <a:rPr lang="en-US" dirty="0">
                <a:hlinkClick r:id="rId6"/>
              </a:rPr>
              <a:t>Phaser </a:t>
            </a:r>
            <a:r>
              <a:rPr lang="en-US" dirty="0"/>
              <a:t>– It provides a more flexible form of barrier that may be used to control phased computation among multiple threads. A reusable synchronization barrier, similar in functionality to </a:t>
            </a:r>
            <a:r>
              <a:rPr lang="en-US" dirty="0" err="1"/>
              <a:t>CyclicBarrier</a:t>
            </a:r>
            <a:r>
              <a:rPr lang="en-US" dirty="0"/>
              <a:t> and </a:t>
            </a:r>
            <a:r>
              <a:rPr lang="en-US" dirty="0" err="1"/>
              <a:t>CountDownLatch</a:t>
            </a:r>
            <a:r>
              <a:rPr lang="en-US" dirty="0"/>
              <a:t> but supporting more flexible usage.</a:t>
            </a:r>
          </a:p>
          <a:p>
            <a:endParaRPr lang="en-US" dirty="0">
              <a:hlinkClick r:id="rId7"/>
            </a:endParaRPr>
          </a:p>
          <a:p>
            <a:r>
              <a:rPr lang="en-US" dirty="0">
                <a:hlinkClick r:id="rId7"/>
              </a:rPr>
              <a:t>Exchanger </a:t>
            </a:r>
            <a:r>
              <a:rPr lang="en-US" dirty="0"/>
              <a:t>– It allows two threads to exchange objects at a rendezvous point, and is useful in several pipeline designs.</a:t>
            </a:r>
            <a:endParaRPr lang="en-US" dirty="0">
              <a:effectLst/>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Tree>
    <p:extLst>
      <p:ext uri="{BB962C8B-B14F-4D97-AF65-F5344CB8AC3E}">
        <p14:creationId xmlns:p14="http://schemas.microsoft.com/office/powerpoint/2010/main" val="331865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82: Document thread safety</a:t>
            </a:r>
          </a:p>
        </p:txBody>
      </p:sp>
      <p:sp>
        <p:nvSpPr>
          <p:cNvPr id="21" name="Content Placeholder 2"/>
          <p:cNvSpPr txBox="1">
            <a:spLocks/>
          </p:cNvSpPr>
          <p:nvPr/>
        </p:nvSpPr>
        <p:spPr>
          <a:xfrm>
            <a:off x="866662" y="1569752"/>
            <a:ext cx="10450796" cy="4678647"/>
          </a:xfrm>
          <a:prstGeom prst="rect">
            <a:avLst/>
          </a:prstGeom>
          <a:ln w="57150">
            <a:noFill/>
          </a:ln>
        </p:spPr>
        <p:txBody>
          <a:bodyPr vert="horz" lIns="91440" tIns="45720" rIns="91440" bIns="45720" numCol="1" rtlCol="0" anchor="t">
            <a:noAutofit/>
          </a:bodyPr>
          <a:lstStyle/>
          <a:p>
            <a:r>
              <a:rPr lang="en-US" dirty="0"/>
              <a:t>To enable safe concurrent use, a class must clearly document what level of thread safety it supports.</a:t>
            </a:r>
          </a:p>
          <a:p>
            <a:endParaRPr lang="en-US" dirty="0"/>
          </a:p>
          <a:p>
            <a:pPr marL="285750" indent="-285750">
              <a:buFont typeface="Arial" panose="020B0604020202020204" pitchFamily="34" charset="0"/>
              <a:buChar char="•"/>
            </a:pPr>
            <a:r>
              <a:rPr lang="en-US" b="1" dirty="0"/>
              <a:t>Immutable</a:t>
            </a:r>
            <a:r>
              <a:rPr lang="en-US" dirty="0"/>
              <a:t>—Instances of this class appear constant. No external synchronization is necessary. Examples include String, Long, and </a:t>
            </a:r>
            <a:r>
              <a:rPr lang="en-US" dirty="0" err="1"/>
              <a:t>BigInteger</a:t>
            </a:r>
            <a:r>
              <a:rPr lang="en-US" dirty="0"/>
              <a:t> (Item 17).  </a:t>
            </a:r>
            <a:r>
              <a:rPr lang="en-US" dirty="0">
                <a:highlight>
                  <a:srgbClr val="FFFF00"/>
                </a:highlight>
              </a:rPr>
              <a:t>@Immutable</a:t>
            </a:r>
          </a:p>
          <a:p>
            <a:pPr marL="285750" indent="-285750">
              <a:buFont typeface="Arial" panose="020B0604020202020204" pitchFamily="34" charset="0"/>
              <a:buChar char="•"/>
            </a:pPr>
            <a:r>
              <a:rPr lang="en-US" b="1" dirty="0"/>
              <a:t>Unconditionally thread-safe</a:t>
            </a:r>
            <a:r>
              <a:rPr lang="en-US" dirty="0"/>
              <a:t>—Instances of this class are mutable, but the class has sufficient internal synchronization that its instances can be used concurrently without the need for any external synchronization. Examples include </a:t>
            </a:r>
            <a:r>
              <a:rPr lang="en-US" dirty="0" err="1"/>
              <a:t>AtomicLong</a:t>
            </a:r>
            <a:r>
              <a:rPr lang="en-US" dirty="0"/>
              <a:t> and </a:t>
            </a:r>
            <a:r>
              <a:rPr lang="en-US" dirty="0" err="1"/>
              <a:t>ConcurrentHashMap</a:t>
            </a:r>
            <a:r>
              <a:rPr lang="en-US" dirty="0"/>
              <a:t>.  </a:t>
            </a:r>
            <a:r>
              <a:rPr lang="en-US" dirty="0">
                <a:highlight>
                  <a:srgbClr val="FFFF00"/>
                </a:highlight>
              </a:rPr>
              <a:t>@</a:t>
            </a:r>
            <a:r>
              <a:rPr lang="en-US" dirty="0" err="1">
                <a:highlight>
                  <a:srgbClr val="FFFF00"/>
                </a:highlight>
              </a:rPr>
              <a:t>ThreadSafe</a:t>
            </a:r>
            <a:endParaRPr lang="en-US" dirty="0">
              <a:highlight>
                <a:srgbClr val="FFFF00"/>
              </a:highlight>
            </a:endParaRPr>
          </a:p>
          <a:p>
            <a:pPr marL="285750" indent="-285750">
              <a:buFont typeface="Arial" panose="020B0604020202020204" pitchFamily="34" charset="0"/>
              <a:buChar char="•"/>
            </a:pPr>
            <a:r>
              <a:rPr lang="en-US" b="1" dirty="0"/>
              <a:t>Conditionally thread-safe</a:t>
            </a:r>
            <a:r>
              <a:rPr lang="en-US" dirty="0"/>
              <a:t>—Like unconditionally thread-safe, except that some methods require external synchronization for safe concurrent use. Examples include the collections returned by the </a:t>
            </a:r>
            <a:r>
              <a:rPr lang="en-US" dirty="0" err="1"/>
              <a:t>Collections.synchronized</a:t>
            </a:r>
            <a:r>
              <a:rPr lang="en-US" dirty="0"/>
              <a:t> wrappers, whose iterators require external synchronization. </a:t>
            </a:r>
            <a:r>
              <a:rPr lang="en-US" dirty="0">
                <a:highlight>
                  <a:srgbClr val="FFFF00"/>
                </a:highlight>
              </a:rPr>
              <a:t>@</a:t>
            </a:r>
            <a:r>
              <a:rPr lang="en-US" dirty="0" err="1">
                <a:highlight>
                  <a:srgbClr val="FFFF00"/>
                </a:highlight>
              </a:rPr>
              <a:t>ThreadSafe</a:t>
            </a:r>
            <a:endParaRPr lang="en-US" dirty="0"/>
          </a:p>
          <a:p>
            <a:pPr marL="285750" indent="-285750">
              <a:buFont typeface="Arial" panose="020B0604020202020204" pitchFamily="34" charset="0"/>
              <a:buChar char="•"/>
            </a:pPr>
            <a:r>
              <a:rPr lang="en-US" b="1" dirty="0"/>
              <a:t>Not thread-safe</a:t>
            </a:r>
            <a:r>
              <a:rPr lang="en-US" dirty="0"/>
              <a:t>—Instances of this class are mutable. To use them concurrently, clients must surround each method invocation (or invocation sequence) with external synchronization of the clients’ choosing. Examples include the general-purpose collection implementations, such as </a:t>
            </a:r>
            <a:r>
              <a:rPr lang="en-US" dirty="0" err="1"/>
              <a:t>ArrayList</a:t>
            </a:r>
            <a:r>
              <a:rPr lang="en-US" dirty="0"/>
              <a:t> and HashMap.  </a:t>
            </a:r>
            <a:r>
              <a:rPr lang="en-US" dirty="0">
                <a:highlight>
                  <a:srgbClr val="FFFF00"/>
                </a:highlight>
              </a:rPr>
              <a:t>@</a:t>
            </a:r>
            <a:r>
              <a:rPr lang="en-US" dirty="0" err="1">
                <a:highlight>
                  <a:srgbClr val="FFFF00"/>
                </a:highlight>
              </a:rPr>
              <a:t>NotThreadSafe</a:t>
            </a:r>
            <a:endParaRPr lang="en-US" dirty="0">
              <a:highlight>
                <a:srgbClr val="FFFF00"/>
              </a:highlight>
            </a:endParaRPr>
          </a:p>
          <a:p>
            <a:pPr marL="285750" indent="-285750">
              <a:buFont typeface="Arial" panose="020B0604020202020204" pitchFamily="34" charset="0"/>
              <a:buChar char="•"/>
            </a:pPr>
            <a:r>
              <a:rPr lang="en-US" b="1" dirty="0"/>
              <a:t>Thread-hostile</a:t>
            </a:r>
            <a:r>
              <a:rPr lang="en-US" dirty="0"/>
              <a:t>—This class is unsafe for concurrent use even if every method invocation is surrounded by external synchronization. Thread hostility usually results from modifying static data without synchronization. </a:t>
            </a:r>
            <a:r>
              <a:rPr lang="en-US" dirty="0">
                <a:highlight>
                  <a:srgbClr val="FFFF00"/>
                </a:highlight>
              </a:rPr>
              <a:t>@</a:t>
            </a:r>
            <a:r>
              <a:rPr lang="en-US" dirty="0" err="1">
                <a:highlight>
                  <a:srgbClr val="FFFF00"/>
                </a:highlight>
              </a:rPr>
              <a:t>NotThreadSafe</a:t>
            </a:r>
            <a:endParaRPr lang="en-US" dirty="0"/>
          </a:p>
          <a:p>
            <a:endParaRPr lang="en-US"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Tree>
    <p:extLst>
      <p:ext uri="{BB962C8B-B14F-4D97-AF65-F5344CB8AC3E}">
        <p14:creationId xmlns:p14="http://schemas.microsoft.com/office/powerpoint/2010/main" val="233756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82: Document thread safety</a:t>
            </a:r>
          </a:p>
        </p:txBody>
      </p:sp>
      <p:sp>
        <p:nvSpPr>
          <p:cNvPr id="21" name="Content Placeholder 2"/>
          <p:cNvSpPr txBox="1">
            <a:spLocks/>
          </p:cNvSpPr>
          <p:nvPr/>
        </p:nvSpPr>
        <p:spPr>
          <a:xfrm>
            <a:off x="866662" y="1569752"/>
            <a:ext cx="10450796" cy="4678647"/>
          </a:xfrm>
          <a:prstGeom prst="rect">
            <a:avLst/>
          </a:prstGeom>
          <a:ln w="57150">
            <a:noFill/>
          </a:ln>
        </p:spPr>
        <p:txBody>
          <a:bodyPr vert="horz" lIns="91440" tIns="45720" rIns="91440" bIns="45720" numCol="1" rtlCol="0" anchor="t">
            <a:noAutofit/>
          </a:bodyPr>
          <a:lstStyle/>
          <a:p>
            <a:r>
              <a:rPr lang="en-US" dirty="0"/>
              <a:t>Documenting a </a:t>
            </a:r>
            <a:r>
              <a:rPr lang="en-US" b="1" dirty="0"/>
              <a:t>conditionally thread-safe </a:t>
            </a:r>
            <a:r>
              <a:rPr lang="en-US" dirty="0"/>
              <a:t>class requires care. - </a:t>
            </a:r>
            <a:r>
              <a:rPr lang="en-US" b="1" dirty="0" err="1"/>
              <a:t>Collections.synchronizedMap</a:t>
            </a:r>
            <a:endParaRPr lang="en-US" b="1" dirty="0"/>
          </a:p>
          <a:p>
            <a:endParaRPr lang="en-US"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id="{8C3BCA91-71C5-8849-999F-C8DA76439093}"/>
              </a:ext>
            </a:extLst>
          </p:cNvPr>
          <p:cNvSpPr/>
          <p:nvPr/>
        </p:nvSpPr>
        <p:spPr>
          <a:xfrm>
            <a:off x="1941130" y="2063580"/>
            <a:ext cx="830186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latin typeface="D2Coding" panose="020B0609020101020101" pitchFamily="49" charset="-127"/>
                <a:ea typeface="D2Coding" panose="020B0609020101020101" pitchFamily="49" charset="-127"/>
              </a:rPr>
              <a:t> Map&lt;K</a:t>
            </a:r>
            <a:r>
              <a:rPr lang="en-US" sz="1600" dirty="0">
                <a:solidFill>
                  <a:srgbClr val="CC7832"/>
                </a:solidFill>
                <a:latin typeface="D2Coding" panose="020B0609020101020101" pitchFamily="49" charset="-127"/>
                <a:ea typeface="D2Coding" panose="020B0609020101020101" pitchFamily="49" charset="-127"/>
              </a:rPr>
              <a:t>, </a:t>
            </a:r>
            <a:r>
              <a:rPr lang="en-US" sz="1600" dirty="0">
                <a:latin typeface="D2Coding" panose="020B0609020101020101" pitchFamily="49" charset="-127"/>
                <a:ea typeface="D2Coding" panose="020B0609020101020101" pitchFamily="49" charset="-127"/>
              </a:rPr>
              <a:t>V&gt; </a:t>
            </a:r>
            <a:r>
              <a:rPr lang="en-US" sz="1600" dirty="0">
                <a:solidFill>
                  <a:srgbClr val="9876AA"/>
                </a:solidFill>
                <a:latin typeface="D2Coding" panose="020B0609020101020101" pitchFamily="49" charset="-127"/>
                <a:ea typeface="D2Coding" panose="020B0609020101020101" pitchFamily="49" charset="-127"/>
              </a:rPr>
              <a:t>m </a:t>
            </a:r>
            <a:r>
              <a:rPr lang="en-US" sz="1600" dirty="0">
                <a:latin typeface="D2Coding" panose="020B0609020101020101" pitchFamily="49" charset="-127"/>
                <a:ea typeface="D2Coding" panose="020B0609020101020101" pitchFamily="49" charset="-127"/>
              </a:rPr>
              <a:t>= </a:t>
            </a:r>
            <a:r>
              <a:rPr lang="en-US" sz="1600" dirty="0" err="1">
                <a:latin typeface="D2Coding" panose="020B0609020101020101" pitchFamily="49" charset="-127"/>
                <a:ea typeface="D2Coding" panose="020B0609020101020101" pitchFamily="49" charset="-127"/>
              </a:rPr>
              <a:t>Collections.synchronizedMap</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new </a:t>
            </a:r>
            <a:r>
              <a:rPr lang="en-US" sz="1600" dirty="0">
                <a:latin typeface="D2Coding" panose="020B0609020101020101" pitchFamily="49" charset="-127"/>
                <a:ea typeface="D2Coding" panose="020B0609020101020101" pitchFamily="49" charset="-127"/>
              </a:rPr>
              <a:t>HashMap&lt;&gt;())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a:t>
            </a:r>
            <a:r>
              <a:rPr lang="en-US" sz="1600" dirty="0">
                <a:latin typeface="D2Coding" panose="020B0609020101020101" pitchFamily="49" charset="-127"/>
                <a:ea typeface="D2Coding" panose="020B0609020101020101" pitchFamily="49" charset="-127"/>
              </a:rPr>
              <a:t>Set&lt;K&gt; </a:t>
            </a:r>
            <a:r>
              <a:rPr lang="en-US" sz="1600" dirty="0">
                <a:solidFill>
                  <a:srgbClr val="9876AA"/>
                </a:solidFill>
                <a:latin typeface="D2Coding" panose="020B0609020101020101" pitchFamily="49" charset="-127"/>
                <a:ea typeface="D2Coding" panose="020B0609020101020101" pitchFamily="49" charset="-127"/>
              </a:rPr>
              <a:t>s </a:t>
            </a:r>
            <a:r>
              <a:rPr lang="en-US" sz="1600" dirty="0">
                <a:latin typeface="D2Coding" panose="020B0609020101020101" pitchFamily="49" charset="-127"/>
                <a:ea typeface="D2Coding" panose="020B0609020101020101" pitchFamily="49" charset="-127"/>
              </a:rPr>
              <a:t>= </a:t>
            </a:r>
            <a:r>
              <a:rPr lang="en-US" sz="1600" dirty="0" err="1">
                <a:solidFill>
                  <a:srgbClr val="9876AA"/>
                </a:solidFill>
                <a:latin typeface="D2Coding" panose="020B0609020101020101" pitchFamily="49" charset="-127"/>
                <a:ea typeface="D2Coding" panose="020B0609020101020101" pitchFamily="49" charset="-127"/>
              </a:rPr>
              <a:t>m</a:t>
            </a:r>
            <a:r>
              <a:rPr lang="en-US" sz="1600" dirty="0" err="1">
                <a:latin typeface="D2Coding" panose="020B0609020101020101" pitchFamily="49" charset="-127"/>
                <a:ea typeface="D2Coding" panose="020B0609020101020101" pitchFamily="49" charset="-127"/>
              </a:rPr>
              <a:t>.keySet</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 </a:t>
            </a:r>
            <a:r>
              <a:rPr lang="en-US" sz="1600" dirty="0">
                <a:solidFill>
                  <a:srgbClr val="808080"/>
                </a:solidFill>
                <a:latin typeface="D2Coding" panose="020B0609020101020101" pitchFamily="49" charset="-127"/>
                <a:ea typeface="D2Coding" panose="020B0609020101020101" pitchFamily="49" charset="-127"/>
              </a:rPr>
              <a:t>// Needn't be in synchronized block</a:t>
            </a:r>
            <a:br>
              <a:rPr lang="en-US" sz="1600" dirty="0">
                <a:solidFill>
                  <a:srgbClr val="808080"/>
                </a:solidFill>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synchronized</a:t>
            </a:r>
            <a:r>
              <a:rPr lang="en-US" sz="1600" dirty="0">
                <a:latin typeface="D2Coding" panose="020B0609020101020101" pitchFamily="49" charset="-127"/>
                <a:ea typeface="D2Coding" panose="020B0609020101020101" pitchFamily="49" charset="-127"/>
              </a:rPr>
              <a:t>(</a:t>
            </a:r>
            <a:r>
              <a:rPr lang="en-US" sz="1600" dirty="0">
                <a:solidFill>
                  <a:srgbClr val="9876AA"/>
                </a:solidFill>
                <a:latin typeface="D2Coding" panose="020B0609020101020101" pitchFamily="49" charset="-127"/>
                <a:ea typeface="D2Coding" panose="020B0609020101020101" pitchFamily="49" charset="-127"/>
              </a:rPr>
              <a:t>m</a:t>
            </a:r>
            <a:r>
              <a:rPr lang="en-US" sz="1600" dirty="0">
                <a:latin typeface="D2Coding" panose="020B0609020101020101" pitchFamily="49" charset="-127"/>
                <a:ea typeface="D2Coding" panose="020B0609020101020101" pitchFamily="49" charset="-127"/>
              </a:rPr>
              <a:t>) { </a:t>
            </a:r>
            <a:r>
              <a:rPr lang="en-US" sz="1600" dirty="0">
                <a:solidFill>
                  <a:srgbClr val="808080"/>
                </a:solidFill>
                <a:latin typeface="D2Coding" panose="020B0609020101020101" pitchFamily="49" charset="-127"/>
                <a:ea typeface="D2Coding" panose="020B0609020101020101" pitchFamily="49" charset="-127"/>
              </a:rPr>
              <a:t>// Synchronizing on m, not s!</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808080"/>
                </a:solidFill>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for </a:t>
            </a:r>
            <a:r>
              <a:rPr lang="en-US" sz="1600" dirty="0">
                <a:latin typeface="D2Coding" panose="020B0609020101020101" pitchFamily="49" charset="-127"/>
                <a:ea typeface="D2Coding" panose="020B0609020101020101" pitchFamily="49" charset="-127"/>
              </a:rPr>
              <a:t>(K key : </a:t>
            </a:r>
            <a:r>
              <a:rPr lang="en-US" sz="1600" dirty="0">
                <a:solidFill>
                  <a:srgbClr val="9876AA"/>
                </a:solidFill>
                <a:latin typeface="D2Coding" panose="020B0609020101020101" pitchFamily="49" charset="-127"/>
                <a:ea typeface="D2Coding" panose="020B0609020101020101" pitchFamily="49" charset="-127"/>
              </a:rPr>
              <a:t>s</a:t>
            </a: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err="1">
                <a:latin typeface="D2Coding" panose="020B0609020101020101" pitchFamily="49" charset="-127"/>
                <a:ea typeface="D2Coding" panose="020B0609020101020101" pitchFamily="49" charset="-127"/>
              </a:rPr>
              <a:t>key.f</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a:t>
            </a:r>
            <a:r>
              <a:rPr lang="en-US" sz="1600" dirty="0">
                <a:latin typeface="D2Coding" panose="020B0609020101020101" pitchFamily="49" charset="-127"/>
                <a:ea typeface="D2Coding" panose="020B0609020101020101" pitchFamily="49" charset="-127"/>
              </a:rPr>
              <a:t>}</a:t>
            </a:r>
          </a:p>
        </p:txBody>
      </p:sp>
      <p:sp>
        <p:nvSpPr>
          <p:cNvPr id="4" name="Rectangle 3">
            <a:extLst>
              <a:ext uri="{FF2B5EF4-FFF2-40B4-BE49-F238E27FC236}">
                <a16:creationId xmlns:a16="http://schemas.microsoft.com/office/drawing/2014/main" id="{EC190E15-09BB-5540-87FA-5A90950A1D89}"/>
              </a:ext>
            </a:extLst>
          </p:cNvPr>
          <p:cNvSpPr/>
          <p:nvPr/>
        </p:nvSpPr>
        <p:spPr>
          <a:xfrm>
            <a:off x="866662" y="4084925"/>
            <a:ext cx="10450796" cy="646331"/>
          </a:xfrm>
          <a:prstGeom prst="rect">
            <a:avLst/>
          </a:prstGeom>
        </p:spPr>
        <p:txBody>
          <a:bodyPr wrap="square">
            <a:spAutoFit/>
          </a:bodyPr>
          <a:lstStyle/>
          <a:p>
            <a:r>
              <a:rPr lang="en-US" dirty="0">
                <a:latin typeface="Helvetica" pitchFamily="2" charset="0"/>
              </a:rPr>
              <a:t>To prevent this denial-of-service attack, you can use a private lock object instead of using synchronized methods</a:t>
            </a:r>
            <a:endParaRPr lang="en-US" dirty="0">
              <a:effectLst/>
              <a:latin typeface="Helvetica" pitchFamily="2" charset="0"/>
            </a:endParaRPr>
          </a:p>
        </p:txBody>
      </p:sp>
      <p:sp>
        <p:nvSpPr>
          <p:cNvPr id="5" name="Rectangle 4">
            <a:extLst>
              <a:ext uri="{FF2B5EF4-FFF2-40B4-BE49-F238E27FC236}">
                <a16:creationId xmlns:a16="http://schemas.microsoft.com/office/drawing/2014/main" id="{359D8AB7-C3B0-7E44-8724-3B270A152487}"/>
              </a:ext>
            </a:extLst>
          </p:cNvPr>
          <p:cNvSpPr/>
          <p:nvPr/>
        </p:nvSpPr>
        <p:spPr>
          <a:xfrm>
            <a:off x="1941130" y="4765535"/>
            <a:ext cx="830186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latin typeface="D2Coding" panose="020B0609020101020101" pitchFamily="49" charset="-127"/>
                <a:ea typeface="D2Coding" panose="020B0609020101020101" pitchFamily="49" charset="-127"/>
              </a:rPr>
              <a:t> </a:t>
            </a:r>
            <a:r>
              <a:rPr lang="en-US" sz="1600" dirty="0">
                <a:solidFill>
                  <a:srgbClr val="808080"/>
                </a:solidFill>
                <a:latin typeface="D2Coding" panose="020B0609020101020101" pitchFamily="49" charset="-127"/>
                <a:ea typeface="D2Coding" panose="020B0609020101020101" pitchFamily="49" charset="-127"/>
              </a:rPr>
              <a:t>// Private lock object idiom - thwarts denial-of-service attack</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808080"/>
                </a:solidFill>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private final </a:t>
            </a:r>
            <a:r>
              <a:rPr lang="en-US" sz="1600" dirty="0">
                <a:latin typeface="D2Coding" panose="020B0609020101020101" pitchFamily="49" charset="-127"/>
                <a:ea typeface="D2Coding" panose="020B0609020101020101" pitchFamily="49" charset="-127"/>
              </a:rPr>
              <a:t>Object </a:t>
            </a:r>
            <a:r>
              <a:rPr lang="en-US" sz="1600" dirty="0">
                <a:solidFill>
                  <a:srgbClr val="9876AA"/>
                </a:solidFill>
                <a:latin typeface="D2Coding" panose="020B0609020101020101" pitchFamily="49" charset="-127"/>
                <a:ea typeface="D2Coding" panose="020B0609020101020101" pitchFamily="49" charset="-127"/>
              </a:rPr>
              <a:t>lock </a:t>
            </a: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new </a:t>
            </a:r>
            <a:r>
              <a:rPr lang="en-US" sz="1600" dirty="0">
                <a:latin typeface="D2Coding" panose="020B0609020101020101" pitchFamily="49" charset="-127"/>
                <a:ea typeface="D2Coding" panose="020B0609020101020101" pitchFamily="49" charset="-127"/>
              </a:rPr>
              <a:t>Object()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public void </a:t>
            </a:r>
            <a:r>
              <a:rPr lang="en-US" sz="1600" dirty="0">
                <a:solidFill>
                  <a:srgbClr val="FFC66D"/>
                </a:solidFill>
                <a:latin typeface="D2Coding" panose="020B0609020101020101" pitchFamily="49" charset="-127"/>
                <a:ea typeface="D2Coding" panose="020B0609020101020101" pitchFamily="49" charset="-127"/>
              </a:rPr>
              <a:t>foo</a:t>
            </a: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synchronized</a:t>
            </a:r>
            <a:r>
              <a:rPr lang="en-US" sz="1600" dirty="0">
                <a:latin typeface="D2Coding" panose="020B0609020101020101" pitchFamily="49" charset="-127"/>
                <a:ea typeface="D2Coding" panose="020B0609020101020101" pitchFamily="49" charset="-127"/>
              </a:rPr>
              <a:t>(</a:t>
            </a:r>
            <a:r>
              <a:rPr lang="en-US" sz="1600" dirty="0">
                <a:solidFill>
                  <a:srgbClr val="9876AA"/>
                </a:solidFill>
                <a:latin typeface="D2Coding" panose="020B0609020101020101" pitchFamily="49" charset="-127"/>
                <a:ea typeface="D2Coding" panose="020B0609020101020101" pitchFamily="49" charset="-127"/>
              </a:rPr>
              <a:t>lock</a:t>
            </a: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p>
        </p:txBody>
      </p:sp>
    </p:spTree>
    <p:extLst>
      <p:ext uri="{BB962C8B-B14F-4D97-AF65-F5344CB8AC3E}">
        <p14:creationId xmlns:p14="http://schemas.microsoft.com/office/powerpoint/2010/main" val="421371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83: Use lazy initialization judiciously</a:t>
            </a:r>
          </a:p>
        </p:txBody>
      </p:sp>
      <p:sp>
        <p:nvSpPr>
          <p:cNvPr id="21" name="Content Placeholder 2"/>
          <p:cNvSpPr txBox="1">
            <a:spLocks/>
          </p:cNvSpPr>
          <p:nvPr/>
        </p:nvSpPr>
        <p:spPr>
          <a:xfrm>
            <a:off x="866662" y="1569752"/>
            <a:ext cx="10450796" cy="4678647"/>
          </a:xfrm>
          <a:prstGeom prst="rect">
            <a:avLst/>
          </a:prstGeom>
          <a:ln w="57150">
            <a:noFill/>
          </a:ln>
        </p:spPr>
        <p:txBody>
          <a:bodyPr vert="horz" lIns="91440" tIns="45720" rIns="91440" bIns="45720" numCol="1" rtlCol="0" anchor="t">
            <a:noAutofit/>
          </a:bodyPr>
          <a:lstStyle/>
          <a:p>
            <a:r>
              <a:rPr lang="en-US" dirty="0"/>
              <a:t>Under most circumstances, </a:t>
            </a:r>
            <a:r>
              <a:rPr lang="en-US" b="1" dirty="0"/>
              <a:t>normal initialization is preferable </a:t>
            </a:r>
            <a:r>
              <a:rPr lang="en-US" dirty="0"/>
              <a:t>to lazy initialization. If you must initialize a field lazily in order to achieve your performance goals or to break a harmful initialization circularity, then use the appropriate lazy initialization technique.</a:t>
            </a:r>
          </a:p>
          <a:p>
            <a:endParaRPr lang="en-US" dirty="0"/>
          </a:p>
          <a:p>
            <a:r>
              <a:rPr lang="en-US" b="1" dirty="0"/>
              <a:t>For Instance field</a:t>
            </a:r>
          </a:p>
          <a:p>
            <a:pPr marL="742950" lvl="1" indent="-285750">
              <a:buFont typeface="Arial" panose="020B0604020202020204" pitchFamily="34" charset="0"/>
              <a:buChar char="•"/>
            </a:pPr>
            <a:r>
              <a:rPr lang="en-US" dirty="0"/>
              <a:t>synchronized accessor – simplest, clearest</a:t>
            </a:r>
          </a:p>
          <a:p>
            <a:pPr marL="742950" lvl="1" indent="-285750">
              <a:buFont typeface="Arial" panose="020B0604020202020204" pitchFamily="34" charset="0"/>
              <a:buChar char="•"/>
            </a:pPr>
            <a:r>
              <a:rPr lang="en-US" dirty="0"/>
              <a:t>Double-check idiom – for performance, This idiom avoids the cost of locking when accessing the field after initialization</a:t>
            </a:r>
          </a:p>
          <a:p>
            <a:pPr marL="742950" lvl="1" indent="-285750">
              <a:buFont typeface="Arial" panose="020B0604020202020204" pitchFamily="34" charset="0"/>
              <a:buChar char="•"/>
            </a:pPr>
            <a:r>
              <a:rPr lang="en-US" dirty="0"/>
              <a:t>Single-check idiom - instance field that can tolerate repeated initialization</a:t>
            </a:r>
          </a:p>
          <a:p>
            <a:endParaRPr lang="en-US" dirty="0"/>
          </a:p>
          <a:p>
            <a:r>
              <a:rPr lang="en-US" b="1" dirty="0"/>
              <a:t>For static field</a:t>
            </a:r>
          </a:p>
          <a:p>
            <a:pPr marL="742950" lvl="1" indent="-285750">
              <a:buFont typeface="Arial" panose="020B0604020202020204" pitchFamily="34" charset="0"/>
              <a:buChar char="•"/>
            </a:pPr>
            <a:r>
              <a:rPr lang="en-US" dirty="0"/>
              <a:t>lazy initialization holder class idiom – It exploits the guarantee that a class will not be initialized until it is used</a:t>
            </a:r>
          </a:p>
        </p:txBody>
      </p:sp>
    </p:spTree>
    <p:extLst>
      <p:ext uri="{BB962C8B-B14F-4D97-AF65-F5344CB8AC3E}">
        <p14:creationId xmlns:p14="http://schemas.microsoft.com/office/powerpoint/2010/main" val="36294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83: Use lazy initialization judiciously</a:t>
            </a:r>
          </a:p>
        </p:txBody>
      </p:sp>
      <p:sp>
        <p:nvSpPr>
          <p:cNvPr id="21" name="Content Placeholder 2"/>
          <p:cNvSpPr txBox="1">
            <a:spLocks/>
          </p:cNvSpPr>
          <p:nvPr/>
        </p:nvSpPr>
        <p:spPr>
          <a:xfrm>
            <a:off x="866662" y="1569752"/>
            <a:ext cx="10450796" cy="4678647"/>
          </a:xfrm>
          <a:prstGeom prst="rect">
            <a:avLst/>
          </a:prstGeom>
          <a:ln w="57150">
            <a:noFill/>
          </a:ln>
        </p:spPr>
        <p:txBody>
          <a:bodyPr vert="horz" lIns="91440" tIns="45720" rIns="91440" bIns="45720" numCol="1" rtlCol="0" anchor="t">
            <a:noAutofit/>
          </a:bodyPr>
          <a:lstStyle/>
          <a:p>
            <a:r>
              <a:rPr lang="en-US" dirty="0"/>
              <a:t>For instance field</a:t>
            </a:r>
          </a:p>
        </p:txBody>
      </p:sp>
      <p:sp>
        <p:nvSpPr>
          <p:cNvPr id="4" name="Rectangle 3">
            <a:extLst>
              <a:ext uri="{FF2B5EF4-FFF2-40B4-BE49-F238E27FC236}">
                <a16:creationId xmlns:a16="http://schemas.microsoft.com/office/drawing/2014/main" id="{8BA075B1-32F6-9A41-A45B-0A0C8914276F}"/>
              </a:ext>
            </a:extLst>
          </p:cNvPr>
          <p:cNvSpPr/>
          <p:nvPr/>
        </p:nvSpPr>
        <p:spPr>
          <a:xfrm>
            <a:off x="6092060" y="2010518"/>
            <a:ext cx="5766910" cy="35394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808080"/>
                </a:solidFill>
                <a:latin typeface="D2Coding" panose="020B0609020101020101" pitchFamily="49" charset="-127"/>
                <a:ea typeface="D2Coding" panose="020B0609020101020101" pitchFamily="49" charset="-127"/>
              </a:rPr>
              <a:t>// Double-check idiom for lazy initialization of instance fields</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private volatile </a:t>
            </a:r>
            <a:r>
              <a:rPr lang="en-US" sz="1600" dirty="0" err="1">
                <a:latin typeface="D2Coding" panose="020B0609020101020101" pitchFamily="49" charset="-127"/>
                <a:ea typeface="D2Coding" panose="020B0609020101020101" pitchFamily="49" charset="-127"/>
              </a:rPr>
              <a:t>FieldType</a:t>
            </a:r>
            <a:r>
              <a:rPr lang="en-US" sz="1600" dirty="0">
                <a:latin typeface="D2Coding" panose="020B0609020101020101" pitchFamily="49" charset="-127"/>
                <a:ea typeface="D2Coding" panose="020B0609020101020101" pitchFamily="49" charset="-127"/>
              </a:rPr>
              <a:t> </a:t>
            </a:r>
            <a:r>
              <a:rPr lang="en-US" sz="1600" dirty="0">
                <a:solidFill>
                  <a:srgbClr val="9876AA"/>
                </a:solidFill>
                <a:latin typeface="D2Coding" panose="020B0609020101020101" pitchFamily="49" charset="-127"/>
                <a:ea typeface="D2Coding" panose="020B0609020101020101" pitchFamily="49" charset="-127"/>
              </a:rPr>
              <a:t>field</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private </a:t>
            </a:r>
            <a:r>
              <a:rPr lang="en-US" sz="1600" dirty="0" err="1">
                <a:latin typeface="D2Coding" panose="020B0609020101020101" pitchFamily="49" charset="-127"/>
                <a:ea typeface="D2Coding" panose="020B0609020101020101" pitchFamily="49" charset="-127"/>
              </a:rPr>
              <a:t>FieldType</a:t>
            </a:r>
            <a:r>
              <a:rPr lang="en-US" sz="1600" dirty="0">
                <a:latin typeface="D2Coding" panose="020B0609020101020101" pitchFamily="49" charset="-127"/>
                <a:ea typeface="D2Coding" panose="020B0609020101020101" pitchFamily="49" charset="-127"/>
              </a:rPr>
              <a:t> </a:t>
            </a:r>
            <a:r>
              <a:rPr lang="en-US" sz="1600" dirty="0" err="1">
                <a:solidFill>
                  <a:srgbClr val="FFC66D"/>
                </a:solidFill>
                <a:latin typeface="D2Coding" panose="020B0609020101020101" pitchFamily="49" charset="-127"/>
                <a:ea typeface="D2Coding" panose="020B0609020101020101" pitchFamily="49" charset="-127"/>
              </a:rPr>
              <a:t>getField</a:t>
            </a: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err="1">
                <a:latin typeface="D2Coding" panose="020B0609020101020101" pitchFamily="49" charset="-127"/>
                <a:ea typeface="D2Coding" panose="020B0609020101020101" pitchFamily="49" charset="-127"/>
              </a:rPr>
              <a:t>FieldType</a:t>
            </a:r>
            <a:r>
              <a:rPr lang="en-US" sz="1600" dirty="0">
                <a:latin typeface="D2Coding" panose="020B0609020101020101" pitchFamily="49" charset="-127"/>
                <a:ea typeface="D2Coding" panose="020B0609020101020101" pitchFamily="49" charset="-127"/>
              </a:rPr>
              <a:t> result = </a:t>
            </a:r>
            <a:r>
              <a:rPr lang="en-US" sz="1600" dirty="0">
                <a:solidFill>
                  <a:srgbClr val="9876AA"/>
                </a:solidFill>
                <a:latin typeface="D2Coding" panose="020B0609020101020101" pitchFamily="49" charset="-127"/>
                <a:ea typeface="D2Coding" panose="020B0609020101020101" pitchFamily="49" charset="-127"/>
              </a:rPr>
              <a:t>field</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if </a:t>
            </a:r>
            <a:r>
              <a:rPr lang="en-US" sz="1600" dirty="0">
                <a:latin typeface="D2Coding" panose="020B0609020101020101" pitchFamily="49" charset="-127"/>
                <a:ea typeface="D2Coding" panose="020B0609020101020101" pitchFamily="49" charset="-127"/>
              </a:rPr>
              <a:t>(result == </a:t>
            </a:r>
            <a:r>
              <a:rPr lang="en-US" sz="1600" dirty="0">
                <a:solidFill>
                  <a:srgbClr val="CC7832"/>
                </a:solidFill>
                <a:latin typeface="D2Coding" panose="020B0609020101020101" pitchFamily="49" charset="-127"/>
                <a:ea typeface="D2Coding" panose="020B0609020101020101" pitchFamily="49" charset="-127"/>
              </a:rPr>
              <a:t>null</a:t>
            </a:r>
            <a:r>
              <a:rPr lang="en-US" sz="1600" dirty="0">
                <a:latin typeface="D2Coding" panose="020B0609020101020101" pitchFamily="49" charset="-127"/>
                <a:ea typeface="D2Coding" panose="020B0609020101020101" pitchFamily="49" charset="-127"/>
              </a:rPr>
              <a:t>) { </a:t>
            </a:r>
            <a:r>
              <a:rPr lang="en-US" sz="1600" dirty="0">
                <a:solidFill>
                  <a:srgbClr val="808080"/>
                </a:solidFill>
                <a:latin typeface="D2Coding" panose="020B0609020101020101" pitchFamily="49" charset="-127"/>
                <a:ea typeface="D2Coding" panose="020B0609020101020101" pitchFamily="49" charset="-127"/>
              </a:rPr>
              <a:t>// First check (no locking)</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808080"/>
                </a:solidFill>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synchronized</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this</a:t>
            </a: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if </a:t>
            </a:r>
            <a:r>
              <a:rPr lang="en-US" sz="1600" dirty="0">
                <a:latin typeface="D2Coding" panose="020B0609020101020101" pitchFamily="49" charset="-127"/>
                <a:ea typeface="D2Coding" panose="020B0609020101020101" pitchFamily="49" charset="-127"/>
              </a:rPr>
              <a:t>(</a:t>
            </a:r>
            <a:r>
              <a:rPr lang="en-US" sz="1600" dirty="0">
                <a:solidFill>
                  <a:srgbClr val="9876AA"/>
                </a:solidFill>
                <a:latin typeface="D2Coding" panose="020B0609020101020101" pitchFamily="49" charset="-127"/>
                <a:ea typeface="D2Coding" panose="020B0609020101020101" pitchFamily="49" charset="-127"/>
              </a:rPr>
              <a:t>field </a:t>
            </a: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null</a:t>
            </a:r>
            <a:r>
              <a:rPr lang="en-US" sz="1600" dirty="0">
                <a:latin typeface="D2Coding" panose="020B0609020101020101" pitchFamily="49" charset="-127"/>
                <a:ea typeface="D2Coding" panose="020B0609020101020101" pitchFamily="49" charset="-127"/>
              </a:rPr>
              <a:t>) </a:t>
            </a:r>
            <a:r>
              <a:rPr lang="en-US" sz="1600" dirty="0">
                <a:solidFill>
                  <a:srgbClr val="808080"/>
                </a:solidFill>
                <a:latin typeface="D2Coding" panose="020B0609020101020101" pitchFamily="49" charset="-127"/>
                <a:ea typeface="D2Coding" panose="020B0609020101020101" pitchFamily="49" charset="-127"/>
              </a:rPr>
              <a:t>// Second check (with locking)</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808080"/>
                </a:solidFill>
                <a:latin typeface="D2Coding" panose="020B0609020101020101" pitchFamily="49" charset="-127"/>
                <a:ea typeface="D2Coding" panose="020B0609020101020101" pitchFamily="49" charset="-127"/>
              </a:rPr>
              <a:t>            </a:t>
            </a:r>
            <a:r>
              <a:rPr lang="en-US" sz="1600" dirty="0">
                <a:solidFill>
                  <a:srgbClr val="9876AA"/>
                </a:solidFill>
                <a:latin typeface="D2Coding" panose="020B0609020101020101" pitchFamily="49" charset="-127"/>
                <a:ea typeface="D2Coding" panose="020B0609020101020101" pitchFamily="49" charset="-127"/>
              </a:rPr>
              <a:t>field </a:t>
            </a:r>
            <a:r>
              <a:rPr lang="en-US" sz="1600" dirty="0">
                <a:latin typeface="D2Coding" panose="020B0609020101020101" pitchFamily="49" charset="-127"/>
                <a:ea typeface="D2Coding" panose="020B0609020101020101" pitchFamily="49" charset="-127"/>
              </a:rPr>
              <a:t>= result = </a:t>
            </a:r>
            <a:r>
              <a:rPr lang="en-US" sz="1600" dirty="0" err="1">
                <a:latin typeface="D2Coding" panose="020B0609020101020101" pitchFamily="49" charset="-127"/>
                <a:ea typeface="D2Coding" panose="020B0609020101020101" pitchFamily="49" charset="-127"/>
              </a:rPr>
              <a:t>computeFieldValue</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a:t>
            </a: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return </a:t>
            </a:r>
            <a:r>
              <a:rPr lang="en-US" sz="1600" dirty="0">
                <a:latin typeface="D2Coding" panose="020B0609020101020101" pitchFamily="49" charset="-127"/>
                <a:ea typeface="D2Coding" panose="020B0609020101020101" pitchFamily="49" charset="-127"/>
              </a:rPr>
              <a:t>result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p>
        </p:txBody>
      </p:sp>
      <p:sp>
        <p:nvSpPr>
          <p:cNvPr id="6" name="Rectangle 5">
            <a:extLst>
              <a:ext uri="{FF2B5EF4-FFF2-40B4-BE49-F238E27FC236}">
                <a16:creationId xmlns:a16="http://schemas.microsoft.com/office/drawing/2014/main" id="{9827FD3A-9CF0-1F4C-9693-C2224B016489}"/>
              </a:ext>
            </a:extLst>
          </p:cNvPr>
          <p:cNvSpPr/>
          <p:nvPr/>
        </p:nvSpPr>
        <p:spPr>
          <a:xfrm>
            <a:off x="690815" y="2010518"/>
            <a:ext cx="5287953"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808080"/>
                </a:solidFill>
                <a:latin typeface="D2Coding" panose="020B0609020101020101" pitchFamily="49" charset="-127"/>
                <a:ea typeface="D2Coding" panose="020B0609020101020101" pitchFamily="49" charset="-127"/>
              </a:rPr>
              <a:t>// Lazy initialization of instance field - synchronized accessor</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private </a:t>
            </a:r>
            <a:r>
              <a:rPr lang="en-US" sz="1600" dirty="0" err="1">
                <a:latin typeface="D2Coding" panose="020B0609020101020101" pitchFamily="49" charset="-127"/>
                <a:ea typeface="D2Coding" panose="020B0609020101020101" pitchFamily="49" charset="-127"/>
              </a:rPr>
              <a:t>FieldType</a:t>
            </a:r>
            <a:r>
              <a:rPr lang="en-US" sz="1600" dirty="0">
                <a:latin typeface="D2Coding" panose="020B0609020101020101" pitchFamily="49" charset="-127"/>
                <a:ea typeface="D2Coding" panose="020B0609020101020101" pitchFamily="49" charset="-127"/>
              </a:rPr>
              <a:t> </a:t>
            </a:r>
            <a:r>
              <a:rPr lang="en-US" sz="1600" dirty="0">
                <a:solidFill>
                  <a:srgbClr val="9876AA"/>
                </a:solidFill>
                <a:latin typeface="D2Coding" panose="020B0609020101020101" pitchFamily="49" charset="-127"/>
                <a:ea typeface="D2Coding" panose="020B0609020101020101" pitchFamily="49" charset="-127"/>
              </a:rPr>
              <a:t>field</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private synchronized </a:t>
            </a:r>
            <a:r>
              <a:rPr lang="en-US" sz="1600" dirty="0" err="1">
                <a:latin typeface="D2Coding" panose="020B0609020101020101" pitchFamily="49" charset="-127"/>
                <a:ea typeface="D2Coding" panose="020B0609020101020101" pitchFamily="49" charset="-127"/>
              </a:rPr>
              <a:t>FieldType</a:t>
            </a:r>
            <a:r>
              <a:rPr lang="en-US" sz="1600" dirty="0">
                <a:latin typeface="D2Coding" panose="020B0609020101020101" pitchFamily="49" charset="-127"/>
                <a:ea typeface="D2Coding" panose="020B0609020101020101" pitchFamily="49" charset="-127"/>
              </a:rPr>
              <a:t> </a:t>
            </a:r>
            <a:r>
              <a:rPr lang="en-US" sz="1600" dirty="0" err="1">
                <a:solidFill>
                  <a:srgbClr val="FFC66D"/>
                </a:solidFill>
                <a:latin typeface="D2Coding" panose="020B0609020101020101" pitchFamily="49" charset="-127"/>
                <a:ea typeface="D2Coding" panose="020B0609020101020101" pitchFamily="49" charset="-127"/>
              </a:rPr>
              <a:t>getField</a:t>
            </a: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if </a:t>
            </a:r>
            <a:r>
              <a:rPr lang="en-US" sz="1600" dirty="0">
                <a:latin typeface="D2Coding" panose="020B0609020101020101" pitchFamily="49" charset="-127"/>
                <a:ea typeface="D2Coding" panose="020B0609020101020101" pitchFamily="49" charset="-127"/>
              </a:rPr>
              <a:t>(</a:t>
            </a:r>
            <a:r>
              <a:rPr lang="en-US" sz="1600" dirty="0">
                <a:solidFill>
                  <a:srgbClr val="9876AA"/>
                </a:solidFill>
                <a:latin typeface="D2Coding" panose="020B0609020101020101" pitchFamily="49" charset="-127"/>
                <a:ea typeface="D2Coding" panose="020B0609020101020101" pitchFamily="49" charset="-127"/>
              </a:rPr>
              <a:t>field </a:t>
            </a: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null</a:t>
            </a: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9876AA"/>
                </a:solidFill>
                <a:latin typeface="D2Coding" panose="020B0609020101020101" pitchFamily="49" charset="-127"/>
                <a:ea typeface="D2Coding" panose="020B0609020101020101" pitchFamily="49" charset="-127"/>
              </a:rPr>
              <a:t>field </a:t>
            </a:r>
            <a:r>
              <a:rPr lang="en-US" sz="1600" dirty="0">
                <a:latin typeface="D2Coding" panose="020B0609020101020101" pitchFamily="49" charset="-127"/>
                <a:ea typeface="D2Coding" panose="020B0609020101020101" pitchFamily="49" charset="-127"/>
              </a:rPr>
              <a:t>= </a:t>
            </a:r>
            <a:r>
              <a:rPr lang="en-US" sz="1600" dirty="0" err="1">
                <a:latin typeface="D2Coding" panose="020B0609020101020101" pitchFamily="49" charset="-127"/>
                <a:ea typeface="D2Coding" panose="020B0609020101020101" pitchFamily="49" charset="-127"/>
              </a:rPr>
              <a:t>computeFieldValue</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return </a:t>
            </a:r>
            <a:r>
              <a:rPr lang="en-US" sz="1600" dirty="0">
                <a:solidFill>
                  <a:srgbClr val="9876AA"/>
                </a:solidFill>
                <a:latin typeface="D2Coding" panose="020B0609020101020101" pitchFamily="49" charset="-127"/>
                <a:ea typeface="D2Coding" panose="020B0609020101020101" pitchFamily="49" charset="-127"/>
              </a:rPr>
              <a:t>field</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p>
        </p:txBody>
      </p:sp>
      <p:sp>
        <p:nvSpPr>
          <p:cNvPr id="5" name="Rectangle 4">
            <a:extLst>
              <a:ext uri="{FF2B5EF4-FFF2-40B4-BE49-F238E27FC236}">
                <a16:creationId xmlns:a16="http://schemas.microsoft.com/office/drawing/2014/main" id="{B79DAA54-9BF0-544A-B89F-4012D908C0CF}"/>
              </a:ext>
            </a:extLst>
          </p:cNvPr>
          <p:cNvSpPr/>
          <p:nvPr/>
        </p:nvSpPr>
        <p:spPr>
          <a:xfrm>
            <a:off x="690816" y="4196805"/>
            <a:ext cx="5287953"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808080"/>
                </a:solidFill>
                <a:latin typeface="D2Coding" panose="020B0609020101020101" pitchFamily="49" charset="-127"/>
                <a:ea typeface="D2Coding" panose="020B0609020101020101" pitchFamily="49" charset="-127"/>
              </a:rPr>
              <a:t>// Single-check idiom - can cause repeated initialization!</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private volatile </a:t>
            </a:r>
            <a:r>
              <a:rPr lang="en-US" sz="1600" dirty="0" err="1">
                <a:latin typeface="D2Coding" panose="020B0609020101020101" pitchFamily="49" charset="-127"/>
                <a:ea typeface="D2Coding" panose="020B0609020101020101" pitchFamily="49" charset="-127"/>
              </a:rPr>
              <a:t>FieldType</a:t>
            </a:r>
            <a:r>
              <a:rPr lang="en-US" sz="1600" dirty="0">
                <a:latin typeface="D2Coding" panose="020B0609020101020101" pitchFamily="49" charset="-127"/>
                <a:ea typeface="D2Coding" panose="020B0609020101020101" pitchFamily="49" charset="-127"/>
              </a:rPr>
              <a:t> </a:t>
            </a:r>
            <a:r>
              <a:rPr lang="en-US" sz="1600" dirty="0">
                <a:solidFill>
                  <a:srgbClr val="9876AA"/>
                </a:solidFill>
                <a:latin typeface="D2Coding" panose="020B0609020101020101" pitchFamily="49" charset="-127"/>
                <a:ea typeface="D2Coding" panose="020B0609020101020101" pitchFamily="49" charset="-127"/>
              </a:rPr>
              <a:t>field</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private </a:t>
            </a:r>
            <a:r>
              <a:rPr lang="en-US" sz="1600" dirty="0" err="1">
                <a:latin typeface="D2Coding" panose="020B0609020101020101" pitchFamily="49" charset="-127"/>
                <a:ea typeface="D2Coding" panose="020B0609020101020101" pitchFamily="49" charset="-127"/>
              </a:rPr>
              <a:t>FieldType</a:t>
            </a:r>
            <a:r>
              <a:rPr lang="en-US" sz="1600" dirty="0">
                <a:latin typeface="D2Coding" panose="020B0609020101020101" pitchFamily="49" charset="-127"/>
                <a:ea typeface="D2Coding" panose="020B0609020101020101" pitchFamily="49" charset="-127"/>
              </a:rPr>
              <a:t> </a:t>
            </a:r>
            <a:r>
              <a:rPr lang="en-US" sz="1600" dirty="0" err="1">
                <a:solidFill>
                  <a:srgbClr val="FFC66D"/>
                </a:solidFill>
                <a:latin typeface="D2Coding" panose="020B0609020101020101" pitchFamily="49" charset="-127"/>
                <a:ea typeface="D2Coding" panose="020B0609020101020101" pitchFamily="49" charset="-127"/>
              </a:rPr>
              <a:t>getField</a:t>
            </a: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err="1">
                <a:latin typeface="D2Coding" panose="020B0609020101020101" pitchFamily="49" charset="-127"/>
                <a:ea typeface="D2Coding" panose="020B0609020101020101" pitchFamily="49" charset="-127"/>
              </a:rPr>
              <a:t>FieldType</a:t>
            </a:r>
            <a:r>
              <a:rPr lang="en-US" sz="1600" dirty="0">
                <a:latin typeface="D2Coding" panose="020B0609020101020101" pitchFamily="49" charset="-127"/>
                <a:ea typeface="D2Coding" panose="020B0609020101020101" pitchFamily="49" charset="-127"/>
              </a:rPr>
              <a:t> result = </a:t>
            </a:r>
            <a:r>
              <a:rPr lang="en-US" sz="1600" dirty="0">
                <a:solidFill>
                  <a:srgbClr val="9876AA"/>
                </a:solidFill>
                <a:latin typeface="D2Coding" panose="020B0609020101020101" pitchFamily="49" charset="-127"/>
                <a:ea typeface="D2Coding" panose="020B0609020101020101" pitchFamily="49" charset="-127"/>
              </a:rPr>
              <a:t>field</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if </a:t>
            </a:r>
            <a:r>
              <a:rPr lang="en-US" sz="1600" dirty="0">
                <a:latin typeface="D2Coding" panose="020B0609020101020101" pitchFamily="49" charset="-127"/>
                <a:ea typeface="D2Coding" panose="020B0609020101020101" pitchFamily="49" charset="-127"/>
              </a:rPr>
              <a:t>(result == </a:t>
            </a:r>
            <a:r>
              <a:rPr lang="en-US" sz="1600" dirty="0">
                <a:solidFill>
                  <a:srgbClr val="CC7832"/>
                </a:solidFill>
                <a:latin typeface="D2Coding" panose="020B0609020101020101" pitchFamily="49" charset="-127"/>
                <a:ea typeface="D2Coding" panose="020B0609020101020101" pitchFamily="49" charset="-127"/>
              </a:rPr>
              <a:t>null</a:t>
            </a: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9876AA"/>
                </a:solidFill>
                <a:latin typeface="D2Coding" panose="020B0609020101020101" pitchFamily="49" charset="-127"/>
                <a:ea typeface="D2Coding" panose="020B0609020101020101" pitchFamily="49" charset="-127"/>
              </a:rPr>
              <a:t>field </a:t>
            </a:r>
            <a:r>
              <a:rPr lang="en-US" sz="1600" dirty="0">
                <a:latin typeface="D2Coding" panose="020B0609020101020101" pitchFamily="49" charset="-127"/>
                <a:ea typeface="D2Coding" panose="020B0609020101020101" pitchFamily="49" charset="-127"/>
              </a:rPr>
              <a:t>= result = </a:t>
            </a:r>
            <a:r>
              <a:rPr lang="en-US" sz="1600" dirty="0" err="1">
                <a:latin typeface="D2Coding" panose="020B0609020101020101" pitchFamily="49" charset="-127"/>
                <a:ea typeface="D2Coding" panose="020B0609020101020101" pitchFamily="49" charset="-127"/>
              </a:rPr>
              <a:t>computeFieldValue</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return </a:t>
            </a:r>
            <a:r>
              <a:rPr lang="en-US" sz="1600" dirty="0">
                <a:latin typeface="D2Coding" panose="020B0609020101020101" pitchFamily="49" charset="-127"/>
                <a:ea typeface="D2Coding" panose="020B0609020101020101" pitchFamily="49" charset="-127"/>
              </a:rPr>
              <a:t>result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2042630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83: Use lazy initialization judiciously</a:t>
            </a:r>
          </a:p>
        </p:txBody>
      </p:sp>
      <p:sp>
        <p:nvSpPr>
          <p:cNvPr id="21" name="Content Placeholder 2"/>
          <p:cNvSpPr txBox="1">
            <a:spLocks/>
          </p:cNvSpPr>
          <p:nvPr/>
        </p:nvSpPr>
        <p:spPr>
          <a:xfrm>
            <a:off x="866662" y="1569752"/>
            <a:ext cx="10450796" cy="4678647"/>
          </a:xfrm>
          <a:prstGeom prst="rect">
            <a:avLst/>
          </a:prstGeom>
          <a:ln w="57150">
            <a:noFill/>
          </a:ln>
        </p:spPr>
        <p:txBody>
          <a:bodyPr vert="horz" lIns="91440" tIns="45720" rIns="91440" bIns="45720" numCol="1" rtlCol="0" anchor="t">
            <a:noAutofit/>
          </a:bodyPr>
          <a:lstStyle/>
          <a:p>
            <a:r>
              <a:rPr lang="en-US" dirty="0"/>
              <a:t>For static field</a:t>
            </a:r>
          </a:p>
          <a:p>
            <a:endParaRPr lang="en-US" dirty="0"/>
          </a:p>
          <a:p>
            <a:r>
              <a:rPr lang="en-US" dirty="0"/>
              <a:t>The beauty of this idiom is that the </a:t>
            </a:r>
            <a:r>
              <a:rPr lang="en-US" dirty="0" err="1"/>
              <a:t>getField</a:t>
            </a:r>
            <a:r>
              <a:rPr lang="en-US" dirty="0"/>
              <a:t> method is not synchronized and performs only a field access, so lazy initialization adds practically nothing to the cost of access.</a:t>
            </a:r>
          </a:p>
          <a:p>
            <a:endParaRPr lang="en-US" dirty="0"/>
          </a:p>
        </p:txBody>
      </p:sp>
      <p:sp>
        <p:nvSpPr>
          <p:cNvPr id="7" name="Rectangle 6">
            <a:extLst>
              <a:ext uri="{FF2B5EF4-FFF2-40B4-BE49-F238E27FC236}">
                <a16:creationId xmlns:a16="http://schemas.microsoft.com/office/drawing/2014/main" id="{F5CD5B26-9F1B-1F4A-A96A-15A12A3340CB}"/>
              </a:ext>
            </a:extLst>
          </p:cNvPr>
          <p:cNvSpPr/>
          <p:nvPr/>
        </p:nvSpPr>
        <p:spPr>
          <a:xfrm>
            <a:off x="1813137" y="3170411"/>
            <a:ext cx="8557846"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solidFill>
                  <a:srgbClr val="808080"/>
                </a:solidFill>
                <a:latin typeface="D2Coding" panose="020B0609020101020101" pitchFamily="49" charset="-127"/>
                <a:ea typeface="D2Coding" panose="020B0609020101020101" pitchFamily="49" charset="-127"/>
              </a:rPr>
              <a:t>// Lazy initialization holder class idiom for static fields</a:t>
            </a:r>
            <a:br>
              <a:rPr lang="en-US" dirty="0">
                <a:solidFill>
                  <a:srgbClr val="808080"/>
                </a:solidFill>
                <a:latin typeface="D2Coding" panose="020B0609020101020101" pitchFamily="49" charset="-127"/>
                <a:ea typeface="D2Coding" panose="020B0609020101020101" pitchFamily="49" charset="-127"/>
              </a:rPr>
            </a:br>
            <a:r>
              <a:rPr lang="en-US" dirty="0">
                <a:solidFill>
                  <a:srgbClr val="CC7832"/>
                </a:solidFill>
                <a:latin typeface="D2Coding" panose="020B0609020101020101" pitchFamily="49" charset="-127"/>
                <a:ea typeface="D2Coding" panose="020B0609020101020101" pitchFamily="49" charset="-127"/>
              </a:rPr>
              <a:t>private static class </a:t>
            </a:r>
            <a:r>
              <a:rPr lang="en-US" dirty="0" err="1">
                <a:latin typeface="D2Coding" panose="020B0609020101020101" pitchFamily="49" charset="-127"/>
                <a:ea typeface="D2Coding" panose="020B0609020101020101" pitchFamily="49" charset="-127"/>
              </a:rPr>
              <a:t>FieldHolder</a:t>
            </a:r>
            <a:r>
              <a:rPr lang="en-US" dirty="0">
                <a:latin typeface="D2Coding" panose="020B0609020101020101" pitchFamily="49" charset="-127"/>
                <a:ea typeface="D2Coding" panose="020B0609020101020101" pitchFamily="49" charset="-127"/>
              </a:rPr>
              <a:t> {</a:t>
            </a:r>
            <a:br>
              <a:rPr lang="en-US" dirty="0">
                <a:latin typeface="D2Coding" panose="020B0609020101020101" pitchFamily="49" charset="-127"/>
                <a:ea typeface="D2Coding" panose="020B0609020101020101" pitchFamily="49" charset="-127"/>
              </a:rPr>
            </a:br>
            <a:r>
              <a:rPr lang="en-US" dirty="0">
                <a:latin typeface="D2Coding" panose="020B0609020101020101" pitchFamily="49" charset="-127"/>
                <a:ea typeface="D2Coding" panose="020B0609020101020101" pitchFamily="49" charset="-127"/>
              </a:rPr>
              <a:t>   </a:t>
            </a:r>
            <a:r>
              <a:rPr lang="en-US" dirty="0">
                <a:solidFill>
                  <a:srgbClr val="CC7832"/>
                </a:solidFill>
                <a:latin typeface="D2Coding" panose="020B0609020101020101" pitchFamily="49" charset="-127"/>
                <a:ea typeface="D2Coding" panose="020B0609020101020101" pitchFamily="49" charset="-127"/>
              </a:rPr>
              <a:t>static final </a:t>
            </a:r>
            <a:r>
              <a:rPr lang="en-US" dirty="0" err="1">
                <a:latin typeface="D2Coding" panose="020B0609020101020101" pitchFamily="49" charset="-127"/>
                <a:ea typeface="D2Coding" panose="020B0609020101020101" pitchFamily="49" charset="-127"/>
              </a:rPr>
              <a:t>FieldType</a:t>
            </a:r>
            <a:r>
              <a:rPr lang="en-US" dirty="0">
                <a:latin typeface="D2Coding" panose="020B0609020101020101" pitchFamily="49" charset="-127"/>
                <a:ea typeface="D2Coding" panose="020B0609020101020101" pitchFamily="49" charset="-127"/>
              </a:rPr>
              <a:t> </a:t>
            </a:r>
            <a:r>
              <a:rPr lang="en-US" i="1" dirty="0">
                <a:solidFill>
                  <a:srgbClr val="9876AA"/>
                </a:solidFill>
                <a:latin typeface="D2Coding" panose="020B0609020101020101" pitchFamily="49" charset="-127"/>
                <a:ea typeface="D2Coding" panose="020B0609020101020101" pitchFamily="49" charset="-127"/>
              </a:rPr>
              <a:t>field </a:t>
            </a:r>
            <a:r>
              <a:rPr lang="en-US" dirty="0">
                <a:latin typeface="D2Coding" panose="020B0609020101020101" pitchFamily="49" charset="-127"/>
                <a:ea typeface="D2Coding" panose="020B0609020101020101" pitchFamily="49" charset="-127"/>
              </a:rPr>
              <a:t>= </a:t>
            </a:r>
            <a:r>
              <a:rPr lang="en-US" dirty="0" err="1">
                <a:latin typeface="D2Coding" panose="020B0609020101020101" pitchFamily="49" charset="-127"/>
                <a:ea typeface="D2Coding" panose="020B0609020101020101" pitchFamily="49" charset="-127"/>
              </a:rPr>
              <a:t>computeFieldValue</a:t>
            </a:r>
            <a:r>
              <a:rPr lang="en-US" dirty="0">
                <a:latin typeface="D2Coding" panose="020B0609020101020101" pitchFamily="49" charset="-127"/>
                <a:ea typeface="D2Coding" panose="020B0609020101020101" pitchFamily="49" charset="-127"/>
              </a:rPr>
              <a:t>()</a:t>
            </a:r>
            <a:r>
              <a:rPr lang="en-US" dirty="0">
                <a:solidFill>
                  <a:srgbClr val="CC7832"/>
                </a:solidFill>
                <a:latin typeface="D2Coding" panose="020B0609020101020101" pitchFamily="49" charset="-127"/>
                <a:ea typeface="D2Coding" panose="020B0609020101020101" pitchFamily="49" charset="-127"/>
              </a:rPr>
              <a:t>;</a:t>
            </a:r>
            <a:br>
              <a:rPr lang="en-US" dirty="0">
                <a:solidFill>
                  <a:srgbClr val="CC7832"/>
                </a:solidFill>
                <a:latin typeface="D2Coding" panose="020B0609020101020101" pitchFamily="49" charset="-127"/>
                <a:ea typeface="D2Coding" panose="020B0609020101020101" pitchFamily="49" charset="-127"/>
              </a:rPr>
            </a:br>
            <a:r>
              <a:rPr lang="en-US" dirty="0">
                <a:latin typeface="D2Coding" panose="020B0609020101020101" pitchFamily="49" charset="-127"/>
                <a:ea typeface="D2Coding" panose="020B0609020101020101" pitchFamily="49" charset="-127"/>
              </a:rPr>
              <a:t>}</a:t>
            </a:r>
            <a:br>
              <a:rPr lang="en-US" dirty="0">
                <a:latin typeface="D2Coding" panose="020B0609020101020101" pitchFamily="49" charset="-127"/>
                <a:ea typeface="D2Coding" panose="020B0609020101020101" pitchFamily="49" charset="-127"/>
              </a:rPr>
            </a:br>
            <a:r>
              <a:rPr lang="en-US" dirty="0">
                <a:solidFill>
                  <a:srgbClr val="CC7832"/>
                </a:solidFill>
                <a:latin typeface="D2Coding" panose="020B0609020101020101" pitchFamily="49" charset="-127"/>
                <a:ea typeface="D2Coding" panose="020B0609020101020101" pitchFamily="49" charset="-127"/>
              </a:rPr>
              <a:t>private static </a:t>
            </a:r>
            <a:r>
              <a:rPr lang="en-US" dirty="0" err="1">
                <a:latin typeface="D2Coding" panose="020B0609020101020101" pitchFamily="49" charset="-127"/>
                <a:ea typeface="D2Coding" panose="020B0609020101020101" pitchFamily="49" charset="-127"/>
              </a:rPr>
              <a:t>FieldType</a:t>
            </a:r>
            <a:r>
              <a:rPr lang="en-US" dirty="0">
                <a:latin typeface="D2Coding" panose="020B0609020101020101" pitchFamily="49" charset="-127"/>
                <a:ea typeface="D2Coding" panose="020B0609020101020101" pitchFamily="49" charset="-127"/>
              </a:rPr>
              <a:t> </a:t>
            </a:r>
            <a:r>
              <a:rPr lang="en-US" dirty="0" err="1">
                <a:solidFill>
                  <a:srgbClr val="FFC66D"/>
                </a:solidFill>
                <a:latin typeface="D2Coding" panose="020B0609020101020101" pitchFamily="49" charset="-127"/>
                <a:ea typeface="D2Coding" panose="020B0609020101020101" pitchFamily="49" charset="-127"/>
              </a:rPr>
              <a:t>getField</a:t>
            </a:r>
            <a:r>
              <a:rPr lang="en-US" dirty="0">
                <a:latin typeface="D2Coding" panose="020B0609020101020101" pitchFamily="49" charset="-127"/>
                <a:ea typeface="D2Coding" panose="020B0609020101020101" pitchFamily="49" charset="-127"/>
              </a:rPr>
              <a:t>() { </a:t>
            </a:r>
            <a:r>
              <a:rPr lang="en-US" dirty="0">
                <a:solidFill>
                  <a:srgbClr val="CC7832"/>
                </a:solidFill>
                <a:latin typeface="D2Coding" panose="020B0609020101020101" pitchFamily="49" charset="-127"/>
                <a:ea typeface="D2Coding" panose="020B0609020101020101" pitchFamily="49" charset="-127"/>
              </a:rPr>
              <a:t>return </a:t>
            </a:r>
            <a:r>
              <a:rPr lang="en-US" dirty="0" err="1">
                <a:latin typeface="D2Coding" panose="020B0609020101020101" pitchFamily="49" charset="-127"/>
                <a:ea typeface="D2Coding" panose="020B0609020101020101" pitchFamily="49" charset="-127"/>
              </a:rPr>
              <a:t>FieldHolder.</a:t>
            </a:r>
            <a:r>
              <a:rPr lang="en-US" i="1" dirty="0" err="1">
                <a:solidFill>
                  <a:srgbClr val="9876AA"/>
                </a:solidFill>
                <a:latin typeface="D2Coding" panose="020B0609020101020101" pitchFamily="49" charset="-127"/>
                <a:ea typeface="D2Coding" panose="020B0609020101020101" pitchFamily="49" charset="-127"/>
              </a:rPr>
              <a:t>field</a:t>
            </a:r>
            <a:r>
              <a:rPr lang="en-US" dirty="0">
                <a:solidFill>
                  <a:srgbClr val="CC7832"/>
                </a:solidFill>
                <a:latin typeface="D2Coding" panose="020B0609020101020101" pitchFamily="49" charset="-127"/>
                <a:ea typeface="D2Coding" panose="020B0609020101020101" pitchFamily="49" charset="-127"/>
              </a:rPr>
              <a:t>; </a:t>
            </a:r>
            <a:r>
              <a:rPr lang="en-US"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1576737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84: Don’t depend on the thread scheduler</a:t>
            </a:r>
          </a:p>
        </p:txBody>
      </p:sp>
      <p:sp>
        <p:nvSpPr>
          <p:cNvPr id="21" name="Content Placeholder 2"/>
          <p:cNvSpPr txBox="1">
            <a:spLocks/>
          </p:cNvSpPr>
          <p:nvPr/>
        </p:nvSpPr>
        <p:spPr>
          <a:xfrm>
            <a:off x="866662" y="1569752"/>
            <a:ext cx="10450796" cy="4678647"/>
          </a:xfrm>
          <a:prstGeom prst="rect">
            <a:avLst/>
          </a:prstGeom>
          <a:ln w="57150">
            <a:noFill/>
          </a:ln>
        </p:spPr>
        <p:txBody>
          <a:bodyPr vert="horz" lIns="91440" tIns="45720" rIns="91440" bIns="45720" numCol="1" rtlCol="0" anchor="t">
            <a:noAutofit/>
          </a:bodyPr>
          <a:lstStyle/>
          <a:p>
            <a:r>
              <a:rPr lang="en-US" dirty="0"/>
              <a:t>Any program that relies on the thread scheduler for correctness or performance is likely to be nonportable.</a:t>
            </a:r>
          </a:p>
          <a:p>
            <a:pPr marL="742950" lvl="1" indent="-285750">
              <a:buFont typeface="Arial" panose="020B0604020202020204" pitchFamily="34" charset="0"/>
              <a:buChar char="•"/>
            </a:pPr>
            <a:r>
              <a:rPr lang="en-US" dirty="0"/>
              <a:t>The best way to write a robust, responsive, portable program is to </a:t>
            </a:r>
            <a:r>
              <a:rPr lang="en-US" sz="2400" b="1" dirty="0"/>
              <a:t>ensure that the average number of runnable threads is not significantly greater than the number of processors</a:t>
            </a:r>
            <a:r>
              <a:rPr lang="en-US" dirty="0"/>
              <a:t>.</a:t>
            </a:r>
          </a:p>
          <a:p>
            <a:endParaRPr lang="en-US" dirty="0"/>
          </a:p>
          <a:p>
            <a:endParaRPr lang="en-US" dirty="0"/>
          </a:p>
          <a:p>
            <a:r>
              <a:rPr lang="en-US" dirty="0"/>
              <a:t>In summary, </a:t>
            </a:r>
          </a:p>
          <a:p>
            <a:r>
              <a:rPr lang="en-US" b="1" dirty="0"/>
              <a:t>do not depend on the thread scheduler for the correctness of your program</a:t>
            </a:r>
            <a:r>
              <a:rPr lang="en-US" dirty="0"/>
              <a:t>. The resulting program will be neither robust nor portable. As a corollary, do not rely on </a:t>
            </a:r>
            <a:r>
              <a:rPr lang="en-US" b="1" dirty="0" err="1"/>
              <a:t>Thread.yield</a:t>
            </a:r>
            <a:r>
              <a:rPr lang="en-US" b="1" dirty="0"/>
              <a:t> </a:t>
            </a:r>
            <a:r>
              <a:rPr lang="en-US" dirty="0"/>
              <a:t>or </a:t>
            </a:r>
            <a:r>
              <a:rPr lang="en-US" b="1" dirty="0"/>
              <a:t>thread priorities</a:t>
            </a:r>
            <a:r>
              <a:rPr lang="en-US" dirty="0"/>
              <a:t>. These facilities are merely hints to the scheduler. Thread priorities may be used sparingly to improve the quality of service of an already working program, but they should never be used to “fix” a program that barely works.</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Tree>
    <p:extLst>
      <p:ext uri="{BB962C8B-B14F-4D97-AF65-F5344CB8AC3E}">
        <p14:creationId xmlns:p14="http://schemas.microsoft.com/office/powerpoint/2010/main" val="302579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1E18F891-2229-ED43-8CA4-67EC8AF18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183" y="3118338"/>
            <a:ext cx="6329866" cy="35869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Concurrency vs Parallelism</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id="{95DFE11C-D42B-D843-BB85-AA12519134FB}"/>
              </a:ext>
            </a:extLst>
          </p:cNvPr>
          <p:cNvSpPr/>
          <p:nvPr/>
        </p:nvSpPr>
        <p:spPr>
          <a:xfrm>
            <a:off x="949569" y="1371600"/>
            <a:ext cx="10400291" cy="2031325"/>
          </a:xfrm>
          <a:prstGeom prst="rect">
            <a:avLst/>
          </a:prstGeom>
        </p:spPr>
        <p:txBody>
          <a:bodyPr wrap="square">
            <a:spAutoFit/>
          </a:bodyPr>
          <a:lstStyle/>
          <a:p>
            <a:r>
              <a:rPr lang="en-US" b="1" dirty="0"/>
              <a:t>Concurrency</a:t>
            </a:r>
            <a:r>
              <a:rPr lang="en-US" dirty="0"/>
              <a:t> is when two or more tasks can start, run, and complete in overlapping time periods. It doesn't necessarily mean they'll ever both be running at the same instant. For example, </a:t>
            </a:r>
            <a:r>
              <a:rPr lang="en-US" i="1" dirty="0"/>
              <a:t>multitasking</a:t>
            </a:r>
            <a:r>
              <a:rPr lang="en-US" dirty="0"/>
              <a:t> on a single-core machine.</a:t>
            </a:r>
          </a:p>
          <a:p>
            <a:r>
              <a:rPr lang="en-US" b="1" dirty="0"/>
              <a:t>Parallelism</a:t>
            </a:r>
            <a:r>
              <a:rPr lang="en-US" dirty="0"/>
              <a:t> is when tasks </a:t>
            </a:r>
            <a:r>
              <a:rPr lang="en-US" i="1" dirty="0"/>
              <a:t>literally</a:t>
            </a:r>
            <a:r>
              <a:rPr lang="en-US" dirty="0"/>
              <a:t> run at the same time, e.g., on a multicore processor.</a:t>
            </a:r>
          </a:p>
          <a:p>
            <a:endParaRPr lang="en-US" dirty="0"/>
          </a:p>
          <a:p>
            <a:r>
              <a:rPr lang="en-US" b="1" dirty="0"/>
              <a:t>Concurrency</a:t>
            </a:r>
            <a:r>
              <a:rPr lang="en-US" dirty="0"/>
              <a:t> is about </a:t>
            </a:r>
            <a:r>
              <a:rPr lang="en-US" b="1" dirty="0"/>
              <a:t>dealing with lots of things</a:t>
            </a:r>
            <a:r>
              <a:rPr lang="en-US" dirty="0"/>
              <a:t> at once. </a:t>
            </a:r>
          </a:p>
          <a:p>
            <a:r>
              <a:rPr lang="en-US" b="1" dirty="0"/>
              <a:t>Parallelism</a:t>
            </a:r>
            <a:r>
              <a:rPr lang="en-US" dirty="0"/>
              <a:t> is about </a:t>
            </a:r>
            <a:r>
              <a:rPr lang="en-US" b="1" dirty="0"/>
              <a:t>doing lots of things</a:t>
            </a:r>
            <a:r>
              <a:rPr lang="en-US" dirty="0"/>
              <a:t> at once.</a:t>
            </a:r>
          </a:p>
        </p:txBody>
      </p:sp>
    </p:spTree>
    <p:extLst>
      <p:ext uri="{BB962C8B-B14F-4D97-AF65-F5344CB8AC3E}">
        <p14:creationId xmlns:p14="http://schemas.microsoft.com/office/powerpoint/2010/main" val="110183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Synchronous vs Asynchronous, Blocking vs. Non-Blocking</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9" name="TextBox 8">
            <a:extLst>
              <a:ext uri="{FF2B5EF4-FFF2-40B4-BE49-F238E27FC236}">
                <a16:creationId xmlns:a16="http://schemas.microsoft.com/office/drawing/2014/main" id="{0EA69E0B-02F2-4C47-B266-2066EA6C7CB2}"/>
              </a:ext>
            </a:extLst>
          </p:cNvPr>
          <p:cNvSpPr txBox="1"/>
          <p:nvPr/>
        </p:nvSpPr>
        <p:spPr>
          <a:xfrm>
            <a:off x="4454769" y="2074985"/>
            <a:ext cx="0" cy="0"/>
          </a:xfrm>
          <a:prstGeom prst="rect">
            <a:avLst/>
          </a:prstGeom>
          <a:ln w="57150">
            <a:noFill/>
          </a:ln>
        </p:spPr>
        <p:txBody>
          <a:bodyPr vert="horz" wrap="none" lIns="91440" tIns="45720" rIns="91440" bIns="45720" numCol="1" rtlCol="0" anchor="t">
            <a:normAutofit fontScale="25000" lnSpcReduction="20000"/>
          </a:bodyPr>
          <a:lstStyle/>
          <a:p>
            <a:pPr algn="l"/>
            <a:endParaRPr lang="en-US" dirty="0"/>
          </a:p>
        </p:txBody>
      </p:sp>
      <p:pic>
        <p:nvPicPr>
          <p:cNvPr id="1032" name="Picture 8" descr="Simplified Matrix of Basic Linux I/O Models">
            <a:extLst>
              <a:ext uri="{FF2B5EF4-FFF2-40B4-BE49-F238E27FC236}">
                <a16:creationId xmlns:a16="http://schemas.microsoft.com/office/drawing/2014/main" id="{5B7010C7-6E98-7145-BCA8-346FDDD07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178" y="2520780"/>
            <a:ext cx="6941038" cy="404594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16E2238E-3C1C-E04C-97C7-EE4E4518FA27}"/>
              </a:ext>
            </a:extLst>
          </p:cNvPr>
          <p:cNvSpPr/>
          <p:nvPr/>
        </p:nvSpPr>
        <p:spPr>
          <a:xfrm>
            <a:off x="949568" y="1416466"/>
            <a:ext cx="10400291" cy="923330"/>
          </a:xfrm>
          <a:prstGeom prst="rect">
            <a:avLst/>
          </a:prstGeom>
        </p:spPr>
        <p:txBody>
          <a:bodyPr wrap="square">
            <a:spAutoFit/>
          </a:bodyPr>
          <a:lstStyle/>
          <a:p>
            <a:r>
              <a:rPr lang="en-US" b="1" dirty="0"/>
              <a:t>Blocking / Non-Blocking </a:t>
            </a:r>
            <a:r>
              <a:rPr lang="en-US" dirty="0"/>
              <a:t>is a matter of whether or not the called function returns immediately.</a:t>
            </a:r>
          </a:p>
          <a:p>
            <a:endParaRPr lang="en-US" dirty="0"/>
          </a:p>
          <a:p>
            <a:r>
              <a:rPr lang="en-US" b="1" dirty="0"/>
              <a:t>Synchronous / Asynchronous </a:t>
            </a:r>
            <a:r>
              <a:rPr lang="en-US" dirty="0"/>
              <a:t>is a matter of who cares if the function being called is completed.</a:t>
            </a:r>
          </a:p>
        </p:txBody>
      </p:sp>
    </p:spTree>
    <p:extLst>
      <p:ext uri="{BB962C8B-B14F-4D97-AF65-F5344CB8AC3E}">
        <p14:creationId xmlns:p14="http://schemas.microsoft.com/office/powerpoint/2010/main" val="28077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9" name="TextBox 8">
            <a:extLst>
              <a:ext uri="{FF2B5EF4-FFF2-40B4-BE49-F238E27FC236}">
                <a16:creationId xmlns:a16="http://schemas.microsoft.com/office/drawing/2014/main" id="{0EA69E0B-02F2-4C47-B266-2066EA6C7CB2}"/>
              </a:ext>
            </a:extLst>
          </p:cNvPr>
          <p:cNvSpPr txBox="1"/>
          <p:nvPr/>
        </p:nvSpPr>
        <p:spPr>
          <a:xfrm>
            <a:off x="4454769" y="2074985"/>
            <a:ext cx="0" cy="0"/>
          </a:xfrm>
          <a:prstGeom prst="rect">
            <a:avLst/>
          </a:prstGeom>
          <a:ln w="57150">
            <a:noFill/>
          </a:ln>
        </p:spPr>
        <p:txBody>
          <a:bodyPr vert="horz" wrap="none" lIns="91440" tIns="45720" rIns="91440" bIns="45720" numCol="1" rtlCol="0" anchor="t">
            <a:normAutofit fontScale="25000" lnSpcReduction="20000"/>
          </a:bodyPr>
          <a:lstStyle/>
          <a:p>
            <a:pPr algn="l"/>
            <a:endParaRPr lang="en-US" dirty="0"/>
          </a:p>
        </p:txBody>
      </p:sp>
      <p:pic>
        <p:nvPicPr>
          <p:cNvPr id="3074" name="Picture 2" descr="Typical Flow of the Synchronous Blocking I/O Model">
            <a:extLst>
              <a:ext uri="{FF2B5EF4-FFF2-40B4-BE49-F238E27FC236}">
                <a16:creationId xmlns:a16="http://schemas.microsoft.com/office/drawing/2014/main" id="{B5AADE03-4A80-2444-8328-5B32145FE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60" y="2521562"/>
            <a:ext cx="5238294" cy="39738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ypical Flow of the Synchronous Non-Blocking I/O Model">
            <a:extLst>
              <a:ext uri="{FF2B5EF4-FFF2-40B4-BE49-F238E27FC236}">
                <a16:creationId xmlns:a16="http://schemas.microsoft.com/office/drawing/2014/main" id="{5A20FF73-4171-314F-92C0-2143A2D26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5136" y="2521562"/>
            <a:ext cx="4750467" cy="40903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B79D05D-EE02-D646-A9AC-AE7F13695A33}"/>
              </a:ext>
            </a:extLst>
          </p:cNvPr>
          <p:cNvSpPr/>
          <p:nvPr/>
        </p:nvSpPr>
        <p:spPr>
          <a:xfrm>
            <a:off x="2556591" y="1876798"/>
            <a:ext cx="1793632" cy="400110"/>
          </a:xfrm>
          <a:prstGeom prst="rect">
            <a:avLst/>
          </a:prstGeom>
        </p:spPr>
        <p:txBody>
          <a:bodyPr wrap="square">
            <a:spAutoFit/>
          </a:bodyPr>
          <a:lstStyle/>
          <a:p>
            <a:r>
              <a:rPr lang="en-US" sz="2000" dirty="0"/>
              <a:t>Sync + Blocking</a:t>
            </a:r>
          </a:p>
        </p:txBody>
      </p:sp>
      <p:sp>
        <p:nvSpPr>
          <p:cNvPr id="11" name="Rectangle 10">
            <a:extLst>
              <a:ext uri="{FF2B5EF4-FFF2-40B4-BE49-F238E27FC236}">
                <a16:creationId xmlns:a16="http://schemas.microsoft.com/office/drawing/2014/main" id="{73E21E14-DDFB-184E-A7A1-B12307DDFEB8}"/>
              </a:ext>
            </a:extLst>
          </p:cNvPr>
          <p:cNvSpPr/>
          <p:nvPr/>
        </p:nvSpPr>
        <p:spPr>
          <a:xfrm>
            <a:off x="7636692" y="1863525"/>
            <a:ext cx="2387325" cy="400110"/>
          </a:xfrm>
          <a:prstGeom prst="rect">
            <a:avLst/>
          </a:prstGeom>
        </p:spPr>
        <p:txBody>
          <a:bodyPr wrap="square">
            <a:spAutoFit/>
          </a:bodyPr>
          <a:lstStyle/>
          <a:p>
            <a:pPr algn="ctr"/>
            <a:r>
              <a:rPr lang="en-US" sz="2000" dirty="0"/>
              <a:t>Sync + Non-Blocking</a:t>
            </a:r>
          </a:p>
        </p:txBody>
      </p:sp>
      <p:sp>
        <p:nvSpPr>
          <p:cNvPr id="14" name="Title 1">
            <a:extLst>
              <a:ext uri="{FF2B5EF4-FFF2-40B4-BE49-F238E27FC236}">
                <a16:creationId xmlns:a16="http://schemas.microsoft.com/office/drawing/2014/main" id="{888E6400-A529-DF4D-993F-850C85E8E978}"/>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Synchronous vs Asynchronous, Blocking vs. Non-Blocking</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107741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9" name="TextBox 8">
            <a:extLst>
              <a:ext uri="{FF2B5EF4-FFF2-40B4-BE49-F238E27FC236}">
                <a16:creationId xmlns:a16="http://schemas.microsoft.com/office/drawing/2014/main" id="{0EA69E0B-02F2-4C47-B266-2066EA6C7CB2}"/>
              </a:ext>
            </a:extLst>
          </p:cNvPr>
          <p:cNvSpPr txBox="1"/>
          <p:nvPr/>
        </p:nvSpPr>
        <p:spPr>
          <a:xfrm>
            <a:off x="4454769" y="2074985"/>
            <a:ext cx="0" cy="0"/>
          </a:xfrm>
          <a:prstGeom prst="rect">
            <a:avLst/>
          </a:prstGeom>
          <a:ln w="57150">
            <a:noFill/>
          </a:ln>
        </p:spPr>
        <p:txBody>
          <a:bodyPr vert="horz" wrap="none" lIns="91440" tIns="45720" rIns="91440" bIns="45720" numCol="1" rtlCol="0" anchor="t">
            <a:normAutofit fontScale="25000" lnSpcReduction="20000"/>
          </a:bodyPr>
          <a:lstStyle/>
          <a:p>
            <a:pPr algn="l"/>
            <a:endParaRPr lang="en-US" dirty="0"/>
          </a:p>
        </p:txBody>
      </p:sp>
      <p:pic>
        <p:nvPicPr>
          <p:cNvPr id="4098" name="Picture 2" descr="Typical Flow of the Asynchronous Blocking I/O Model">
            <a:extLst>
              <a:ext uri="{FF2B5EF4-FFF2-40B4-BE49-F238E27FC236}">
                <a16:creationId xmlns:a16="http://schemas.microsoft.com/office/drawing/2014/main" id="{4B9B8E04-0F42-1949-993D-A5D446628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60" y="2826364"/>
            <a:ext cx="5482365" cy="34454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ypical Flow of the Asynchronous Non-Blocking I/O Model (AIO)">
            <a:extLst>
              <a:ext uri="{FF2B5EF4-FFF2-40B4-BE49-F238E27FC236}">
                <a16:creationId xmlns:a16="http://schemas.microsoft.com/office/drawing/2014/main" id="{275C8678-2BE2-3847-AF11-637DDDBEC4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4710" y="2826363"/>
            <a:ext cx="4874339" cy="34454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5DA5CA0-8E6C-C54E-89A8-AE5E017AF5BB}"/>
              </a:ext>
            </a:extLst>
          </p:cNvPr>
          <p:cNvSpPr/>
          <p:nvPr/>
        </p:nvSpPr>
        <p:spPr>
          <a:xfrm>
            <a:off x="1864642" y="1876798"/>
            <a:ext cx="3177530" cy="707886"/>
          </a:xfrm>
          <a:prstGeom prst="rect">
            <a:avLst/>
          </a:prstGeom>
        </p:spPr>
        <p:txBody>
          <a:bodyPr wrap="square">
            <a:spAutoFit/>
          </a:bodyPr>
          <a:lstStyle/>
          <a:p>
            <a:pPr algn="ctr"/>
            <a:r>
              <a:rPr lang="en-US" sz="2000" dirty="0" err="1"/>
              <a:t>Async</a:t>
            </a:r>
            <a:r>
              <a:rPr lang="en-US" sz="2000" dirty="0"/>
              <a:t> + Blocking</a:t>
            </a:r>
          </a:p>
        </p:txBody>
      </p:sp>
      <p:sp>
        <p:nvSpPr>
          <p:cNvPr id="10" name="Rectangle 9">
            <a:extLst>
              <a:ext uri="{FF2B5EF4-FFF2-40B4-BE49-F238E27FC236}">
                <a16:creationId xmlns:a16="http://schemas.microsoft.com/office/drawing/2014/main" id="{D0E3B692-5CCD-5342-A667-7907EB72FA76}"/>
              </a:ext>
            </a:extLst>
          </p:cNvPr>
          <p:cNvSpPr/>
          <p:nvPr/>
        </p:nvSpPr>
        <p:spPr>
          <a:xfrm>
            <a:off x="7517325" y="1863525"/>
            <a:ext cx="2626058" cy="707886"/>
          </a:xfrm>
          <a:prstGeom prst="rect">
            <a:avLst/>
          </a:prstGeom>
        </p:spPr>
        <p:txBody>
          <a:bodyPr wrap="square">
            <a:spAutoFit/>
          </a:bodyPr>
          <a:lstStyle/>
          <a:p>
            <a:pPr algn="ctr"/>
            <a:r>
              <a:rPr lang="en-US" sz="2000" dirty="0" err="1"/>
              <a:t>Async</a:t>
            </a:r>
            <a:r>
              <a:rPr lang="en-US" sz="2000" dirty="0"/>
              <a:t> + Non-Blocking</a:t>
            </a:r>
          </a:p>
        </p:txBody>
      </p:sp>
      <p:sp>
        <p:nvSpPr>
          <p:cNvPr id="13" name="Title 1">
            <a:extLst>
              <a:ext uri="{FF2B5EF4-FFF2-40B4-BE49-F238E27FC236}">
                <a16:creationId xmlns:a16="http://schemas.microsoft.com/office/drawing/2014/main" id="{21A07E7A-98AE-9743-A126-87A2598C1B2C}"/>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Synchronous vs Asynchronous, Blocking vs. Non-Blocking</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71961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78: Synchronize access to shared mutable data</a:t>
            </a:r>
          </a:p>
        </p:txBody>
      </p:sp>
      <p:sp>
        <p:nvSpPr>
          <p:cNvPr id="21" name="Content Placeholder 2"/>
          <p:cNvSpPr txBox="1">
            <a:spLocks/>
          </p:cNvSpPr>
          <p:nvPr/>
        </p:nvSpPr>
        <p:spPr>
          <a:xfrm>
            <a:off x="866662" y="1569752"/>
            <a:ext cx="10450796" cy="4678647"/>
          </a:xfrm>
          <a:prstGeom prst="rect">
            <a:avLst/>
          </a:prstGeom>
          <a:ln w="57150">
            <a:noFill/>
          </a:ln>
        </p:spPr>
        <p:txBody>
          <a:bodyPr vert="horz" lIns="91440" tIns="45720" rIns="91440" bIns="45720" numCol="1" rtlCol="0" anchor="t">
            <a:noAutofit/>
          </a:bodyPr>
          <a:lstStyle/>
          <a:p>
            <a:r>
              <a:rPr lang="en-US" sz="2400" b="1" i="1" dirty="0">
                <a:solidFill>
                  <a:schemeClr val="tx1">
                    <a:lumMod val="65000"/>
                    <a:lumOff val="35000"/>
                  </a:schemeClr>
                </a:solidFill>
              </a:rPr>
              <a:t>Synchronized </a:t>
            </a:r>
            <a:r>
              <a:rPr lang="en-US" i="1" dirty="0">
                <a:solidFill>
                  <a:schemeClr val="tx1">
                    <a:lumMod val="65000"/>
                    <a:lumOff val="35000"/>
                  </a:schemeClr>
                </a:solidFill>
              </a:rPr>
              <a:t>ensures..</a:t>
            </a:r>
          </a:p>
          <a:p>
            <a:pPr marL="342900" indent="-342900">
              <a:buFont typeface="+mj-lt"/>
              <a:buAutoNum type="arabicPeriod"/>
            </a:pPr>
            <a:r>
              <a:rPr lang="en-US" dirty="0"/>
              <a:t>Only a single thread can execute a method or block at one time (mutual exclusion)</a:t>
            </a:r>
          </a:p>
          <a:p>
            <a:pPr marL="342900" indent="-342900">
              <a:buFont typeface="+mj-lt"/>
              <a:buAutoNum type="arabicPeriod"/>
            </a:pPr>
            <a:r>
              <a:rPr lang="en-US" dirty="0"/>
              <a:t>All previous modifications can be visible to other threads</a:t>
            </a:r>
          </a:p>
          <a:p>
            <a:pPr lvl="1"/>
            <a:endParaRPr lang="en-US" dirty="0"/>
          </a:p>
          <a:p>
            <a:r>
              <a:rPr lang="en-US" sz="2400" b="1" i="1" dirty="0">
                <a:solidFill>
                  <a:schemeClr val="tx1">
                    <a:lumMod val="65000"/>
                    <a:lumOff val="35000"/>
                  </a:schemeClr>
                </a:solidFill>
              </a:rPr>
              <a:t>volatile</a:t>
            </a:r>
            <a:endParaRPr lang="en-US" dirty="0"/>
          </a:p>
          <a:p>
            <a:r>
              <a:rPr lang="en-US" dirty="0"/>
              <a:t>The language specification guarantees that reading or writing a variable is atomic unless the variable is of type </a:t>
            </a:r>
            <a:r>
              <a:rPr lang="en-US" b="1" dirty="0"/>
              <a:t>long</a:t>
            </a:r>
            <a:r>
              <a:rPr lang="en-US" dirty="0"/>
              <a:t> or </a:t>
            </a:r>
            <a:r>
              <a:rPr lang="en-US" b="1" dirty="0"/>
              <a:t>double</a:t>
            </a:r>
            <a:r>
              <a:rPr lang="en-US" dirty="0"/>
              <a:t>. But due to the memory model, it does not guarantee that a value written by one thread will be visible to another.</a:t>
            </a:r>
          </a:p>
          <a:p>
            <a:endParaRPr lang="en-US" dirty="0"/>
          </a:p>
          <a:p>
            <a:r>
              <a:rPr lang="en-US" b="1" i="1" dirty="0">
                <a:solidFill>
                  <a:schemeClr val="tx1">
                    <a:lumMod val="65000"/>
                    <a:lumOff val="35000"/>
                  </a:schemeClr>
                </a:solidFill>
              </a:rPr>
              <a:t>Atomic{Primitive Type}</a:t>
            </a:r>
          </a:p>
          <a:p>
            <a:r>
              <a:rPr lang="en-US" dirty="0" err="1"/>
              <a:t>java.util.concurrent.atomic</a:t>
            </a:r>
            <a:r>
              <a:rPr lang="en-US" dirty="0"/>
              <a:t>.* This package provides primitives for lock-free, thread-safe programming on single variables. While volatile provides only the communication effects of synchronization, this package also provides atomicity.</a:t>
            </a:r>
          </a:p>
          <a:p>
            <a:endParaRPr lang="en-US" dirty="0"/>
          </a:p>
          <a:p>
            <a:endParaRPr lang="en-US" dirty="0"/>
          </a:p>
          <a:p>
            <a:endParaRPr lang="en-US"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Tree>
    <p:extLst>
      <p:ext uri="{BB962C8B-B14F-4D97-AF65-F5344CB8AC3E}">
        <p14:creationId xmlns:p14="http://schemas.microsoft.com/office/powerpoint/2010/main" val="245117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834260" y="462455"/>
            <a:ext cx="5081954" cy="822263"/>
          </a:xfrm>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79: Avoid excessive synchronization</a:t>
            </a:r>
          </a:p>
        </p:txBody>
      </p:sp>
      <p:sp>
        <p:nvSpPr>
          <p:cNvPr id="21" name="Content Placeholder 2"/>
          <p:cNvSpPr txBox="1">
            <a:spLocks/>
          </p:cNvSpPr>
          <p:nvPr/>
        </p:nvSpPr>
        <p:spPr>
          <a:xfrm>
            <a:off x="866662" y="1569752"/>
            <a:ext cx="5049552" cy="4678647"/>
          </a:xfrm>
          <a:prstGeom prst="rect">
            <a:avLst/>
          </a:prstGeom>
          <a:ln w="57150">
            <a:noFill/>
          </a:ln>
        </p:spPr>
        <p:txBody>
          <a:bodyPr vert="horz" lIns="91440" tIns="45720" rIns="91440" bIns="45720" numCol="1" rtlCol="0" anchor="t">
            <a:noAutofit/>
          </a:bodyPr>
          <a:lstStyle/>
          <a:p>
            <a:r>
              <a:rPr lang="en-US" sz="2400" dirty="0"/>
              <a:t>To avoid liveness and safety failures, never cede control to the client within a synchronized method or block.</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id="{6429EAB3-6E30-3B4A-B10B-4A3EB6205EFB}"/>
              </a:ext>
            </a:extLst>
          </p:cNvPr>
          <p:cNvSpPr/>
          <p:nvPr/>
        </p:nvSpPr>
        <p:spPr>
          <a:xfrm>
            <a:off x="5927937" y="164861"/>
            <a:ext cx="6096000" cy="6555641"/>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US" sz="1200" dirty="0">
                <a:solidFill>
                  <a:srgbClr val="808080"/>
                </a:solidFill>
                <a:latin typeface="D2Coding" panose="020B0609020101020101" pitchFamily="49" charset="-127"/>
                <a:ea typeface="D2Coding" panose="020B0609020101020101" pitchFamily="49" charset="-127"/>
              </a:rPr>
              <a:t>// Broken - invokes alien method from synchronized block!</a:t>
            </a:r>
            <a:br>
              <a:rPr lang="en-US" sz="1200" dirty="0">
                <a:solidFill>
                  <a:srgbClr val="808080"/>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public class </a:t>
            </a:r>
            <a:r>
              <a:rPr lang="en-US" sz="1200" dirty="0" err="1">
                <a:latin typeface="D2Coding" panose="020B0609020101020101" pitchFamily="49" charset="-127"/>
                <a:ea typeface="D2Coding" panose="020B0609020101020101" pitchFamily="49" charset="-127"/>
              </a:rPr>
              <a:t>ObservableSet</a:t>
            </a:r>
            <a:r>
              <a:rPr lang="en-US" sz="1200" dirty="0">
                <a:latin typeface="D2Coding" panose="020B0609020101020101" pitchFamily="49" charset="-127"/>
                <a:ea typeface="D2Coding" panose="020B0609020101020101" pitchFamily="49" charset="-127"/>
              </a:rPr>
              <a:t>&lt;</a:t>
            </a:r>
            <a:r>
              <a:rPr lang="en-US" sz="1200" dirty="0">
                <a:solidFill>
                  <a:srgbClr val="507874"/>
                </a:solidFill>
                <a:latin typeface="D2Coding" panose="020B0609020101020101" pitchFamily="49" charset="-127"/>
                <a:ea typeface="D2Coding" panose="020B0609020101020101" pitchFamily="49" charset="-127"/>
              </a:rPr>
              <a:t>E</a:t>
            </a:r>
            <a:r>
              <a:rPr lang="en-US" sz="1200" dirty="0">
                <a:latin typeface="D2Coding" panose="020B0609020101020101" pitchFamily="49" charset="-127"/>
                <a:ea typeface="D2Coding" panose="020B0609020101020101" pitchFamily="49" charset="-127"/>
              </a:rPr>
              <a:t>&gt; </a:t>
            </a:r>
            <a:r>
              <a:rPr lang="en-US" sz="1200" dirty="0">
                <a:solidFill>
                  <a:srgbClr val="CC7832"/>
                </a:solidFill>
                <a:latin typeface="D2Coding" panose="020B0609020101020101" pitchFamily="49" charset="-127"/>
                <a:ea typeface="D2Coding" panose="020B0609020101020101" pitchFamily="49" charset="-127"/>
              </a:rPr>
              <a:t>extends </a:t>
            </a:r>
            <a:r>
              <a:rPr lang="en-US" sz="1200" dirty="0" err="1">
                <a:latin typeface="D2Coding" panose="020B0609020101020101" pitchFamily="49" charset="-127"/>
                <a:ea typeface="D2Coding" panose="020B0609020101020101" pitchFamily="49" charset="-127"/>
              </a:rPr>
              <a:t>ForwardingSet</a:t>
            </a:r>
            <a:r>
              <a:rPr lang="en-US" sz="1200" dirty="0">
                <a:latin typeface="D2Coding" panose="020B0609020101020101" pitchFamily="49" charset="-127"/>
                <a:ea typeface="D2Coding" panose="020B0609020101020101" pitchFamily="49" charset="-127"/>
              </a:rPr>
              <a:t>&lt;</a:t>
            </a:r>
            <a:r>
              <a:rPr lang="en-US" sz="1200" dirty="0">
                <a:solidFill>
                  <a:srgbClr val="507874"/>
                </a:solidFill>
                <a:latin typeface="D2Coding" panose="020B0609020101020101" pitchFamily="49" charset="-127"/>
                <a:ea typeface="D2Coding" panose="020B0609020101020101" pitchFamily="49" charset="-127"/>
              </a:rPr>
              <a:t>E</a:t>
            </a:r>
            <a:r>
              <a:rPr lang="en-US" sz="1200" dirty="0">
                <a:latin typeface="D2Coding" panose="020B0609020101020101" pitchFamily="49" charset="-127"/>
                <a:ea typeface="D2Coding" panose="020B0609020101020101" pitchFamily="49" charset="-127"/>
              </a:rPr>
              <a:t>&gt;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public </a:t>
            </a:r>
            <a:r>
              <a:rPr lang="en-US" sz="1200" dirty="0" err="1">
                <a:solidFill>
                  <a:srgbClr val="FFC66D"/>
                </a:solidFill>
                <a:latin typeface="D2Coding" panose="020B0609020101020101" pitchFamily="49" charset="-127"/>
                <a:ea typeface="D2Coding" panose="020B0609020101020101" pitchFamily="49" charset="-127"/>
              </a:rPr>
              <a:t>ObservableSet</a:t>
            </a:r>
            <a:r>
              <a:rPr lang="en-US" sz="1200" dirty="0">
                <a:latin typeface="D2Coding" panose="020B0609020101020101" pitchFamily="49" charset="-127"/>
                <a:ea typeface="D2Coding" panose="020B0609020101020101" pitchFamily="49" charset="-127"/>
              </a:rPr>
              <a:t>(Set&lt;</a:t>
            </a:r>
            <a:r>
              <a:rPr lang="en-US" sz="1200" dirty="0">
                <a:solidFill>
                  <a:srgbClr val="507874"/>
                </a:solidFill>
                <a:latin typeface="D2Coding" panose="020B0609020101020101" pitchFamily="49" charset="-127"/>
                <a:ea typeface="D2Coding" panose="020B0609020101020101" pitchFamily="49" charset="-127"/>
              </a:rPr>
              <a:t>E</a:t>
            </a:r>
            <a:r>
              <a:rPr lang="en-US" sz="1200" dirty="0">
                <a:latin typeface="D2Coding" panose="020B0609020101020101" pitchFamily="49" charset="-127"/>
                <a:ea typeface="D2Coding" panose="020B0609020101020101" pitchFamily="49" charset="-127"/>
              </a:rPr>
              <a:t>&gt; set) { </a:t>
            </a:r>
            <a:r>
              <a:rPr lang="en-US" sz="1200" dirty="0">
                <a:solidFill>
                  <a:srgbClr val="CC7832"/>
                </a:solidFill>
                <a:latin typeface="D2Coding" panose="020B0609020101020101" pitchFamily="49" charset="-127"/>
                <a:ea typeface="D2Coding" panose="020B0609020101020101" pitchFamily="49" charset="-127"/>
              </a:rPr>
              <a:t>super</a:t>
            </a:r>
            <a:r>
              <a:rPr lang="en-US" sz="1200" dirty="0">
                <a:latin typeface="D2Coding" panose="020B0609020101020101" pitchFamily="49" charset="-127"/>
                <a:ea typeface="D2Coding" panose="020B0609020101020101" pitchFamily="49" charset="-127"/>
              </a:rPr>
              <a:t>(set)</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private final </a:t>
            </a:r>
            <a:r>
              <a:rPr lang="en-US" sz="1200" dirty="0">
                <a:latin typeface="D2Coding" panose="020B0609020101020101" pitchFamily="49" charset="-127"/>
                <a:ea typeface="D2Coding" panose="020B0609020101020101" pitchFamily="49" charset="-127"/>
              </a:rPr>
              <a:t>List&lt;</a:t>
            </a:r>
            <a:r>
              <a:rPr lang="en-US" sz="1200" dirty="0" err="1">
                <a:latin typeface="D2Coding" panose="020B0609020101020101" pitchFamily="49" charset="-127"/>
                <a:ea typeface="D2Coding" panose="020B0609020101020101" pitchFamily="49" charset="-127"/>
              </a:rPr>
              <a:t>SetObserver</a:t>
            </a:r>
            <a:r>
              <a:rPr lang="en-US" sz="1200" dirty="0">
                <a:latin typeface="D2Coding" panose="020B0609020101020101" pitchFamily="49" charset="-127"/>
                <a:ea typeface="D2Coding" panose="020B0609020101020101" pitchFamily="49" charset="-127"/>
              </a:rPr>
              <a:t>&lt;</a:t>
            </a:r>
            <a:r>
              <a:rPr lang="en-US" sz="1200" dirty="0">
                <a:solidFill>
                  <a:srgbClr val="507874"/>
                </a:solidFill>
                <a:latin typeface="D2Coding" panose="020B0609020101020101" pitchFamily="49" charset="-127"/>
                <a:ea typeface="D2Coding" panose="020B0609020101020101" pitchFamily="49" charset="-127"/>
              </a:rPr>
              <a:t>E</a:t>
            </a:r>
            <a:r>
              <a:rPr lang="en-US" sz="1200" dirty="0">
                <a:latin typeface="D2Coding" panose="020B0609020101020101" pitchFamily="49" charset="-127"/>
                <a:ea typeface="D2Coding" panose="020B0609020101020101" pitchFamily="49" charset="-127"/>
              </a:rPr>
              <a:t>&gt;&gt; </a:t>
            </a:r>
            <a:r>
              <a:rPr lang="en-US" sz="1200" dirty="0">
                <a:solidFill>
                  <a:srgbClr val="9876AA"/>
                </a:solidFill>
                <a:latin typeface="D2Coding" panose="020B0609020101020101" pitchFamily="49" charset="-127"/>
                <a:ea typeface="D2Coding" panose="020B0609020101020101" pitchFamily="49" charset="-127"/>
              </a:rPr>
              <a:t>observers</a:t>
            </a:r>
            <a:br>
              <a:rPr lang="en-US" sz="1200" dirty="0">
                <a:solidFill>
                  <a:srgbClr val="9876AA"/>
                </a:solidFill>
                <a:latin typeface="D2Coding" panose="020B0609020101020101" pitchFamily="49" charset="-127"/>
                <a:ea typeface="D2Coding" panose="020B0609020101020101" pitchFamily="49" charset="-127"/>
              </a:rPr>
            </a:br>
            <a:r>
              <a:rPr lang="en-US" sz="1200" dirty="0">
                <a:solidFill>
                  <a:srgbClr val="9876AA"/>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new </a:t>
            </a:r>
            <a:r>
              <a:rPr lang="en-US" sz="1200" dirty="0" err="1">
                <a:latin typeface="D2Coding" panose="020B0609020101020101" pitchFamily="49" charset="-127"/>
                <a:ea typeface="D2Coding" panose="020B0609020101020101" pitchFamily="49" charset="-127"/>
              </a:rPr>
              <a:t>ArrayList</a:t>
            </a:r>
            <a:r>
              <a:rPr lang="en-US" sz="1200" dirty="0">
                <a:latin typeface="D2Coding" panose="020B0609020101020101" pitchFamily="49" charset="-127"/>
                <a:ea typeface="D2Coding" panose="020B0609020101020101" pitchFamily="49" charset="-127"/>
              </a:rPr>
              <a:t>&lt;&gt;()</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public void </a:t>
            </a:r>
            <a:r>
              <a:rPr lang="en-US" sz="1200" dirty="0" err="1">
                <a:solidFill>
                  <a:srgbClr val="FFC66D"/>
                </a:solidFill>
                <a:latin typeface="D2Coding" panose="020B0609020101020101" pitchFamily="49" charset="-127"/>
                <a:ea typeface="D2Coding" panose="020B0609020101020101" pitchFamily="49" charset="-127"/>
              </a:rPr>
              <a:t>addObserver</a:t>
            </a:r>
            <a:r>
              <a:rPr lang="en-US" sz="1200" dirty="0">
                <a:latin typeface="D2Coding" panose="020B0609020101020101" pitchFamily="49" charset="-127"/>
                <a:ea typeface="D2Coding" panose="020B0609020101020101" pitchFamily="49" charset="-127"/>
              </a:rPr>
              <a:t>(</a:t>
            </a:r>
            <a:r>
              <a:rPr lang="en-US" sz="1200" dirty="0" err="1">
                <a:latin typeface="D2Coding" panose="020B0609020101020101" pitchFamily="49" charset="-127"/>
                <a:ea typeface="D2Coding" panose="020B0609020101020101" pitchFamily="49" charset="-127"/>
              </a:rPr>
              <a:t>SetObserver</a:t>
            </a:r>
            <a:r>
              <a:rPr lang="en-US" sz="1200" dirty="0">
                <a:latin typeface="D2Coding" panose="020B0609020101020101" pitchFamily="49" charset="-127"/>
                <a:ea typeface="D2Coding" panose="020B0609020101020101" pitchFamily="49" charset="-127"/>
              </a:rPr>
              <a:t>&lt;</a:t>
            </a:r>
            <a:r>
              <a:rPr lang="en-US" sz="1200" dirty="0">
                <a:solidFill>
                  <a:srgbClr val="507874"/>
                </a:solidFill>
                <a:latin typeface="D2Coding" panose="020B0609020101020101" pitchFamily="49" charset="-127"/>
                <a:ea typeface="D2Coding" panose="020B0609020101020101" pitchFamily="49" charset="-127"/>
              </a:rPr>
              <a:t>E</a:t>
            </a:r>
            <a:r>
              <a:rPr lang="en-US" sz="1200" dirty="0">
                <a:latin typeface="D2Coding" panose="020B0609020101020101" pitchFamily="49" charset="-127"/>
                <a:ea typeface="D2Coding" panose="020B0609020101020101" pitchFamily="49" charset="-127"/>
              </a:rPr>
              <a:t>&gt; observer)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synchronized</a:t>
            </a:r>
            <a:r>
              <a:rPr lang="en-US" sz="1200" dirty="0">
                <a:latin typeface="D2Coding" panose="020B0609020101020101" pitchFamily="49" charset="-127"/>
                <a:ea typeface="D2Coding" panose="020B0609020101020101" pitchFamily="49" charset="-127"/>
              </a:rPr>
              <a:t>(</a:t>
            </a:r>
            <a:r>
              <a:rPr lang="en-US" sz="1200" dirty="0">
                <a:solidFill>
                  <a:srgbClr val="9876AA"/>
                </a:solidFill>
                <a:latin typeface="D2Coding" panose="020B0609020101020101" pitchFamily="49" charset="-127"/>
                <a:ea typeface="D2Coding" panose="020B0609020101020101" pitchFamily="49" charset="-127"/>
              </a:rPr>
              <a:t>observers</a:t>
            </a:r>
            <a:r>
              <a:rPr lang="en-US" sz="1200" dirty="0">
                <a:latin typeface="D2Coding" panose="020B0609020101020101" pitchFamily="49" charset="-127"/>
                <a:ea typeface="D2Coding" panose="020B0609020101020101" pitchFamily="49" charset="-127"/>
              </a:rPr>
              <a: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err="1">
                <a:solidFill>
                  <a:srgbClr val="9876AA"/>
                </a:solidFill>
                <a:latin typeface="D2Coding" panose="020B0609020101020101" pitchFamily="49" charset="-127"/>
                <a:ea typeface="D2Coding" panose="020B0609020101020101" pitchFamily="49" charset="-127"/>
              </a:rPr>
              <a:t>observers</a:t>
            </a:r>
            <a:r>
              <a:rPr lang="en-US" sz="1200" dirty="0" err="1">
                <a:latin typeface="D2Coding" panose="020B0609020101020101" pitchFamily="49" charset="-127"/>
                <a:ea typeface="D2Coding" panose="020B0609020101020101" pitchFamily="49" charset="-127"/>
              </a:rPr>
              <a:t>.add</a:t>
            </a:r>
            <a:r>
              <a:rPr lang="en-US" sz="1200" dirty="0">
                <a:latin typeface="D2Coding" panose="020B0609020101020101" pitchFamily="49" charset="-127"/>
                <a:ea typeface="D2Coding" panose="020B0609020101020101" pitchFamily="49" charset="-127"/>
              </a:rPr>
              <a:t>(observer)</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public </a:t>
            </a:r>
            <a:r>
              <a:rPr lang="en-US" sz="1200" dirty="0" err="1">
                <a:solidFill>
                  <a:srgbClr val="CC7832"/>
                </a:solidFill>
                <a:latin typeface="D2Coding" panose="020B0609020101020101" pitchFamily="49" charset="-127"/>
                <a:ea typeface="D2Coding" panose="020B0609020101020101" pitchFamily="49" charset="-127"/>
              </a:rPr>
              <a:t>boolean</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FFC66D"/>
                </a:solidFill>
                <a:latin typeface="D2Coding" panose="020B0609020101020101" pitchFamily="49" charset="-127"/>
                <a:ea typeface="D2Coding" panose="020B0609020101020101" pitchFamily="49" charset="-127"/>
              </a:rPr>
              <a:t>removeObserver</a:t>
            </a:r>
            <a:r>
              <a:rPr lang="en-US" sz="1200" dirty="0">
                <a:latin typeface="D2Coding" panose="020B0609020101020101" pitchFamily="49" charset="-127"/>
                <a:ea typeface="D2Coding" panose="020B0609020101020101" pitchFamily="49" charset="-127"/>
              </a:rPr>
              <a:t>(</a:t>
            </a:r>
            <a:r>
              <a:rPr lang="en-US" sz="1200" dirty="0" err="1">
                <a:latin typeface="D2Coding" panose="020B0609020101020101" pitchFamily="49" charset="-127"/>
                <a:ea typeface="D2Coding" panose="020B0609020101020101" pitchFamily="49" charset="-127"/>
              </a:rPr>
              <a:t>SetObserver</a:t>
            </a:r>
            <a:r>
              <a:rPr lang="en-US" sz="1200" dirty="0">
                <a:latin typeface="D2Coding" panose="020B0609020101020101" pitchFamily="49" charset="-127"/>
                <a:ea typeface="D2Coding" panose="020B0609020101020101" pitchFamily="49" charset="-127"/>
              </a:rPr>
              <a:t>&lt;</a:t>
            </a:r>
            <a:r>
              <a:rPr lang="en-US" sz="1200" dirty="0">
                <a:solidFill>
                  <a:srgbClr val="507874"/>
                </a:solidFill>
                <a:latin typeface="D2Coding" panose="020B0609020101020101" pitchFamily="49" charset="-127"/>
                <a:ea typeface="D2Coding" panose="020B0609020101020101" pitchFamily="49" charset="-127"/>
              </a:rPr>
              <a:t>E</a:t>
            </a:r>
            <a:r>
              <a:rPr lang="en-US" sz="1200" dirty="0">
                <a:latin typeface="D2Coding" panose="020B0609020101020101" pitchFamily="49" charset="-127"/>
                <a:ea typeface="D2Coding" panose="020B0609020101020101" pitchFamily="49" charset="-127"/>
              </a:rPr>
              <a:t>&gt; observer)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synchronized</a:t>
            </a:r>
            <a:r>
              <a:rPr lang="en-US" sz="1200" dirty="0">
                <a:latin typeface="D2Coding" panose="020B0609020101020101" pitchFamily="49" charset="-127"/>
                <a:ea typeface="D2Coding" panose="020B0609020101020101" pitchFamily="49" charset="-127"/>
              </a:rPr>
              <a:t>(</a:t>
            </a:r>
            <a:r>
              <a:rPr lang="en-US" sz="1200" dirty="0">
                <a:solidFill>
                  <a:srgbClr val="9876AA"/>
                </a:solidFill>
                <a:latin typeface="D2Coding" panose="020B0609020101020101" pitchFamily="49" charset="-127"/>
                <a:ea typeface="D2Coding" panose="020B0609020101020101" pitchFamily="49" charset="-127"/>
              </a:rPr>
              <a:t>observers</a:t>
            </a:r>
            <a:r>
              <a:rPr lang="en-US" sz="1200" dirty="0">
                <a:latin typeface="D2Coding" panose="020B0609020101020101" pitchFamily="49" charset="-127"/>
                <a:ea typeface="D2Coding" panose="020B0609020101020101" pitchFamily="49" charset="-127"/>
              </a:rPr>
              <a: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return </a:t>
            </a:r>
            <a:r>
              <a:rPr lang="en-US" sz="1200" dirty="0" err="1">
                <a:solidFill>
                  <a:srgbClr val="9876AA"/>
                </a:solidFill>
                <a:latin typeface="D2Coding" panose="020B0609020101020101" pitchFamily="49" charset="-127"/>
                <a:ea typeface="D2Coding" panose="020B0609020101020101" pitchFamily="49" charset="-127"/>
              </a:rPr>
              <a:t>observers</a:t>
            </a:r>
            <a:r>
              <a:rPr lang="en-US" sz="1200" dirty="0" err="1">
                <a:latin typeface="D2Coding" panose="020B0609020101020101" pitchFamily="49" charset="-127"/>
                <a:ea typeface="D2Coding" panose="020B0609020101020101" pitchFamily="49" charset="-127"/>
              </a:rPr>
              <a:t>.remove</a:t>
            </a:r>
            <a:r>
              <a:rPr lang="en-US" sz="1200" dirty="0">
                <a:latin typeface="D2Coding" panose="020B0609020101020101" pitchFamily="49" charset="-127"/>
                <a:ea typeface="D2Coding" panose="020B0609020101020101" pitchFamily="49" charset="-127"/>
              </a:rPr>
              <a:t>(observer)</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private void </a:t>
            </a:r>
            <a:r>
              <a:rPr lang="en-US" sz="1200" dirty="0" err="1">
                <a:solidFill>
                  <a:srgbClr val="FFC66D"/>
                </a:solidFill>
                <a:latin typeface="D2Coding" panose="020B0609020101020101" pitchFamily="49" charset="-127"/>
                <a:ea typeface="D2Coding" panose="020B0609020101020101" pitchFamily="49" charset="-127"/>
              </a:rPr>
              <a:t>notifyElementAdded</a:t>
            </a:r>
            <a:r>
              <a:rPr lang="en-US" sz="1200" dirty="0">
                <a:latin typeface="D2Coding" panose="020B0609020101020101" pitchFamily="49" charset="-127"/>
                <a:ea typeface="D2Coding" panose="020B0609020101020101" pitchFamily="49" charset="-127"/>
              </a:rPr>
              <a:t>(</a:t>
            </a:r>
            <a:r>
              <a:rPr lang="en-US" sz="1200" dirty="0">
                <a:solidFill>
                  <a:srgbClr val="507874"/>
                </a:solidFill>
                <a:latin typeface="D2Coding" panose="020B0609020101020101" pitchFamily="49" charset="-127"/>
                <a:ea typeface="D2Coding" panose="020B0609020101020101" pitchFamily="49" charset="-127"/>
              </a:rPr>
              <a:t>E </a:t>
            </a:r>
            <a:r>
              <a:rPr lang="en-US" sz="1200" dirty="0">
                <a:latin typeface="D2Coding" panose="020B0609020101020101" pitchFamily="49" charset="-127"/>
                <a:ea typeface="D2Coding" panose="020B0609020101020101" pitchFamily="49" charset="-127"/>
              </a:rPr>
              <a:t>element)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synchronized </a:t>
            </a:r>
            <a:r>
              <a:rPr lang="en-US" sz="1200" dirty="0">
                <a:latin typeface="D2Coding" panose="020B0609020101020101" pitchFamily="49" charset="-127"/>
                <a:ea typeface="D2Coding" panose="020B0609020101020101" pitchFamily="49" charset="-127"/>
              </a:rPr>
              <a:t>(</a:t>
            </a:r>
            <a:r>
              <a:rPr lang="en-US" sz="1200" dirty="0">
                <a:solidFill>
                  <a:srgbClr val="9876AA"/>
                </a:solidFill>
                <a:latin typeface="D2Coding" panose="020B0609020101020101" pitchFamily="49" charset="-127"/>
                <a:ea typeface="D2Coding" panose="020B0609020101020101" pitchFamily="49" charset="-127"/>
              </a:rPr>
              <a:t>observers</a:t>
            </a:r>
            <a:r>
              <a:rPr lang="en-US" sz="1200" dirty="0">
                <a:latin typeface="D2Coding" panose="020B0609020101020101" pitchFamily="49" charset="-127"/>
                <a:ea typeface="D2Coding" panose="020B0609020101020101" pitchFamily="49" charset="-127"/>
              </a:rPr>
              <a: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for </a:t>
            </a:r>
            <a:r>
              <a:rPr lang="en-US" sz="1200" dirty="0">
                <a:latin typeface="D2Coding" panose="020B0609020101020101" pitchFamily="49" charset="-127"/>
                <a:ea typeface="D2Coding" panose="020B0609020101020101" pitchFamily="49" charset="-127"/>
              </a:rPr>
              <a:t>(</a:t>
            </a:r>
            <a:r>
              <a:rPr lang="en-US" sz="1200" dirty="0" err="1">
                <a:latin typeface="D2Coding" panose="020B0609020101020101" pitchFamily="49" charset="-127"/>
                <a:ea typeface="D2Coding" panose="020B0609020101020101" pitchFamily="49" charset="-127"/>
              </a:rPr>
              <a:t>SetObserver</a:t>
            </a:r>
            <a:r>
              <a:rPr lang="en-US" sz="1200" dirty="0">
                <a:latin typeface="D2Coding" panose="020B0609020101020101" pitchFamily="49" charset="-127"/>
                <a:ea typeface="D2Coding" panose="020B0609020101020101" pitchFamily="49" charset="-127"/>
              </a:rPr>
              <a:t>&lt;</a:t>
            </a:r>
            <a:r>
              <a:rPr lang="en-US" sz="1200" dirty="0">
                <a:solidFill>
                  <a:srgbClr val="507874"/>
                </a:solidFill>
                <a:latin typeface="D2Coding" panose="020B0609020101020101" pitchFamily="49" charset="-127"/>
                <a:ea typeface="D2Coding" panose="020B0609020101020101" pitchFamily="49" charset="-127"/>
              </a:rPr>
              <a:t>E</a:t>
            </a:r>
            <a:r>
              <a:rPr lang="en-US" sz="1200" dirty="0">
                <a:latin typeface="D2Coding" panose="020B0609020101020101" pitchFamily="49" charset="-127"/>
                <a:ea typeface="D2Coding" panose="020B0609020101020101" pitchFamily="49" charset="-127"/>
              </a:rPr>
              <a:t>&gt; observer : </a:t>
            </a:r>
            <a:r>
              <a:rPr lang="en-US" sz="1200" dirty="0">
                <a:solidFill>
                  <a:srgbClr val="9876AA"/>
                </a:solidFill>
                <a:latin typeface="D2Coding" panose="020B0609020101020101" pitchFamily="49" charset="-127"/>
                <a:ea typeface="D2Coding" panose="020B0609020101020101" pitchFamily="49" charset="-127"/>
              </a:rPr>
              <a:t>observers</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observer.added</a:t>
            </a:r>
            <a:r>
              <a:rPr lang="en-US" sz="1200" dirty="0">
                <a:latin typeface="D2Coding" panose="020B0609020101020101" pitchFamily="49" charset="-127"/>
                <a:ea typeface="D2Coding" panose="020B0609020101020101" pitchFamily="49" charset="-127"/>
              </a:rPr>
              <a:t>(</a:t>
            </a:r>
            <a:r>
              <a:rPr lang="en-US" sz="1200" dirty="0">
                <a:solidFill>
                  <a:srgbClr val="CC7832"/>
                </a:solidFill>
                <a:latin typeface="D2Coding" panose="020B0609020101020101" pitchFamily="49" charset="-127"/>
                <a:ea typeface="D2Coding" panose="020B0609020101020101" pitchFamily="49" charset="-127"/>
              </a:rPr>
              <a:t>this, </a:t>
            </a:r>
            <a:r>
              <a:rPr lang="en-US" sz="1200" dirty="0">
                <a:latin typeface="D2Coding" panose="020B0609020101020101" pitchFamily="49" charset="-127"/>
                <a:ea typeface="D2Coding" panose="020B0609020101020101" pitchFamily="49" charset="-127"/>
              </a:rPr>
              <a:t>element)</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BBB529"/>
                </a:solidFill>
                <a:latin typeface="D2Coding" panose="020B0609020101020101" pitchFamily="49" charset="-127"/>
                <a:ea typeface="D2Coding" panose="020B0609020101020101" pitchFamily="49" charset="-127"/>
              </a:rPr>
              <a:t>@Override </a:t>
            </a:r>
            <a:r>
              <a:rPr lang="en-US" sz="1200" dirty="0">
                <a:solidFill>
                  <a:srgbClr val="CC7832"/>
                </a:solidFill>
                <a:latin typeface="D2Coding" panose="020B0609020101020101" pitchFamily="49" charset="-127"/>
                <a:ea typeface="D2Coding" panose="020B0609020101020101" pitchFamily="49" charset="-127"/>
              </a:rPr>
              <a:t>public </a:t>
            </a:r>
            <a:r>
              <a:rPr lang="en-US" sz="1200" dirty="0" err="1">
                <a:solidFill>
                  <a:srgbClr val="CC7832"/>
                </a:solidFill>
                <a:latin typeface="D2Coding" panose="020B0609020101020101" pitchFamily="49" charset="-127"/>
                <a:ea typeface="D2Coding" panose="020B0609020101020101" pitchFamily="49" charset="-127"/>
              </a:rPr>
              <a:t>boolean</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FFC66D"/>
                </a:solidFill>
                <a:latin typeface="D2Coding" panose="020B0609020101020101" pitchFamily="49" charset="-127"/>
                <a:ea typeface="D2Coding" panose="020B0609020101020101" pitchFamily="49" charset="-127"/>
              </a:rPr>
              <a:t>add</a:t>
            </a:r>
            <a:r>
              <a:rPr lang="en-US" sz="1200" dirty="0">
                <a:latin typeface="D2Coding" panose="020B0609020101020101" pitchFamily="49" charset="-127"/>
                <a:ea typeface="D2Coding" panose="020B0609020101020101" pitchFamily="49" charset="-127"/>
              </a:rPr>
              <a:t>(</a:t>
            </a:r>
            <a:r>
              <a:rPr lang="en-US" sz="1200" dirty="0">
                <a:solidFill>
                  <a:srgbClr val="507874"/>
                </a:solidFill>
                <a:latin typeface="D2Coding" panose="020B0609020101020101" pitchFamily="49" charset="-127"/>
                <a:ea typeface="D2Coding" panose="020B0609020101020101" pitchFamily="49" charset="-127"/>
              </a:rPr>
              <a:t>E </a:t>
            </a:r>
            <a:r>
              <a:rPr lang="en-US" sz="1200" dirty="0">
                <a:latin typeface="D2Coding" panose="020B0609020101020101" pitchFamily="49" charset="-127"/>
                <a:ea typeface="D2Coding" panose="020B0609020101020101" pitchFamily="49" charset="-127"/>
              </a:rPr>
              <a:t>element)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boolean</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added = </a:t>
            </a:r>
            <a:r>
              <a:rPr lang="en-US" sz="1200" dirty="0" err="1">
                <a:solidFill>
                  <a:srgbClr val="CC7832"/>
                </a:solidFill>
                <a:latin typeface="D2Coding" panose="020B0609020101020101" pitchFamily="49" charset="-127"/>
                <a:ea typeface="D2Coding" panose="020B0609020101020101" pitchFamily="49" charset="-127"/>
              </a:rPr>
              <a:t>super</a:t>
            </a:r>
            <a:r>
              <a:rPr lang="en-US" sz="1200" dirty="0" err="1">
                <a:latin typeface="D2Coding" panose="020B0609020101020101" pitchFamily="49" charset="-127"/>
                <a:ea typeface="D2Coding" panose="020B0609020101020101" pitchFamily="49" charset="-127"/>
              </a:rPr>
              <a:t>.add</a:t>
            </a:r>
            <a:r>
              <a:rPr lang="en-US" sz="1200" dirty="0">
                <a:latin typeface="D2Coding" panose="020B0609020101020101" pitchFamily="49" charset="-127"/>
                <a:ea typeface="D2Coding" panose="020B0609020101020101" pitchFamily="49" charset="-127"/>
              </a:rPr>
              <a:t>(element)</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if </a:t>
            </a:r>
            <a:r>
              <a:rPr lang="en-US" sz="1200" dirty="0">
                <a:latin typeface="D2Coding" panose="020B0609020101020101" pitchFamily="49" charset="-127"/>
                <a:ea typeface="D2Coding" panose="020B0609020101020101" pitchFamily="49" charset="-127"/>
              </a:rPr>
              <a:t>(added)</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err="1">
                <a:latin typeface="D2Coding" panose="020B0609020101020101" pitchFamily="49" charset="-127"/>
                <a:ea typeface="D2Coding" panose="020B0609020101020101" pitchFamily="49" charset="-127"/>
              </a:rPr>
              <a:t>notifyElementAdded</a:t>
            </a:r>
            <a:r>
              <a:rPr lang="en-US" sz="1200" dirty="0">
                <a:latin typeface="D2Coding" panose="020B0609020101020101" pitchFamily="49" charset="-127"/>
                <a:ea typeface="D2Coding" panose="020B0609020101020101" pitchFamily="49" charset="-127"/>
              </a:rPr>
              <a:t>(element)</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return </a:t>
            </a:r>
            <a:r>
              <a:rPr lang="en-US" sz="1200" dirty="0">
                <a:latin typeface="D2Coding" panose="020B0609020101020101" pitchFamily="49" charset="-127"/>
                <a:ea typeface="D2Coding" panose="020B0609020101020101" pitchFamily="49" charset="-127"/>
              </a:rPr>
              <a:t>added</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a:solidFill>
                  <a:srgbClr val="BBB529"/>
                </a:solidFill>
                <a:latin typeface="D2Coding" panose="020B0609020101020101" pitchFamily="49" charset="-127"/>
                <a:ea typeface="D2Coding" panose="020B0609020101020101" pitchFamily="49" charset="-127"/>
              </a:rPr>
              <a:t>@Override </a:t>
            </a:r>
            <a:r>
              <a:rPr lang="en-US" sz="1200" dirty="0">
                <a:solidFill>
                  <a:srgbClr val="CC7832"/>
                </a:solidFill>
                <a:latin typeface="D2Coding" panose="020B0609020101020101" pitchFamily="49" charset="-127"/>
                <a:ea typeface="D2Coding" panose="020B0609020101020101" pitchFamily="49" charset="-127"/>
              </a:rPr>
              <a:t>public </a:t>
            </a:r>
            <a:r>
              <a:rPr lang="en-US" sz="1200" dirty="0" err="1">
                <a:solidFill>
                  <a:srgbClr val="CC7832"/>
                </a:solidFill>
                <a:latin typeface="D2Coding" panose="020B0609020101020101" pitchFamily="49" charset="-127"/>
                <a:ea typeface="D2Coding" panose="020B0609020101020101" pitchFamily="49" charset="-127"/>
              </a:rPr>
              <a:t>boolean</a:t>
            </a:r>
            <a:r>
              <a:rPr lang="en-US" sz="1200" dirty="0">
                <a:solidFill>
                  <a:srgbClr val="CC7832"/>
                </a:solidFill>
                <a:latin typeface="D2Coding" panose="020B0609020101020101" pitchFamily="49" charset="-127"/>
                <a:ea typeface="D2Coding" panose="020B0609020101020101" pitchFamily="49" charset="-127"/>
              </a:rPr>
              <a:t> </a:t>
            </a:r>
            <a:r>
              <a:rPr lang="en-US" sz="1200" dirty="0" err="1">
                <a:solidFill>
                  <a:srgbClr val="FFC66D"/>
                </a:solidFill>
                <a:latin typeface="D2Coding" panose="020B0609020101020101" pitchFamily="49" charset="-127"/>
                <a:ea typeface="D2Coding" panose="020B0609020101020101" pitchFamily="49" charset="-127"/>
              </a:rPr>
              <a:t>addAll</a:t>
            </a:r>
            <a:r>
              <a:rPr lang="en-US" sz="1200" dirty="0">
                <a:latin typeface="D2Coding" panose="020B0609020101020101" pitchFamily="49" charset="-127"/>
                <a:ea typeface="D2Coding" panose="020B0609020101020101" pitchFamily="49" charset="-127"/>
              </a:rPr>
              <a:t>(Collection&lt;? </a:t>
            </a:r>
            <a:r>
              <a:rPr lang="en-US" sz="1200" dirty="0">
                <a:solidFill>
                  <a:srgbClr val="CC7832"/>
                </a:solidFill>
                <a:latin typeface="D2Coding" panose="020B0609020101020101" pitchFamily="49" charset="-127"/>
                <a:ea typeface="D2Coding" panose="020B0609020101020101" pitchFamily="49" charset="-127"/>
              </a:rPr>
              <a:t>extends </a:t>
            </a:r>
            <a:r>
              <a:rPr lang="en-US" sz="1200" dirty="0">
                <a:solidFill>
                  <a:srgbClr val="507874"/>
                </a:solidFill>
                <a:latin typeface="D2Coding" panose="020B0609020101020101" pitchFamily="49" charset="-127"/>
                <a:ea typeface="D2Coding" panose="020B0609020101020101" pitchFamily="49" charset="-127"/>
              </a:rPr>
              <a:t>E</a:t>
            </a:r>
            <a:r>
              <a:rPr lang="en-US" sz="1200" dirty="0">
                <a:latin typeface="D2Coding" panose="020B0609020101020101" pitchFamily="49" charset="-127"/>
                <a:ea typeface="D2Coding" panose="020B0609020101020101" pitchFamily="49" charset="-127"/>
              </a:rPr>
              <a:t>&gt; c) {</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a:t>
            </a:r>
            <a:r>
              <a:rPr lang="en-US" sz="1200" dirty="0" err="1">
                <a:solidFill>
                  <a:srgbClr val="CC7832"/>
                </a:solidFill>
                <a:latin typeface="D2Coding" panose="020B0609020101020101" pitchFamily="49" charset="-127"/>
                <a:ea typeface="D2Coding" panose="020B0609020101020101" pitchFamily="49" charset="-127"/>
              </a:rPr>
              <a:t>boolean</a:t>
            </a: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result = </a:t>
            </a:r>
            <a:r>
              <a:rPr lang="en-US" sz="1200" dirty="0">
                <a:solidFill>
                  <a:srgbClr val="CC7832"/>
                </a:solidFill>
                <a:latin typeface="D2Coding" panose="020B0609020101020101" pitchFamily="49" charset="-127"/>
                <a:ea typeface="D2Coding" panose="020B0609020101020101" pitchFamily="49" charset="-127"/>
              </a:rPr>
              <a:t>false;</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for </a:t>
            </a:r>
            <a:r>
              <a:rPr lang="en-US" sz="1200" dirty="0">
                <a:latin typeface="D2Coding" panose="020B0609020101020101" pitchFamily="49" charset="-127"/>
                <a:ea typeface="D2Coding" panose="020B0609020101020101" pitchFamily="49" charset="-127"/>
              </a:rPr>
              <a:t>(</a:t>
            </a:r>
            <a:r>
              <a:rPr lang="en-US" sz="1200" dirty="0">
                <a:solidFill>
                  <a:srgbClr val="507874"/>
                </a:solidFill>
                <a:latin typeface="D2Coding" panose="020B0609020101020101" pitchFamily="49" charset="-127"/>
                <a:ea typeface="D2Coding" panose="020B0609020101020101" pitchFamily="49" charset="-127"/>
              </a:rPr>
              <a:t>E </a:t>
            </a:r>
            <a:r>
              <a:rPr lang="en-US" sz="1200" dirty="0">
                <a:latin typeface="D2Coding" panose="020B0609020101020101" pitchFamily="49" charset="-127"/>
                <a:ea typeface="D2Coding" panose="020B0609020101020101" pitchFamily="49" charset="-127"/>
              </a:rPr>
              <a:t>element : c)</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         result |= add(element)</a:t>
            </a:r>
            <a:r>
              <a:rPr lang="en-US" sz="1200" dirty="0">
                <a:solidFill>
                  <a:srgbClr val="CC7832"/>
                </a:solidFill>
                <a:latin typeface="D2Coding" panose="020B0609020101020101" pitchFamily="49" charset="-127"/>
                <a:ea typeface="D2Coding" panose="020B0609020101020101" pitchFamily="49" charset="-127"/>
              </a:rPr>
              <a:t>; </a:t>
            </a:r>
            <a:r>
              <a:rPr lang="en-US" sz="1200" dirty="0">
                <a:solidFill>
                  <a:srgbClr val="808080"/>
                </a:solidFill>
                <a:latin typeface="D2Coding" panose="020B0609020101020101" pitchFamily="49" charset="-127"/>
                <a:ea typeface="D2Coding" panose="020B0609020101020101" pitchFamily="49" charset="-127"/>
              </a:rPr>
              <a:t>// Calls </a:t>
            </a:r>
            <a:r>
              <a:rPr lang="en-US" sz="1200" dirty="0" err="1">
                <a:solidFill>
                  <a:srgbClr val="808080"/>
                </a:solidFill>
                <a:latin typeface="D2Coding" panose="020B0609020101020101" pitchFamily="49" charset="-127"/>
                <a:ea typeface="D2Coding" panose="020B0609020101020101" pitchFamily="49" charset="-127"/>
              </a:rPr>
              <a:t>notifyElementAdded</a:t>
            </a:r>
            <a:br>
              <a:rPr lang="en-US" sz="1200" dirty="0">
                <a:solidFill>
                  <a:srgbClr val="808080"/>
                </a:solidFill>
                <a:latin typeface="D2Coding" panose="020B0609020101020101" pitchFamily="49" charset="-127"/>
                <a:ea typeface="D2Coding" panose="020B0609020101020101" pitchFamily="49" charset="-127"/>
              </a:rPr>
            </a:br>
            <a:r>
              <a:rPr lang="en-US" sz="1200" dirty="0">
                <a:solidFill>
                  <a:srgbClr val="808080"/>
                </a:solidFill>
                <a:latin typeface="D2Coding" panose="020B0609020101020101" pitchFamily="49" charset="-127"/>
                <a:ea typeface="D2Coding" panose="020B0609020101020101" pitchFamily="49" charset="-127"/>
              </a:rPr>
              <a:t>      </a:t>
            </a:r>
            <a:r>
              <a:rPr lang="en-US" sz="1200" dirty="0">
                <a:solidFill>
                  <a:srgbClr val="CC7832"/>
                </a:solidFill>
                <a:latin typeface="D2Coding" panose="020B0609020101020101" pitchFamily="49" charset="-127"/>
                <a:ea typeface="D2Coding" panose="020B0609020101020101" pitchFamily="49" charset="-127"/>
              </a:rPr>
              <a:t>return </a:t>
            </a:r>
            <a:r>
              <a:rPr lang="en-US" sz="1200" dirty="0">
                <a:latin typeface="D2Coding" panose="020B0609020101020101" pitchFamily="49" charset="-127"/>
                <a:ea typeface="D2Coding" panose="020B0609020101020101" pitchFamily="49" charset="-127"/>
              </a:rPr>
              <a:t>result</a:t>
            </a:r>
            <a:r>
              <a:rPr lang="en-US" sz="1200" dirty="0">
                <a:solidFill>
                  <a:srgbClr val="CC7832"/>
                </a:solidFill>
                <a:latin typeface="D2Coding" panose="020B0609020101020101" pitchFamily="49" charset="-127"/>
                <a:ea typeface="D2Coding" panose="020B0609020101020101" pitchFamily="49" charset="-127"/>
              </a:rPr>
              <a:t>;</a:t>
            </a:r>
            <a:br>
              <a:rPr lang="en-US" sz="1200" dirty="0">
                <a:solidFill>
                  <a:srgbClr val="CC7832"/>
                </a:solidFill>
                <a:latin typeface="D2Coding" panose="020B0609020101020101" pitchFamily="49" charset="-127"/>
                <a:ea typeface="D2Coding" panose="020B0609020101020101" pitchFamily="49" charset="-127"/>
              </a:rPr>
            </a:br>
            <a:r>
              <a:rPr lang="en-US" sz="1200" dirty="0">
                <a:solidFill>
                  <a:srgbClr val="CC7832"/>
                </a:solidFill>
                <a:latin typeface="D2Coding" panose="020B0609020101020101" pitchFamily="49" charset="-127"/>
                <a:ea typeface="D2Coding" panose="020B0609020101020101" pitchFamily="49" charset="-127"/>
              </a:rPr>
              <a:t>   </a:t>
            </a:r>
            <a:r>
              <a:rPr lang="en-US" sz="1200" dirty="0">
                <a:latin typeface="D2Coding" panose="020B0609020101020101" pitchFamily="49" charset="-127"/>
                <a:ea typeface="D2Coding" panose="020B0609020101020101" pitchFamily="49" charset="-127"/>
              </a:rPr>
              <a:t>}</a:t>
            </a:r>
            <a:br>
              <a:rPr lang="en-US" sz="1200" dirty="0">
                <a:latin typeface="D2Coding" panose="020B0609020101020101" pitchFamily="49" charset="-127"/>
                <a:ea typeface="D2Coding" panose="020B0609020101020101" pitchFamily="49" charset="-127"/>
              </a:rPr>
            </a:br>
            <a:r>
              <a:rPr lang="en-US" sz="1200" dirty="0">
                <a:latin typeface="D2Coding" panose="020B0609020101020101" pitchFamily="49" charset="-127"/>
                <a:ea typeface="D2Coding" panose="020B0609020101020101" pitchFamily="49" charset="-127"/>
              </a:rPr>
              <a:t>}</a:t>
            </a:r>
          </a:p>
        </p:txBody>
      </p:sp>
      <p:sp>
        <p:nvSpPr>
          <p:cNvPr id="4" name="Rectangle 3">
            <a:extLst>
              <a:ext uri="{FF2B5EF4-FFF2-40B4-BE49-F238E27FC236}">
                <a16:creationId xmlns:a16="http://schemas.microsoft.com/office/drawing/2014/main" id="{B8125CF9-CC98-0744-B5FD-C9C364425866}"/>
              </a:ext>
            </a:extLst>
          </p:cNvPr>
          <p:cNvSpPr/>
          <p:nvPr/>
        </p:nvSpPr>
        <p:spPr>
          <a:xfrm>
            <a:off x="0" y="4258289"/>
            <a:ext cx="5754109" cy="24622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CC7832"/>
                </a:solidFill>
                <a:latin typeface="D2Coding" panose="020B0609020101020101" pitchFamily="49" charset="-127"/>
                <a:ea typeface="D2Coding" panose="020B0609020101020101" pitchFamily="49" charset="-127"/>
              </a:rPr>
              <a:t>public static void </a:t>
            </a:r>
            <a:r>
              <a:rPr lang="en-US" sz="1400" dirty="0">
                <a:solidFill>
                  <a:srgbClr val="FFC66D"/>
                </a:solidFill>
                <a:latin typeface="D2Coding" panose="020B0609020101020101" pitchFamily="49" charset="-127"/>
                <a:ea typeface="D2Coding" panose="020B0609020101020101" pitchFamily="49" charset="-127"/>
              </a:rPr>
              <a:t>main</a:t>
            </a:r>
            <a:r>
              <a:rPr lang="en-US" sz="1400" dirty="0">
                <a:latin typeface="D2Coding" panose="020B0609020101020101" pitchFamily="49" charset="-127"/>
                <a:ea typeface="D2Coding" panose="020B0609020101020101" pitchFamily="49" charset="-127"/>
              </a:rPr>
              <a:t>(String[] </a:t>
            </a:r>
            <a:r>
              <a:rPr lang="en-US" sz="1400" dirty="0" err="1">
                <a:latin typeface="D2Coding" panose="020B0609020101020101" pitchFamily="49" charset="-127"/>
                <a:ea typeface="D2Coding" panose="020B0609020101020101" pitchFamily="49" charset="-127"/>
              </a:rPr>
              <a:t>args</a:t>
            </a:r>
            <a:r>
              <a:rPr lang="en-US" sz="1400" dirty="0">
                <a:latin typeface="D2Coding" panose="020B0609020101020101" pitchFamily="49" charset="-127"/>
                <a:ea typeface="D2Coding" panose="020B0609020101020101" pitchFamily="49" charset="-127"/>
              </a:rPr>
              <a: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ObservableSet</a:t>
            </a:r>
            <a:r>
              <a:rPr lang="en-US" sz="1400" dirty="0">
                <a:latin typeface="D2Coding" panose="020B0609020101020101" pitchFamily="49" charset="-127"/>
                <a:ea typeface="D2Coding" panose="020B0609020101020101" pitchFamily="49" charset="-127"/>
              </a:rPr>
              <a:t>&lt;Integer&gt; set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ObservableSet</a:t>
            </a:r>
            <a:r>
              <a:rPr lang="en-US" sz="1400" dirty="0">
                <a:latin typeface="D2Coding" panose="020B0609020101020101" pitchFamily="49" charset="-127"/>
                <a:ea typeface="D2Coding" panose="020B0609020101020101" pitchFamily="49" charset="-127"/>
              </a:rPr>
              <a:t>&lt;&gt;(</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HashSet</a:t>
            </a:r>
            <a:r>
              <a:rPr lang="en-US" sz="1400" dirty="0">
                <a:latin typeface="D2Coding" panose="020B0609020101020101" pitchFamily="49" charset="-127"/>
                <a:ea typeface="D2Coding" panose="020B0609020101020101" pitchFamily="49" charset="-127"/>
              </a:rPr>
              <a:t>&lt;&gt;())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set.addObserver</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new </a:t>
            </a:r>
            <a:r>
              <a:rPr lang="en-US" sz="1400" dirty="0" err="1">
                <a:latin typeface="D2Coding" panose="020B0609020101020101" pitchFamily="49" charset="-127"/>
                <a:ea typeface="D2Coding" panose="020B0609020101020101" pitchFamily="49" charset="-127"/>
              </a:rPr>
              <a:t>SetObserver</a:t>
            </a:r>
            <a:r>
              <a:rPr lang="en-US" sz="1400" dirty="0">
                <a:latin typeface="D2Coding" panose="020B0609020101020101" pitchFamily="49" charset="-127"/>
                <a:ea typeface="D2Coding" panose="020B0609020101020101" pitchFamily="49" charset="-127"/>
              </a:rPr>
              <a:t>&lt;&gt;()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public void </a:t>
            </a:r>
            <a:r>
              <a:rPr lang="en-US" sz="1400" dirty="0">
                <a:solidFill>
                  <a:srgbClr val="FFC66D"/>
                </a:solidFill>
                <a:latin typeface="D2Coding" panose="020B0609020101020101" pitchFamily="49" charset="-127"/>
                <a:ea typeface="D2Coding" panose="020B0609020101020101" pitchFamily="49" charset="-127"/>
              </a:rPr>
              <a:t>added</a:t>
            </a:r>
            <a:r>
              <a:rPr lang="en-US" sz="1400" dirty="0">
                <a:latin typeface="D2Coding" panose="020B0609020101020101" pitchFamily="49" charset="-127"/>
                <a:ea typeface="D2Coding" panose="020B0609020101020101" pitchFamily="49" charset="-127"/>
              </a:rPr>
              <a:t>(</a:t>
            </a:r>
            <a:r>
              <a:rPr lang="en-US" sz="1400" dirty="0" err="1">
                <a:latin typeface="D2Coding" panose="020B0609020101020101" pitchFamily="49" charset="-127"/>
                <a:ea typeface="D2Coding" panose="020B0609020101020101" pitchFamily="49" charset="-127"/>
              </a:rPr>
              <a:t>ObservableSet</a:t>
            </a:r>
            <a:r>
              <a:rPr lang="en-US" sz="1400" dirty="0">
                <a:latin typeface="D2Coding" panose="020B0609020101020101" pitchFamily="49" charset="-127"/>
                <a:ea typeface="D2Coding" panose="020B0609020101020101" pitchFamily="49" charset="-127"/>
              </a:rPr>
              <a:t>&lt;</a:t>
            </a:r>
            <a:r>
              <a:rPr lang="en-US" sz="1200" dirty="0">
                <a:latin typeface="D2Coding" panose="020B0609020101020101" pitchFamily="49" charset="-127"/>
                <a:ea typeface="D2Coding" panose="020B0609020101020101" pitchFamily="49" charset="-127"/>
              </a:rPr>
              <a:t>Integer</a:t>
            </a:r>
            <a:r>
              <a:rPr lang="en-US" sz="1400" dirty="0">
                <a:latin typeface="D2Coding" panose="020B0609020101020101" pitchFamily="49" charset="-127"/>
                <a:ea typeface="D2Coding" panose="020B0609020101020101" pitchFamily="49" charset="-127"/>
              </a:rPr>
              <a:t>&gt; s</a:t>
            </a: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Integer e) {</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System.</a:t>
            </a:r>
            <a:r>
              <a:rPr lang="en-US" sz="1400" i="1" dirty="0" err="1">
                <a:solidFill>
                  <a:srgbClr val="9876AA"/>
                </a:solidFill>
                <a:latin typeface="D2Coding" panose="020B0609020101020101" pitchFamily="49" charset="-127"/>
                <a:ea typeface="D2Coding" panose="020B0609020101020101" pitchFamily="49" charset="-127"/>
              </a:rPr>
              <a:t>out</a:t>
            </a:r>
            <a:r>
              <a:rPr lang="en-US" sz="1400" dirty="0" err="1">
                <a:latin typeface="D2Coding" panose="020B0609020101020101" pitchFamily="49" charset="-127"/>
                <a:ea typeface="D2Coding" panose="020B0609020101020101" pitchFamily="49" charset="-127"/>
              </a:rPr>
              <a:t>.println</a:t>
            </a:r>
            <a:r>
              <a:rPr lang="en-US" sz="1400" dirty="0">
                <a:latin typeface="D2Coding" panose="020B0609020101020101" pitchFamily="49" charset="-127"/>
                <a:ea typeface="D2Coding" panose="020B0609020101020101" pitchFamily="49" charset="-127"/>
              </a:rPr>
              <a:t>(e)</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if </a:t>
            </a:r>
            <a:r>
              <a:rPr lang="en-US" sz="1400" dirty="0">
                <a:latin typeface="D2Coding" panose="020B0609020101020101" pitchFamily="49" charset="-127"/>
                <a:ea typeface="D2Coding" panose="020B0609020101020101" pitchFamily="49" charset="-127"/>
              </a:rPr>
              <a:t>(e == </a:t>
            </a:r>
            <a:r>
              <a:rPr lang="en-US" sz="1400" dirty="0">
                <a:solidFill>
                  <a:srgbClr val="6897BB"/>
                </a:solidFill>
                <a:latin typeface="D2Coding" panose="020B0609020101020101" pitchFamily="49" charset="-127"/>
                <a:ea typeface="D2Coding" panose="020B0609020101020101" pitchFamily="49" charset="-127"/>
              </a:rPr>
              <a:t>23</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err="1">
                <a:latin typeface="D2Coding" panose="020B0609020101020101" pitchFamily="49" charset="-127"/>
                <a:ea typeface="D2Coding" panose="020B0609020101020101" pitchFamily="49" charset="-127"/>
              </a:rPr>
              <a:t>s.removeObserver</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this</a:t>
            </a:r>
            <a:r>
              <a:rPr lang="en-US" sz="1400" dirty="0">
                <a:latin typeface="D2Coding" panose="020B0609020101020101" pitchFamily="49" charset="-127"/>
                <a:ea typeface="D2Coding" panose="020B0609020101020101" pitchFamily="49" charset="-127"/>
              </a:rPr>
              <a:t>)</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solidFill>
                  <a:srgbClr val="CC7832"/>
                </a:solidFill>
                <a:latin typeface="D2Coding" panose="020B0609020101020101" pitchFamily="49" charset="-127"/>
                <a:ea typeface="D2Coding" panose="020B0609020101020101" pitchFamily="49" charset="-127"/>
              </a:rPr>
              <a:t>      </a:t>
            </a:r>
            <a:r>
              <a:rPr lang="en-US" sz="1400" dirty="0">
                <a:latin typeface="D2Coding" panose="020B0609020101020101" pitchFamily="49" charset="-127"/>
                <a:ea typeface="D2Coding" panose="020B0609020101020101" pitchFamily="49" charset="-127"/>
              </a:rPr>
              <a:t>}</a:t>
            </a:r>
            <a:br>
              <a:rPr lang="en-US" sz="1400" dirty="0">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   })</a:t>
            </a:r>
            <a:r>
              <a:rPr lang="en-US" sz="1400" dirty="0">
                <a:solidFill>
                  <a:srgbClr val="CC7832"/>
                </a:solidFill>
                <a:latin typeface="D2Coding" panose="020B0609020101020101" pitchFamily="49" charset="-127"/>
                <a:ea typeface="D2Coding" panose="020B0609020101020101" pitchFamily="49" charset="-127"/>
              </a:rPr>
              <a:t>;</a:t>
            </a:r>
            <a:br>
              <a:rPr lang="en-US" sz="1400" dirty="0">
                <a:solidFill>
                  <a:srgbClr val="CC7832"/>
                </a:solidFill>
                <a:latin typeface="D2Coding" panose="020B0609020101020101" pitchFamily="49" charset="-127"/>
                <a:ea typeface="D2Coding" panose="020B0609020101020101" pitchFamily="49" charset="-127"/>
              </a:rPr>
            </a:br>
            <a:r>
              <a:rPr lang="en-US" sz="14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407161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834259" y="462455"/>
            <a:ext cx="10614789" cy="822263"/>
          </a:xfrm>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79: Avoid excessive synchronization</a:t>
            </a:r>
          </a:p>
        </p:txBody>
      </p:sp>
      <p:sp>
        <p:nvSpPr>
          <p:cNvPr id="21" name="Content Placeholder 2"/>
          <p:cNvSpPr txBox="1">
            <a:spLocks/>
          </p:cNvSpPr>
          <p:nvPr/>
        </p:nvSpPr>
        <p:spPr>
          <a:xfrm>
            <a:off x="866662" y="1569752"/>
            <a:ext cx="10582386" cy="534515"/>
          </a:xfrm>
          <a:prstGeom prst="rect">
            <a:avLst/>
          </a:prstGeom>
          <a:ln w="57150">
            <a:noFill/>
          </a:ln>
        </p:spPr>
        <p:txBody>
          <a:bodyPr vert="horz" lIns="91440" tIns="45720" rIns="91440" bIns="45720" numCol="1" rtlCol="0" anchor="t">
            <a:noAutofit/>
          </a:bodyPr>
          <a:lstStyle/>
          <a:p>
            <a:r>
              <a:rPr lang="en-US" sz="2400" dirty="0"/>
              <a:t>Solution : make a snapshot or use </a:t>
            </a:r>
            <a:r>
              <a:rPr lang="en-US" sz="2400" dirty="0" err="1"/>
              <a:t>CopyOnWriteArrayList</a:t>
            </a:r>
            <a:endParaRPr lang="en-US" sz="2400" dirty="0"/>
          </a:p>
          <a:p>
            <a:endParaRPr lang="en-US" sz="2400"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5" name="Rectangle 4">
            <a:extLst>
              <a:ext uri="{FF2B5EF4-FFF2-40B4-BE49-F238E27FC236}">
                <a16:creationId xmlns:a16="http://schemas.microsoft.com/office/drawing/2014/main" id="{3B28E87C-796C-934E-98B8-920B57BAB8B7}"/>
              </a:ext>
            </a:extLst>
          </p:cNvPr>
          <p:cNvSpPr/>
          <p:nvPr/>
        </p:nvSpPr>
        <p:spPr>
          <a:xfrm>
            <a:off x="866661" y="2244943"/>
            <a:ext cx="4772139"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808080"/>
                </a:solidFill>
                <a:latin typeface="D2Coding" panose="020B0609020101020101" pitchFamily="49" charset="-127"/>
                <a:ea typeface="D2Coding" panose="020B0609020101020101" pitchFamily="49" charset="-127"/>
              </a:rPr>
              <a:t>// Alien method moved outside of synchronized block - open calls</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private void </a:t>
            </a:r>
            <a:r>
              <a:rPr lang="en-US" sz="1600" dirty="0" err="1">
                <a:solidFill>
                  <a:srgbClr val="FFC66D"/>
                </a:solidFill>
                <a:latin typeface="D2Coding" panose="020B0609020101020101" pitchFamily="49" charset="-127"/>
                <a:ea typeface="D2Coding" panose="020B0609020101020101" pitchFamily="49" charset="-127"/>
              </a:rPr>
              <a:t>notifyElementAdded</a:t>
            </a:r>
            <a:r>
              <a:rPr lang="en-US" sz="1600" dirty="0">
                <a:latin typeface="D2Coding" panose="020B0609020101020101" pitchFamily="49" charset="-127"/>
                <a:ea typeface="D2Coding" panose="020B0609020101020101" pitchFamily="49" charset="-127"/>
              </a:rPr>
              <a:t>(</a:t>
            </a:r>
            <a:r>
              <a:rPr lang="en-US" sz="1600" dirty="0">
                <a:solidFill>
                  <a:srgbClr val="507874"/>
                </a:solidFill>
                <a:latin typeface="D2Coding" panose="020B0609020101020101" pitchFamily="49" charset="-127"/>
                <a:ea typeface="D2Coding" panose="020B0609020101020101" pitchFamily="49" charset="-127"/>
              </a:rPr>
              <a:t>E </a:t>
            </a:r>
            <a:r>
              <a:rPr lang="en-US" sz="1600" dirty="0">
                <a:latin typeface="D2Coding" panose="020B0609020101020101" pitchFamily="49" charset="-127"/>
                <a:ea typeface="D2Coding" panose="020B0609020101020101" pitchFamily="49" charset="-127"/>
              </a:rPr>
              <a:t>element)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List&lt;</a:t>
            </a:r>
            <a:r>
              <a:rPr lang="en-US" sz="1600" dirty="0" err="1">
                <a:latin typeface="D2Coding" panose="020B0609020101020101" pitchFamily="49" charset="-127"/>
                <a:ea typeface="D2Coding" panose="020B0609020101020101" pitchFamily="49" charset="-127"/>
              </a:rPr>
              <a:t>SetObserver</a:t>
            </a:r>
            <a:r>
              <a:rPr lang="en-US" sz="1600" dirty="0">
                <a:latin typeface="D2Coding" panose="020B0609020101020101" pitchFamily="49" charset="-127"/>
                <a:ea typeface="D2Coding" panose="020B0609020101020101" pitchFamily="49" charset="-127"/>
              </a:rPr>
              <a:t>&lt;</a:t>
            </a:r>
            <a:r>
              <a:rPr lang="en-US" sz="1600" dirty="0">
                <a:solidFill>
                  <a:srgbClr val="507874"/>
                </a:solidFill>
                <a:latin typeface="D2Coding" panose="020B0609020101020101" pitchFamily="49" charset="-127"/>
                <a:ea typeface="D2Coding" panose="020B0609020101020101" pitchFamily="49" charset="-127"/>
              </a:rPr>
              <a:t>E</a:t>
            </a:r>
            <a:r>
              <a:rPr lang="en-US" sz="1600" dirty="0">
                <a:latin typeface="D2Coding" panose="020B0609020101020101" pitchFamily="49" charset="-127"/>
                <a:ea typeface="D2Coding" panose="020B0609020101020101" pitchFamily="49" charset="-127"/>
              </a:rPr>
              <a:t>&gt;&gt; snapshot = </a:t>
            </a:r>
            <a:r>
              <a:rPr lang="en-US" sz="1600" dirty="0">
                <a:solidFill>
                  <a:srgbClr val="CC7832"/>
                </a:solidFill>
                <a:latin typeface="D2Coding" panose="020B0609020101020101" pitchFamily="49" charset="-127"/>
                <a:ea typeface="D2Coding" panose="020B0609020101020101" pitchFamily="49" charset="-127"/>
              </a:rPr>
              <a:t>null;</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synchronized</a:t>
            </a:r>
            <a:r>
              <a:rPr lang="en-US" sz="1600" dirty="0">
                <a:latin typeface="D2Coding" panose="020B0609020101020101" pitchFamily="49" charset="-127"/>
                <a:ea typeface="D2Coding" panose="020B0609020101020101" pitchFamily="49" charset="-127"/>
              </a:rPr>
              <a:t>(</a:t>
            </a:r>
            <a:r>
              <a:rPr lang="en-US" sz="1600" dirty="0">
                <a:solidFill>
                  <a:srgbClr val="9876AA"/>
                </a:solidFill>
                <a:latin typeface="D2Coding" panose="020B0609020101020101" pitchFamily="49" charset="-127"/>
                <a:ea typeface="D2Coding" panose="020B0609020101020101" pitchFamily="49" charset="-127"/>
              </a:rPr>
              <a:t>observers</a:t>
            </a:r>
            <a:r>
              <a:rPr lang="en-US" sz="1600" dirty="0">
                <a:latin typeface="D2Coding" panose="020B0609020101020101" pitchFamily="49" charset="-127"/>
                <a:ea typeface="D2Coding" panose="020B0609020101020101" pitchFamily="49" charset="-127"/>
              </a:rPr>
              <a: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snapshot = </a:t>
            </a:r>
            <a:r>
              <a:rPr lang="en-US" sz="1600" dirty="0">
                <a:solidFill>
                  <a:srgbClr val="CC7832"/>
                </a:solidFill>
                <a:latin typeface="D2Coding" panose="020B0609020101020101" pitchFamily="49" charset="-127"/>
                <a:ea typeface="D2Coding" panose="020B0609020101020101" pitchFamily="49" charset="-127"/>
              </a:rPr>
              <a:t>new </a:t>
            </a:r>
            <a:r>
              <a:rPr lang="en-US" sz="1600" dirty="0" err="1">
                <a:latin typeface="D2Coding" panose="020B0609020101020101" pitchFamily="49" charset="-127"/>
                <a:ea typeface="D2Coding" panose="020B0609020101020101" pitchFamily="49" charset="-127"/>
              </a:rPr>
              <a:t>ArrayList</a:t>
            </a:r>
            <a:r>
              <a:rPr lang="en-US" sz="1600" dirty="0">
                <a:latin typeface="D2Coding" panose="020B0609020101020101" pitchFamily="49" charset="-127"/>
                <a:ea typeface="D2Coding" panose="020B0609020101020101" pitchFamily="49" charset="-127"/>
              </a:rPr>
              <a:t>&lt;&gt;(</a:t>
            </a:r>
            <a:r>
              <a:rPr lang="en-US" sz="1600" dirty="0">
                <a:solidFill>
                  <a:srgbClr val="9876AA"/>
                </a:solidFill>
                <a:latin typeface="D2Coding" panose="020B0609020101020101" pitchFamily="49" charset="-127"/>
                <a:ea typeface="D2Coding" panose="020B0609020101020101" pitchFamily="49" charset="-127"/>
              </a:rPr>
              <a:t>observers</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   </a:t>
            </a: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for </a:t>
            </a:r>
            <a:r>
              <a:rPr lang="en-US" sz="1600" dirty="0">
                <a:latin typeface="D2Coding" panose="020B0609020101020101" pitchFamily="49" charset="-127"/>
                <a:ea typeface="D2Coding" panose="020B0609020101020101" pitchFamily="49" charset="-127"/>
              </a:rPr>
              <a:t>(</a:t>
            </a:r>
            <a:r>
              <a:rPr lang="en-US" sz="1600" dirty="0" err="1">
                <a:latin typeface="D2Coding" panose="020B0609020101020101" pitchFamily="49" charset="-127"/>
                <a:ea typeface="D2Coding" panose="020B0609020101020101" pitchFamily="49" charset="-127"/>
              </a:rPr>
              <a:t>SetObserver</a:t>
            </a:r>
            <a:r>
              <a:rPr lang="en-US" sz="1600" dirty="0">
                <a:latin typeface="D2Coding" panose="020B0609020101020101" pitchFamily="49" charset="-127"/>
                <a:ea typeface="D2Coding" panose="020B0609020101020101" pitchFamily="49" charset="-127"/>
              </a:rPr>
              <a:t>&lt;</a:t>
            </a:r>
            <a:r>
              <a:rPr lang="en-US" sz="1600" dirty="0">
                <a:solidFill>
                  <a:srgbClr val="507874"/>
                </a:solidFill>
                <a:latin typeface="D2Coding" panose="020B0609020101020101" pitchFamily="49" charset="-127"/>
                <a:ea typeface="D2Coding" panose="020B0609020101020101" pitchFamily="49" charset="-127"/>
              </a:rPr>
              <a:t>E</a:t>
            </a:r>
            <a:r>
              <a:rPr lang="en-US" sz="1600" dirty="0">
                <a:latin typeface="D2Coding" panose="020B0609020101020101" pitchFamily="49" charset="-127"/>
                <a:ea typeface="D2Coding" panose="020B0609020101020101" pitchFamily="49" charset="-127"/>
              </a:rPr>
              <a:t>&gt; observer : snapshot)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err="1">
                <a:latin typeface="D2Coding" panose="020B0609020101020101" pitchFamily="49" charset="-127"/>
                <a:ea typeface="D2Coding" panose="020B0609020101020101" pitchFamily="49" charset="-127"/>
              </a:rPr>
              <a:t>observer.added</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this, </a:t>
            </a:r>
            <a:r>
              <a:rPr lang="en-US" sz="1600" dirty="0">
                <a:latin typeface="D2Coding" panose="020B0609020101020101" pitchFamily="49" charset="-127"/>
                <a:ea typeface="D2Coding" panose="020B0609020101020101" pitchFamily="49" charset="-127"/>
              </a:rPr>
              <a:t>element)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p>
        </p:txBody>
      </p:sp>
      <p:sp>
        <p:nvSpPr>
          <p:cNvPr id="6" name="Rectangle 5">
            <a:extLst>
              <a:ext uri="{FF2B5EF4-FFF2-40B4-BE49-F238E27FC236}">
                <a16:creationId xmlns:a16="http://schemas.microsoft.com/office/drawing/2014/main" id="{D8B98421-4523-F841-B474-68C22B93A21F}"/>
              </a:ext>
            </a:extLst>
          </p:cNvPr>
          <p:cNvSpPr/>
          <p:nvPr/>
        </p:nvSpPr>
        <p:spPr>
          <a:xfrm>
            <a:off x="5782354" y="2249946"/>
            <a:ext cx="6096000" cy="3293209"/>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US" sz="1600" dirty="0">
                <a:solidFill>
                  <a:srgbClr val="808080"/>
                </a:solidFill>
                <a:latin typeface="D2Coding" panose="020B0609020101020101" pitchFamily="49" charset="-127"/>
                <a:ea typeface="D2Coding" panose="020B0609020101020101" pitchFamily="49" charset="-127"/>
              </a:rPr>
              <a:t>// Thread-safe observable set with </a:t>
            </a:r>
            <a:r>
              <a:rPr lang="en-US" sz="1600" dirty="0" err="1">
                <a:solidFill>
                  <a:srgbClr val="808080"/>
                </a:solidFill>
                <a:latin typeface="D2Coding" panose="020B0609020101020101" pitchFamily="49" charset="-127"/>
                <a:ea typeface="D2Coding" panose="020B0609020101020101" pitchFamily="49" charset="-127"/>
              </a:rPr>
              <a:t>CopyOnWriteArrayList</a:t>
            </a:r>
            <a:br>
              <a:rPr lang="en-US" sz="1600" dirty="0">
                <a:solidFill>
                  <a:srgbClr val="808080"/>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private final </a:t>
            </a:r>
            <a:r>
              <a:rPr lang="en-US" sz="1600" dirty="0">
                <a:latin typeface="D2Coding" panose="020B0609020101020101" pitchFamily="49" charset="-127"/>
                <a:ea typeface="D2Coding" panose="020B0609020101020101" pitchFamily="49" charset="-127"/>
              </a:rPr>
              <a:t>List&lt;</a:t>
            </a:r>
            <a:r>
              <a:rPr lang="en-US" sz="1600" dirty="0" err="1">
                <a:latin typeface="D2Coding" panose="020B0609020101020101" pitchFamily="49" charset="-127"/>
                <a:ea typeface="D2Coding" panose="020B0609020101020101" pitchFamily="49" charset="-127"/>
              </a:rPr>
              <a:t>SetObserver</a:t>
            </a:r>
            <a:r>
              <a:rPr lang="en-US" sz="1600" dirty="0">
                <a:latin typeface="D2Coding" panose="020B0609020101020101" pitchFamily="49" charset="-127"/>
                <a:ea typeface="D2Coding" panose="020B0609020101020101" pitchFamily="49" charset="-127"/>
              </a:rPr>
              <a:t>&lt;</a:t>
            </a:r>
            <a:r>
              <a:rPr lang="en-US" sz="1600" dirty="0">
                <a:solidFill>
                  <a:srgbClr val="507874"/>
                </a:solidFill>
                <a:latin typeface="D2Coding" panose="020B0609020101020101" pitchFamily="49" charset="-127"/>
                <a:ea typeface="D2Coding" panose="020B0609020101020101" pitchFamily="49" charset="-127"/>
              </a:rPr>
              <a:t>E</a:t>
            </a:r>
            <a:r>
              <a:rPr lang="en-US" sz="1600" dirty="0">
                <a:latin typeface="D2Coding" panose="020B0609020101020101" pitchFamily="49" charset="-127"/>
                <a:ea typeface="D2Coding" panose="020B0609020101020101" pitchFamily="49" charset="-127"/>
              </a:rPr>
              <a:t>&gt;&gt; </a:t>
            </a:r>
            <a:r>
              <a:rPr lang="en-US" sz="1600" dirty="0">
                <a:solidFill>
                  <a:srgbClr val="9876AA"/>
                </a:solidFill>
                <a:latin typeface="D2Coding" panose="020B0609020101020101" pitchFamily="49" charset="-127"/>
                <a:ea typeface="D2Coding" panose="020B0609020101020101" pitchFamily="49" charset="-127"/>
              </a:rPr>
              <a:t>observers </a:t>
            </a: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new </a:t>
            </a:r>
            <a:r>
              <a:rPr lang="en-US" sz="1600" dirty="0" err="1">
                <a:latin typeface="D2Coding" panose="020B0609020101020101" pitchFamily="49" charset="-127"/>
                <a:ea typeface="D2Coding" panose="020B0609020101020101" pitchFamily="49" charset="-127"/>
              </a:rPr>
              <a:t>CopyOnWriteArrayList</a:t>
            </a:r>
            <a:r>
              <a:rPr lang="en-US" sz="1600" dirty="0">
                <a:latin typeface="D2Coding" panose="020B0609020101020101" pitchFamily="49" charset="-127"/>
                <a:ea typeface="D2Coding" panose="020B0609020101020101" pitchFamily="49" charset="-127"/>
              </a:rPr>
              <a:t>&lt;&gt;()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public void </a:t>
            </a:r>
            <a:r>
              <a:rPr lang="en-US" sz="1600" dirty="0" err="1">
                <a:solidFill>
                  <a:srgbClr val="FFC66D"/>
                </a:solidFill>
                <a:latin typeface="D2Coding" panose="020B0609020101020101" pitchFamily="49" charset="-127"/>
                <a:ea typeface="D2Coding" panose="020B0609020101020101" pitchFamily="49" charset="-127"/>
              </a:rPr>
              <a:t>addObserver</a:t>
            </a:r>
            <a:r>
              <a:rPr lang="en-US" sz="1600" dirty="0">
                <a:latin typeface="D2Coding" panose="020B0609020101020101" pitchFamily="49" charset="-127"/>
                <a:ea typeface="D2Coding" panose="020B0609020101020101" pitchFamily="49" charset="-127"/>
              </a:rPr>
              <a:t>(</a:t>
            </a:r>
            <a:r>
              <a:rPr lang="en-US" sz="1600" dirty="0" err="1">
                <a:latin typeface="D2Coding" panose="020B0609020101020101" pitchFamily="49" charset="-127"/>
                <a:ea typeface="D2Coding" panose="020B0609020101020101" pitchFamily="49" charset="-127"/>
              </a:rPr>
              <a:t>SetObserver</a:t>
            </a:r>
            <a:r>
              <a:rPr lang="en-US" sz="1600" dirty="0">
                <a:latin typeface="D2Coding" panose="020B0609020101020101" pitchFamily="49" charset="-127"/>
                <a:ea typeface="D2Coding" panose="020B0609020101020101" pitchFamily="49" charset="-127"/>
              </a:rPr>
              <a:t>&lt;</a:t>
            </a:r>
            <a:r>
              <a:rPr lang="en-US" sz="1600" dirty="0">
                <a:solidFill>
                  <a:srgbClr val="507874"/>
                </a:solidFill>
                <a:latin typeface="D2Coding" panose="020B0609020101020101" pitchFamily="49" charset="-127"/>
                <a:ea typeface="D2Coding" panose="020B0609020101020101" pitchFamily="49" charset="-127"/>
              </a:rPr>
              <a:t>E</a:t>
            </a:r>
            <a:r>
              <a:rPr lang="en-US" sz="1600" dirty="0">
                <a:latin typeface="D2Coding" panose="020B0609020101020101" pitchFamily="49" charset="-127"/>
                <a:ea typeface="D2Coding" panose="020B0609020101020101" pitchFamily="49" charset="-127"/>
              </a:rPr>
              <a:t>&gt; observer)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err="1">
                <a:solidFill>
                  <a:srgbClr val="9876AA"/>
                </a:solidFill>
                <a:latin typeface="D2Coding" panose="020B0609020101020101" pitchFamily="49" charset="-127"/>
                <a:ea typeface="D2Coding" panose="020B0609020101020101" pitchFamily="49" charset="-127"/>
              </a:rPr>
              <a:t>observers</a:t>
            </a:r>
            <a:r>
              <a:rPr lang="en-US" sz="1600" dirty="0" err="1">
                <a:latin typeface="D2Coding" panose="020B0609020101020101" pitchFamily="49" charset="-127"/>
                <a:ea typeface="D2Coding" panose="020B0609020101020101" pitchFamily="49" charset="-127"/>
              </a:rPr>
              <a:t>.add</a:t>
            </a:r>
            <a:r>
              <a:rPr lang="en-US" sz="1600" dirty="0">
                <a:latin typeface="D2Coding" panose="020B0609020101020101" pitchFamily="49" charset="-127"/>
                <a:ea typeface="D2Coding" panose="020B0609020101020101" pitchFamily="49" charset="-127"/>
              </a:rPr>
              <a:t>(observer)</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public </a:t>
            </a:r>
            <a:r>
              <a:rPr lang="en-US" sz="1600" dirty="0" err="1">
                <a:solidFill>
                  <a:srgbClr val="CC7832"/>
                </a:solidFill>
                <a:latin typeface="D2Coding" panose="020B0609020101020101" pitchFamily="49" charset="-127"/>
                <a:ea typeface="D2Coding" panose="020B0609020101020101" pitchFamily="49" charset="-127"/>
              </a:rPr>
              <a:t>boolean</a:t>
            </a:r>
            <a:r>
              <a:rPr lang="en-US" sz="1600" dirty="0">
                <a:solidFill>
                  <a:srgbClr val="CC7832"/>
                </a:solidFill>
                <a:latin typeface="D2Coding" panose="020B0609020101020101" pitchFamily="49" charset="-127"/>
                <a:ea typeface="D2Coding" panose="020B0609020101020101" pitchFamily="49" charset="-127"/>
              </a:rPr>
              <a:t> </a:t>
            </a:r>
            <a:r>
              <a:rPr lang="en-US" sz="1600" dirty="0" err="1">
                <a:solidFill>
                  <a:srgbClr val="FFC66D"/>
                </a:solidFill>
                <a:latin typeface="D2Coding" panose="020B0609020101020101" pitchFamily="49" charset="-127"/>
                <a:ea typeface="D2Coding" panose="020B0609020101020101" pitchFamily="49" charset="-127"/>
              </a:rPr>
              <a:t>removeObserver</a:t>
            </a:r>
            <a:r>
              <a:rPr lang="en-US" sz="1600" dirty="0">
                <a:latin typeface="D2Coding" panose="020B0609020101020101" pitchFamily="49" charset="-127"/>
                <a:ea typeface="D2Coding" panose="020B0609020101020101" pitchFamily="49" charset="-127"/>
              </a:rPr>
              <a:t>(</a:t>
            </a:r>
            <a:r>
              <a:rPr lang="en-US" sz="1600" dirty="0" err="1">
                <a:latin typeface="D2Coding" panose="020B0609020101020101" pitchFamily="49" charset="-127"/>
                <a:ea typeface="D2Coding" panose="020B0609020101020101" pitchFamily="49" charset="-127"/>
              </a:rPr>
              <a:t>SetObserver</a:t>
            </a:r>
            <a:r>
              <a:rPr lang="en-US" sz="1600" dirty="0">
                <a:latin typeface="D2Coding" panose="020B0609020101020101" pitchFamily="49" charset="-127"/>
                <a:ea typeface="D2Coding" panose="020B0609020101020101" pitchFamily="49" charset="-127"/>
              </a:rPr>
              <a:t>&lt;</a:t>
            </a:r>
            <a:r>
              <a:rPr lang="en-US" sz="1600" dirty="0">
                <a:solidFill>
                  <a:srgbClr val="507874"/>
                </a:solidFill>
                <a:latin typeface="D2Coding" panose="020B0609020101020101" pitchFamily="49" charset="-127"/>
                <a:ea typeface="D2Coding" panose="020B0609020101020101" pitchFamily="49" charset="-127"/>
              </a:rPr>
              <a:t>E</a:t>
            </a:r>
            <a:r>
              <a:rPr lang="en-US" sz="1600" dirty="0">
                <a:latin typeface="D2Coding" panose="020B0609020101020101" pitchFamily="49" charset="-127"/>
                <a:ea typeface="D2Coding" panose="020B0609020101020101" pitchFamily="49" charset="-127"/>
              </a:rPr>
              <a:t>&gt; observer)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return </a:t>
            </a:r>
            <a:r>
              <a:rPr lang="en-US" sz="1600" dirty="0" err="1">
                <a:solidFill>
                  <a:srgbClr val="9876AA"/>
                </a:solidFill>
                <a:latin typeface="D2Coding" panose="020B0609020101020101" pitchFamily="49" charset="-127"/>
                <a:ea typeface="D2Coding" panose="020B0609020101020101" pitchFamily="49" charset="-127"/>
              </a:rPr>
              <a:t>observers</a:t>
            </a:r>
            <a:r>
              <a:rPr lang="en-US" sz="1600" dirty="0" err="1">
                <a:latin typeface="D2Coding" panose="020B0609020101020101" pitchFamily="49" charset="-127"/>
                <a:ea typeface="D2Coding" panose="020B0609020101020101" pitchFamily="49" charset="-127"/>
              </a:rPr>
              <a:t>.remove</a:t>
            </a:r>
            <a:r>
              <a:rPr lang="en-US" sz="1600" dirty="0">
                <a:latin typeface="D2Coding" panose="020B0609020101020101" pitchFamily="49" charset="-127"/>
                <a:ea typeface="D2Coding" panose="020B0609020101020101" pitchFamily="49" charset="-127"/>
              </a:rPr>
              <a:t>(observer)</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solidFill>
                  <a:srgbClr val="CC7832"/>
                </a:solidFill>
                <a:latin typeface="D2Coding" panose="020B0609020101020101" pitchFamily="49" charset="-127"/>
                <a:ea typeface="D2Coding" panose="020B0609020101020101" pitchFamily="49" charset="-127"/>
              </a:rPr>
              <a:t>private void </a:t>
            </a:r>
            <a:r>
              <a:rPr lang="en-US" sz="1600" dirty="0" err="1">
                <a:solidFill>
                  <a:srgbClr val="FFC66D"/>
                </a:solidFill>
                <a:latin typeface="D2Coding" panose="020B0609020101020101" pitchFamily="49" charset="-127"/>
                <a:ea typeface="D2Coding" panose="020B0609020101020101" pitchFamily="49" charset="-127"/>
              </a:rPr>
              <a:t>notifyElementAdded</a:t>
            </a:r>
            <a:r>
              <a:rPr lang="en-US" sz="1600" dirty="0">
                <a:latin typeface="D2Coding" panose="020B0609020101020101" pitchFamily="49" charset="-127"/>
                <a:ea typeface="D2Coding" panose="020B0609020101020101" pitchFamily="49" charset="-127"/>
              </a:rPr>
              <a:t>(</a:t>
            </a:r>
            <a:r>
              <a:rPr lang="en-US" sz="1600" dirty="0">
                <a:solidFill>
                  <a:srgbClr val="507874"/>
                </a:solidFill>
                <a:latin typeface="D2Coding" panose="020B0609020101020101" pitchFamily="49" charset="-127"/>
                <a:ea typeface="D2Coding" panose="020B0609020101020101" pitchFamily="49" charset="-127"/>
              </a:rPr>
              <a:t>E </a:t>
            </a:r>
            <a:r>
              <a:rPr lang="en-US" sz="1600" dirty="0">
                <a:latin typeface="D2Coding" panose="020B0609020101020101" pitchFamily="49" charset="-127"/>
                <a:ea typeface="D2Coding" panose="020B0609020101020101" pitchFamily="49" charset="-127"/>
              </a:rPr>
              <a:t>element) {</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a:solidFill>
                  <a:srgbClr val="CC7832"/>
                </a:solidFill>
                <a:latin typeface="D2Coding" panose="020B0609020101020101" pitchFamily="49" charset="-127"/>
                <a:ea typeface="D2Coding" panose="020B0609020101020101" pitchFamily="49" charset="-127"/>
              </a:rPr>
              <a:t>for </a:t>
            </a:r>
            <a:r>
              <a:rPr lang="en-US" sz="1600" dirty="0">
                <a:latin typeface="D2Coding" panose="020B0609020101020101" pitchFamily="49" charset="-127"/>
                <a:ea typeface="D2Coding" panose="020B0609020101020101" pitchFamily="49" charset="-127"/>
              </a:rPr>
              <a:t>(</a:t>
            </a:r>
            <a:r>
              <a:rPr lang="en-US" sz="1600" dirty="0" err="1">
                <a:latin typeface="D2Coding" panose="020B0609020101020101" pitchFamily="49" charset="-127"/>
                <a:ea typeface="D2Coding" panose="020B0609020101020101" pitchFamily="49" charset="-127"/>
              </a:rPr>
              <a:t>SetObserver</a:t>
            </a:r>
            <a:r>
              <a:rPr lang="en-US" sz="1600" dirty="0">
                <a:latin typeface="D2Coding" panose="020B0609020101020101" pitchFamily="49" charset="-127"/>
                <a:ea typeface="D2Coding" panose="020B0609020101020101" pitchFamily="49" charset="-127"/>
              </a:rPr>
              <a:t>&lt;</a:t>
            </a:r>
            <a:r>
              <a:rPr lang="en-US" sz="1600" dirty="0">
                <a:solidFill>
                  <a:srgbClr val="507874"/>
                </a:solidFill>
                <a:latin typeface="D2Coding" panose="020B0609020101020101" pitchFamily="49" charset="-127"/>
                <a:ea typeface="D2Coding" panose="020B0609020101020101" pitchFamily="49" charset="-127"/>
              </a:rPr>
              <a:t>E</a:t>
            </a:r>
            <a:r>
              <a:rPr lang="en-US" sz="1600" dirty="0">
                <a:latin typeface="D2Coding" panose="020B0609020101020101" pitchFamily="49" charset="-127"/>
                <a:ea typeface="D2Coding" panose="020B0609020101020101" pitchFamily="49" charset="-127"/>
              </a:rPr>
              <a:t>&gt; observer : </a:t>
            </a:r>
            <a:r>
              <a:rPr lang="en-US" sz="1600" dirty="0">
                <a:solidFill>
                  <a:srgbClr val="9876AA"/>
                </a:solidFill>
                <a:latin typeface="D2Coding" panose="020B0609020101020101" pitchFamily="49" charset="-127"/>
                <a:ea typeface="D2Coding" panose="020B0609020101020101" pitchFamily="49" charset="-127"/>
              </a:rPr>
              <a:t>observers</a:t>
            </a:r>
            <a:r>
              <a:rPr lang="en-US" sz="1600" dirty="0">
                <a:latin typeface="D2Coding" panose="020B0609020101020101" pitchFamily="49" charset="-127"/>
                <a:ea typeface="D2Coding" panose="020B0609020101020101" pitchFamily="49" charset="-127"/>
              </a:rPr>
              <a:t>)</a:t>
            </a:r>
            <a:br>
              <a:rPr lang="en-US" sz="1600" dirty="0">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      </a:t>
            </a:r>
            <a:r>
              <a:rPr lang="en-US" sz="1600" dirty="0" err="1">
                <a:latin typeface="D2Coding" panose="020B0609020101020101" pitchFamily="49" charset="-127"/>
                <a:ea typeface="D2Coding" panose="020B0609020101020101" pitchFamily="49" charset="-127"/>
              </a:rPr>
              <a:t>observer.added</a:t>
            </a:r>
            <a:r>
              <a:rPr lang="en-US" sz="1600" dirty="0">
                <a:latin typeface="D2Coding" panose="020B0609020101020101" pitchFamily="49" charset="-127"/>
                <a:ea typeface="D2Coding" panose="020B0609020101020101" pitchFamily="49" charset="-127"/>
              </a:rPr>
              <a:t>(</a:t>
            </a:r>
            <a:r>
              <a:rPr lang="en-US" sz="1600" dirty="0">
                <a:solidFill>
                  <a:srgbClr val="CC7832"/>
                </a:solidFill>
                <a:latin typeface="D2Coding" panose="020B0609020101020101" pitchFamily="49" charset="-127"/>
                <a:ea typeface="D2Coding" panose="020B0609020101020101" pitchFamily="49" charset="-127"/>
              </a:rPr>
              <a:t>this, </a:t>
            </a:r>
            <a:r>
              <a:rPr lang="en-US" sz="1600" dirty="0">
                <a:latin typeface="D2Coding" panose="020B0609020101020101" pitchFamily="49" charset="-127"/>
                <a:ea typeface="D2Coding" panose="020B0609020101020101" pitchFamily="49" charset="-127"/>
              </a:rPr>
              <a:t>element)</a:t>
            </a:r>
            <a:r>
              <a:rPr lang="en-US" sz="1600" dirty="0">
                <a:solidFill>
                  <a:srgbClr val="CC7832"/>
                </a:solidFill>
                <a:latin typeface="D2Coding" panose="020B0609020101020101" pitchFamily="49" charset="-127"/>
                <a:ea typeface="D2Coding" panose="020B0609020101020101" pitchFamily="49" charset="-127"/>
              </a:rPr>
              <a:t>;</a:t>
            </a:r>
            <a:br>
              <a:rPr lang="en-US" sz="1600" dirty="0">
                <a:solidFill>
                  <a:srgbClr val="CC7832"/>
                </a:solidFill>
                <a:latin typeface="D2Coding" panose="020B0609020101020101" pitchFamily="49" charset="-127"/>
                <a:ea typeface="D2Coding" panose="020B0609020101020101" pitchFamily="49" charset="-127"/>
              </a:rPr>
            </a:br>
            <a:r>
              <a:rPr lang="en-US" sz="1600" dirty="0">
                <a:latin typeface="D2Coding" panose="020B0609020101020101" pitchFamily="49" charset="-127"/>
                <a:ea typeface="D2Coding" panose="020B0609020101020101" pitchFamily="49" charset="-127"/>
              </a:rPr>
              <a:t>}</a:t>
            </a:r>
          </a:p>
        </p:txBody>
      </p:sp>
      <p:sp>
        <p:nvSpPr>
          <p:cNvPr id="9" name="Content Placeholder 2">
            <a:extLst>
              <a:ext uri="{FF2B5EF4-FFF2-40B4-BE49-F238E27FC236}">
                <a16:creationId xmlns:a16="http://schemas.microsoft.com/office/drawing/2014/main" id="{78E6D238-C673-984C-A986-2504D556435A}"/>
              </a:ext>
            </a:extLst>
          </p:cNvPr>
          <p:cNvSpPr txBox="1">
            <a:spLocks/>
          </p:cNvSpPr>
          <p:nvPr/>
        </p:nvSpPr>
        <p:spPr>
          <a:xfrm>
            <a:off x="834259" y="5692516"/>
            <a:ext cx="10582386" cy="534515"/>
          </a:xfrm>
          <a:prstGeom prst="rect">
            <a:avLst/>
          </a:prstGeom>
          <a:ln w="57150">
            <a:noFill/>
          </a:ln>
        </p:spPr>
        <p:txBody>
          <a:bodyPr vert="horz" lIns="91440" tIns="45720" rIns="91440" bIns="45720" numCol="1" rtlCol="0" anchor="t">
            <a:noAutofit/>
          </a:bodyPr>
          <a:lstStyle/>
          <a:p>
            <a:r>
              <a:rPr lang="en-US" sz="2400" dirty="0"/>
              <a:t>As a rule, you should do as little work as possible inside synchronized regions.</a:t>
            </a:r>
          </a:p>
        </p:txBody>
      </p:sp>
    </p:spTree>
    <p:extLst>
      <p:ext uri="{BB962C8B-B14F-4D97-AF65-F5344CB8AC3E}">
        <p14:creationId xmlns:p14="http://schemas.microsoft.com/office/powerpoint/2010/main" val="416522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80: Prefer executors, tasks, and streams to threads</a:t>
            </a:r>
          </a:p>
        </p:txBody>
      </p:sp>
      <p:sp>
        <p:nvSpPr>
          <p:cNvPr id="21" name="Content Placeholder 2"/>
          <p:cNvSpPr txBox="1">
            <a:spLocks/>
          </p:cNvSpPr>
          <p:nvPr/>
        </p:nvSpPr>
        <p:spPr>
          <a:xfrm>
            <a:off x="866662" y="2718664"/>
            <a:ext cx="10450796" cy="3529735"/>
          </a:xfrm>
          <a:prstGeom prst="rect">
            <a:avLst/>
          </a:prstGeom>
          <a:ln w="57150">
            <a:noFill/>
          </a:ln>
        </p:spPr>
        <p:txBody>
          <a:bodyPr vert="horz" lIns="91440" tIns="45720" rIns="91440" bIns="45720" numCol="1" rtlCol="0" anchor="t">
            <a:noAutofit/>
          </a:bodyPr>
          <a:lstStyle/>
          <a:p>
            <a:r>
              <a:rPr lang="en-US" b="1" dirty="0" err="1"/>
              <a:t>Executors.newCachedThreadPool</a:t>
            </a:r>
            <a:r>
              <a:rPr lang="en-US" dirty="0"/>
              <a:t> - generally a good choice, In a cached thread pool, submitted tasks are not queued but immediately handed off to a thread for execution. If no threads are available, a new one is created.</a:t>
            </a:r>
          </a:p>
          <a:p>
            <a:endParaRPr lang="en-US" dirty="0"/>
          </a:p>
          <a:p>
            <a:r>
              <a:rPr lang="en-US" b="1" dirty="0" err="1"/>
              <a:t>Executors.newFixedThreadPool</a:t>
            </a:r>
            <a:r>
              <a:rPr lang="en-US" b="1" dirty="0"/>
              <a:t> </a:t>
            </a:r>
            <a:r>
              <a:rPr lang="en-US" dirty="0"/>
              <a:t>– generally good for heavily loaded production server</a:t>
            </a:r>
          </a:p>
          <a:p>
            <a:endParaRPr lang="en-US" dirty="0"/>
          </a:p>
          <a:p>
            <a:endParaRPr lang="en-US"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id="{B42C1293-8F5C-5A4A-86BC-E6974F6C8428}"/>
              </a:ext>
            </a:extLst>
          </p:cNvPr>
          <p:cNvSpPr/>
          <p:nvPr/>
        </p:nvSpPr>
        <p:spPr>
          <a:xfrm>
            <a:off x="949568" y="1540026"/>
            <a:ext cx="10367889"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err="1"/>
              <a:t>ExecutorService</a:t>
            </a:r>
            <a:r>
              <a:rPr lang="en-US" dirty="0"/>
              <a:t> </a:t>
            </a:r>
            <a:r>
              <a:rPr lang="en-US" dirty="0">
                <a:solidFill>
                  <a:srgbClr val="9876AA"/>
                </a:solidFill>
              </a:rPr>
              <a:t>exec </a:t>
            </a:r>
            <a:r>
              <a:rPr lang="en-US" dirty="0"/>
              <a:t>= </a:t>
            </a:r>
            <a:r>
              <a:rPr lang="en-US" dirty="0" err="1"/>
              <a:t>Executors.</a:t>
            </a:r>
            <a:r>
              <a:rPr lang="en-US" i="1" dirty="0" err="1"/>
              <a:t>newSingleThreadExecutor</a:t>
            </a:r>
            <a:r>
              <a:rPr lang="en-US" dirty="0"/>
              <a:t>()</a:t>
            </a:r>
            <a:r>
              <a:rPr lang="en-US" dirty="0">
                <a:solidFill>
                  <a:srgbClr val="CC7832"/>
                </a:solidFill>
              </a:rPr>
              <a:t>;</a:t>
            </a:r>
            <a:br>
              <a:rPr lang="en-US" dirty="0">
                <a:solidFill>
                  <a:srgbClr val="CC7832"/>
                </a:solidFill>
              </a:rPr>
            </a:br>
            <a:r>
              <a:rPr lang="en-US" dirty="0" err="1">
                <a:solidFill>
                  <a:srgbClr val="9876AA"/>
                </a:solidFill>
              </a:rPr>
              <a:t>exec</a:t>
            </a:r>
            <a:r>
              <a:rPr lang="en-US" dirty="0" err="1"/>
              <a:t>.execute</a:t>
            </a:r>
            <a:r>
              <a:rPr lang="en-US" dirty="0"/>
              <a:t>(() -&gt; { </a:t>
            </a: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"Test"</a:t>
            </a:r>
            <a:r>
              <a:rPr lang="en-US" dirty="0"/>
              <a:t>)})</a:t>
            </a:r>
            <a:r>
              <a:rPr lang="en-US" dirty="0">
                <a:solidFill>
                  <a:srgbClr val="CC7832"/>
                </a:solidFill>
              </a:rPr>
              <a:t>;</a:t>
            </a:r>
            <a:br>
              <a:rPr lang="en-US" dirty="0">
                <a:solidFill>
                  <a:srgbClr val="CC7832"/>
                </a:solidFill>
              </a:rPr>
            </a:br>
            <a:r>
              <a:rPr lang="en-US" dirty="0" err="1">
                <a:solidFill>
                  <a:srgbClr val="9876AA"/>
                </a:solidFill>
              </a:rPr>
              <a:t>exec</a:t>
            </a:r>
            <a:r>
              <a:rPr lang="en-US" dirty="0" err="1"/>
              <a:t>.shutdown</a:t>
            </a:r>
            <a:r>
              <a:rPr lang="en-US" dirty="0"/>
              <a:t>()</a:t>
            </a:r>
            <a:r>
              <a:rPr lang="en-US" dirty="0">
                <a:solidFill>
                  <a:srgbClr val="CC7832"/>
                </a:solidFill>
              </a:rPr>
              <a:t>;</a:t>
            </a:r>
            <a:endParaRPr lang="en-US" dirty="0"/>
          </a:p>
        </p:txBody>
      </p:sp>
    </p:spTree>
    <p:extLst>
      <p:ext uri="{BB962C8B-B14F-4D97-AF65-F5344CB8AC3E}">
        <p14:creationId xmlns:p14="http://schemas.microsoft.com/office/powerpoint/2010/main" val="2816499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57150">
          <a:noFill/>
        </a:ln>
      </a:spPr>
      <a:bodyPr vert="horz" lIns="91440" tIns="45720" rIns="91440" bIns="45720" numCol="1" rtlCol="0" anchor="t">
        <a:normAutofit fontScale="32500" lnSpcReduction="20000"/>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17625</TotalTime>
  <Words>1940</Words>
  <Application>Microsoft Macintosh PowerPoint</Application>
  <PresentationFormat>Widescreen</PresentationFormat>
  <Paragraphs>174</Paragraphs>
  <Slides>18</Slides>
  <Notes>18</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18</vt:i4>
      </vt:variant>
    </vt:vector>
  </HeadingPairs>
  <TitlesOfParts>
    <vt:vector size="34" baseType="lpstr">
      <vt:lpstr>D2Coding</vt:lpstr>
      <vt:lpstr>HY얕은샘물M</vt:lpstr>
      <vt:lpstr>맑은 고딕</vt:lpstr>
      <vt:lpstr>Segoe UI</vt:lpstr>
      <vt:lpstr>Segoe UI Light</vt:lpstr>
      <vt:lpstr>Segoe UI Semilight</vt:lpstr>
      <vt:lpstr>Arial</vt:lpstr>
      <vt:lpstr>Calibri</vt:lpstr>
      <vt:lpstr>Helvetica</vt:lpstr>
      <vt:lpstr>Helvetica Neue</vt:lpstr>
      <vt:lpstr>Helvetica Neue Light</vt:lpstr>
      <vt:lpstr>Tw Cen MT</vt:lpstr>
      <vt:lpstr>Tw Cen MT Condensed</vt:lpstr>
      <vt:lpstr>Wingdings 3</vt:lpstr>
      <vt:lpstr>Integral</vt:lpstr>
      <vt:lpstr>QuickStarter Theme</vt:lpstr>
      <vt:lpstr>Effective Java 3RD Edition</vt:lpstr>
      <vt:lpstr>Concurrency vs Parallelism</vt:lpstr>
      <vt:lpstr>Synchronous vs Asynchronous, Blocking vs. Non-Blocking</vt:lpstr>
      <vt:lpstr>Synchronous vs Asynchronous, Blocking vs. Non-Blocking</vt:lpstr>
      <vt:lpstr>Synchronous vs Asynchronous, Blocking vs. Non-Blocking</vt:lpstr>
      <vt:lpstr>Item 78: Synchronize access to shared mutable data</vt:lpstr>
      <vt:lpstr>Item 79: Avoid excessive synchronization</vt:lpstr>
      <vt:lpstr>Item 79: Avoid excessive synchronization</vt:lpstr>
      <vt:lpstr>Item 80: Prefer executors, tasks, and streams to threads</vt:lpstr>
      <vt:lpstr>Item 80: Prefer executors, tasks, and streams to threads</vt:lpstr>
      <vt:lpstr>Item 81: Prefer concurrency utilities to wait and notify</vt:lpstr>
      <vt:lpstr>Item 81: Prefer concurrency utilities to wait and notify</vt:lpstr>
      <vt:lpstr>Item 82: Document thread safety</vt:lpstr>
      <vt:lpstr>Item 82: Document thread safety</vt:lpstr>
      <vt:lpstr>Item 83: Use lazy initialization judiciously</vt:lpstr>
      <vt:lpstr>Item 83: Use lazy initialization judiciously</vt:lpstr>
      <vt:lpstr>Item 83: Use lazy initialization judiciously</vt:lpstr>
      <vt:lpstr>Item 84: Don’t depend on the thread scheduler</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Jacojang (Jae Man Jang) [Product Engineering]</dc:creator>
  <cp:lastModifiedBy>Jacojang (Jae Man Jang) [Product Engineering Platform]</cp:lastModifiedBy>
  <cp:revision>72</cp:revision>
  <dcterms:created xsi:type="dcterms:W3CDTF">2018-05-22T13:31:14Z</dcterms:created>
  <dcterms:modified xsi:type="dcterms:W3CDTF">2018-07-09T18:39:42Z</dcterms:modified>
</cp:coreProperties>
</file>