
<file path=[Content_Types].xml><?xml version="1.0" encoding="utf-8"?>
<Types xmlns="http://schemas.openxmlformats.org/package/2006/content-types">
  <Default Extension="bin"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22"/>
  </p:notesMasterIdLst>
  <p:sldIdLst>
    <p:sldId id="261"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6" autoAdjust="0"/>
    <p:restoredTop sz="85744" autoAdjust="0"/>
  </p:normalViewPr>
  <p:slideViewPr>
    <p:cSldViewPr snapToGrid="0">
      <p:cViewPr varScale="1">
        <p:scale>
          <a:sx n="132" d="100"/>
          <a:sy n="132" d="100"/>
        </p:scale>
        <p:origin x="17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5840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ffectiveprogramming.tistory.com/entry/Flyweight-%ED%8C%A8%ED%84%B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08528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99545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987973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45504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149277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629005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memory leaks typically do not manifest themselves as obvious  failures, they may remain present in a system for years. </a:t>
            </a:r>
          </a:p>
          <a:p>
            <a:r>
              <a:rPr lang="en-US" sz="1200" kern="1200" dirty="0">
                <a:solidFill>
                  <a:schemeClr val="tx1"/>
                </a:solidFill>
                <a:effectLst/>
                <a:latin typeface="+mn-lt"/>
                <a:ea typeface="+mn-ea"/>
                <a:cs typeface="+mn-cs"/>
              </a:rPr>
              <a:t>They are typically discovered only as a result of careful code inspection or with the aid of a debugging tool known as a heap profiler. </a:t>
            </a:r>
          </a:p>
          <a:p>
            <a:r>
              <a:rPr lang="en-US" sz="1200" kern="1200" dirty="0">
                <a:solidFill>
                  <a:schemeClr val="tx1"/>
                </a:solidFill>
                <a:effectLst/>
                <a:latin typeface="+mn-lt"/>
                <a:ea typeface="+mn-ea"/>
                <a:cs typeface="+mn-cs"/>
              </a:rPr>
              <a:t>Therefore, it is very desirable to learn to anticipate problems like this before they occur and prevent them from happening.</a:t>
            </a:r>
          </a:p>
          <a:p>
            <a:pPr marL="685800" lvl="1" indent="-228600">
              <a:buAutoNum type="arabicPeriod"/>
            </a:pPr>
            <a:endParaRPr lang="en-US" dirty="0"/>
          </a:p>
          <a:p>
            <a:r>
              <a:rPr lang="en-US" sz="1200" kern="1200" dirty="0" err="1">
                <a:solidFill>
                  <a:schemeClr val="tx1"/>
                </a:solidFill>
                <a:effectLst/>
                <a:latin typeface="+mn-lt"/>
                <a:ea typeface="+mn-ea"/>
                <a:cs typeface="+mn-cs"/>
              </a:rPr>
              <a:t>WeakHashMap</a:t>
            </a:r>
            <a:r>
              <a:rPr lang="en-US" sz="1200" kern="1200" dirty="0">
                <a:solidFill>
                  <a:schemeClr val="tx1"/>
                </a:solidFill>
                <a:effectLst/>
                <a:latin typeface="+mn-lt"/>
                <a:ea typeface="+mn-ea"/>
                <a:cs typeface="+mn-cs"/>
              </a:rPr>
              <a:t> is useful only if the desired lifetime of cache entries is determined by external references to the key, not the value. http://</a:t>
            </a:r>
            <a:r>
              <a:rPr lang="en-US" sz="1200" kern="1200" dirty="0" err="1">
                <a:solidFill>
                  <a:schemeClr val="tx1"/>
                </a:solidFill>
                <a:effectLst/>
                <a:latin typeface="+mn-lt"/>
                <a:ea typeface="+mn-ea"/>
                <a:cs typeface="+mn-cs"/>
              </a:rPr>
              <a:t>www.baeldung.com</a:t>
            </a:r>
            <a:r>
              <a:rPr lang="en-US" sz="1200" kern="1200" dirty="0">
                <a:solidFill>
                  <a:schemeClr val="tx1"/>
                </a:solidFill>
                <a:effectLst/>
                <a:latin typeface="+mn-lt"/>
                <a:ea typeface="+mn-ea"/>
                <a:cs typeface="+mn-cs"/>
              </a:rPr>
              <a:t>/java-</a:t>
            </a:r>
            <a:r>
              <a:rPr lang="en-US" sz="1200" kern="1200" dirty="0" err="1">
                <a:solidFill>
                  <a:schemeClr val="tx1"/>
                </a:solidFill>
                <a:effectLst/>
                <a:latin typeface="+mn-lt"/>
                <a:ea typeface="+mn-ea"/>
                <a:cs typeface="+mn-cs"/>
              </a:rPr>
              <a:t>weakhashmap</a:t>
            </a:r>
            <a:endParaRPr lang="en-US" sz="1200" kern="1200" dirty="0">
              <a:solidFill>
                <a:schemeClr val="tx1"/>
              </a:solidFill>
              <a:effectLst/>
              <a:latin typeface="+mn-lt"/>
              <a:ea typeface="+mn-ea"/>
              <a:cs typeface="+mn-cs"/>
            </a:endParaRPr>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944953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 programmers are cautioned not to think of finalizers or cleaners as Java’s analogue of C++ destructors. </a:t>
            </a:r>
          </a:p>
          <a:p>
            <a:r>
              <a:rPr lang="en-US" sz="1200" kern="1200" dirty="0">
                <a:solidFill>
                  <a:schemeClr val="tx1"/>
                </a:solidFill>
                <a:effectLst/>
                <a:latin typeface="+mn-lt"/>
                <a:ea typeface="+mn-ea"/>
                <a:cs typeface="+mn-cs"/>
              </a:rPr>
              <a:t>In C++, destructors are the normal way to reclaim the resources associated with an object, a necessary counterpart to constructors.</a:t>
            </a:r>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2046120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summary, don’t use cleaners, or in releases prior to Java 9, finalizers, except as a safety net or to terminate noncritical native resources. </a:t>
            </a:r>
          </a:p>
          <a:p>
            <a:r>
              <a:rPr lang="en-US" sz="1200" kern="1200" dirty="0">
                <a:solidFill>
                  <a:schemeClr val="tx1"/>
                </a:solidFill>
                <a:effectLst/>
                <a:latin typeface="+mn-lt"/>
                <a:ea typeface="+mn-ea"/>
                <a:cs typeface="+mn-cs"/>
              </a:rPr>
              <a:t>Even then, beware the indeterminacy and performance consequences.</a:t>
            </a:r>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680364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3445865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14361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They have names</a:t>
            </a:r>
          </a:p>
          <a:p>
            <a:pPr marL="228600" indent="-228600">
              <a:buAutoNum type="arabicPeriod"/>
            </a:pPr>
            <a:r>
              <a:rPr lang="en-US" dirty="0"/>
              <a:t>They are not required to create a new object each time they’re invoked</a:t>
            </a:r>
          </a:p>
          <a:p>
            <a:pPr marL="685800" lvl="1" indent="-228600">
              <a:buAutoNum type="arabicPeriod"/>
            </a:pPr>
            <a:r>
              <a:rPr lang="en-US" dirty="0"/>
              <a:t>This allows immutable classes, or to cache instance </a:t>
            </a:r>
          </a:p>
          <a:p>
            <a:pPr marL="685800" lvl="1" indent="-228600">
              <a:buAutoNum type="arabicPeriod"/>
            </a:pPr>
            <a:r>
              <a:rPr lang="en-US" dirty="0"/>
              <a:t>It’s similar  to the “flyweight pattern”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can return an object of any subtype of their return type.</a:t>
            </a:r>
          </a:p>
          <a:p>
            <a:pPr marL="685800" lvl="1" indent="-228600">
              <a:buAutoNum type="arabicPeriod"/>
            </a:pPr>
            <a:r>
              <a:rPr lang="en-US" dirty="0"/>
              <a:t>Interface has companion class (Type vs Types)</a:t>
            </a:r>
          </a:p>
          <a:p>
            <a:pPr marL="685800" lvl="1" indent="-228600">
              <a:buAutoNum type="arabicPeriod"/>
            </a:pPr>
            <a:endParaRPr lang="en-US" dirty="0"/>
          </a:p>
          <a:p>
            <a:r>
              <a:rPr lang="en-US" dirty="0">
                <a:effectLst/>
              </a:rPr>
              <a:t>Flyweight </a:t>
            </a:r>
            <a:r>
              <a:rPr lang="ko-KR" altLang="en-US" dirty="0">
                <a:effectLst/>
              </a:rPr>
              <a:t>패턴은 비용이 큰 자원을 공통으로 사용할 수 있도록 만드는 패턴이다</a:t>
            </a:r>
            <a:r>
              <a:rPr lang="en-US" altLang="ko-KR" dirty="0">
                <a:effectLst/>
              </a:rPr>
              <a:t>. </a:t>
            </a:r>
            <a:r>
              <a:rPr lang="ko-KR" altLang="en-US" dirty="0">
                <a:effectLst/>
              </a:rPr>
              <a:t>자원에 대한 비용은 크게 두가지로 나눠 볼 수 있다</a:t>
            </a:r>
            <a:r>
              <a:rPr lang="en-US" altLang="ko-KR" dirty="0">
                <a:effectLst/>
              </a:rPr>
              <a:t>.</a:t>
            </a:r>
          </a:p>
          <a:p>
            <a:r>
              <a:rPr lang="en-US" altLang="ko-KR" dirty="0">
                <a:effectLst/>
              </a:rPr>
              <a:t>1. </a:t>
            </a:r>
            <a:r>
              <a:rPr lang="ko-KR" altLang="en-US" dirty="0">
                <a:effectLst/>
              </a:rPr>
              <a:t>중복 생성될 가능성이 높은 경우</a:t>
            </a:r>
            <a:r>
              <a:rPr lang="en-US" altLang="ko-KR" dirty="0">
                <a:effectLst/>
              </a:rPr>
              <a:t>.</a:t>
            </a:r>
          </a:p>
          <a:p>
            <a:r>
              <a:rPr lang="ko-KR" altLang="en-US" dirty="0">
                <a:effectLst/>
              </a:rPr>
              <a:t>중복 생성될 가능성이 높다는 것은 동일한 자원이 자주 사용될 가능성이 매우 높다는 것을 의미한다</a:t>
            </a:r>
            <a:r>
              <a:rPr lang="en-US" altLang="ko-KR" dirty="0">
                <a:effectLst/>
              </a:rPr>
              <a:t>. </a:t>
            </a:r>
            <a:r>
              <a:rPr lang="ko-KR" altLang="en-US" dirty="0">
                <a:effectLst/>
              </a:rPr>
              <a:t>이런 자원은 공통 자원 형태로 관리하고 있다가 요청이 있을 때 제공해 주는 편이 좋다</a:t>
            </a:r>
            <a:r>
              <a:rPr lang="en-US" altLang="ko-KR" dirty="0">
                <a:effectLst/>
              </a:rPr>
              <a:t>.</a:t>
            </a:r>
          </a:p>
          <a:p>
            <a:r>
              <a:rPr lang="en-US" altLang="ko-KR" dirty="0">
                <a:effectLst/>
              </a:rPr>
              <a:t>2. </a:t>
            </a:r>
            <a:r>
              <a:rPr lang="ko-KR" altLang="en-US" dirty="0">
                <a:effectLst/>
              </a:rPr>
              <a:t>자원 생성 비용은 큰데 사용 빈도가 낮은 경우</a:t>
            </a:r>
            <a:r>
              <a:rPr lang="en-US" altLang="ko-KR" dirty="0">
                <a:effectLst/>
              </a:rPr>
              <a:t>.</a:t>
            </a:r>
          </a:p>
          <a:p>
            <a:r>
              <a:rPr lang="ko-KR" altLang="en-US" dirty="0">
                <a:effectLst/>
              </a:rPr>
              <a:t>이런 자원을 항상 미리 생성해 두는 것은 낭비이다</a:t>
            </a:r>
            <a:r>
              <a:rPr lang="en-US" altLang="ko-KR" dirty="0">
                <a:effectLst/>
              </a:rPr>
              <a:t>. </a:t>
            </a:r>
            <a:r>
              <a:rPr lang="ko-KR" altLang="en-US" dirty="0">
                <a:effectLst/>
              </a:rPr>
              <a:t>따라서 요청이 있을 때에 생성해서 제공해 주는 편이 좋다</a:t>
            </a:r>
            <a:r>
              <a:rPr lang="en-US" altLang="ko-KR" dirty="0">
                <a:effectLst/>
              </a:rPr>
              <a:t>.</a:t>
            </a:r>
          </a:p>
          <a:p>
            <a:br>
              <a:rPr lang="en-US" altLang="ko-KR" dirty="0">
                <a:effectLst/>
              </a:rPr>
            </a:br>
            <a:br>
              <a:rPr lang="en-US" altLang="ko-KR" dirty="0">
                <a:effectLst/>
              </a:rPr>
            </a:br>
            <a:r>
              <a:rPr lang="ko-KR" altLang="en-US" dirty="0">
                <a:effectLst/>
              </a:rPr>
              <a:t>출처</a:t>
            </a:r>
            <a:r>
              <a:rPr lang="en-US" altLang="ko-KR" dirty="0">
                <a:effectLst/>
              </a:rPr>
              <a:t>: </a:t>
            </a:r>
            <a:r>
              <a:rPr lang="en-US" dirty="0">
                <a:effectLst/>
                <a:hlinkClick r:id="rId3"/>
              </a:rPr>
              <a:t>http://effectiveprogramming.tistory.com/entry/Flyweight-</a:t>
            </a:r>
            <a:r>
              <a:rPr lang="ko-KR" altLang="en-US" dirty="0">
                <a:effectLst/>
                <a:hlinkClick r:id="rId3"/>
              </a:rPr>
              <a:t>패턴</a:t>
            </a:r>
            <a:r>
              <a:rPr lang="ko-KR" altLang="en-US" dirty="0">
                <a:effectLst/>
              </a:rPr>
              <a:t> </a:t>
            </a:r>
            <a:r>
              <a:rPr lang="en-US" altLang="ko-KR" dirty="0">
                <a:effectLst/>
              </a:rPr>
              <a:t>[</a:t>
            </a:r>
            <a:r>
              <a:rPr lang="en-US" dirty="0">
                <a:effectLst/>
              </a:rPr>
              <a:t>Effective Programming]</a:t>
            </a:r>
          </a:p>
          <a:p>
            <a:pPr marL="685800" lvl="1" indent="-228600">
              <a:buAutoNum type="arabicPeriod"/>
            </a:pPr>
            <a:endParaRPr lang="en-US" dirty="0"/>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678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30901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04054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861034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6836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367758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209916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93985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5/25/18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he First &quot;Computer Bug&quot; Moth found trapped between points at Relay # 70, Panel F, of the Mark II Aiken Relay Calculator while it was being tested at Harvard University, 9 September 1947. The operators affixed the moth to the computer log, with the entry: &quot;First actual case of bug being found&quot;. (The term &quot;debugging&quot; already existed; thus, finding an actual bug was an amusing occurrence.) In 1988, the log, with the moth still taped by the entry, was in the Naval Surface Warfare Center Computer Museum at Dahlgren, Virginia, which erroneously dated it 9 September 1945. The Smithsonian Institute's National Museum of American History and other sources have the correct date of 9 September 1947 (Object ID: 1994.0191.01). The Harvard Mark II computer was not complete until the summer of 1947. Removed caption read: Photo # NH 96566-KB First Computer &quot;Bug&quot;, 19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984" y="712654"/>
            <a:ext cx="6896936" cy="5433667"/>
          </a:xfrm>
          <a:prstGeom prst="rect">
            <a:avLst/>
          </a:prstGeom>
        </p:spPr>
      </p:pic>
      <p:sp>
        <p:nvSpPr>
          <p:cNvPr id="2" name="Title 1"/>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Effective Java 3</a:t>
            </a:r>
            <a:r>
              <a:rPr lang="en-US" sz="4400" kern="1200" cap="all" spc="200" baseline="30000" dirty="0">
                <a:solidFill>
                  <a:schemeClr val="tx1">
                    <a:lumMod val="95000"/>
                    <a:lumOff val="5000"/>
                  </a:schemeClr>
                </a:solidFill>
                <a:latin typeface="+mj-lt"/>
                <a:ea typeface="+mj-ea"/>
                <a:cs typeface="+mj-cs"/>
              </a:rPr>
              <a:t>RD</a:t>
            </a:r>
            <a:r>
              <a:rPr lang="en-US" sz="4400" kern="1200" cap="all" spc="200" baseline="0" dirty="0">
                <a:solidFill>
                  <a:schemeClr val="tx1">
                    <a:lumMod val="95000"/>
                    <a:lumOff val="5000"/>
                  </a:schemeClr>
                </a:solidFill>
                <a:latin typeface="+mj-lt"/>
                <a:ea typeface="+mj-ea"/>
                <a:cs typeface="+mj-cs"/>
              </a:rPr>
              <a:t> Edition</a:t>
            </a:r>
          </a:p>
        </p:txBody>
      </p:sp>
      <p:sp>
        <p:nvSpPr>
          <p:cNvPr id="3" name="Content Placeholder 2"/>
          <p:cNvSpPr>
            <a:spLocks noGrp="1"/>
          </p:cNvSpPr>
          <p:nvPr>
            <p:ph idx="1"/>
          </p:nvPr>
        </p:nvSpPr>
        <p:spPr>
          <a:xfrm>
            <a:off x="636806" y="3849539"/>
            <a:ext cx="3816441"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Chapter 2. Creating and Destroying Objects</a:t>
            </a:r>
          </a:p>
        </p:txBody>
      </p:sp>
    </p:spTree>
    <p:extLst>
      <p:ext uri="{BB962C8B-B14F-4D97-AF65-F5344CB8AC3E}">
        <p14:creationId xmlns:p14="http://schemas.microsoft.com/office/powerpoint/2010/main" val="43253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altLang="ko-KR"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5</a:t>
            </a:r>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 Prefer dependency injection to hardwiring resources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190999" cy="1522148"/>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Static utility classes and singletons are</a:t>
            </a:r>
          </a:p>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inappropriate for classes whose behavior is parameterized by an underlying</a:t>
            </a:r>
          </a:p>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resource.</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2" name="Content Placeholder 2">
            <a:extLst>
              <a:ext uri="{FF2B5EF4-FFF2-40B4-BE49-F238E27FC236}">
                <a16:creationId xmlns:a16="http://schemas.microsoft.com/office/drawing/2014/main" id="{B6B713CD-D8A9-7C47-AE3D-371C6D33D250}"/>
              </a:ext>
            </a:extLst>
          </p:cNvPr>
          <p:cNvSpPr txBox="1">
            <a:spLocks/>
          </p:cNvSpPr>
          <p:nvPr/>
        </p:nvSpPr>
        <p:spPr>
          <a:xfrm>
            <a:off x="834260" y="2983447"/>
            <a:ext cx="4194940" cy="2958033"/>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Many classes depend on one or more underlying resources. For example, a spell checker depends on a dictionary.</a:t>
            </a:r>
          </a:p>
        </p:txBody>
      </p:sp>
      <p:sp>
        <p:nvSpPr>
          <p:cNvPr id="4" name="Rectangle 3">
            <a:extLst>
              <a:ext uri="{FF2B5EF4-FFF2-40B4-BE49-F238E27FC236}">
                <a16:creationId xmlns:a16="http://schemas.microsoft.com/office/drawing/2014/main" id="{4A13D928-D56E-7B4A-9A67-A0DED9B4D56B}"/>
              </a:ext>
            </a:extLst>
          </p:cNvPr>
          <p:cNvSpPr/>
          <p:nvPr/>
        </p:nvSpPr>
        <p:spPr>
          <a:xfrm>
            <a:off x="5136204" y="1548494"/>
            <a:ext cx="6096000" cy="160043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sz="1400" dirty="0">
                <a:solidFill>
                  <a:srgbClr val="808080"/>
                </a:solidFill>
                <a:latin typeface="D2Coding" panose="020B0609020101020101" pitchFamily="49" charset="-127"/>
                <a:ea typeface="D2Coding" panose="020B0609020101020101" pitchFamily="49" charset="-127"/>
              </a:rPr>
              <a:t>// Inappropriate use of static utility - inflexible &amp; untestable!</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public class </a:t>
            </a:r>
            <a:r>
              <a:rPr lang="en-US" sz="1400" dirty="0" err="1">
                <a:latin typeface="D2Coding" panose="020B0609020101020101" pitchFamily="49" charset="-127"/>
                <a:ea typeface="D2Coding" panose="020B0609020101020101" pitchFamily="49" charset="-127"/>
              </a:rPr>
              <a:t>SpellChecker</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static final </a:t>
            </a:r>
            <a:r>
              <a:rPr lang="en-US" sz="1400" dirty="0">
                <a:latin typeface="D2Coding" panose="020B0609020101020101" pitchFamily="49" charset="-127"/>
                <a:ea typeface="D2Coding" panose="020B0609020101020101" pitchFamily="49" charset="-127"/>
              </a:rPr>
              <a:t>Lexicon </a:t>
            </a:r>
            <a:r>
              <a:rPr lang="en-US" sz="1400" i="1" dirty="0">
                <a:solidFill>
                  <a:srgbClr val="9876AA"/>
                </a:solidFill>
                <a:latin typeface="D2Coding" panose="020B0609020101020101" pitchFamily="49" charset="-127"/>
                <a:ea typeface="D2Coding" panose="020B0609020101020101" pitchFamily="49" charset="-127"/>
              </a:rPr>
              <a:t>dictionary </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private </a:t>
            </a:r>
            <a:r>
              <a:rPr lang="en-US" sz="1400" dirty="0" err="1">
                <a:solidFill>
                  <a:srgbClr val="FFC66D"/>
                </a:solidFill>
                <a:latin typeface="D2Coding" panose="020B0609020101020101" pitchFamily="49" charset="-127"/>
                <a:ea typeface="D2Coding" panose="020B0609020101020101" pitchFamily="49" charset="-127"/>
              </a:rPr>
              <a:t>SpellChecker</a:t>
            </a:r>
            <a:r>
              <a:rPr lang="en-US" sz="1400" dirty="0">
                <a:latin typeface="D2Coding" panose="020B0609020101020101" pitchFamily="49" charset="-127"/>
                <a:ea typeface="D2Coding" panose="020B0609020101020101" pitchFamily="49" charset="-127"/>
              </a:rPr>
              <a:t>() {} </a:t>
            </a:r>
            <a:r>
              <a:rPr lang="en-US" sz="1400" dirty="0">
                <a:solidFill>
                  <a:srgbClr val="808080"/>
                </a:solidFill>
                <a:latin typeface="D2Coding" panose="020B0609020101020101" pitchFamily="49" charset="-127"/>
                <a:ea typeface="D2Coding" panose="020B0609020101020101" pitchFamily="49" charset="-127"/>
              </a:rPr>
              <a:t>// </a:t>
            </a:r>
            <a:r>
              <a:rPr lang="en-US" sz="1400" dirty="0" err="1">
                <a:solidFill>
                  <a:srgbClr val="808080"/>
                </a:solidFill>
                <a:latin typeface="D2Coding" panose="020B0609020101020101" pitchFamily="49" charset="-127"/>
                <a:ea typeface="D2Coding" panose="020B0609020101020101" pitchFamily="49" charset="-127"/>
              </a:rPr>
              <a:t>Noninstantiable</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static </a:t>
            </a:r>
            <a:r>
              <a:rPr lang="en-US" sz="1400" dirty="0" err="1">
                <a:solidFill>
                  <a:srgbClr val="CC7832"/>
                </a:solidFill>
                <a:latin typeface="D2Coding" panose="020B0609020101020101" pitchFamily="49" charset="-127"/>
                <a:ea typeface="D2Coding" panose="020B0609020101020101" pitchFamily="49" charset="-127"/>
              </a:rPr>
              <a:t>boolean</a:t>
            </a: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FFC66D"/>
                </a:solidFill>
                <a:latin typeface="D2Coding" panose="020B0609020101020101" pitchFamily="49" charset="-127"/>
                <a:ea typeface="D2Coding" panose="020B0609020101020101" pitchFamily="49" charset="-127"/>
              </a:rPr>
              <a:t>isValid</a:t>
            </a:r>
            <a:r>
              <a:rPr lang="en-US" sz="1400" dirty="0">
                <a:latin typeface="D2Coding" panose="020B0609020101020101" pitchFamily="49" charset="-127"/>
                <a:ea typeface="D2Coding" panose="020B0609020101020101" pitchFamily="49" charset="-127"/>
              </a:rPr>
              <a:t>(String word) { ...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static </a:t>
            </a:r>
            <a:r>
              <a:rPr lang="en-US" sz="1400" dirty="0">
                <a:latin typeface="D2Coding" panose="020B0609020101020101" pitchFamily="49" charset="-127"/>
                <a:ea typeface="D2Coding" panose="020B0609020101020101" pitchFamily="49" charset="-127"/>
              </a:rPr>
              <a:t>List&lt;String&gt; </a:t>
            </a:r>
            <a:r>
              <a:rPr lang="en-US" sz="1400" dirty="0">
                <a:solidFill>
                  <a:srgbClr val="FFC66D"/>
                </a:solidFill>
                <a:latin typeface="D2Coding" panose="020B0609020101020101" pitchFamily="49" charset="-127"/>
                <a:ea typeface="D2Coding" panose="020B0609020101020101" pitchFamily="49" charset="-127"/>
              </a:rPr>
              <a:t>suggestions</a:t>
            </a:r>
            <a:r>
              <a:rPr lang="en-US" sz="1400" dirty="0">
                <a:latin typeface="D2Coding" panose="020B0609020101020101" pitchFamily="49" charset="-127"/>
                <a:ea typeface="D2Coding" panose="020B0609020101020101" pitchFamily="49" charset="-127"/>
              </a:rPr>
              <a:t>(String typo) { ...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6" name="Rectangle 5">
            <a:extLst>
              <a:ext uri="{FF2B5EF4-FFF2-40B4-BE49-F238E27FC236}">
                <a16:creationId xmlns:a16="http://schemas.microsoft.com/office/drawing/2014/main" id="{EC7E78B0-2848-AB4B-8361-BF9A3630F052}"/>
              </a:ext>
            </a:extLst>
          </p:cNvPr>
          <p:cNvSpPr/>
          <p:nvPr/>
        </p:nvSpPr>
        <p:spPr>
          <a:xfrm>
            <a:off x="5136204" y="3937946"/>
            <a:ext cx="609600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sz="1400" dirty="0">
                <a:solidFill>
                  <a:srgbClr val="808080"/>
                </a:solidFill>
                <a:latin typeface="D2Coding" panose="020B0609020101020101" pitchFamily="49" charset="-127"/>
                <a:ea typeface="D2Coding" panose="020B0609020101020101" pitchFamily="49" charset="-127"/>
              </a:rPr>
              <a:t>// Inappropriate use of singleton - inflexible &amp; untestable!</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public class </a:t>
            </a:r>
            <a:r>
              <a:rPr lang="en-US" sz="1400" dirty="0" err="1">
                <a:latin typeface="D2Coding" panose="020B0609020101020101" pitchFamily="49" charset="-127"/>
                <a:ea typeface="D2Coding" panose="020B0609020101020101" pitchFamily="49" charset="-127"/>
              </a:rPr>
              <a:t>SpellChecker</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final </a:t>
            </a:r>
            <a:r>
              <a:rPr lang="en-US" sz="1400" dirty="0">
                <a:latin typeface="D2Coding" panose="020B0609020101020101" pitchFamily="49" charset="-127"/>
                <a:ea typeface="D2Coding" panose="020B0609020101020101" pitchFamily="49" charset="-127"/>
              </a:rPr>
              <a:t>Lexicon </a:t>
            </a:r>
            <a:r>
              <a:rPr lang="en-US" sz="1400" dirty="0">
                <a:solidFill>
                  <a:srgbClr val="9876AA"/>
                </a:solidFill>
                <a:latin typeface="D2Coding" panose="020B0609020101020101" pitchFamily="49" charset="-127"/>
                <a:ea typeface="D2Coding" panose="020B0609020101020101" pitchFamily="49" charset="-127"/>
              </a:rPr>
              <a:t>dictionary </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private </a:t>
            </a:r>
            <a:r>
              <a:rPr lang="en-US" sz="1400" dirty="0" err="1">
                <a:solidFill>
                  <a:srgbClr val="FFC66D"/>
                </a:solidFill>
                <a:latin typeface="D2Coding" panose="020B0609020101020101" pitchFamily="49" charset="-127"/>
                <a:ea typeface="D2Coding" panose="020B0609020101020101" pitchFamily="49" charset="-127"/>
              </a:rPr>
              <a:t>SpellChecker</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static </a:t>
            </a:r>
            <a:r>
              <a:rPr lang="en-US" sz="1400" dirty="0">
                <a:latin typeface="D2Coding" panose="020B0609020101020101" pitchFamily="49" charset="-127"/>
                <a:ea typeface="D2Coding" panose="020B0609020101020101" pitchFamily="49" charset="-127"/>
              </a:rPr>
              <a:t>INSTANCE =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solidFill>
                  <a:srgbClr val="FFC66D"/>
                </a:solidFill>
                <a:latin typeface="D2Coding" panose="020B0609020101020101" pitchFamily="49" charset="-127"/>
                <a:ea typeface="D2Coding" panose="020B0609020101020101" pitchFamily="49" charset="-127"/>
              </a:rPr>
              <a:t>SpellChecker</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public </a:t>
            </a:r>
            <a:r>
              <a:rPr lang="en-US" sz="1400" dirty="0" err="1">
                <a:solidFill>
                  <a:srgbClr val="CC7832"/>
                </a:solidFill>
                <a:latin typeface="D2Coding" panose="020B0609020101020101" pitchFamily="49" charset="-127"/>
                <a:ea typeface="D2Coding" panose="020B0609020101020101" pitchFamily="49" charset="-127"/>
              </a:rPr>
              <a:t>boolean</a:t>
            </a: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FFC66D"/>
                </a:solidFill>
                <a:latin typeface="D2Coding" panose="020B0609020101020101" pitchFamily="49" charset="-127"/>
                <a:ea typeface="D2Coding" panose="020B0609020101020101" pitchFamily="49" charset="-127"/>
              </a:rPr>
              <a:t>isValid</a:t>
            </a:r>
            <a:r>
              <a:rPr lang="en-US" sz="1400" dirty="0">
                <a:latin typeface="D2Coding" panose="020B0609020101020101" pitchFamily="49" charset="-127"/>
                <a:ea typeface="D2Coding" panose="020B0609020101020101" pitchFamily="49" charset="-127"/>
              </a:rPr>
              <a:t>(String word) { ...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a:t>
            </a:r>
            <a:r>
              <a:rPr lang="en-US" sz="1400" dirty="0">
                <a:latin typeface="D2Coding" panose="020B0609020101020101" pitchFamily="49" charset="-127"/>
                <a:ea typeface="D2Coding" panose="020B0609020101020101" pitchFamily="49" charset="-127"/>
              </a:rPr>
              <a:t>List&lt;String&gt; </a:t>
            </a:r>
            <a:r>
              <a:rPr lang="en-US" sz="1400" dirty="0">
                <a:solidFill>
                  <a:srgbClr val="FFC66D"/>
                </a:solidFill>
                <a:latin typeface="D2Coding" panose="020B0609020101020101" pitchFamily="49" charset="-127"/>
                <a:ea typeface="D2Coding" panose="020B0609020101020101" pitchFamily="49" charset="-127"/>
              </a:rPr>
              <a:t>suggestions</a:t>
            </a:r>
            <a:r>
              <a:rPr lang="en-US" sz="1400" dirty="0">
                <a:latin typeface="D2Coding" panose="020B0609020101020101" pitchFamily="49" charset="-127"/>
                <a:ea typeface="D2Coding" panose="020B0609020101020101" pitchFamily="49" charset="-127"/>
              </a:rPr>
              <a:t>(String typo) { ...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245976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altLang="ko-KR"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5</a:t>
            </a:r>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 Prefer dependency injection to hardwiring resources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678401" cy="1152816"/>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 simple pattern that satisfies this</a:t>
            </a:r>
          </a:p>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requirement is to pass the resource into the constructor when creating a new instance.</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2" name="Content Placeholder 2">
            <a:extLst>
              <a:ext uri="{FF2B5EF4-FFF2-40B4-BE49-F238E27FC236}">
                <a16:creationId xmlns:a16="http://schemas.microsoft.com/office/drawing/2014/main" id="{B6B713CD-D8A9-7C47-AE3D-371C6D33D250}"/>
              </a:ext>
            </a:extLst>
          </p:cNvPr>
          <p:cNvSpPr txBox="1">
            <a:spLocks/>
          </p:cNvSpPr>
          <p:nvPr/>
        </p:nvSpPr>
        <p:spPr>
          <a:xfrm>
            <a:off x="834260" y="4397268"/>
            <a:ext cx="4682343" cy="1624153"/>
          </a:xfrm>
          <a:prstGeom prst="rect">
            <a:avLst/>
          </a:prstGeom>
          <a:ln w="57150">
            <a:noFill/>
          </a:ln>
        </p:spPr>
        <p:txBody>
          <a:bodyPr vert="horz" lIns="91440" tIns="45720" rIns="91440" bIns="45720" numCol="1" rtlCol="0" anchor="t">
            <a:normAutofit fontScale="92500" lnSpcReduction="20000"/>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And a useful variant of the pattern is to pass a resource factory to the constructor. A factory is an object that can be called repeatedly to create instances of a type.</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a:t>
            </a:r>
            <a:r>
              <a:rPr lang="en-US" sz="14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Supplier&lt;T&gt;</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interface, introduced in Java 8, is perfect for representing factories</a:t>
            </a:r>
          </a:p>
        </p:txBody>
      </p:sp>
      <p:sp>
        <p:nvSpPr>
          <p:cNvPr id="5" name="Rectangle 4">
            <a:extLst>
              <a:ext uri="{FF2B5EF4-FFF2-40B4-BE49-F238E27FC236}">
                <a16:creationId xmlns:a16="http://schemas.microsoft.com/office/drawing/2014/main" id="{A3523AB8-2033-744A-A3E5-98EF138B2DB1}"/>
              </a:ext>
            </a:extLst>
          </p:cNvPr>
          <p:cNvSpPr/>
          <p:nvPr/>
        </p:nvSpPr>
        <p:spPr>
          <a:xfrm>
            <a:off x="5808337" y="1461299"/>
            <a:ext cx="5541523"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808080"/>
                </a:solidFill>
                <a:latin typeface="D2Coding" panose="020B0609020101020101" pitchFamily="49" charset="-127"/>
                <a:ea typeface="D2Coding" panose="020B0609020101020101" pitchFamily="49" charset="-127"/>
              </a:rPr>
              <a:t>// Dependency injection provides flexibility and testability</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public class </a:t>
            </a:r>
            <a:r>
              <a:rPr lang="en-US" sz="1400" dirty="0" err="1">
                <a:latin typeface="D2Coding" panose="020B0609020101020101" pitchFamily="49" charset="-127"/>
                <a:ea typeface="D2Coding" panose="020B0609020101020101" pitchFamily="49" charset="-127"/>
              </a:rPr>
              <a:t>SpellChecker</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final </a:t>
            </a:r>
            <a:r>
              <a:rPr lang="en-US" sz="1400" dirty="0">
                <a:latin typeface="D2Coding" panose="020B0609020101020101" pitchFamily="49" charset="-127"/>
                <a:ea typeface="D2Coding" panose="020B0609020101020101" pitchFamily="49" charset="-127"/>
              </a:rPr>
              <a:t>Lexicon </a:t>
            </a:r>
            <a:r>
              <a:rPr lang="en-US" sz="1400" dirty="0">
                <a:solidFill>
                  <a:srgbClr val="9876AA"/>
                </a:solidFill>
                <a:latin typeface="D2Coding" panose="020B0609020101020101" pitchFamily="49" charset="-127"/>
                <a:ea typeface="D2Coding" panose="020B0609020101020101" pitchFamily="49" charset="-127"/>
              </a:rPr>
              <a:t>dictionary</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public </a:t>
            </a:r>
            <a:r>
              <a:rPr lang="en-US" sz="1400" dirty="0" err="1">
                <a:solidFill>
                  <a:srgbClr val="FFC66D"/>
                </a:solidFill>
                <a:latin typeface="D2Coding" panose="020B0609020101020101" pitchFamily="49" charset="-127"/>
                <a:ea typeface="D2Coding" panose="020B0609020101020101" pitchFamily="49" charset="-127"/>
              </a:rPr>
              <a:t>SpellChecker</a:t>
            </a:r>
            <a:r>
              <a:rPr lang="en-US" sz="1400" dirty="0">
                <a:latin typeface="D2Coding" panose="020B0609020101020101" pitchFamily="49" charset="-127"/>
                <a:ea typeface="D2Coding" panose="020B0609020101020101" pitchFamily="49" charset="-127"/>
              </a:rPr>
              <a:t>(Lexicon dictionary)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solidFill>
                  <a:srgbClr val="CC7832"/>
                </a:solidFill>
                <a:latin typeface="D2Coding" panose="020B0609020101020101" pitchFamily="49" charset="-127"/>
                <a:ea typeface="D2Coding" panose="020B0609020101020101" pitchFamily="49" charset="-127"/>
              </a:rPr>
              <a:t>this</a:t>
            </a:r>
            <a:r>
              <a:rPr lang="en-US" sz="1400" dirty="0" err="1">
                <a:latin typeface="D2Coding" panose="020B0609020101020101" pitchFamily="49" charset="-127"/>
                <a:ea typeface="D2Coding" panose="020B0609020101020101" pitchFamily="49" charset="-127"/>
              </a:rPr>
              <a:t>.</a:t>
            </a:r>
            <a:r>
              <a:rPr lang="en-US" sz="1400" dirty="0" err="1">
                <a:solidFill>
                  <a:srgbClr val="9876AA"/>
                </a:solidFill>
                <a:latin typeface="D2Coding" panose="020B0609020101020101" pitchFamily="49" charset="-127"/>
                <a:ea typeface="D2Coding" panose="020B0609020101020101" pitchFamily="49" charset="-127"/>
              </a:rPr>
              <a:t>dictionary</a:t>
            </a:r>
            <a:r>
              <a:rPr lang="en-US" sz="1400" dirty="0">
                <a:solidFill>
                  <a:srgbClr val="9876AA"/>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Objects.requireNonNull</a:t>
            </a:r>
            <a:r>
              <a:rPr lang="en-US" sz="1400" dirty="0">
                <a:latin typeface="D2Coding" panose="020B0609020101020101" pitchFamily="49" charset="-127"/>
                <a:ea typeface="D2Coding" panose="020B0609020101020101" pitchFamily="49" charset="-127"/>
              </a:rPr>
              <a:t>(dictionary)</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a:t>
            </a:r>
            <a:r>
              <a:rPr lang="en-US" sz="1400" dirty="0" err="1">
                <a:solidFill>
                  <a:srgbClr val="CC7832"/>
                </a:solidFill>
                <a:latin typeface="D2Coding" panose="020B0609020101020101" pitchFamily="49" charset="-127"/>
                <a:ea typeface="D2Coding" panose="020B0609020101020101" pitchFamily="49" charset="-127"/>
              </a:rPr>
              <a:t>boolean</a:t>
            </a: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FFC66D"/>
                </a:solidFill>
                <a:latin typeface="D2Coding" panose="020B0609020101020101" pitchFamily="49" charset="-127"/>
                <a:ea typeface="D2Coding" panose="020B0609020101020101" pitchFamily="49" charset="-127"/>
              </a:rPr>
              <a:t>isValid</a:t>
            </a:r>
            <a:r>
              <a:rPr lang="en-US" sz="1400" dirty="0">
                <a:latin typeface="D2Coding" panose="020B0609020101020101" pitchFamily="49" charset="-127"/>
                <a:ea typeface="D2Coding" panose="020B0609020101020101" pitchFamily="49" charset="-127"/>
              </a:rPr>
              <a:t>(String word) { ...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a:t>
            </a:r>
            <a:r>
              <a:rPr lang="en-US" sz="1400" dirty="0">
                <a:latin typeface="D2Coding" panose="020B0609020101020101" pitchFamily="49" charset="-127"/>
                <a:ea typeface="D2Coding" panose="020B0609020101020101" pitchFamily="49" charset="-127"/>
              </a:rPr>
              <a:t>List&lt;String&gt; </a:t>
            </a:r>
            <a:r>
              <a:rPr lang="en-US" sz="1400" dirty="0">
                <a:solidFill>
                  <a:srgbClr val="FFC66D"/>
                </a:solidFill>
                <a:latin typeface="D2Coding" panose="020B0609020101020101" pitchFamily="49" charset="-127"/>
                <a:ea typeface="D2Coding" panose="020B0609020101020101" pitchFamily="49" charset="-127"/>
              </a:rPr>
              <a:t>suggestions</a:t>
            </a:r>
            <a:r>
              <a:rPr lang="en-US" sz="1400" dirty="0">
                <a:latin typeface="D2Coding" panose="020B0609020101020101" pitchFamily="49" charset="-127"/>
                <a:ea typeface="D2Coding" panose="020B0609020101020101" pitchFamily="49" charset="-127"/>
              </a:rPr>
              <a:t>(String typo) { ...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11" name="Content Placeholder 2">
            <a:extLst>
              <a:ext uri="{FF2B5EF4-FFF2-40B4-BE49-F238E27FC236}">
                <a16:creationId xmlns:a16="http://schemas.microsoft.com/office/drawing/2014/main" id="{5A0BAD12-6D4A-3B46-84B2-05BAB2FE080E}"/>
              </a:ext>
            </a:extLst>
          </p:cNvPr>
          <p:cNvSpPr txBox="1">
            <a:spLocks/>
          </p:cNvSpPr>
          <p:nvPr/>
        </p:nvSpPr>
        <p:spPr>
          <a:xfrm>
            <a:off x="834261" y="2634739"/>
            <a:ext cx="4682342" cy="1197959"/>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This kind of technic is called “Dependency Injection”  and there are many dependency injection framework,</a:t>
            </a:r>
          </a:p>
          <a:p>
            <a:pPr>
              <a:lnSpc>
                <a:spcPct val="150000"/>
              </a:lnSpc>
            </a:pPr>
            <a:r>
              <a:rPr lang="en-US" sz="14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Dagger</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4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Guice</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 </a:t>
            </a:r>
            <a:r>
              <a:rPr lang="en-US" sz="14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Spring, …</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7" name="Rectangle 6">
            <a:extLst>
              <a:ext uri="{FF2B5EF4-FFF2-40B4-BE49-F238E27FC236}">
                <a16:creationId xmlns:a16="http://schemas.microsoft.com/office/drawing/2014/main" id="{2CC79E15-D6F1-7A4E-9E46-29BB7AEC7CD1}"/>
              </a:ext>
            </a:extLst>
          </p:cNvPr>
          <p:cNvSpPr/>
          <p:nvPr/>
        </p:nvSpPr>
        <p:spPr>
          <a:xfrm>
            <a:off x="5780173" y="4397268"/>
            <a:ext cx="5569687"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808080"/>
                </a:solidFill>
                <a:latin typeface="D2Coding" panose="020B0609020101020101" pitchFamily="49" charset="-127"/>
                <a:ea typeface="D2Coding" panose="020B0609020101020101" pitchFamily="49" charset="-127"/>
              </a:rPr>
              <a:t>// Supplier Example </a:t>
            </a:r>
            <a:br>
              <a:rPr lang="en-US" sz="1400" dirty="0">
                <a:solidFill>
                  <a:srgbClr val="808080"/>
                </a:solidFill>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Mosaic </a:t>
            </a:r>
            <a:r>
              <a:rPr lang="en-US" sz="1400" dirty="0">
                <a:solidFill>
                  <a:srgbClr val="FFC66D"/>
                </a:solidFill>
                <a:latin typeface="D2Coding" panose="020B0609020101020101" pitchFamily="49" charset="-127"/>
                <a:ea typeface="D2Coding" panose="020B0609020101020101" pitchFamily="49" charset="-127"/>
              </a:rPr>
              <a:t>create</a:t>
            </a:r>
            <a:r>
              <a:rPr lang="en-US" sz="1400" dirty="0">
                <a:latin typeface="D2Coding" panose="020B0609020101020101" pitchFamily="49" charset="-127"/>
                <a:ea typeface="D2Coding" panose="020B0609020101020101" pitchFamily="49" charset="-127"/>
              </a:rPr>
              <a:t>(Supplier&lt;? </a:t>
            </a:r>
            <a:r>
              <a:rPr lang="en-US" sz="1400" dirty="0">
                <a:solidFill>
                  <a:srgbClr val="CC7832"/>
                </a:solidFill>
                <a:latin typeface="D2Coding" panose="020B0609020101020101" pitchFamily="49" charset="-127"/>
                <a:ea typeface="D2Coding" panose="020B0609020101020101" pitchFamily="49" charset="-127"/>
              </a:rPr>
              <a:t>extends </a:t>
            </a:r>
            <a:r>
              <a:rPr lang="en-US" sz="1400" dirty="0">
                <a:latin typeface="D2Coding" panose="020B0609020101020101" pitchFamily="49" charset="-127"/>
                <a:ea typeface="D2Coding" panose="020B0609020101020101" pitchFamily="49" charset="-127"/>
              </a:rPr>
              <a:t>Tile&gt; </a:t>
            </a:r>
            <a:r>
              <a:rPr lang="en-US" sz="1400" dirty="0" err="1">
                <a:latin typeface="D2Coding" panose="020B0609020101020101" pitchFamily="49" charset="-127"/>
                <a:ea typeface="D2Coding" panose="020B0609020101020101" pitchFamily="49" charset="-127"/>
              </a:rPr>
              <a:t>tileFactory</a:t>
            </a:r>
            <a:r>
              <a:rPr lang="en-US" sz="1400" dirty="0">
                <a:latin typeface="D2Coding" panose="020B0609020101020101" pitchFamily="49" charset="-127"/>
                <a:ea typeface="D2Coding" panose="020B0609020101020101" pitchFamily="49" charset="-127"/>
              </a:rPr>
              <a:t>) { ... }</a:t>
            </a:r>
          </a:p>
        </p:txBody>
      </p:sp>
    </p:spTree>
    <p:extLst>
      <p:ext uri="{BB962C8B-B14F-4D97-AF65-F5344CB8AC3E}">
        <p14:creationId xmlns:p14="http://schemas.microsoft.com/office/powerpoint/2010/main" val="165721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6: Avoid creating unnecessary objects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678401"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reuse a single object instead of creating a new functionally equivalent object each time</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2" name="Content Placeholder 2">
            <a:extLst>
              <a:ext uri="{FF2B5EF4-FFF2-40B4-BE49-F238E27FC236}">
                <a16:creationId xmlns:a16="http://schemas.microsoft.com/office/drawing/2014/main" id="{B6B713CD-D8A9-7C47-AE3D-371C6D33D250}"/>
              </a:ext>
            </a:extLst>
          </p:cNvPr>
          <p:cNvSpPr txBox="1">
            <a:spLocks/>
          </p:cNvSpPr>
          <p:nvPr/>
        </p:nvSpPr>
        <p:spPr>
          <a:xfrm>
            <a:off x="834260" y="3682468"/>
            <a:ext cx="4682343" cy="1624153"/>
          </a:xfrm>
          <a:prstGeom prst="rect">
            <a:avLst/>
          </a:prstGeom>
          <a:ln w="57150">
            <a:noFill/>
          </a:ln>
        </p:spPr>
        <p:txBody>
          <a:bodyPr vert="horz" lIns="91440" tIns="45720" rIns="91440" bIns="45720" numCol="1" rtlCol="0" anchor="t">
            <a:normAutofit fontScale="85000" lnSpcReduction="20000"/>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While </a:t>
            </a:r>
            <a:r>
              <a:rPr lang="en-US" sz="1400" b="1" i="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String.matches</a:t>
            </a:r>
            <a:r>
              <a:rPr lang="en-US" sz="1400" b="1"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the easiest way to check if a string matches a regular expression, it’s not suitable for repeated use in performance-critical situations.</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 internally creates a </a:t>
            </a:r>
            <a:r>
              <a:rPr lang="en-US" sz="1400" b="1"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Pattern</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instance for the regular expression and uses it </a:t>
            </a:r>
            <a:r>
              <a:rPr lang="en-US" sz="1400" dirty="0">
                <a:solidFill>
                  <a:schemeClr val="tx1">
                    <a:lumMod val="65000"/>
                    <a:lumOff val="35000"/>
                  </a:schemeClr>
                </a:solidFill>
                <a:highlight>
                  <a:srgbClr val="FFFF00"/>
                </a:highlight>
                <a:latin typeface="Helvetica Neue Light" panose="020B0402040204020203" pitchFamily="34" charset="0"/>
                <a:ea typeface="Helvetica Neue" panose="020B0502040204020203" pitchFamily="34" charset="0"/>
                <a:cs typeface="Helvetica Neue Light" panose="020B0402040204020203" pitchFamily="34" charset="0"/>
              </a:rPr>
              <a:t>only once</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11" name="Content Placeholder 2">
            <a:extLst>
              <a:ext uri="{FF2B5EF4-FFF2-40B4-BE49-F238E27FC236}">
                <a16:creationId xmlns:a16="http://schemas.microsoft.com/office/drawing/2014/main" id="{5A0BAD12-6D4A-3B46-84B2-05BAB2FE080E}"/>
              </a:ext>
            </a:extLst>
          </p:cNvPr>
          <p:cNvSpPr txBox="1">
            <a:spLocks/>
          </p:cNvSpPr>
          <p:nvPr/>
        </p:nvSpPr>
        <p:spPr>
          <a:xfrm>
            <a:off x="834260" y="2384629"/>
            <a:ext cx="4682342" cy="771294"/>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And also you can often avoid creating unnecessary objects by using static factory methods (Item 1)</a:t>
            </a:r>
          </a:p>
        </p:txBody>
      </p:sp>
      <p:sp>
        <p:nvSpPr>
          <p:cNvPr id="4" name="Rectangle 3">
            <a:extLst>
              <a:ext uri="{FF2B5EF4-FFF2-40B4-BE49-F238E27FC236}">
                <a16:creationId xmlns:a16="http://schemas.microsoft.com/office/drawing/2014/main" id="{00282735-3666-3247-8987-3152D6BD9804}"/>
              </a:ext>
            </a:extLst>
          </p:cNvPr>
          <p:cNvSpPr/>
          <p:nvPr/>
        </p:nvSpPr>
        <p:spPr>
          <a:xfrm>
            <a:off x="5782354" y="1553632"/>
            <a:ext cx="5567506"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latin typeface="D2Coding" panose="020B0609020101020101" pitchFamily="49" charset="-127"/>
                <a:ea typeface="D2Coding" panose="020B0609020101020101" pitchFamily="49" charset="-127"/>
              </a:rPr>
              <a:t>String </a:t>
            </a:r>
            <a:r>
              <a:rPr lang="en-US" sz="1600" dirty="0">
                <a:solidFill>
                  <a:srgbClr val="9876AA"/>
                </a:solidFill>
                <a:latin typeface="D2Coding" panose="020B0609020101020101" pitchFamily="49" charset="-127"/>
                <a:ea typeface="D2Coding" panose="020B0609020101020101" pitchFamily="49" charset="-127"/>
              </a:rPr>
              <a:t>s </a:t>
            </a: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new </a:t>
            </a:r>
            <a:r>
              <a:rPr lang="en-US" sz="1600" dirty="0">
                <a:latin typeface="D2Coding" panose="020B0609020101020101" pitchFamily="49" charset="-127"/>
                <a:ea typeface="D2Coding" panose="020B0609020101020101" pitchFamily="49" charset="-127"/>
              </a:rPr>
              <a:t>String(</a:t>
            </a:r>
            <a:r>
              <a:rPr lang="en-US" sz="1600" dirty="0">
                <a:solidFill>
                  <a:srgbClr val="6A8759"/>
                </a:solidFill>
                <a:latin typeface="D2Coding" panose="020B0609020101020101" pitchFamily="49" charset="-127"/>
                <a:ea typeface="D2Coding" panose="020B0609020101020101" pitchFamily="49" charset="-127"/>
              </a:rPr>
              <a:t>"bikini"</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 </a:t>
            </a:r>
            <a:r>
              <a:rPr lang="en-US" sz="1600" dirty="0">
                <a:solidFill>
                  <a:srgbClr val="808080"/>
                </a:solidFill>
                <a:latin typeface="D2Coding" panose="020B0609020101020101" pitchFamily="49" charset="-127"/>
                <a:ea typeface="D2Coding" panose="020B0609020101020101" pitchFamily="49" charset="-127"/>
              </a:rPr>
              <a:t>// DON'T DO THIS!</a:t>
            </a:r>
          </a:p>
          <a:p>
            <a:br>
              <a:rPr lang="en-US" sz="1600" dirty="0">
                <a:solidFill>
                  <a:srgbClr val="808080"/>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String </a:t>
            </a:r>
            <a:r>
              <a:rPr lang="en-US" sz="1600" dirty="0">
                <a:solidFill>
                  <a:srgbClr val="9876AA"/>
                </a:solidFill>
                <a:latin typeface="D2Coding" panose="020B0609020101020101" pitchFamily="49" charset="-127"/>
                <a:ea typeface="D2Coding" panose="020B0609020101020101" pitchFamily="49" charset="-127"/>
              </a:rPr>
              <a:t>s </a:t>
            </a:r>
            <a:r>
              <a:rPr lang="en-US" sz="1600" dirty="0">
                <a:latin typeface="D2Coding" panose="020B0609020101020101" pitchFamily="49" charset="-127"/>
                <a:ea typeface="D2Coding" panose="020B0609020101020101" pitchFamily="49" charset="-127"/>
              </a:rPr>
              <a:t>= </a:t>
            </a:r>
            <a:r>
              <a:rPr lang="en-US" sz="1600" dirty="0">
                <a:solidFill>
                  <a:srgbClr val="6A8759"/>
                </a:solidFill>
                <a:latin typeface="D2Coding" panose="020B0609020101020101" pitchFamily="49" charset="-127"/>
                <a:ea typeface="D2Coding" panose="020B0609020101020101" pitchFamily="49" charset="-127"/>
              </a:rPr>
              <a:t>"bikini"</a:t>
            </a:r>
            <a:r>
              <a:rPr lang="en-US" sz="1600" dirty="0">
                <a:solidFill>
                  <a:srgbClr val="CC7832"/>
                </a:solidFill>
                <a:latin typeface="D2Coding" panose="020B0609020101020101" pitchFamily="49" charset="-127"/>
                <a:ea typeface="D2Coding" panose="020B0609020101020101" pitchFamily="49" charset="-127"/>
              </a:rPr>
              <a:t>; </a:t>
            </a:r>
            <a:r>
              <a:rPr lang="en-US" sz="1600" dirty="0">
                <a:solidFill>
                  <a:srgbClr val="808080"/>
                </a:solidFill>
                <a:latin typeface="D2Coding" panose="020B0609020101020101" pitchFamily="49" charset="-127"/>
                <a:ea typeface="D2Coding" panose="020B0609020101020101" pitchFamily="49" charset="-127"/>
              </a:rPr>
              <a:t>// USE THIS!</a:t>
            </a:r>
          </a:p>
        </p:txBody>
      </p:sp>
      <p:sp>
        <p:nvSpPr>
          <p:cNvPr id="6" name="Rectangle 5">
            <a:extLst>
              <a:ext uri="{FF2B5EF4-FFF2-40B4-BE49-F238E27FC236}">
                <a16:creationId xmlns:a16="http://schemas.microsoft.com/office/drawing/2014/main" id="{C8FDCB7E-DA05-D943-87C1-4172F7EB0363}"/>
              </a:ext>
            </a:extLst>
          </p:cNvPr>
          <p:cNvSpPr/>
          <p:nvPr/>
        </p:nvSpPr>
        <p:spPr>
          <a:xfrm>
            <a:off x="5782354" y="3253200"/>
            <a:ext cx="5567506"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808080"/>
                </a:solidFill>
                <a:latin typeface="D2Coding" panose="020B0609020101020101" pitchFamily="49" charset="-127"/>
                <a:ea typeface="D2Coding" panose="020B0609020101020101" pitchFamily="49" charset="-127"/>
              </a:rPr>
              <a:t>// Performance can be greatly improved!</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static </a:t>
            </a:r>
            <a:r>
              <a:rPr lang="en-US" sz="1400" dirty="0" err="1">
                <a:solidFill>
                  <a:srgbClr val="CC7832"/>
                </a:solidFill>
                <a:latin typeface="D2Coding" panose="020B0609020101020101" pitchFamily="49" charset="-127"/>
                <a:ea typeface="D2Coding" panose="020B0609020101020101" pitchFamily="49" charset="-127"/>
              </a:rPr>
              <a:t>boolean</a:t>
            </a: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FFC66D"/>
                </a:solidFill>
                <a:latin typeface="D2Coding" panose="020B0609020101020101" pitchFamily="49" charset="-127"/>
                <a:ea typeface="D2Coding" panose="020B0609020101020101" pitchFamily="49" charset="-127"/>
              </a:rPr>
              <a:t>isRomanNumeral</a:t>
            </a:r>
            <a:r>
              <a:rPr lang="en-US" sz="1400" dirty="0">
                <a:latin typeface="D2Coding" panose="020B0609020101020101" pitchFamily="49" charset="-127"/>
                <a:ea typeface="D2Coding" panose="020B0609020101020101" pitchFamily="49" charset="-127"/>
              </a:rPr>
              <a:t>(String s)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return </a:t>
            </a:r>
            <a:r>
              <a:rPr lang="en-US" sz="1400" dirty="0" err="1">
                <a:latin typeface="D2Coding" panose="020B0609020101020101" pitchFamily="49" charset="-127"/>
                <a:ea typeface="D2Coding" panose="020B0609020101020101" pitchFamily="49" charset="-127"/>
              </a:rPr>
              <a:t>s.matches</a:t>
            </a:r>
            <a:r>
              <a:rPr lang="en-US" sz="1400" dirty="0">
                <a:latin typeface="D2Coding" panose="020B0609020101020101" pitchFamily="49" charset="-127"/>
                <a:ea typeface="D2Coding" panose="020B0609020101020101" pitchFamily="49" charset="-127"/>
              </a:rPr>
              <a:t>(</a:t>
            </a:r>
            <a:r>
              <a:rPr lang="en-US" sz="1400" dirty="0">
                <a:solidFill>
                  <a:srgbClr val="6A8759"/>
                </a:solidFill>
                <a:latin typeface="D2Coding" panose="020B0609020101020101" pitchFamily="49" charset="-127"/>
                <a:ea typeface="D2Coding" panose="020B0609020101020101" pitchFamily="49" charset="-127"/>
              </a:rPr>
              <a:t>"^(?=.)M*(C[MD]|D?C{0,3})"</a:t>
            </a:r>
            <a:br>
              <a:rPr lang="en-US" sz="1400" dirty="0">
                <a:solidFill>
                  <a:srgbClr val="6A8759"/>
                </a:solidFill>
                <a:latin typeface="D2Coding" panose="020B0609020101020101" pitchFamily="49" charset="-127"/>
                <a:ea typeface="D2Coding" panose="020B0609020101020101" pitchFamily="49" charset="-127"/>
              </a:rPr>
            </a:br>
            <a:r>
              <a:rPr lang="en-US" sz="1400" dirty="0">
                <a:solidFill>
                  <a:srgbClr val="6A8759"/>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6A8759"/>
                </a:solidFill>
                <a:latin typeface="D2Coding" panose="020B0609020101020101" pitchFamily="49" charset="-127"/>
                <a:ea typeface="D2Coding" panose="020B0609020101020101" pitchFamily="49" charset="-127"/>
              </a:rPr>
              <a:t>"(X[CL]|L?X{0,3})(I[XV]|V?I{0,3})$"</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13" name="Rectangle 12">
            <a:extLst>
              <a:ext uri="{FF2B5EF4-FFF2-40B4-BE49-F238E27FC236}">
                <a16:creationId xmlns:a16="http://schemas.microsoft.com/office/drawing/2014/main" id="{8489861D-FD5F-254C-8F13-F9975EECE68B}"/>
              </a:ext>
            </a:extLst>
          </p:cNvPr>
          <p:cNvSpPr/>
          <p:nvPr/>
        </p:nvSpPr>
        <p:spPr>
          <a:xfrm>
            <a:off x="5782354" y="4494545"/>
            <a:ext cx="5567506"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808080"/>
                </a:solidFill>
                <a:latin typeface="D2Coding" panose="020B0609020101020101" pitchFamily="49" charset="-127"/>
                <a:ea typeface="D2Coding" panose="020B0609020101020101" pitchFamily="49" charset="-127"/>
              </a:rPr>
              <a:t>// Reusing expensive object for improved performance</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public class </a:t>
            </a:r>
            <a:r>
              <a:rPr lang="en-US" sz="1400" dirty="0" err="1">
                <a:latin typeface="D2Coding" panose="020B0609020101020101" pitchFamily="49" charset="-127"/>
                <a:ea typeface="D2Coding" panose="020B0609020101020101" pitchFamily="49" charset="-127"/>
              </a:rPr>
              <a:t>RomanNumerals</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static final </a:t>
            </a:r>
            <a:r>
              <a:rPr lang="en-US" sz="1400" dirty="0">
                <a:latin typeface="D2Coding" panose="020B0609020101020101" pitchFamily="49" charset="-127"/>
                <a:ea typeface="D2Coding" panose="020B0609020101020101" pitchFamily="49" charset="-127"/>
              </a:rPr>
              <a:t>Pattern </a:t>
            </a:r>
            <a:r>
              <a:rPr lang="en-US" sz="1400" i="1" dirty="0">
                <a:solidFill>
                  <a:srgbClr val="9876AA"/>
                </a:solidFill>
                <a:latin typeface="D2Coding" panose="020B0609020101020101" pitchFamily="49" charset="-127"/>
                <a:ea typeface="D2Coding" panose="020B0609020101020101" pitchFamily="49" charset="-127"/>
              </a:rPr>
              <a:t>ROMAN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Pattern.compile</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6A8759"/>
                </a:solidFill>
                <a:latin typeface="D2Coding" panose="020B0609020101020101" pitchFamily="49" charset="-127"/>
                <a:ea typeface="D2Coding" panose="020B0609020101020101" pitchFamily="49" charset="-127"/>
              </a:rPr>
              <a:t>"^(?=.)M*(C[MD]|D?C{0,3})"</a:t>
            </a:r>
            <a:br>
              <a:rPr lang="en-US" sz="1400" dirty="0">
                <a:solidFill>
                  <a:srgbClr val="6A8759"/>
                </a:solidFill>
                <a:latin typeface="D2Coding" panose="020B0609020101020101" pitchFamily="49" charset="-127"/>
                <a:ea typeface="D2Coding" panose="020B0609020101020101" pitchFamily="49" charset="-127"/>
              </a:rPr>
            </a:br>
            <a:r>
              <a:rPr lang="en-US" sz="1400" dirty="0">
                <a:solidFill>
                  <a:srgbClr val="6A8759"/>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6A8759"/>
                </a:solidFill>
                <a:latin typeface="D2Coding" panose="020B0609020101020101" pitchFamily="49" charset="-127"/>
                <a:ea typeface="D2Coding" panose="020B0609020101020101" pitchFamily="49" charset="-127"/>
              </a:rPr>
              <a:t>"(X[CL]|L?X{0,3})(I[XV]|V?I{0,3})$"</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static </a:t>
            </a:r>
            <a:r>
              <a:rPr lang="en-US" sz="1400" dirty="0" err="1">
                <a:solidFill>
                  <a:srgbClr val="CC7832"/>
                </a:solidFill>
                <a:latin typeface="D2Coding" panose="020B0609020101020101" pitchFamily="49" charset="-127"/>
                <a:ea typeface="D2Coding" panose="020B0609020101020101" pitchFamily="49" charset="-127"/>
              </a:rPr>
              <a:t>boolean</a:t>
            </a: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FFC66D"/>
                </a:solidFill>
                <a:latin typeface="D2Coding" panose="020B0609020101020101" pitchFamily="49" charset="-127"/>
                <a:ea typeface="D2Coding" panose="020B0609020101020101" pitchFamily="49" charset="-127"/>
              </a:rPr>
              <a:t>isRomanNumeral</a:t>
            </a:r>
            <a:r>
              <a:rPr lang="en-US" sz="1400" dirty="0">
                <a:latin typeface="D2Coding" panose="020B0609020101020101" pitchFamily="49" charset="-127"/>
                <a:ea typeface="D2Coding" panose="020B0609020101020101" pitchFamily="49" charset="-127"/>
              </a:rPr>
              <a:t>(String s)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return </a:t>
            </a:r>
            <a:r>
              <a:rPr lang="en-US" sz="1400" i="1" dirty="0" err="1">
                <a:solidFill>
                  <a:srgbClr val="9876AA"/>
                </a:solidFill>
                <a:latin typeface="D2Coding" panose="020B0609020101020101" pitchFamily="49" charset="-127"/>
                <a:ea typeface="D2Coding" panose="020B0609020101020101" pitchFamily="49" charset="-127"/>
              </a:rPr>
              <a:t>ROMAN</a:t>
            </a:r>
            <a:r>
              <a:rPr lang="en-US" sz="1400" dirty="0" err="1">
                <a:latin typeface="D2Coding" panose="020B0609020101020101" pitchFamily="49" charset="-127"/>
                <a:ea typeface="D2Coding" panose="020B0609020101020101" pitchFamily="49" charset="-127"/>
              </a:rPr>
              <a:t>.matcher</a:t>
            </a:r>
            <a:r>
              <a:rPr lang="en-US" sz="1400" dirty="0">
                <a:latin typeface="D2Coding" panose="020B0609020101020101" pitchFamily="49" charset="-127"/>
                <a:ea typeface="D2Coding" panose="020B0609020101020101" pitchFamily="49" charset="-127"/>
              </a:rPr>
              <a:t>(s).matches()</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81238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6: Avoid creating unnecessary objects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678401"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prefer primitives to boxed primitives, and watch out for unintentional autoboxing.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1" name="Content Placeholder 2">
            <a:extLst>
              <a:ext uri="{FF2B5EF4-FFF2-40B4-BE49-F238E27FC236}">
                <a16:creationId xmlns:a16="http://schemas.microsoft.com/office/drawing/2014/main" id="{5A0BAD12-6D4A-3B46-84B2-05BAB2FE080E}"/>
              </a:ext>
            </a:extLst>
          </p:cNvPr>
          <p:cNvSpPr txBox="1">
            <a:spLocks/>
          </p:cNvSpPr>
          <p:nvPr/>
        </p:nvSpPr>
        <p:spPr>
          <a:xfrm>
            <a:off x="834260" y="2384629"/>
            <a:ext cx="4682342" cy="771294"/>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program constructs about 2^31 unnecessary Long instances</a:t>
            </a:r>
          </a:p>
        </p:txBody>
      </p:sp>
      <p:sp>
        <p:nvSpPr>
          <p:cNvPr id="5" name="Rectangle 4">
            <a:extLst>
              <a:ext uri="{FF2B5EF4-FFF2-40B4-BE49-F238E27FC236}">
                <a16:creationId xmlns:a16="http://schemas.microsoft.com/office/drawing/2014/main" id="{B0ED598B-C106-414C-A675-0C36CDD229BB}"/>
              </a:ext>
            </a:extLst>
          </p:cNvPr>
          <p:cNvSpPr/>
          <p:nvPr/>
        </p:nvSpPr>
        <p:spPr>
          <a:xfrm>
            <a:off x="5632315" y="1467930"/>
            <a:ext cx="5717545"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solidFill>
                  <a:srgbClr val="808080"/>
                </a:solidFill>
                <a:latin typeface="D2Coding" panose="020B0609020101020101" pitchFamily="49" charset="-127"/>
                <a:ea typeface="D2Coding" panose="020B0609020101020101" pitchFamily="49" charset="-127"/>
              </a:rPr>
              <a:t>// Hideously slow! Can you spot the object creation?</a:t>
            </a:r>
            <a:br>
              <a:rPr lang="en-US" dirty="0">
                <a:solidFill>
                  <a:srgbClr val="808080"/>
                </a:solidFill>
                <a:latin typeface="D2Coding" panose="020B0609020101020101" pitchFamily="49" charset="-127"/>
                <a:ea typeface="D2Coding" panose="020B0609020101020101" pitchFamily="49" charset="-127"/>
              </a:rPr>
            </a:br>
            <a:r>
              <a:rPr lang="en-US" dirty="0">
                <a:solidFill>
                  <a:srgbClr val="CC7832"/>
                </a:solidFill>
                <a:latin typeface="D2Coding" panose="020B0609020101020101" pitchFamily="49" charset="-127"/>
                <a:ea typeface="D2Coding" panose="020B0609020101020101" pitchFamily="49" charset="-127"/>
              </a:rPr>
              <a:t>private static long </a:t>
            </a:r>
            <a:r>
              <a:rPr lang="en-US" dirty="0">
                <a:solidFill>
                  <a:srgbClr val="FFC66D"/>
                </a:solidFill>
                <a:latin typeface="D2Coding" panose="020B0609020101020101" pitchFamily="49" charset="-127"/>
                <a:ea typeface="D2Coding" panose="020B0609020101020101" pitchFamily="49" charset="-127"/>
              </a:rPr>
              <a:t>sum</a:t>
            </a:r>
            <a:r>
              <a:rPr lang="en-US" dirty="0">
                <a:latin typeface="D2Coding" panose="020B0609020101020101" pitchFamily="49" charset="-127"/>
                <a:ea typeface="D2Coding" panose="020B0609020101020101" pitchFamily="49" charset="-127"/>
              </a:rPr>
              <a:t>() {</a:t>
            </a:r>
            <a:br>
              <a:rPr lang="en-US" dirty="0">
                <a:latin typeface="D2Coding" panose="020B0609020101020101" pitchFamily="49" charset="-127"/>
                <a:ea typeface="D2Coding" panose="020B0609020101020101" pitchFamily="49" charset="-127"/>
              </a:rPr>
            </a:br>
            <a:r>
              <a:rPr lang="en-US" dirty="0">
                <a:latin typeface="D2Coding" panose="020B0609020101020101" pitchFamily="49" charset="-127"/>
                <a:ea typeface="D2Coding" panose="020B0609020101020101" pitchFamily="49" charset="-127"/>
              </a:rPr>
              <a:t>   Long sum = </a:t>
            </a:r>
            <a:r>
              <a:rPr lang="en-US" dirty="0">
                <a:solidFill>
                  <a:srgbClr val="6897BB"/>
                </a:solidFill>
                <a:latin typeface="D2Coding" panose="020B0609020101020101" pitchFamily="49" charset="-127"/>
                <a:ea typeface="D2Coding" panose="020B0609020101020101" pitchFamily="49" charset="-127"/>
              </a:rPr>
              <a:t>0L</a:t>
            </a:r>
            <a:r>
              <a:rPr lang="en-US" dirty="0">
                <a:solidFill>
                  <a:srgbClr val="CC7832"/>
                </a:solidFill>
                <a:latin typeface="D2Coding" panose="020B0609020101020101" pitchFamily="49" charset="-127"/>
                <a:ea typeface="D2Coding" panose="020B0609020101020101" pitchFamily="49" charset="-127"/>
              </a:rPr>
              <a:t>;</a:t>
            </a:r>
            <a:br>
              <a:rPr lang="en-US" dirty="0">
                <a:solidFill>
                  <a:srgbClr val="CC7832"/>
                </a:solidFill>
                <a:latin typeface="D2Coding" panose="020B0609020101020101" pitchFamily="49" charset="-127"/>
                <a:ea typeface="D2Coding" panose="020B0609020101020101" pitchFamily="49" charset="-127"/>
              </a:rPr>
            </a:br>
            <a:r>
              <a:rPr lang="en-US" dirty="0">
                <a:solidFill>
                  <a:srgbClr val="CC7832"/>
                </a:solidFill>
                <a:latin typeface="D2Coding" panose="020B0609020101020101" pitchFamily="49" charset="-127"/>
                <a:ea typeface="D2Coding" panose="020B0609020101020101" pitchFamily="49" charset="-127"/>
              </a:rPr>
              <a:t>   for </a:t>
            </a:r>
            <a:r>
              <a:rPr lang="en-US" dirty="0">
                <a:latin typeface="D2Coding" panose="020B0609020101020101" pitchFamily="49" charset="-127"/>
                <a:ea typeface="D2Coding" panose="020B0609020101020101" pitchFamily="49" charset="-127"/>
              </a:rPr>
              <a:t>(</a:t>
            </a:r>
            <a:r>
              <a:rPr lang="en-US" dirty="0">
                <a:solidFill>
                  <a:srgbClr val="CC7832"/>
                </a:solidFill>
                <a:latin typeface="D2Coding" panose="020B0609020101020101" pitchFamily="49" charset="-127"/>
                <a:ea typeface="D2Coding" panose="020B0609020101020101" pitchFamily="49" charset="-127"/>
              </a:rPr>
              <a:t>long </a:t>
            </a:r>
            <a:r>
              <a:rPr lang="en-US" dirty="0" err="1">
                <a:latin typeface="D2Coding" panose="020B0609020101020101" pitchFamily="49" charset="-127"/>
                <a:ea typeface="D2Coding" panose="020B0609020101020101" pitchFamily="49" charset="-127"/>
              </a:rPr>
              <a:t>i</a:t>
            </a:r>
            <a:r>
              <a:rPr lang="en-US" dirty="0">
                <a:latin typeface="D2Coding" panose="020B0609020101020101" pitchFamily="49" charset="-127"/>
                <a:ea typeface="D2Coding" panose="020B0609020101020101" pitchFamily="49" charset="-127"/>
              </a:rPr>
              <a:t> = </a:t>
            </a:r>
            <a:r>
              <a:rPr lang="en-US" dirty="0">
                <a:solidFill>
                  <a:srgbClr val="6897BB"/>
                </a:solidFill>
                <a:latin typeface="D2Coding" panose="020B0609020101020101" pitchFamily="49" charset="-127"/>
                <a:ea typeface="D2Coding" panose="020B0609020101020101" pitchFamily="49" charset="-127"/>
              </a:rPr>
              <a:t>0</a:t>
            </a:r>
            <a:r>
              <a:rPr lang="en-US" dirty="0">
                <a:solidFill>
                  <a:srgbClr val="CC7832"/>
                </a:solidFill>
                <a:latin typeface="D2Coding" panose="020B0609020101020101" pitchFamily="49" charset="-127"/>
                <a:ea typeface="D2Coding" panose="020B0609020101020101" pitchFamily="49" charset="-127"/>
              </a:rPr>
              <a:t>; </a:t>
            </a:r>
            <a:r>
              <a:rPr lang="en-US" dirty="0" err="1">
                <a:latin typeface="D2Coding" panose="020B0609020101020101" pitchFamily="49" charset="-127"/>
                <a:ea typeface="D2Coding" panose="020B0609020101020101" pitchFamily="49" charset="-127"/>
              </a:rPr>
              <a:t>i</a:t>
            </a:r>
            <a:r>
              <a:rPr lang="en-US" dirty="0">
                <a:latin typeface="D2Coding" panose="020B0609020101020101" pitchFamily="49" charset="-127"/>
                <a:ea typeface="D2Coding" panose="020B0609020101020101" pitchFamily="49" charset="-127"/>
              </a:rPr>
              <a:t> &lt;= </a:t>
            </a:r>
            <a:r>
              <a:rPr lang="en-US" dirty="0" err="1">
                <a:latin typeface="D2Coding" panose="020B0609020101020101" pitchFamily="49" charset="-127"/>
                <a:ea typeface="D2Coding" panose="020B0609020101020101" pitchFamily="49" charset="-127"/>
              </a:rPr>
              <a:t>Integer.</a:t>
            </a:r>
            <a:r>
              <a:rPr lang="en-US" i="1" dirty="0" err="1">
                <a:solidFill>
                  <a:srgbClr val="9876AA"/>
                </a:solidFill>
                <a:latin typeface="D2Coding" panose="020B0609020101020101" pitchFamily="49" charset="-127"/>
                <a:ea typeface="D2Coding" panose="020B0609020101020101" pitchFamily="49" charset="-127"/>
              </a:rPr>
              <a:t>MAX_VALUE</a:t>
            </a:r>
            <a:r>
              <a:rPr lang="en-US" dirty="0">
                <a:solidFill>
                  <a:srgbClr val="CC7832"/>
                </a:solidFill>
                <a:latin typeface="D2Coding" panose="020B0609020101020101" pitchFamily="49" charset="-127"/>
                <a:ea typeface="D2Coding" panose="020B0609020101020101" pitchFamily="49" charset="-127"/>
              </a:rPr>
              <a:t>; </a:t>
            </a:r>
            <a:r>
              <a:rPr lang="en-US" dirty="0" err="1">
                <a:latin typeface="D2Coding" panose="020B0609020101020101" pitchFamily="49" charset="-127"/>
                <a:ea typeface="D2Coding" panose="020B0609020101020101" pitchFamily="49" charset="-127"/>
              </a:rPr>
              <a:t>i</a:t>
            </a:r>
            <a:r>
              <a:rPr lang="en-US" dirty="0">
                <a:latin typeface="D2Coding" panose="020B0609020101020101" pitchFamily="49" charset="-127"/>
                <a:ea typeface="D2Coding" panose="020B0609020101020101" pitchFamily="49" charset="-127"/>
              </a:rPr>
              <a:t>++)</a:t>
            </a:r>
            <a:br>
              <a:rPr lang="en-US" dirty="0">
                <a:latin typeface="D2Coding" panose="020B0609020101020101" pitchFamily="49" charset="-127"/>
                <a:ea typeface="D2Coding" panose="020B0609020101020101" pitchFamily="49" charset="-127"/>
              </a:rPr>
            </a:br>
            <a:r>
              <a:rPr lang="en-US" dirty="0">
                <a:latin typeface="D2Coding" panose="020B0609020101020101" pitchFamily="49" charset="-127"/>
                <a:ea typeface="D2Coding" panose="020B0609020101020101" pitchFamily="49" charset="-127"/>
              </a:rPr>
              <a:t>      sum += </a:t>
            </a:r>
            <a:r>
              <a:rPr lang="en-US" dirty="0" err="1">
                <a:latin typeface="D2Coding" panose="020B0609020101020101" pitchFamily="49" charset="-127"/>
                <a:ea typeface="D2Coding" panose="020B0609020101020101" pitchFamily="49" charset="-127"/>
              </a:rPr>
              <a:t>i</a:t>
            </a:r>
            <a:r>
              <a:rPr lang="en-US" dirty="0">
                <a:solidFill>
                  <a:srgbClr val="CC7832"/>
                </a:solidFill>
                <a:latin typeface="D2Coding" panose="020B0609020101020101" pitchFamily="49" charset="-127"/>
                <a:ea typeface="D2Coding" panose="020B0609020101020101" pitchFamily="49" charset="-127"/>
              </a:rPr>
              <a:t>;</a:t>
            </a:r>
            <a:br>
              <a:rPr lang="en-US" dirty="0">
                <a:solidFill>
                  <a:srgbClr val="CC7832"/>
                </a:solidFill>
                <a:latin typeface="D2Coding" panose="020B0609020101020101" pitchFamily="49" charset="-127"/>
                <a:ea typeface="D2Coding" panose="020B0609020101020101" pitchFamily="49" charset="-127"/>
              </a:rPr>
            </a:br>
            <a:r>
              <a:rPr lang="en-US" dirty="0">
                <a:solidFill>
                  <a:srgbClr val="CC7832"/>
                </a:solidFill>
                <a:latin typeface="D2Coding" panose="020B0609020101020101" pitchFamily="49" charset="-127"/>
                <a:ea typeface="D2Coding" panose="020B0609020101020101" pitchFamily="49" charset="-127"/>
              </a:rPr>
              <a:t>   return </a:t>
            </a:r>
            <a:r>
              <a:rPr lang="en-US" dirty="0">
                <a:latin typeface="D2Coding" panose="020B0609020101020101" pitchFamily="49" charset="-127"/>
                <a:ea typeface="D2Coding" panose="020B0609020101020101" pitchFamily="49" charset="-127"/>
              </a:rPr>
              <a:t>sum</a:t>
            </a:r>
            <a:r>
              <a:rPr lang="en-US" dirty="0">
                <a:solidFill>
                  <a:srgbClr val="CC7832"/>
                </a:solidFill>
                <a:latin typeface="D2Coding" panose="020B0609020101020101" pitchFamily="49" charset="-127"/>
                <a:ea typeface="D2Coding" panose="020B0609020101020101" pitchFamily="49" charset="-127"/>
              </a:rPr>
              <a:t>;</a:t>
            </a:r>
            <a:br>
              <a:rPr lang="en-US" dirty="0">
                <a:solidFill>
                  <a:srgbClr val="CC7832"/>
                </a:solidFill>
                <a:latin typeface="D2Coding" panose="020B0609020101020101" pitchFamily="49" charset="-127"/>
                <a:ea typeface="D2Coding" panose="020B0609020101020101" pitchFamily="49" charset="-127"/>
              </a:rPr>
            </a:br>
            <a:r>
              <a:rPr lang="en-US"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306780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7: Eliminate obsolete object references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678401" cy="414152"/>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Can you spot the "memory leak"?</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1" name="Content Placeholder 2">
            <a:extLst>
              <a:ext uri="{FF2B5EF4-FFF2-40B4-BE49-F238E27FC236}">
                <a16:creationId xmlns:a16="http://schemas.microsoft.com/office/drawing/2014/main" id="{5A0BAD12-6D4A-3B46-84B2-05BAB2FE080E}"/>
              </a:ext>
            </a:extLst>
          </p:cNvPr>
          <p:cNvSpPr txBox="1">
            <a:spLocks/>
          </p:cNvSpPr>
          <p:nvPr/>
        </p:nvSpPr>
        <p:spPr>
          <a:xfrm>
            <a:off x="834260" y="2384629"/>
            <a:ext cx="4486675" cy="2488928"/>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program has a “memory leak,” which can silently manifest itself as reduced performance due to increased garbage collector activity or increased memory footprint. In extreme cases, such memory leaks can cause disk paging and even program failure with an </a:t>
            </a:r>
            <a:r>
              <a:rPr lang="en-US" sz="1400" b="1" i="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OutOfMemoryError</a:t>
            </a:r>
            <a:r>
              <a:rPr lang="en-US" sz="1400" b="1"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p:txBody>
      </p:sp>
      <p:sp>
        <p:nvSpPr>
          <p:cNvPr id="4" name="Rectangle 3">
            <a:extLst>
              <a:ext uri="{FF2B5EF4-FFF2-40B4-BE49-F238E27FC236}">
                <a16:creationId xmlns:a16="http://schemas.microsoft.com/office/drawing/2014/main" id="{D212A946-3B04-0C42-AD8F-1F05C90CD226}"/>
              </a:ext>
            </a:extLst>
          </p:cNvPr>
          <p:cNvSpPr/>
          <p:nvPr/>
        </p:nvSpPr>
        <p:spPr>
          <a:xfrm>
            <a:off x="5516602" y="1461299"/>
            <a:ext cx="5833258"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public class </a:t>
            </a:r>
            <a:r>
              <a:rPr lang="en-US" sz="1400" dirty="0">
                <a:latin typeface="D2Coding" panose="020B0609020101020101" pitchFamily="49" charset="-127"/>
                <a:ea typeface="D2Coding" panose="020B0609020101020101" pitchFamily="49" charset="-127"/>
              </a:rPr>
              <a:t>Stack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a:t>
            </a:r>
            <a:r>
              <a:rPr lang="en-US" sz="1400" dirty="0">
                <a:latin typeface="D2Coding" panose="020B0609020101020101" pitchFamily="49" charset="-127"/>
                <a:ea typeface="D2Coding" panose="020B0609020101020101" pitchFamily="49" charset="-127"/>
              </a:rPr>
              <a:t>Object[] </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private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size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private static final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i="1" dirty="0">
                <a:solidFill>
                  <a:srgbClr val="9876AA"/>
                </a:solidFill>
                <a:latin typeface="D2Coding" panose="020B0609020101020101" pitchFamily="49" charset="-127"/>
                <a:ea typeface="D2Coding" panose="020B0609020101020101" pitchFamily="49" charset="-127"/>
              </a:rPr>
              <a:t>DEFAULT_INITIAL_CAPACITY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16</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public </a:t>
            </a:r>
            <a:r>
              <a:rPr lang="en-US" sz="1400" dirty="0">
                <a:solidFill>
                  <a:srgbClr val="FFC66D"/>
                </a:solidFill>
                <a:latin typeface="D2Coding" panose="020B0609020101020101" pitchFamily="49" charset="-127"/>
                <a:ea typeface="D2Coding" panose="020B0609020101020101" pitchFamily="49" charset="-127"/>
              </a:rPr>
              <a:t>Stack</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elements </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new </a:t>
            </a:r>
            <a:r>
              <a:rPr lang="en-US" sz="1400" dirty="0">
                <a:latin typeface="D2Coding" panose="020B0609020101020101" pitchFamily="49" charset="-127"/>
                <a:ea typeface="D2Coding" panose="020B0609020101020101" pitchFamily="49" charset="-127"/>
              </a:rPr>
              <a:t>Object[</a:t>
            </a:r>
            <a:r>
              <a:rPr lang="en-US" sz="1400" i="1" dirty="0">
                <a:solidFill>
                  <a:srgbClr val="9876AA"/>
                </a:solidFill>
                <a:latin typeface="D2Coding" panose="020B0609020101020101" pitchFamily="49" charset="-127"/>
                <a:ea typeface="D2Coding" panose="020B0609020101020101" pitchFamily="49" charset="-127"/>
              </a:rPr>
              <a:t>DEFAULT_INITIAL_CAPACITY</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a:solidFill>
                  <a:srgbClr val="FFC66D"/>
                </a:solidFill>
                <a:latin typeface="D2Coding" panose="020B0609020101020101" pitchFamily="49" charset="-127"/>
                <a:ea typeface="D2Coding" panose="020B0609020101020101" pitchFamily="49" charset="-127"/>
              </a:rPr>
              <a:t>push</a:t>
            </a:r>
            <a:r>
              <a:rPr lang="en-US" sz="1400" dirty="0">
                <a:latin typeface="D2Coding" panose="020B0609020101020101" pitchFamily="49" charset="-127"/>
                <a:ea typeface="D2Coding" panose="020B0609020101020101" pitchFamily="49" charset="-127"/>
              </a:rPr>
              <a:t>(Object e)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ensureCapacity</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size</a:t>
            </a:r>
            <a:r>
              <a:rPr lang="en-US" sz="1400" dirty="0">
                <a:latin typeface="D2Coding" panose="020B0609020101020101" pitchFamily="49" charset="-127"/>
                <a:ea typeface="D2Coding" panose="020B0609020101020101" pitchFamily="49" charset="-127"/>
              </a:rPr>
              <a:t>++] = e</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a:t>
            </a:r>
            <a:r>
              <a:rPr lang="en-US" sz="1400" dirty="0">
                <a:latin typeface="D2Coding" panose="020B0609020101020101" pitchFamily="49" charset="-127"/>
                <a:ea typeface="D2Coding" panose="020B0609020101020101" pitchFamily="49" charset="-127"/>
              </a:rPr>
              <a:t>Object </a:t>
            </a:r>
            <a:r>
              <a:rPr lang="en-US" sz="1400" dirty="0">
                <a:solidFill>
                  <a:srgbClr val="FFC66D"/>
                </a:solidFill>
                <a:latin typeface="D2Coding" panose="020B0609020101020101" pitchFamily="49" charset="-127"/>
                <a:ea typeface="D2Coding" panose="020B0609020101020101" pitchFamily="49" charset="-127"/>
              </a:rPr>
              <a:t>pop</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if </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size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throw new </a:t>
            </a:r>
            <a:r>
              <a:rPr lang="en-US" sz="1400" dirty="0" err="1">
                <a:latin typeface="D2Coding" panose="020B0609020101020101" pitchFamily="49" charset="-127"/>
                <a:ea typeface="D2Coding" panose="020B0609020101020101" pitchFamily="49" charset="-127"/>
              </a:rPr>
              <a:t>EmptyStackException</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return </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size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i="1" dirty="0">
                <a:solidFill>
                  <a:srgbClr val="629755"/>
                </a:solidFill>
                <a:latin typeface="D2Coding" panose="020B0609020101020101" pitchFamily="49" charset="-127"/>
                <a:ea typeface="D2Coding" panose="020B0609020101020101" pitchFamily="49" charset="-127"/>
              </a:rPr>
              <a:t>/**</a:t>
            </a:r>
            <a:br>
              <a:rPr lang="en-US" sz="1400" i="1" dirty="0">
                <a:solidFill>
                  <a:srgbClr val="629755"/>
                </a:solidFill>
                <a:latin typeface="D2Coding" panose="020B0609020101020101" pitchFamily="49" charset="-127"/>
                <a:ea typeface="D2Coding" panose="020B0609020101020101" pitchFamily="49" charset="-127"/>
              </a:rPr>
            </a:br>
            <a:r>
              <a:rPr lang="en-US" sz="1400" i="1" dirty="0">
                <a:solidFill>
                  <a:srgbClr val="629755"/>
                </a:solidFill>
                <a:latin typeface="D2Coding" panose="020B0609020101020101" pitchFamily="49" charset="-127"/>
                <a:ea typeface="D2Coding" panose="020B0609020101020101" pitchFamily="49" charset="-127"/>
              </a:rPr>
              <a:t>    * Ensure space for at least one more element, roughly</a:t>
            </a:r>
            <a:br>
              <a:rPr lang="en-US" sz="1400" i="1" dirty="0">
                <a:solidFill>
                  <a:srgbClr val="629755"/>
                </a:solidFill>
                <a:latin typeface="D2Coding" panose="020B0609020101020101" pitchFamily="49" charset="-127"/>
                <a:ea typeface="D2Coding" panose="020B0609020101020101" pitchFamily="49" charset="-127"/>
              </a:rPr>
            </a:br>
            <a:r>
              <a:rPr lang="en-US" sz="1400" i="1" dirty="0">
                <a:solidFill>
                  <a:srgbClr val="629755"/>
                </a:solidFill>
                <a:latin typeface="D2Coding" panose="020B0609020101020101" pitchFamily="49" charset="-127"/>
                <a:ea typeface="D2Coding" panose="020B0609020101020101" pitchFamily="49" charset="-127"/>
              </a:rPr>
              <a:t>    * doubling the capacity each time the array needs to grow.</a:t>
            </a:r>
            <a:br>
              <a:rPr lang="en-US" sz="1400" i="1" dirty="0">
                <a:solidFill>
                  <a:srgbClr val="629755"/>
                </a:solidFill>
                <a:latin typeface="D2Coding" panose="020B0609020101020101" pitchFamily="49" charset="-127"/>
                <a:ea typeface="D2Coding" panose="020B0609020101020101" pitchFamily="49" charset="-127"/>
              </a:rPr>
            </a:br>
            <a:r>
              <a:rPr lang="en-US" sz="1400" i="1" dirty="0">
                <a:solidFill>
                  <a:srgbClr val="629755"/>
                </a:solidFill>
                <a:latin typeface="D2Coding" panose="020B0609020101020101" pitchFamily="49" charset="-127"/>
                <a:ea typeface="D2Coding" panose="020B0609020101020101" pitchFamily="49" charset="-127"/>
              </a:rPr>
              <a:t>    */</a:t>
            </a:r>
            <a:br>
              <a:rPr lang="en-US" sz="1400" i="1" dirty="0">
                <a:solidFill>
                  <a:srgbClr val="629755"/>
                </a:solidFill>
                <a:latin typeface="D2Coding" panose="020B0609020101020101" pitchFamily="49" charset="-127"/>
                <a:ea typeface="D2Coding" panose="020B0609020101020101" pitchFamily="49" charset="-127"/>
              </a:rPr>
            </a:br>
            <a:r>
              <a:rPr lang="en-US" sz="1400" i="1" dirty="0">
                <a:solidFill>
                  <a:srgbClr val="629755"/>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void </a:t>
            </a:r>
            <a:r>
              <a:rPr lang="en-US" sz="1400" dirty="0" err="1">
                <a:solidFill>
                  <a:srgbClr val="FFC66D"/>
                </a:solidFill>
                <a:latin typeface="D2Coding" panose="020B0609020101020101" pitchFamily="49" charset="-127"/>
                <a:ea typeface="D2Coding" panose="020B0609020101020101" pitchFamily="49" charset="-127"/>
              </a:rPr>
              <a:t>ensureCapacity</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if </a:t>
            </a:r>
            <a:r>
              <a:rPr lang="en-US" sz="1400" dirty="0">
                <a:latin typeface="D2Coding" panose="020B0609020101020101" pitchFamily="49" charset="-127"/>
                <a:ea typeface="D2Coding" panose="020B0609020101020101" pitchFamily="49" charset="-127"/>
              </a:rPr>
              <a:t>(</a:t>
            </a:r>
            <a:r>
              <a:rPr lang="en-US" sz="1400" dirty="0" err="1">
                <a:solidFill>
                  <a:srgbClr val="9876AA"/>
                </a:solidFill>
                <a:latin typeface="D2Coding" panose="020B0609020101020101" pitchFamily="49" charset="-127"/>
                <a:ea typeface="D2Coding" panose="020B0609020101020101" pitchFamily="49" charset="-127"/>
              </a:rPr>
              <a:t>elements</a:t>
            </a:r>
            <a:r>
              <a:rPr lang="en-US" sz="1400" dirty="0" err="1">
                <a:latin typeface="D2Coding" panose="020B0609020101020101" pitchFamily="49" charset="-127"/>
                <a:ea typeface="D2Coding" panose="020B0609020101020101" pitchFamily="49" charset="-127"/>
              </a:rPr>
              <a:t>.</a:t>
            </a:r>
            <a:r>
              <a:rPr lang="en-US" sz="1400" dirty="0" err="1">
                <a:solidFill>
                  <a:srgbClr val="9876AA"/>
                </a:solidFill>
                <a:latin typeface="D2Coding" panose="020B0609020101020101" pitchFamily="49" charset="-127"/>
                <a:ea typeface="D2Coding" panose="020B0609020101020101" pitchFamily="49" charset="-127"/>
              </a:rPr>
              <a:t>length</a:t>
            </a:r>
            <a:r>
              <a:rPr lang="en-US" sz="1400" dirty="0">
                <a:solidFill>
                  <a:srgbClr val="9876AA"/>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size</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elements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Arrays.</a:t>
            </a:r>
            <a:r>
              <a:rPr lang="en-US" sz="1400" i="1" dirty="0" err="1">
                <a:latin typeface="D2Coding" panose="020B0609020101020101" pitchFamily="49" charset="-127"/>
                <a:ea typeface="D2Coding" panose="020B0609020101020101" pitchFamily="49" charset="-127"/>
              </a:rPr>
              <a:t>copyOf</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2 </a:t>
            </a: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size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1</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190517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7: Eliminate obsolete object references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678401"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The fix for this sort of problem is simple: null out references once they become obsolete.</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1" name="Content Placeholder 2">
            <a:extLst>
              <a:ext uri="{FF2B5EF4-FFF2-40B4-BE49-F238E27FC236}">
                <a16:creationId xmlns:a16="http://schemas.microsoft.com/office/drawing/2014/main" id="{5A0BAD12-6D4A-3B46-84B2-05BAB2FE080E}"/>
              </a:ext>
            </a:extLst>
          </p:cNvPr>
          <p:cNvSpPr txBox="1">
            <a:spLocks/>
          </p:cNvSpPr>
          <p:nvPr/>
        </p:nvSpPr>
        <p:spPr>
          <a:xfrm>
            <a:off x="834260" y="2275953"/>
            <a:ext cx="4486675" cy="1799936"/>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 added benefit of nulling out obsolete references is that if they are subsequently dereferenced by mistake, the program will immediately fail with a </a:t>
            </a:r>
            <a:r>
              <a:rPr lang="en-US" sz="1400" b="1" i="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NullPointerException</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rather than quietly doing the wrong thing.</a:t>
            </a:r>
          </a:p>
        </p:txBody>
      </p:sp>
      <p:sp>
        <p:nvSpPr>
          <p:cNvPr id="5" name="Rectangle 4">
            <a:extLst>
              <a:ext uri="{FF2B5EF4-FFF2-40B4-BE49-F238E27FC236}">
                <a16:creationId xmlns:a16="http://schemas.microsoft.com/office/drawing/2014/main" id="{69279DE9-1F74-D649-B400-182D4EE0DB47}"/>
              </a:ext>
            </a:extLst>
          </p:cNvPr>
          <p:cNvSpPr/>
          <p:nvPr/>
        </p:nvSpPr>
        <p:spPr>
          <a:xfrm>
            <a:off x="5593404" y="1461299"/>
            <a:ext cx="5756456"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public class </a:t>
            </a:r>
            <a:r>
              <a:rPr lang="en-US" sz="1400" dirty="0">
                <a:latin typeface="D2Coding" panose="020B0609020101020101" pitchFamily="49" charset="-127"/>
                <a:ea typeface="D2Coding" panose="020B0609020101020101" pitchFamily="49" charset="-127"/>
              </a:rPr>
              <a:t>Stack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a:t>
            </a:r>
            <a:r>
              <a:rPr lang="en-US" sz="1400" dirty="0">
                <a:latin typeface="D2Coding" panose="020B0609020101020101" pitchFamily="49" charset="-127"/>
                <a:ea typeface="D2Coding" panose="020B0609020101020101" pitchFamily="49" charset="-127"/>
              </a:rPr>
              <a:t>Object[] </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private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size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private static final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i="1" dirty="0">
                <a:solidFill>
                  <a:srgbClr val="9876AA"/>
                </a:solidFill>
                <a:latin typeface="D2Coding" panose="020B0609020101020101" pitchFamily="49" charset="-127"/>
                <a:ea typeface="D2Coding" panose="020B0609020101020101" pitchFamily="49" charset="-127"/>
              </a:rPr>
              <a:t>DEFAULT_INITIAL_CAPACITY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16</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public </a:t>
            </a:r>
            <a:r>
              <a:rPr lang="en-US" sz="1400" dirty="0">
                <a:solidFill>
                  <a:srgbClr val="FFC66D"/>
                </a:solidFill>
                <a:latin typeface="D2Coding" panose="020B0609020101020101" pitchFamily="49" charset="-127"/>
                <a:ea typeface="D2Coding" panose="020B0609020101020101" pitchFamily="49" charset="-127"/>
              </a:rPr>
              <a:t>Stack</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elements </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new </a:t>
            </a:r>
            <a:r>
              <a:rPr lang="en-US" sz="1400" dirty="0">
                <a:latin typeface="D2Coding" panose="020B0609020101020101" pitchFamily="49" charset="-127"/>
                <a:ea typeface="D2Coding" panose="020B0609020101020101" pitchFamily="49" charset="-127"/>
              </a:rPr>
              <a:t>Object[</a:t>
            </a:r>
            <a:r>
              <a:rPr lang="en-US" sz="1400" i="1" dirty="0">
                <a:solidFill>
                  <a:srgbClr val="9876AA"/>
                </a:solidFill>
                <a:latin typeface="D2Coding" panose="020B0609020101020101" pitchFamily="49" charset="-127"/>
                <a:ea typeface="D2Coding" panose="020B0609020101020101" pitchFamily="49" charset="-127"/>
              </a:rPr>
              <a:t>DEFAULT_INITIAL_CAPACITY</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a:solidFill>
                  <a:srgbClr val="FFC66D"/>
                </a:solidFill>
                <a:latin typeface="D2Coding" panose="020B0609020101020101" pitchFamily="49" charset="-127"/>
                <a:ea typeface="D2Coding" panose="020B0609020101020101" pitchFamily="49" charset="-127"/>
              </a:rPr>
              <a:t>push</a:t>
            </a:r>
            <a:r>
              <a:rPr lang="en-US" sz="1400" dirty="0">
                <a:latin typeface="D2Coding" panose="020B0609020101020101" pitchFamily="49" charset="-127"/>
                <a:ea typeface="D2Coding" panose="020B0609020101020101" pitchFamily="49" charset="-127"/>
              </a:rPr>
              <a:t>(Object e)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ensureCapacity</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size</a:t>
            </a:r>
            <a:r>
              <a:rPr lang="en-US" sz="1400" dirty="0">
                <a:latin typeface="D2Coding" panose="020B0609020101020101" pitchFamily="49" charset="-127"/>
                <a:ea typeface="D2Coding" panose="020B0609020101020101" pitchFamily="49" charset="-127"/>
              </a:rPr>
              <a:t>++] = e</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a:t>
            </a:r>
            <a:r>
              <a:rPr lang="en-US" sz="1400" dirty="0">
                <a:latin typeface="D2Coding" panose="020B0609020101020101" pitchFamily="49" charset="-127"/>
                <a:ea typeface="D2Coding" panose="020B0609020101020101" pitchFamily="49" charset="-127"/>
              </a:rPr>
              <a:t>Object </a:t>
            </a:r>
            <a:r>
              <a:rPr lang="en-US" sz="1400" dirty="0">
                <a:solidFill>
                  <a:srgbClr val="FFC66D"/>
                </a:solidFill>
                <a:latin typeface="D2Coding" panose="020B0609020101020101" pitchFamily="49" charset="-127"/>
                <a:ea typeface="D2Coding" panose="020B0609020101020101" pitchFamily="49" charset="-127"/>
              </a:rPr>
              <a:t>pop</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if </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size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throw new </a:t>
            </a:r>
            <a:r>
              <a:rPr lang="en-US" sz="1400" dirty="0" err="1">
                <a:latin typeface="D2Coding" panose="020B0609020101020101" pitchFamily="49" charset="-127"/>
                <a:ea typeface="D2Coding" panose="020B0609020101020101" pitchFamily="49" charset="-127"/>
              </a:rPr>
              <a:t>EmptyStackException</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Object result = </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size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size</a:t>
            </a:r>
            <a:r>
              <a:rPr lang="en-US" sz="1400" dirty="0">
                <a:latin typeface="D2Coding" panose="020B0609020101020101" pitchFamily="49" charset="-127"/>
                <a:ea typeface="D2Coding" panose="020B0609020101020101" pitchFamily="49" charset="-127"/>
              </a:rPr>
              <a:t>] = </a:t>
            </a:r>
            <a:r>
              <a:rPr lang="en-US" sz="1400" dirty="0">
                <a:solidFill>
                  <a:srgbClr val="CC7832"/>
                </a:solidFill>
                <a:latin typeface="D2Coding" panose="020B0609020101020101" pitchFamily="49" charset="-127"/>
                <a:ea typeface="D2Coding" panose="020B0609020101020101" pitchFamily="49" charset="-127"/>
              </a:rPr>
              <a:t>null; </a:t>
            </a:r>
            <a:r>
              <a:rPr lang="en-US" sz="1400" dirty="0">
                <a:solidFill>
                  <a:srgbClr val="808080"/>
                </a:solidFill>
                <a:latin typeface="D2Coding" panose="020B0609020101020101" pitchFamily="49" charset="-127"/>
                <a:ea typeface="D2Coding" panose="020B0609020101020101" pitchFamily="49" charset="-127"/>
              </a:rPr>
              <a:t>// Eliminate obsolete reference</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return </a:t>
            </a:r>
            <a:r>
              <a:rPr lang="en-US" sz="1400" dirty="0">
                <a:latin typeface="D2Coding" panose="020B0609020101020101" pitchFamily="49" charset="-127"/>
                <a:ea typeface="D2Coding" panose="020B0609020101020101" pitchFamily="49" charset="-127"/>
              </a:rPr>
              <a:t>result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Ensure space for at least one more element, roughly</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 doubling the capacity each time the array needs to grow.</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void </a:t>
            </a:r>
            <a:r>
              <a:rPr lang="en-US" sz="1400" dirty="0" err="1">
                <a:solidFill>
                  <a:srgbClr val="FFC66D"/>
                </a:solidFill>
                <a:latin typeface="D2Coding" panose="020B0609020101020101" pitchFamily="49" charset="-127"/>
                <a:ea typeface="D2Coding" panose="020B0609020101020101" pitchFamily="49" charset="-127"/>
              </a:rPr>
              <a:t>ensureCapacity</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if </a:t>
            </a:r>
            <a:r>
              <a:rPr lang="en-US" sz="1400" dirty="0">
                <a:latin typeface="D2Coding" panose="020B0609020101020101" pitchFamily="49" charset="-127"/>
                <a:ea typeface="D2Coding" panose="020B0609020101020101" pitchFamily="49" charset="-127"/>
              </a:rPr>
              <a:t>(</a:t>
            </a:r>
            <a:r>
              <a:rPr lang="en-US" sz="1400" dirty="0" err="1">
                <a:solidFill>
                  <a:srgbClr val="9876AA"/>
                </a:solidFill>
                <a:latin typeface="D2Coding" panose="020B0609020101020101" pitchFamily="49" charset="-127"/>
                <a:ea typeface="D2Coding" panose="020B0609020101020101" pitchFamily="49" charset="-127"/>
              </a:rPr>
              <a:t>elements</a:t>
            </a:r>
            <a:r>
              <a:rPr lang="en-US" sz="1400" dirty="0" err="1">
                <a:latin typeface="D2Coding" panose="020B0609020101020101" pitchFamily="49" charset="-127"/>
                <a:ea typeface="D2Coding" panose="020B0609020101020101" pitchFamily="49" charset="-127"/>
              </a:rPr>
              <a:t>.</a:t>
            </a:r>
            <a:r>
              <a:rPr lang="en-US" sz="1400" dirty="0" err="1">
                <a:solidFill>
                  <a:srgbClr val="9876AA"/>
                </a:solidFill>
                <a:latin typeface="D2Coding" panose="020B0609020101020101" pitchFamily="49" charset="-127"/>
                <a:ea typeface="D2Coding" panose="020B0609020101020101" pitchFamily="49" charset="-127"/>
              </a:rPr>
              <a:t>length</a:t>
            </a:r>
            <a:r>
              <a:rPr lang="en-US" sz="1400" dirty="0">
                <a:solidFill>
                  <a:srgbClr val="9876AA"/>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size</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elements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Arrays.</a:t>
            </a:r>
            <a:r>
              <a:rPr lang="en-US" sz="1400" i="1" dirty="0" err="1">
                <a:latin typeface="D2Coding" panose="020B0609020101020101" pitchFamily="49" charset="-127"/>
                <a:ea typeface="D2Coding" panose="020B0609020101020101" pitchFamily="49" charset="-127"/>
              </a:rPr>
              <a:t>copyOf</a:t>
            </a:r>
            <a:r>
              <a:rPr lang="en-US" sz="1400" dirty="0">
                <a:latin typeface="D2Coding" panose="020B0609020101020101" pitchFamily="49" charset="-127"/>
                <a:ea typeface="D2Coding" panose="020B0609020101020101" pitchFamily="49" charset="-127"/>
              </a:rPr>
              <a:t>(</a:t>
            </a:r>
            <a:r>
              <a:rPr lang="en-US" sz="1400" dirty="0">
                <a:solidFill>
                  <a:srgbClr val="9876AA"/>
                </a:solidFill>
                <a:latin typeface="D2Coding" panose="020B0609020101020101" pitchFamily="49" charset="-127"/>
                <a:ea typeface="D2Coding" panose="020B0609020101020101" pitchFamily="49" charset="-127"/>
              </a:rPr>
              <a:t>elements</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2 </a:t>
            </a: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size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1</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9" name="Text 2">
            <a:extLst>
              <a:ext uri="{FF2B5EF4-FFF2-40B4-BE49-F238E27FC236}">
                <a16:creationId xmlns:a16="http://schemas.microsoft.com/office/drawing/2014/main" id="{DBDBBFF7-54C6-3640-A6D4-21B4E63617CE}"/>
              </a:ext>
            </a:extLst>
          </p:cNvPr>
          <p:cNvSpPr/>
          <p:nvPr/>
        </p:nvSpPr>
        <p:spPr>
          <a:xfrm>
            <a:off x="838201" y="3919155"/>
            <a:ext cx="4678401"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Another common source of memory leaks is caches.</a:t>
            </a:r>
          </a:p>
        </p:txBody>
      </p:sp>
      <p:sp>
        <p:nvSpPr>
          <p:cNvPr id="10" name="Text 2">
            <a:extLst>
              <a:ext uri="{FF2B5EF4-FFF2-40B4-BE49-F238E27FC236}">
                <a16:creationId xmlns:a16="http://schemas.microsoft.com/office/drawing/2014/main" id="{17F7052E-9572-1F42-B972-A0F0E9CB43C3}"/>
              </a:ext>
            </a:extLst>
          </p:cNvPr>
          <p:cNvSpPr/>
          <p:nvPr/>
        </p:nvSpPr>
        <p:spPr>
          <a:xfrm>
            <a:off x="838201" y="4935607"/>
            <a:ext cx="4678401"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 third common source of memory leaks is listeners and other callbacks.</a:t>
            </a:r>
          </a:p>
        </p:txBody>
      </p:sp>
      <p:sp>
        <p:nvSpPr>
          <p:cNvPr id="12" name="Content Placeholder 2">
            <a:extLst>
              <a:ext uri="{FF2B5EF4-FFF2-40B4-BE49-F238E27FC236}">
                <a16:creationId xmlns:a16="http://schemas.microsoft.com/office/drawing/2014/main" id="{77D18A5B-BD48-344F-9662-77D30A708156}"/>
              </a:ext>
            </a:extLst>
          </p:cNvPr>
          <p:cNvSpPr txBox="1">
            <a:spLocks/>
          </p:cNvSpPr>
          <p:nvPr/>
        </p:nvSpPr>
        <p:spPr>
          <a:xfrm>
            <a:off x="834259" y="5719091"/>
            <a:ext cx="4486675" cy="457973"/>
          </a:xfrm>
          <a:prstGeom prst="rect">
            <a:avLst/>
          </a:prstGeom>
          <a:ln w="57150">
            <a:noFill/>
          </a:ln>
        </p:spPr>
        <p:txBody>
          <a:bodyPr vert="horz" lIns="91440" tIns="45720" rIns="91440" bIns="45720" numCol="1" rtlCol="0" anchor="t">
            <a:normAutofit/>
          </a:bodyPr>
          <a:lstStyle/>
          <a:p>
            <a:pPr>
              <a:lnSpc>
                <a:spcPct val="150000"/>
              </a:lnSpc>
            </a:pPr>
            <a:r>
              <a:rPr lang="en-US" sz="1400" i="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WeakHashMap</a:t>
            </a:r>
            <a:endParaRPr lang="en-US" sz="1400"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109527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 Avoid finalizers and cleaners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678401"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Finalizers are unpredictable, often dangerous, and generally unnecessary.</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1" name="Content Placeholder 2">
            <a:extLst>
              <a:ext uri="{FF2B5EF4-FFF2-40B4-BE49-F238E27FC236}">
                <a16:creationId xmlns:a16="http://schemas.microsoft.com/office/drawing/2014/main" id="{5A0BAD12-6D4A-3B46-84B2-05BAB2FE080E}"/>
              </a:ext>
            </a:extLst>
          </p:cNvPr>
          <p:cNvSpPr txBox="1">
            <a:spLocks/>
          </p:cNvSpPr>
          <p:nvPr/>
        </p:nvSpPr>
        <p:spPr>
          <a:xfrm>
            <a:off x="834260" y="2384629"/>
            <a:ext cx="4486675" cy="2965584"/>
          </a:xfrm>
          <a:prstGeom prst="rect">
            <a:avLst/>
          </a:prstGeom>
          <a:ln w="57150">
            <a:noFill/>
          </a:ln>
        </p:spPr>
        <p:txBody>
          <a:bodyPr vert="horz" lIns="91440" tIns="45720" rIns="91440" bIns="45720" numCol="1" rtlCol="0" anchor="t">
            <a:normAutofit lnSpcReduction="10000"/>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As of Java 9, finalizers have been </a:t>
            </a:r>
            <a:r>
              <a:rPr lang="en-US" sz="14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deprecated</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but they are still being used by the Java libraries. The Java 9 replacement for finalizers is </a:t>
            </a:r>
            <a:r>
              <a:rPr lang="en-US" sz="14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cleaners</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Cleaners are less dangerous than finalizers, but still unpredictable, slow, and generally unnecessary.</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For nonmemory resources(like file descriptor). In Java, a </a:t>
            </a:r>
            <a:r>
              <a:rPr lang="en-US" sz="1400" b="1"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try-with-resources</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or </a:t>
            </a:r>
            <a:r>
              <a:rPr lang="en-US" sz="1400" b="1"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try-finally</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block is used for this purpose</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9" name="Text 2">
            <a:extLst>
              <a:ext uri="{FF2B5EF4-FFF2-40B4-BE49-F238E27FC236}">
                <a16:creationId xmlns:a16="http://schemas.microsoft.com/office/drawing/2014/main" id="{EA6842A7-2664-9B48-BB11-32AB6799ED8D}"/>
              </a:ext>
            </a:extLst>
          </p:cNvPr>
          <p:cNvSpPr/>
          <p:nvPr/>
        </p:nvSpPr>
        <p:spPr>
          <a:xfrm>
            <a:off x="5749046" y="1461299"/>
            <a:ext cx="5600813" cy="923330"/>
          </a:xfrm>
          <a:prstGeom prst="rect">
            <a:avLst/>
          </a:prstGeom>
        </p:spPr>
        <p:txBody>
          <a:bodyPr wrap="square">
            <a:spAutoFit/>
          </a:bodyPr>
          <a:lstStyle/>
          <a:p>
            <a:r>
              <a:rPr lang="en-US" b="1" dirty="0"/>
              <a:t>1. Finalizers and cleaners  is no guarantee they’ll be executed, you should never do anything time-critical in a finalizer or cleaner.</a:t>
            </a:r>
          </a:p>
        </p:txBody>
      </p:sp>
      <p:sp>
        <p:nvSpPr>
          <p:cNvPr id="10" name="Text 2">
            <a:extLst>
              <a:ext uri="{FF2B5EF4-FFF2-40B4-BE49-F238E27FC236}">
                <a16:creationId xmlns:a16="http://schemas.microsoft.com/office/drawing/2014/main" id="{DD842A18-5B03-144D-8CCC-594C38163016}"/>
              </a:ext>
            </a:extLst>
          </p:cNvPr>
          <p:cNvSpPr/>
          <p:nvPr/>
        </p:nvSpPr>
        <p:spPr>
          <a:xfrm>
            <a:off x="5749046" y="2665861"/>
            <a:ext cx="5600813" cy="1200329"/>
          </a:xfrm>
          <a:prstGeom prst="rect">
            <a:avLst/>
          </a:prstGeom>
        </p:spPr>
        <p:txBody>
          <a:bodyPr wrap="square">
            <a:spAutoFit/>
          </a:bodyPr>
          <a:lstStyle/>
          <a:p>
            <a:r>
              <a:rPr lang="en-US" b="1" dirty="0"/>
              <a:t>2. Another problem with finalizers is that an uncaught exception thrown during finalization is ignored, and finalization of that object terminates</a:t>
            </a:r>
          </a:p>
          <a:p>
            <a:endParaRPr lang="en-US" b="1" dirty="0"/>
          </a:p>
        </p:txBody>
      </p:sp>
      <p:sp>
        <p:nvSpPr>
          <p:cNvPr id="12" name="Text 2">
            <a:extLst>
              <a:ext uri="{FF2B5EF4-FFF2-40B4-BE49-F238E27FC236}">
                <a16:creationId xmlns:a16="http://schemas.microsoft.com/office/drawing/2014/main" id="{D328F838-107C-DD41-A6B4-0B66A8D86F4C}"/>
              </a:ext>
            </a:extLst>
          </p:cNvPr>
          <p:cNvSpPr/>
          <p:nvPr/>
        </p:nvSpPr>
        <p:spPr>
          <a:xfrm>
            <a:off x="5749045" y="3867421"/>
            <a:ext cx="5600813" cy="861774"/>
          </a:xfrm>
          <a:prstGeom prst="rect">
            <a:avLst/>
          </a:prstGeom>
        </p:spPr>
        <p:txBody>
          <a:bodyPr wrap="square">
            <a:spAutoFit/>
          </a:bodyPr>
          <a:lstStyle/>
          <a:p>
            <a:r>
              <a:rPr lang="en-US" b="1" dirty="0"/>
              <a:t>3. There is a severe performance penalty for using finalizers and cleaners.</a:t>
            </a:r>
          </a:p>
          <a:p>
            <a:r>
              <a:rPr lang="en-US" sz="1400" i="1" dirty="0">
                <a:solidFill>
                  <a:schemeClr val="tx1">
                    <a:lumMod val="65000"/>
                    <a:lumOff val="35000"/>
                  </a:schemeClr>
                </a:solidFill>
                <a:latin typeface="Helvetica Neue" panose="02000503000000020004" pitchFamily="2" charset="0"/>
                <a:ea typeface="Helvetica Neue" panose="02000503000000020004" pitchFamily="2" charset="0"/>
                <a:cs typeface="Helvetica Neue" panose="02000503000000020004" pitchFamily="2" charset="0"/>
              </a:rPr>
              <a:t>try-with-resources</a:t>
            </a:r>
            <a:r>
              <a:rPr lang="en-US" sz="1400" dirty="0">
                <a:solidFill>
                  <a:schemeClr val="tx1">
                    <a:lumMod val="65000"/>
                    <a:lumOff val="35000"/>
                  </a:schemeClr>
                </a:solidFill>
                <a:latin typeface="Helvetica Neue" panose="02000503000000020004" pitchFamily="2" charset="0"/>
                <a:ea typeface="Helvetica Neue" panose="02000503000000020004" pitchFamily="2" charset="0"/>
                <a:cs typeface="Helvetica Neue" panose="02000503000000020004" pitchFamily="2" charset="0"/>
              </a:rPr>
              <a:t> is 50times faster than finalizer</a:t>
            </a:r>
            <a:endParaRPr lang="en-US" dirty="0">
              <a:solidFill>
                <a:schemeClr val="tx1">
                  <a:lumMod val="65000"/>
                  <a:lumOff val="3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 2">
            <a:extLst>
              <a:ext uri="{FF2B5EF4-FFF2-40B4-BE49-F238E27FC236}">
                <a16:creationId xmlns:a16="http://schemas.microsoft.com/office/drawing/2014/main" id="{2FA3F704-211A-7E40-813B-77975BAAC8DA}"/>
              </a:ext>
            </a:extLst>
          </p:cNvPr>
          <p:cNvSpPr/>
          <p:nvPr/>
        </p:nvSpPr>
        <p:spPr>
          <a:xfrm>
            <a:off x="5749044" y="4946439"/>
            <a:ext cx="5600813" cy="646331"/>
          </a:xfrm>
          <a:prstGeom prst="rect">
            <a:avLst/>
          </a:prstGeom>
        </p:spPr>
        <p:txBody>
          <a:bodyPr wrap="square">
            <a:spAutoFit/>
          </a:bodyPr>
          <a:lstStyle/>
          <a:p>
            <a:r>
              <a:rPr lang="en-US" b="1" dirty="0"/>
              <a:t>4. Finalizers have a serious security problem: they open your class up to finalizer attacks.</a:t>
            </a:r>
          </a:p>
        </p:txBody>
      </p:sp>
      <p:sp>
        <p:nvSpPr>
          <p:cNvPr id="14" name="Content Placeholder 2">
            <a:extLst>
              <a:ext uri="{FF2B5EF4-FFF2-40B4-BE49-F238E27FC236}">
                <a16:creationId xmlns:a16="http://schemas.microsoft.com/office/drawing/2014/main" id="{78D68CD0-AF96-9E45-8888-3D1CD236370C}"/>
              </a:ext>
            </a:extLst>
          </p:cNvPr>
          <p:cNvSpPr txBox="1">
            <a:spLocks/>
          </p:cNvSpPr>
          <p:nvPr/>
        </p:nvSpPr>
        <p:spPr>
          <a:xfrm>
            <a:off x="5736955" y="5500656"/>
            <a:ext cx="5600813" cy="1091387"/>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Throwing an exception from a constructor should be sufficient to prevent an object from coming into existence; in the presence of finalizers, it is not.</a:t>
            </a:r>
          </a:p>
        </p:txBody>
      </p:sp>
    </p:spTree>
    <p:extLst>
      <p:ext uri="{BB962C8B-B14F-4D97-AF65-F5344CB8AC3E}">
        <p14:creationId xmlns:p14="http://schemas.microsoft.com/office/powerpoint/2010/main" val="161884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 Avoid finalizers and cleaners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678401"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So what should you do instead of writing a finalizer or cleaner?</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1" name="Content Placeholder 2">
            <a:extLst>
              <a:ext uri="{FF2B5EF4-FFF2-40B4-BE49-F238E27FC236}">
                <a16:creationId xmlns:a16="http://schemas.microsoft.com/office/drawing/2014/main" id="{5A0BAD12-6D4A-3B46-84B2-05BAB2FE080E}"/>
              </a:ext>
            </a:extLst>
          </p:cNvPr>
          <p:cNvSpPr txBox="1">
            <a:spLocks/>
          </p:cNvSpPr>
          <p:nvPr/>
        </p:nvSpPr>
        <p:spPr>
          <a:xfrm>
            <a:off x="834260" y="2384628"/>
            <a:ext cx="4486675" cy="3617337"/>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 what should you do instead of writing a finalizer or cleaner for a class whose objects encapsulate resources that require termination, such as files or threads? </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Just have your class implement </a:t>
            </a:r>
            <a:r>
              <a:rPr lang="en-US" sz="1400" b="1" i="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AutoCloseable</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and require its clients to invoke the close method on each instance when it is no longer needed, typically using try-with-resources to ensure termination even in the</a:t>
            </a: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face of exceptions</a:t>
            </a:r>
          </a:p>
        </p:txBody>
      </p:sp>
      <p:sp>
        <p:nvSpPr>
          <p:cNvPr id="4" name="Rectangle 3">
            <a:extLst>
              <a:ext uri="{FF2B5EF4-FFF2-40B4-BE49-F238E27FC236}">
                <a16:creationId xmlns:a16="http://schemas.microsoft.com/office/drawing/2014/main" id="{73D4ED71-2E50-A64A-81D9-2E74AA848773}"/>
              </a:ext>
            </a:extLst>
          </p:cNvPr>
          <p:cNvSpPr/>
          <p:nvPr/>
        </p:nvSpPr>
        <p:spPr>
          <a:xfrm>
            <a:off x="5516602" y="1461299"/>
            <a:ext cx="5833258" cy="526297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public class </a:t>
            </a:r>
            <a:r>
              <a:rPr lang="en-US" sz="1400" dirty="0">
                <a:latin typeface="D2Coding" panose="020B0609020101020101" pitchFamily="49" charset="-127"/>
                <a:ea typeface="D2Coding" panose="020B0609020101020101" pitchFamily="49" charset="-127"/>
              </a:rPr>
              <a:t>Room </a:t>
            </a:r>
            <a:r>
              <a:rPr lang="en-US" sz="1400" dirty="0">
                <a:solidFill>
                  <a:srgbClr val="CC7832"/>
                </a:solidFill>
                <a:latin typeface="D2Coding" panose="020B0609020101020101" pitchFamily="49" charset="-127"/>
                <a:ea typeface="D2Coding" panose="020B0609020101020101" pitchFamily="49" charset="-127"/>
              </a:rPr>
              <a:t>implements </a:t>
            </a:r>
            <a:r>
              <a:rPr lang="en-US" sz="1400" dirty="0" err="1">
                <a:latin typeface="D2Coding" panose="020B0609020101020101" pitchFamily="49" charset="-127"/>
                <a:ea typeface="D2Coding" panose="020B0609020101020101" pitchFamily="49" charset="-127"/>
              </a:rPr>
              <a:t>AutoCloseable</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static final </a:t>
            </a:r>
            <a:r>
              <a:rPr lang="en-US" sz="1400" dirty="0">
                <a:latin typeface="D2Coding" panose="020B0609020101020101" pitchFamily="49" charset="-127"/>
                <a:ea typeface="D2Coding" panose="020B0609020101020101" pitchFamily="49" charset="-127"/>
              </a:rPr>
              <a:t>Cleaner </a:t>
            </a:r>
            <a:r>
              <a:rPr lang="en-US" sz="1400" i="1" dirty="0">
                <a:solidFill>
                  <a:srgbClr val="9876AA"/>
                </a:solidFill>
                <a:latin typeface="D2Coding" panose="020B0609020101020101" pitchFamily="49" charset="-127"/>
                <a:ea typeface="D2Coding" panose="020B0609020101020101" pitchFamily="49" charset="-127"/>
              </a:rPr>
              <a:t>cleaner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Cleaner.create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Resource that requires cleaning. Must not refer to Room!</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static class </a:t>
            </a:r>
            <a:r>
              <a:rPr lang="en-US" sz="1400" dirty="0">
                <a:latin typeface="D2Coding" panose="020B0609020101020101" pitchFamily="49" charset="-127"/>
                <a:ea typeface="D2Coding" panose="020B0609020101020101" pitchFamily="49" charset="-127"/>
              </a:rPr>
              <a:t>State </a:t>
            </a:r>
            <a:r>
              <a:rPr lang="en-US" sz="1400" dirty="0">
                <a:solidFill>
                  <a:srgbClr val="CC7832"/>
                </a:solidFill>
                <a:latin typeface="D2Coding" panose="020B0609020101020101" pitchFamily="49" charset="-127"/>
                <a:ea typeface="D2Coding" panose="020B0609020101020101" pitchFamily="49" charset="-127"/>
              </a:rPr>
              <a:t>implements </a:t>
            </a:r>
            <a:r>
              <a:rPr lang="en-US" sz="1400" dirty="0">
                <a:latin typeface="D2Coding" panose="020B0609020101020101" pitchFamily="49" charset="-127"/>
                <a:ea typeface="D2Coding" panose="020B0609020101020101" pitchFamily="49" charset="-127"/>
              </a:rPr>
              <a:t>Runnable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9876AA"/>
                </a:solidFill>
                <a:latin typeface="D2Coding" panose="020B0609020101020101" pitchFamily="49" charset="-127"/>
                <a:ea typeface="D2Coding" panose="020B0609020101020101" pitchFamily="49" charset="-127"/>
              </a:rPr>
              <a:t>numJunkPiles</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Number of junk piles in this room</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FFC66D"/>
                </a:solidFill>
                <a:latin typeface="D2Coding" panose="020B0609020101020101" pitchFamily="49" charset="-127"/>
                <a:ea typeface="D2Coding" panose="020B0609020101020101" pitchFamily="49" charset="-127"/>
              </a:rPr>
              <a:t>State</a:t>
            </a:r>
            <a:r>
              <a:rPr lang="en-US" sz="1400" dirty="0">
                <a:latin typeface="D2Coding" panose="020B0609020101020101" pitchFamily="49" charset="-127"/>
                <a:ea typeface="D2Coding" panose="020B0609020101020101" pitchFamily="49" charset="-127"/>
              </a:rPr>
              <a:t>(</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numJunkPiles</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solidFill>
                  <a:srgbClr val="CC7832"/>
                </a:solidFill>
                <a:latin typeface="D2Coding" panose="020B0609020101020101" pitchFamily="49" charset="-127"/>
                <a:ea typeface="D2Coding" panose="020B0609020101020101" pitchFamily="49" charset="-127"/>
              </a:rPr>
              <a:t>this</a:t>
            </a:r>
            <a:r>
              <a:rPr lang="en-US" sz="1400" dirty="0" err="1">
                <a:latin typeface="D2Coding" panose="020B0609020101020101" pitchFamily="49" charset="-127"/>
                <a:ea typeface="D2Coding" panose="020B0609020101020101" pitchFamily="49" charset="-127"/>
              </a:rPr>
              <a:t>.</a:t>
            </a:r>
            <a:r>
              <a:rPr lang="en-US" sz="1400" dirty="0" err="1">
                <a:solidFill>
                  <a:srgbClr val="9876AA"/>
                </a:solidFill>
                <a:latin typeface="D2Coding" panose="020B0609020101020101" pitchFamily="49" charset="-127"/>
                <a:ea typeface="D2Coding" panose="020B0609020101020101" pitchFamily="49" charset="-127"/>
              </a:rPr>
              <a:t>numJunkPiles</a:t>
            </a:r>
            <a:r>
              <a:rPr lang="en-US" sz="1400" dirty="0">
                <a:solidFill>
                  <a:srgbClr val="9876AA"/>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numJunkPiles</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Invoked by close method or cleaner</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BBB529"/>
                </a:solidFill>
                <a:latin typeface="D2Coding" panose="020B0609020101020101" pitchFamily="49" charset="-127"/>
                <a:ea typeface="D2Coding" panose="020B0609020101020101" pitchFamily="49" charset="-127"/>
              </a:rPr>
              <a:t>@Override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a:solidFill>
                  <a:srgbClr val="FFC66D"/>
                </a:solidFill>
                <a:latin typeface="D2Coding" panose="020B0609020101020101" pitchFamily="49" charset="-127"/>
                <a:ea typeface="D2Coding" panose="020B0609020101020101" pitchFamily="49" charset="-127"/>
              </a:rPr>
              <a:t>run</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System.</a:t>
            </a:r>
            <a:r>
              <a:rPr lang="en-US" sz="1400" i="1" dirty="0" err="1">
                <a:solidFill>
                  <a:srgbClr val="9876AA"/>
                </a:solidFill>
                <a:latin typeface="D2Coding" panose="020B0609020101020101" pitchFamily="49" charset="-127"/>
                <a:ea typeface="D2Coding" panose="020B0609020101020101" pitchFamily="49" charset="-127"/>
              </a:rPr>
              <a:t>out</a:t>
            </a:r>
            <a:r>
              <a:rPr lang="en-US" sz="1400" dirty="0" err="1">
                <a:latin typeface="D2Coding" panose="020B0609020101020101" pitchFamily="49" charset="-127"/>
                <a:ea typeface="D2Coding" panose="020B0609020101020101" pitchFamily="49" charset="-127"/>
              </a:rPr>
              <a:t>.println</a:t>
            </a:r>
            <a:r>
              <a:rPr lang="en-US" sz="1400" dirty="0">
                <a:latin typeface="D2Coding" panose="020B0609020101020101" pitchFamily="49" charset="-127"/>
                <a:ea typeface="D2Coding" panose="020B0609020101020101" pitchFamily="49" charset="-127"/>
              </a:rPr>
              <a:t>(</a:t>
            </a:r>
            <a:r>
              <a:rPr lang="en-US" sz="1400" dirty="0">
                <a:solidFill>
                  <a:srgbClr val="6A8759"/>
                </a:solidFill>
                <a:latin typeface="D2Coding" panose="020B0609020101020101" pitchFamily="49" charset="-127"/>
                <a:ea typeface="D2Coding" panose="020B0609020101020101" pitchFamily="49" charset="-127"/>
              </a:rPr>
              <a:t>"Cleaning room"</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9876AA"/>
                </a:solidFill>
                <a:latin typeface="D2Coding" panose="020B0609020101020101" pitchFamily="49" charset="-127"/>
                <a:ea typeface="D2Coding" panose="020B0609020101020101" pitchFamily="49" charset="-127"/>
              </a:rPr>
              <a:t>numJunkPiles</a:t>
            </a:r>
            <a:r>
              <a:rPr lang="en-US" sz="1400" dirty="0">
                <a:solidFill>
                  <a:srgbClr val="9876AA"/>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final </a:t>
            </a:r>
            <a:r>
              <a:rPr lang="en-US" sz="1400" dirty="0">
                <a:latin typeface="D2Coding" panose="020B0609020101020101" pitchFamily="49" charset="-127"/>
                <a:ea typeface="D2Coding" panose="020B0609020101020101" pitchFamily="49" charset="-127"/>
              </a:rPr>
              <a:t>State </a:t>
            </a:r>
            <a:r>
              <a:rPr lang="en-US" sz="1400" dirty="0">
                <a:solidFill>
                  <a:srgbClr val="9876AA"/>
                </a:solidFill>
                <a:latin typeface="D2Coding" panose="020B0609020101020101" pitchFamily="49" charset="-127"/>
                <a:ea typeface="D2Coding" panose="020B0609020101020101" pitchFamily="49" charset="-127"/>
              </a:rPr>
              <a:t>state</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Our cleanable. Cleans the room when it’s eligible for </a:t>
            </a:r>
            <a:r>
              <a:rPr lang="en-US" sz="1400" dirty="0" err="1">
                <a:solidFill>
                  <a:srgbClr val="808080"/>
                </a:solidFill>
                <a:latin typeface="D2Coding" panose="020B0609020101020101" pitchFamily="49" charset="-127"/>
                <a:ea typeface="D2Coding" panose="020B0609020101020101" pitchFamily="49" charset="-127"/>
              </a:rPr>
              <a:t>gc</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final </a:t>
            </a:r>
            <a:r>
              <a:rPr lang="en-US" sz="1400" dirty="0" err="1">
                <a:latin typeface="D2Coding" panose="020B0609020101020101" pitchFamily="49" charset="-127"/>
                <a:ea typeface="D2Coding" panose="020B0609020101020101" pitchFamily="49" charset="-127"/>
              </a:rPr>
              <a:t>Cleaner.Cleanable</a:t>
            </a: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cleanable</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public </a:t>
            </a:r>
            <a:r>
              <a:rPr lang="en-US" sz="1400" dirty="0">
                <a:solidFill>
                  <a:srgbClr val="FFC66D"/>
                </a:solidFill>
                <a:latin typeface="D2Coding" panose="020B0609020101020101" pitchFamily="49" charset="-127"/>
                <a:ea typeface="D2Coding" panose="020B0609020101020101" pitchFamily="49" charset="-127"/>
              </a:rPr>
              <a:t>Room</a:t>
            </a:r>
            <a:r>
              <a:rPr lang="en-US" sz="1400" dirty="0">
                <a:latin typeface="D2Coding" panose="020B0609020101020101" pitchFamily="49" charset="-127"/>
                <a:ea typeface="D2Coding" panose="020B0609020101020101" pitchFamily="49" charset="-127"/>
              </a:rPr>
              <a:t>(</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numJunkPiles</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state </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new </a:t>
            </a:r>
            <a:r>
              <a:rPr lang="en-US" sz="1400" dirty="0">
                <a:latin typeface="D2Coding" panose="020B0609020101020101" pitchFamily="49" charset="-127"/>
                <a:ea typeface="D2Coding" panose="020B0609020101020101" pitchFamily="49" charset="-127"/>
              </a:rPr>
              <a:t>State(</a:t>
            </a:r>
            <a:r>
              <a:rPr lang="en-US" sz="1400" dirty="0" err="1">
                <a:latin typeface="D2Coding" panose="020B0609020101020101" pitchFamily="49" charset="-127"/>
                <a:ea typeface="D2Coding" panose="020B0609020101020101" pitchFamily="49" charset="-127"/>
              </a:rPr>
              <a:t>numJunkPiles</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cleanable </a:t>
            </a:r>
            <a:r>
              <a:rPr lang="en-US" sz="1400" dirty="0">
                <a:latin typeface="D2Coding" panose="020B0609020101020101" pitchFamily="49" charset="-127"/>
                <a:ea typeface="D2Coding" panose="020B0609020101020101" pitchFamily="49" charset="-127"/>
              </a:rPr>
              <a:t>= </a:t>
            </a:r>
            <a:r>
              <a:rPr lang="en-US" sz="1400" i="1" dirty="0" err="1">
                <a:solidFill>
                  <a:srgbClr val="9876AA"/>
                </a:solidFill>
                <a:latin typeface="D2Coding" panose="020B0609020101020101" pitchFamily="49" charset="-127"/>
                <a:ea typeface="D2Coding" panose="020B0609020101020101" pitchFamily="49" charset="-127"/>
              </a:rPr>
              <a:t>cleaner</a:t>
            </a:r>
            <a:r>
              <a:rPr lang="en-US" sz="1400" dirty="0" err="1">
                <a:latin typeface="D2Coding" panose="020B0609020101020101" pitchFamily="49" charset="-127"/>
                <a:ea typeface="D2Coding" panose="020B0609020101020101" pitchFamily="49" charset="-127"/>
              </a:rPr>
              <a:t>.register</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this, </a:t>
            </a:r>
            <a:r>
              <a:rPr lang="en-US" sz="1400" dirty="0">
                <a:solidFill>
                  <a:srgbClr val="9876AA"/>
                </a:solidFill>
                <a:latin typeface="D2Coding" panose="020B0609020101020101" pitchFamily="49" charset="-127"/>
                <a:ea typeface="D2Coding" panose="020B0609020101020101" pitchFamily="49" charset="-127"/>
              </a:rPr>
              <a:t>state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BBB529"/>
                </a:solidFill>
                <a:latin typeface="D2Coding" panose="020B0609020101020101" pitchFamily="49" charset="-127"/>
                <a:ea typeface="D2Coding" panose="020B0609020101020101" pitchFamily="49" charset="-127"/>
              </a:rPr>
              <a:t>@Override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a:solidFill>
                  <a:srgbClr val="FFC66D"/>
                </a:solidFill>
                <a:latin typeface="D2Coding" panose="020B0609020101020101" pitchFamily="49" charset="-127"/>
                <a:ea typeface="D2Coding" panose="020B0609020101020101" pitchFamily="49" charset="-127"/>
              </a:rPr>
              <a:t>close</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solidFill>
                  <a:srgbClr val="9876AA"/>
                </a:solidFill>
                <a:latin typeface="D2Coding" panose="020B0609020101020101" pitchFamily="49" charset="-127"/>
                <a:ea typeface="D2Coding" panose="020B0609020101020101" pitchFamily="49" charset="-127"/>
              </a:rPr>
              <a:t>cleanable</a:t>
            </a:r>
            <a:r>
              <a:rPr lang="en-US" sz="1400" dirty="0" err="1">
                <a:latin typeface="D2Coding" panose="020B0609020101020101" pitchFamily="49" charset="-127"/>
                <a:ea typeface="D2Coding" panose="020B0609020101020101" pitchFamily="49" charset="-127"/>
              </a:rPr>
              <a:t>.clean</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98531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9: Prefer try-with-resources to try-finally</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678401" cy="1152816"/>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Historically, a </a:t>
            </a:r>
            <a:r>
              <a:rPr lang="en-US" sz="1600" b="1" i="1" dirty="0">
                <a:latin typeface="Helvetica Neue" panose="020B0702040204020203" pitchFamily="34" charset="0"/>
                <a:ea typeface="Helvetica Neue" panose="020B0702040204020203" pitchFamily="34" charset="0"/>
                <a:cs typeface="Helvetica Neue" panose="020B0502040204020203" pitchFamily="34" charset="0"/>
              </a:rPr>
              <a:t>try-finally</a:t>
            </a:r>
            <a:r>
              <a:rPr lang="en-US" sz="1600" b="1" dirty="0">
                <a:latin typeface="Helvetica Neue" panose="020B0702040204020203" pitchFamily="34" charset="0"/>
                <a:ea typeface="Helvetica Neue" panose="020B0702040204020203" pitchFamily="34" charset="0"/>
                <a:cs typeface="Helvetica Neue" panose="020B0502040204020203" pitchFamily="34" charset="0"/>
              </a:rPr>
              <a:t> statement was the best way to guarantee that a resource would be closed properly</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5" name="Rectangle 4">
            <a:extLst>
              <a:ext uri="{FF2B5EF4-FFF2-40B4-BE49-F238E27FC236}">
                <a16:creationId xmlns:a16="http://schemas.microsoft.com/office/drawing/2014/main" id="{EBDE499E-2B22-FA4E-89FF-A7F1C4E6F6CC}"/>
              </a:ext>
            </a:extLst>
          </p:cNvPr>
          <p:cNvSpPr/>
          <p:nvPr/>
        </p:nvSpPr>
        <p:spPr>
          <a:xfrm>
            <a:off x="5516602" y="1461299"/>
            <a:ext cx="5833258"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static </a:t>
            </a:r>
            <a:r>
              <a:rPr lang="en-US" sz="1400" dirty="0">
                <a:latin typeface="D2Coding" panose="020B0609020101020101" pitchFamily="49" charset="-127"/>
                <a:ea typeface="D2Coding" panose="020B0609020101020101" pitchFamily="49" charset="-127"/>
              </a:rPr>
              <a:t>String </a:t>
            </a:r>
            <a:r>
              <a:rPr lang="en-US" sz="1400" dirty="0" err="1">
                <a:solidFill>
                  <a:srgbClr val="FFC66D"/>
                </a:solidFill>
                <a:latin typeface="D2Coding" panose="020B0609020101020101" pitchFamily="49" charset="-127"/>
                <a:ea typeface="D2Coding" panose="020B0609020101020101" pitchFamily="49" charset="-127"/>
              </a:rPr>
              <a:t>firstLineOfFile</a:t>
            </a:r>
            <a:r>
              <a:rPr lang="en-US" sz="1400" dirty="0">
                <a:latin typeface="D2Coding" panose="020B0609020101020101" pitchFamily="49" charset="-127"/>
                <a:ea typeface="D2Coding" panose="020B0609020101020101" pitchFamily="49" charset="-127"/>
              </a:rPr>
              <a:t>(String path) </a:t>
            </a:r>
            <a:r>
              <a:rPr lang="en-US" sz="1400" dirty="0">
                <a:solidFill>
                  <a:srgbClr val="CC7832"/>
                </a:solidFill>
                <a:latin typeface="D2Coding" panose="020B0609020101020101" pitchFamily="49" charset="-127"/>
                <a:ea typeface="D2Coding" panose="020B0609020101020101" pitchFamily="49" charset="-127"/>
              </a:rPr>
              <a:t>throws </a:t>
            </a:r>
            <a:r>
              <a:rPr lang="en-US" sz="1400" dirty="0" err="1">
                <a:latin typeface="D2Coding" panose="020B0609020101020101" pitchFamily="49" charset="-127"/>
                <a:ea typeface="D2Coding" panose="020B0609020101020101" pitchFamily="49" charset="-127"/>
              </a:rPr>
              <a:t>IOException</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BufferedReader</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br</a:t>
            </a:r>
            <a:r>
              <a:rPr lang="en-US" sz="1400" dirty="0">
                <a:latin typeface="D2Coding" panose="020B0609020101020101" pitchFamily="49" charset="-127"/>
                <a:ea typeface="D2Coding" panose="020B0609020101020101" pitchFamily="49" charset="-127"/>
              </a:rPr>
              <a:t> = </a:t>
            </a:r>
          </a:p>
          <a:p>
            <a:r>
              <a:rPr lang="en-US" sz="1400" dirty="0">
                <a:solidFill>
                  <a:srgbClr val="CC7832"/>
                </a:solidFill>
                <a:latin typeface="D2Coding" panose="020B0609020101020101" pitchFamily="49" charset="-127"/>
                <a:ea typeface="D2Coding" panose="020B0609020101020101" pitchFamily="49" charset="-127"/>
              </a:rPr>
              <a:t>         new </a:t>
            </a:r>
            <a:r>
              <a:rPr lang="en-US" sz="1400" dirty="0" err="1">
                <a:latin typeface="D2Coding" panose="020B0609020101020101" pitchFamily="49" charset="-127"/>
                <a:ea typeface="D2Coding" panose="020B0609020101020101" pitchFamily="49" charset="-127"/>
              </a:rPr>
              <a:t>BufferedReader</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FileReader</a:t>
            </a:r>
            <a:r>
              <a:rPr lang="en-US" sz="1400" dirty="0">
                <a:latin typeface="D2Coding" panose="020B0609020101020101" pitchFamily="49" charset="-127"/>
                <a:ea typeface="D2Coding" panose="020B0609020101020101" pitchFamily="49" charset="-127"/>
              </a:rPr>
              <a:t>(path))</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try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return </a:t>
            </a:r>
            <a:r>
              <a:rPr lang="en-US" sz="1400" dirty="0" err="1">
                <a:latin typeface="D2Coding" panose="020B0609020101020101" pitchFamily="49" charset="-127"/>
                <a:ea typeface="D2Coding" panose="020B0609020101020101" pitchFamily="49" charset="-127"/>
              </a:rPr>
              <a:t>br.readLine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finally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br.close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6" name="Rectangle 5">
            <a:extLst>
              <a:ext uri="{FF2B5EF4-FFF2-40B4-BE49-F238E27FC236}">
                <a16:creationId xmlns:a16="http://schemas.microsoft.com/office/drawing/2014/main" id="{3CC21040-A0CE-DE48-923D-8E8B512A858A}"/>
              </a:ext>
            </a:extLst>
          </p:cNvPr>
          <p:cNvSpPr/>
          <p:nvPr/>
        </p:nvSpPr>
        <p:spPr>
          <a:xfrm>
            <a:off x="5516602" y="3570050"/>
            <a:ext cx="5833258"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static void </a:t>
            </a:r>
            <a:r>
              <a:rPr lang="en-US" sz="1400" dirty="0">
                <a:solidFill>
                  <a:srgbClr val="FFC66D"/>
                </a:solidFill>
                <a:latin typeface="D2Coding" panose="020B0609020101020101" pitchFamily="49" charset="-127"/>
                <a:ea typeface="D2Coding" panose="020B0609020101020101" pitchFamily="49" charset="-127"/>
              </a:rPr>
              <a:t>copy</a:t>
            </a:r>
            <a:r>
              <a:rPr lang="en-US" sz="1400" dirty="0">
                <a:latin typeface="D2Coding" panose="020B0609020101020101" pitchFamily="49" charset="-127"/>
                <a:ea typeface="D2Coding" panose="020B0609020101020101" pitchFamily="49" charset="-127"/>
              </a:rPr>
              <a:t>(String </a:t>
            </a:r>
            <a:r>
              <a:rPr lang="en-US" sz="1400" dirty="0" err="1">
                <a:latin typeface="D2Coding" panose="020B0609020101020101" pitchFamily="49" charset="-127"/>
                <a:ea typeface="D2Coding" panose="020B0609020101020101" pitchFamily="49" charset="-127"/>
              </a:rPr>
              <a:t>src</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String </a:t>
            </a:r>
            <a:r>
              <a:rPr lang="en-US" sz="1400" dirty="0" err="1">
                <a:latin typeface="D2Coding" panose="020B0609020101020101" pitchFamily="49" charset="-127"/>
                <a:ea typeface="D2Coding" panose="020B0609020101020101" pitchFamily="49" charset="-127"/>
              </a:rPr>
              <a:t>dst</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throws </a:t>
            </a:r>
            <a:r>
              <a:rPr lang="en-US" sz="1400" dirty="0" err="1">
                <a:latin typeface="D2Coding" panose="020B0609020101020101" pitchFamily="49" charset="-127"/>
                <a:ea typeface="D2Coding" panose="020B0609020101020101" pitchFamily="49" charset="-127"/>
              </a:rPr>
              <a:t>IOException</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InputStream</a:t>
            </a:r>
            <a:r>
              <a:rPr lang="en-US" sz="1400" dirty="0">
                <a:latin typeface="D2Coding" panose="020B0609020101020101" pitchFamily="49" charset="-127"/>
                <a:ea typeface="D2Coding" panose="020B0609020101020101" pitchFamily="49" charset="-127"/>
              </a:rPr>
              <a:t> in =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FileInputStream</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src</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try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OutputStream</a:t>
            </a:r>
            <a:r>
              <a:rPr lang="en-US" sz="1400" dirty="0">
                <a:latin typeface="D2Coding" panose="020B0609020101020101" pitchFamily="49" charset="-127"/>
                <a:ea typeface="D2Coding" panose="020B0609020101020101" pitchFamily="49" charset="-127"/>
              </a:rPr>
              <a:t> out =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FileOutputStream</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dst</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try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byte</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buf</a:t>
            </a:r>
            <a:r>
              <a:rPr lang="en-US" sz="1400" dirty="0">
                <a:latin typeface="D2Coding" panose="020B0609020101020101" pitchFamily="49" charset="-127"/>
                <a:ea typeface="D2Coding" panose="020B0609020101020101" pitchFamily="49" charset="-127"/>
              </a:rPr>
              <a:t> = </a:t>
            </a:r>
            <a:r>
              <a:rPr lang="en-US" sz="1400" dirty="0">
                <a:solidFill>
                  <a:srgbClr val="CC7832"/>
                </a:solidFill>
                <a:latin typeface="D2Coding" panose="020B0609020101020101" pitchFamily="49" charset="-127"/>
                <a:ea typeface="D2Coding" panose="020B0609020101020101" pitchFamily="49" charset="-127"/>
              </a:rPr>
              <a:t>new byte</a:t>
            </a:r>
            <a:r>
              <a:rPr lang="en-US" sz="1400" dirty="0">
                <a:latin typeface="D2Coding" panose="020B0609020101020101" pitchFamily="49" charset="-127"/>
                <a:ea typeface="D2Coding" panose="020B0609020101020101" pitchFamily="49" charset="-127"/>
              </a:rPr>
              <a:t>[BUFFER_SIZE]</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n</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while </a:t>
            </a:r>
            <a:r>
              <a:rPr lang="en-US" sz="1400" dirty="0">
                <a:latin typeface="D2Coding" panose="020B0609020101020101" pitchFamily="49" charset="-127"/>
                <a:ea typeface="D2Coding" panose="020B0609020101020101" pitchFamily="49" charset="-127"/>
              </a:rPr>
              <a:t>((n = </a:t>
            </a:r>
            <a:r>
              <a:rPr lang="en-US" sz="1400" dirty="0" err="1">
                <a:latin typeface="D2Coding" panose="020B0609020101020101" pitchFamily="49" charset="-127"/>
                <a:ea typeface="D2Coding" panose="020B0609020101020101" pitchFamily="49" charset="-127"/>
              </a:rPr>
              <a:t>in.read</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buf</a:t>
            </a:r>
            <a:r>
              <a:rPr lang="en-US" sz="1400" dirty="0">
                <a:latin typeface="D2Coding" panose="020B0609020101020101" pitchFamily="49" charset="-127"/>
                <a:ea typeface="D2Coding" panose="020B0609020101020101" pitchFamily="49" charset="-127"/>
              </a:rPr>
              <a:t>)) &gt;= </a:t>
            </a:r>
            <a:r>
              <a:rPr lang="en-US" sz="1400" dirty="0">
                <a:solidFill>
                  <a:srgbClr val="6897BB"/>
                </a:solidFill>
                <a:latin typeface="D2Coding" panose="020B0609020101020101" pitchFamily="49" charset="-127"/>
                <a:ea typeface="D2Coding" panose="020B0609020101020101" pitchFamily="49" charset="-127"/>
              </a:rPr>
              <a:t>0</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out.write</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buf</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n)</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finally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out.close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p>
          <a:p>
            <a:r>
              <a:rPr lang="en-US" sz="1400" dirty="0">
                <a:latin typeface="D2Coding" panose="020B0609020101020101" pitchFamily="49" charset="-127"/>
                <a:ea typeface="D2Coding" panose="020B0609020101020101" pitchFamily="49" charset="-127"/>
              </a:rPr>
              <a:t>   } </a:t>
            </a:r>
            <a:r>
              <a:rPr lang="en-US" sz="1400" dirty="0">
                <a:solidFill>
                  <a:srgbClr val="CC7832"/>
                </a:solidFill>
                <a:latin typeface="D2Coding" panose="020B0609020101020101" pitchFamily="49" charset="-127"/>
                <a:ea typeface="D2Coding" panose="020B0609020101020101" pitchFamily="49" charset="-127"/>
              </a:rPr>
              <a:t>finally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in.close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8" name="Rectangle 7">
            <a:extLst>
              <a:ext uri="{FF2B5EF4-FFF2-40B4-BE49-F238E27FC236}">
                <a16:creationId xmlns:a16="http://schemas.microsoft.com/office/drawing/2014/main" id="{8110CF17-660D-9C4D-ABA2-0FDBADA76692}"/>
              </a:ext>
            </a:extLst>
          </p:cNvPr>
          <p:cNvSpPr/>
          <p:nvPr/>
        </p:nvSpPr>
        <p:spPr>
          <a:xfrm>
            <a:off x="834260" y="3666892"/>
            <a:ext cx="4486675" cy="869854"/>
          </a:xfrm>
          <a:prstGeom prst="rect">
            <a:avLst/>
          </a:prstGeom>
        </p:spPr>
        <p:txBody>
          <a:bodyPr wrap="square">
            <a:spAutoFit/>
          </a:bodyPr>
          <a:lstStyle/>
          <a:p>
            <a:pPr>
              <a:lnSpc>
                <a:spcPct val="150000"/>
              </a:lnSpc>
            </a:pPr>
            <a:r>
              <a:rPr lang="en-US" b="1" dirty="0">
                <a:latin typeface="Helvetica Neue" panose="020B0702040204020203" pitchFamily="34" charset="0"/>
                <a:ea typeface="Helvetica Neue" panose="020B0702040204020203" pitchFamily="34" charset="0"/>
                <a:cs typeface="Helvetica Neue" panose="020B0502040204020203" pitchFamily="34" charset="0"/>
              </a:rPr>
              <a:t>try-finally is </a:t>
            </a:r>
            <a:r>
              <a:rPr lang="en-US" b="1" dirty="0">
                <a:highlight>
                  <a:srgbClr val="FFFF00"/>
                </a:highlight>
                <a:latin typeface="Helvetica Neue" panose="020B0702040204020203" pitchFamily="34" charset="0"/>
                <a:ea typeface="Helvetica Neue" panose="020B0702040204020203" pitchFamily="34" charset="0"/>
                <a:cs typeface="Helvetica Neue" panose="020B0502040204020203" pitchFamily="34" charset="0"/>
              </a:rPr>
              <a:t>ugly</a:t>
            </a:r>
            <a:r>
              <a:rPr lang="en-US" b="1" dirty="0">
                <a:latin typeface="Helvetica Neue" panose="020B0702040204020203" pitchFamily="34" charset="0"/>
                <a:ea typeface="Helvetica Neue" panose="020B0702040204020203" pitchFamily="34" charset="0"/>
                <a:cs typeface="Helvetica Neue" panose="020B0502040204020203" pitchFamily="34" charset="0"/>
              </a:rPr>
              <a:t> when used with more than one resource!</a:t>
            </a:r>
          </a:p>
        </p:txBody>
      </p:sp>
    </p:spTree>
    <p:extLst>
      <p:ext uri="{BB962C8B-B14F-4D97-AF65-F5344CB8AC3E}">
        <p14:creationId xmlns:p14="http://schemas.microsoft.com/office/powerpoint/2010/main" val="148640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9: Prefer try-with-resources to try-finally</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10511659"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Always use </a:t>
            </a:r>
            <a:r>
              <a:rPr lang="en-US" sz="1600" b="1" i="1" dirty="0">
                <a:highlight>
                  <a:srgbClr val="FFFF00"/>
                </a:highlight>
                <a:latin typeface="Helvetica Neue" panose="020B0702040204020203" pitchFamily="34" charset="0"/>
                <a:ea typeface="Helvetica Neue" panose="020B0702040204020203" pitchFamily="34" charset="0"/>
                <a:cs typeface="Helvetica Neue" panose="020B0502040204020203" pitchFamily="34" charset="0"/>
              </a:rPr>
              <a:t>try-with-resources</a:t>
            </a:r>
            <a:r>
              <a:rPr lang="en-US" sz="1600" b="1" dirty="0">
                <a:latin typeface="Helvetica Neue" panose="020B0702040204020203" pitchFamily="34" charset="0"/>
                <a:ea typeface="Helvetica Neue" panose="020B0702040204020203" pitchFamily="34" charset="0"/>
                <a:cs typeface="Helvetica Neue" panose="020B0502040204020203" pitchFamily="34" charset="0"/>
              </a:rPr>
              <a:t>(java 7) in preference to </a:t>
            </a:r>
            <a:r>
              <a:rPr lang="en-US" sz="1600" b="1" i="1" dirty="0">
                <a:latin typeface="Helvetica Neue" panose="020B0702040204020203" pitchFamily="34" charset="0"/>
                <a:ea typeface="Helvetica Neue" panose="020B0702040204020203" pitchFamily="34" charset="0"/>
                <a:cs typeface="Helvetica Neue" panose="020B0502040204020203" pitchFamily="34" charset="0"/>
              </a:rPr>
              <a:t>try-finally</a:t>
            </a:r>
            <a:r>
              <a:rPr lang="en-US" sz="1600" b="1" dirty="0">
                <a:latin typeface="Helvetica Neue" panose="020B0702040204020203" pitchFamily="34" charset="0"/>
                <a:ea typeface="Helvetica Neue" panose="020B0702040204020203" pitchFamily="34" charset="0"/>
                <a:cs typeface="Helvetica Neue" panose="020B0502040204020203" pitchFamily="34" charset="0"/>
              </a:rPr>
              <a:t> when working with resources that must be closed.</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E960620C-6945-CC4A-ACF4-8356572D7A94}"/>
              </a:ext>
            </a:extLst>
          </p:cNvPr>
          <p:cNvSpPr/>
          <p:nvPr/>
        </p:nvSpPr>
        <p:spPr>
          <a:xfrm>
            <a:off x="834260" y="2309787"/>
            <a:ext cx="5010955" cy="160043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static </a:t>
            </a:r>
            <a:r>
              <a:rPr lang="en-US" sz="1400" dirty="0">
                <a:latin typeface="D2Coding" panose="020B0609020101020101" pitchFamily="49" charset="-127"/>
                <a:ea typeface="D2Coding" panose="020B0609020101020101" pitchFamily="49" charset="-127"/>
              </a:rPr>
              <a:t>String </a:t>
            </a:r>
            <a:r>
              <a:rPr lang="en-US" sz="1400" dirty="0" err="1">
                <a:solidFill>
                  <a:srgbClr val="FFC66D"/>
                </a:solidFill>
                <a:latin typeface="D2Coding" panose="020B0609020101020101" pitchFamily="49" charset="-127"/>
                <a:ea typeface="D2Coding" panose="020B0609020101020101" pitchFamily="49" charset="-127"/>
              </a:rPr>
              <a:t>firstLineOfFile</a:t>
            </a:r>
            <a:r>
              <a:rPr lang="en-US" sz="1400" dirty="0">
                <a:latin typeface="D2Coding" panose="020B0609020101020101" pitchFamily="49" charset="-127"/>
                <a:ea typeface="D2Coding" panose="020B0609020101020101" pitchFamily="49" charset="-127"/>
              </a:rPr>
              <a:t>(String path) </a:t>
            </a:r>
            <a:r>
              <a:rPr lang="en-US" sz="1400" dirty="0">
                <a:solidFill>
                  <a:srgbClr val="CC7832"/>
                </a:solidFill>
                <a:latin typeface="D2Coding" panose="020B0609020101020101" pitchFamily="49" charset="-127"/>
                <a:ea typeface="D2Coding" panose="020B0609020101020101" pitchFamily="49" charset="-127"/>
              </a:rPr>
              <a:t>throws </a:t>
            </a:r>
            <a:r>
              <a:rPr lang="en-US" sz="1400" dirty="0" err="1">
                <a:latin typeface="D2Coding" panose="020B0609020101020101" pitchFamily="49" charset="-127"/>
                <a:ea typeface="D2Coding" panose="020B0609020101020101" pitchFamily="49" charset="-127"/>
              </a:rPr>
              <a:t>IOException</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try </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BufferedReader</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br</a:t>
            </a:r>
            <a:r>
              <a:rPr lang="en-US" sz="1400" dirty="0">
                <a:latin typeface="D2Coding" panose="020B0609020101020101" pitchFamily="49" charset="-127"/>
                <a:ea typeface="D2Coding" panose="020B0609020101020101" pitchFamily="49" charset="-127"/>
              </a:rPr>
              <a:t> =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BufferedReader</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FileReader</a:t>
            </a:r>
            <a:r>
              <a:rPr lang="en-US" sz="1400" dirty="0">
                <a:latin typeface="D2Coding" panose="020B0609020101020101" pitchFamily="49" charset="-127"/>
                <a:ea typeface="D2Coding" panose="020B0609020101020101" pitchFamily="49" charset="-127"/>
              </a:rPr>
              <a:t>(path)))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return </a:t>
            </a:r>
            <a:r>
              <a:rPr lang="en-US" sz="1400" dirty="0" err="1">
                <a:latin typeface="D2Coding" panose="020B0609020101020101" pitchFamily="49" charset="-127"/>
                <a:ea typeface="D2Coding" panose="020B0609020101020101" pitchFamily="49" charset="-127"/>
              </a:rPr>
              <a:t>br.readLine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7" name="Rectangle 6">
            <a:extLst>
              <a:ext uri="{FF2B5EF4-FFF2-40B4-BE49-F238E27FC236}">
                <a16:creationId xmlns:a16="http://schemas.microsoft.com/office/drawing/2014/main" id="{B9B96DA8-B6BA-004C-B1B0-B2B95AD33E4D}"/>
              </a:ext>
            </a:extLst>
          </p:cNvPr>
          <p:cNvSpPr/>
          <p:nvPr/>
        </p:nvSpPr>
        <p:spPr>
          <a:xfrm>
            <a:off x="5949387" y="2309787"/>
            <a:ext cx="5400473"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808080"/>
                </a:solidFill>
                <a:latin typeface="D2Coding" panose="020B0609020101020101" pitchFamily="49" charset="-127"/>
                <a:ea typeface="D2Coding" panose="020B0609020101020101" pitchFamily="49" charset="-127"/>
              </a:rPr>
              <a:t>// try-with-resources on multiple resources - short and sweet</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static void </a:t>
            </a:r>
            <a:r>
              <a:rPr lang="en-US" sz="1400" dirty="0">
                <a:solidFill>
                  <a:srgbClr val="FFC66D"/>
                </a:solidFill>
                <a:latin typeface="D2Coding" panose="020B0609020101020101" pitchFamily="49" charset="-127"/>
                <a:ea typeface="D2Coding" panose="020B0609020101020101" pitchFamily="49" charset="-127"/>
              </a:rPr>
              <a:t>copy</a:t>
            </a:r>
            <a:r>
              <a:rPr lang="en-US" sz="1400" dirty="0">
                <a:latin typeface="D2Coding" panose="020B0609020101020101" pitchFamily="49" charset="-127"/>
                <a:ea typeface="D2Coding" panose="020B0609020101020101" pitchFamily="49" charset="-127"/>
              </a:rPr>
              <a:t>(String </a:t>
            </a:r>
            <a:r>
              <a:rPr lang="en-US" sz="1400" dirty="0" err="1">
                <a:latin typeface="D2Coding" panose="020B0609020101020101" pitchFamily="49" charset="-127"/>
                <a:ea typeface="D2Coding" panose="020B0609020101020101" pitchFamily="49" charset="-127"/>
              </a:rPr>
              <a:t>src</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String </a:t>
            </a:r>
            <a:r>
              <a:rPr lang="en-US" sz="1400" dirty="0" err="1">
                <a:latin typeface="D2Coding" panose="020B0609020101020101" pitchFamily="49" charset="-127"/>
                <a:ea typeface="D2Coding" panose="020B0609020101020101" pitchFamily="49" charset="-127"/>
              </a:rPr>
              <a:t>dst</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throws </a:t>
            </a:r>
            <a:r>
              <a:rPr lang="en-US" sz="1400" dirty="0" err="1">
                <a:latin typeface="D2Coding" panose="020B0609020101020101" pitchFamily="49" charset="-127"/>
                <a:ea typeface="D2Coding" panose="020B0609020101020101" pitchFamily="49" charset="-127"/>
              </a:rPr>
              <a:t>IOException</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try </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InputStream</a:t>
            </a:r>
            <a:r>
              <a:rPr lang="en-US" sz="1400" dirty="0">
                <a:latin typeface="D2Coding" panose="020B0609020101020101" pitchFamily="49" charset="-127"/>
                <a:ea typeface="D2Coding" panose="020B0609020101020101" pitchFamily="49" charset="-127"/>
              </a:rPr>
              <a:t> in =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FileInputStream</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src</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OutputStream</a:t>
            </a:r>
            <a:r>
              <a:rPr lang="en-US" sz="1400" dirty="0">
                <a:latin typeface="D2Coding" panose="020B0609020101020101" pitchFamily="49" charset="-127"/>
                <a:ea typeface="D2Coding" panose="020B0609020101020101" pitchFamily="49" charset="-127"/>
              </a:rPr>
              <a:t> out =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FileOutputStream</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dst</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byte</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buf</a:t>
            </a:r>
            <a:r>
              <a:rPr lang="en-US" sz="1400" dirty="0">
                <a:latin typeface="D2Coding" panose="020B0609020101020101" pitchFamily="49" charset="-127"/>
                <a:ea typeface="D2Coding" panose="020B0609020101020101" pitchFamily="49" charset="-127"/>
              </a:rPr>
              <a:t> = </a:t>
            </a:r>
            <a:r>
              <a:rPr lang="en-US" sz="1400" dirty="0">
                <a:solidFill>
                  <a:srgbClr val="CC7832"/>
                </a:solidFill>
                <a:latin typeface="D2Coding" panose="020B0609020101020101" pitchFamily="49" charset="-127"/>
                <a:ea typeface="D2Coding" panose="020B0609020101020101" pitchFamily="49" charset="-127"/>
              </a:rPr>
              <a:t>new byte</a:t>
            </a:r>
            <a:r>
              <a:rPr lang="en-US" sz="1400" dirty="0">
                <a:latin typeface="D2Coding" panose="020B0609020101020101" pitchFamily="49" charset="-127"/>
                <a:ea typeface="D2Coding" panose="020B0609020101020101" pitchFamily="49" charset="-127"/>
              </a:rPr>
              <a:t>[BUFFER_SIZE]</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n</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while </a:t>
            </a:r>
            <a:r>
              <a:rPr lang="en-US" sz="1400" dirty="0">
                <a:latin typeface="D2Coding" panose="020B0609020101020101" pitchFamily="49" charset="-127"/>
                <a:ea typeface="D2Coding" panose="020B0609020101020101" pitchFamily="49" charset="-127"/>
              </a:rPr>
              <a:t>((n = </a:t>
            </a:r>
            <a:r>
              <a:rPr lang="en-US" sz="1400" dirty="0" err="1">
                <a:latin typeface="D2Coding" panose="020B0609020101020101" pitchFamily="49" charset="-127"/>
                <a:ea typeface="D2Coding" panose="020B0609020101020101" pitchFamily="49" charset="-127"/>
              </a:rPr>
              <a:t>in.read</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buf</a:t>
            </a:r>
            <a:r>
              <a:rPr lang="en-US" sz="1400" dirty="0">
                <a:latin typeface="D2Coding" panose="020B0609020101020101" pitchFamily="49" charset="-127"/>
                <a:ea typeface="D2Coding" panose="020B0609020101020101" pitchFamily="49" charset="-127"/>
              </a:rPr>
              <a:t>)) &gt;= </a:t>
            </a:r>
            <a:r>
              <a:rPr lang="en-US" sz="1400" dirty="0">
                <a:solidFill>
                  <a:srgbClr val="6897BB"/>
                </a:solidFill>
                <a:latin typeface="D2Coding" panose="020B0609020101020101" pitchFamily="49" charset="-127"/>
                <a:ea typeface="D2Coding" panose="020B0609020101020101" pitchFamily="49" charset="-127"/>
              </a:rPr>
              <a:t>0</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out.write</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buf</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n)</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9" name="Rectangle 8">
            <a:extLst>
              <a:ext uri="{FF2B5EF4-FFF2-40B4-BE49-F238E27FC236}">
                <a16:creationId xmlns:a16="http://schemas.microsoft.com/office/drawing/2014/main" id="{EA4A921B-3E58-6E45-A943-D64C6262FFC2}"/>
              </a:ext>
            </a:extLst>
          </p:cNvPr>
          <p:cNvSpPr/>
          <p:nvPr/>
        </p:nvSpPr>
        <p:spPr>
          <a:xfrm>
            <a:off x="834260" y="4430836"/>
            <a:ext cx="5010955"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static </a:t>
            </a:r>
            <a:r>
              <a:rPr lang="en-US" sz="1400" dirty="0">
                <a:latin typeface="D2Coding" panose="020B0609020101020101" pitchFamily="49" charset="-127"/>
                <a:ea typeface="D2Coding" panose="020B0609020101020101" pitchFamily="49" charset="-127"/>
              </a:rPr>
              <a:t>String </a:t>
            </a:r>
            <a:r>
              <a:rPr lang="en-US" sz="1400" dirty="0" err="1">
                <a:solidFill>
                  <a:srgbClr val="FFC66D"/>
                </a:solidFill>
                <a:latin typeface="D2Coding" panose="020B0609020101020101" pitchFamily="49" charset="-127"/>
                <a:ea typeface="D2Coding" panose="020B0609020101020101" pitchFamily="49" charset="-127"/>
              </a:rPr>
              <a:t>firstLineOfFile</a:t>
            </a:r>
            <a:r>
              <a:rPr lang="en-US" sz="1400" dirty="0">
                <a:latin typeface="D2Coding" panose="020B0609020101020101" pitchFamily="49" charset="-127"/>
                <a:ea typeface="D2Coding" panose="020B0609020101020101" pitchFamily="49" charset="-127"/>
              </a:rPr>
              <a:t>(String path</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String </a:t>
            </a:r>
            <a:r>
              <a:rPr lang="en-US" sz="1400" dirty="0" err="1">
                <a:latin typeface="D2Coding" panose="020B0609020101020101" pitchFamily="49" charset="-127"/>
                <a:ea typeface="D2Coding" panose="020B0609020101020101" pitchFamily="49" charset="-127"/>
              </a:rPr>
              <a:t>defaultVal</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try </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BufferedReader</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br</a:t>
            </a:r>
            <a:r>
              <a:rPr lang="en-US" sz="1400" dirty="0">
                <a:latin typeface="D2Coding" panose="020B0609020101020101" pitchFamily="49" charset="-127"/>
                <a:ea typeface="D2Coding" panose="020B0609020101020101" pitchFamily="49" charset="-127"/>
              </a:rPr>
              <a:t> =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BufferedReader</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FileReader</a:t>
            </a:r>
            <a:r>
              <a:rPr lang="en-US" sz="1400" dirty="0">
                <a:latin typeface="D2Coding" panose="020B0609020101020101" pitchFamily="49" charset="-127"/>
                <a:ea typeface="D2Coding" panose="020B0609020101020101" pitchFamily="49" charset="-127"/>
              </a:rPr>
              <a:t>(path)))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return </a:t>
            </a:r>
            <a:r>
              <a:rPr lang="en-US" sz="1400" dirty="0" err="1">
                <a:latin typeface="D2Coding" panose="020B0609020101020101" pitchFamily="49" charset="-127"/>
                <a:ea typeface="D2Coding" panose="020B0609020101020101" pitchFamily="49" charset="-127"/>
              </a:rPr>
              <a:t>br.readLine</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catch </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IOException</a:t>
            </a:r>
            <a:r>
              <a:rPr lang="en-US" sz="1400" dirty="0">
                <a:latin typeface="D2Coding" panose="020B0609020101020101" pitchFamily="49" charset="-127"/>
                <a:ea typeface="D2Coding" panose="020B0609020101020101" pitchFamily="49" charset="-127"/>
              </a:rPr>
              <a:t> e)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return </a:t>
            </a:r>
            <a:r>
              <a:rPr lang="en-US" sz="1400" dirty="0" err="1">
                <a:latin typeface="D2Coding" panose="020B0609020101020101" pitchFamily="49" charset="-127"/>
                <a:ea typeface="D2Coding" panose="020B0609020101020101" pitchFamily="49" charset="-127"/>
              </a:rPr>
              <a:t>defaultVal</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224216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1: Consider static factory methods instead of constructors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0" y="1461299"/>
            <a:ext cx="10462846" cy="414152"/>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Advantages of static factory methods </a:t>
            </a:r>
          </a:p>
        </p:txBody>
      </p:sp>
      <p:sp>
        <p:nvSpPr>
          <p:cNvPr id="21" name="Content Placeholder 2"/>
          <p:cNvSpPr txBox="1">
            <a:spLocks/>
          </p:cNvSpPr>
          <p:nvPr/>
        </p:nvSpPr>
        <p:spPr>
          <a:xfrm>
            <a:off x="850250" y="1876798"/>
            <a:ext cx="10450796" cy="483210"/>
          </a:xfrm>
          <a:prstGeom prst="rect">
            <a:avLst/>
          </a:prstGeom>
          <a:ln w="57150">
            <a:noFill/>
          </a:ln>
        </p:spPr>
        <p:txBody>
          <a:bodyPr vert="horz" lIns="91440" tIns="45720" rIns="91440" bIns="45720" numCol="1" rtlCol="0" anchor="t">
            <a:normAutofit lnSpcReduction="10000"/>
          </a:bodyPr>
          <a:lstStyle/>
          <a:p>
            <a:pPr marL="342900" indent="-342900">
              <a:lnSpc>
                <a:spcPct val="150000"/>
              </a:lnSpc>
              <a:spcBef>
                <a:spcPts val="0"/>
              </a:spcBef>
              <a:buFont typeface="Arial" panose="020B0604020202020204" pitchFamily="34" charset="0"/>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have names.</a:t>
            </a:r>
          </a:p>
          <a:p>
            <a:pPr marL="342900" indent="-342900">
              <a:lnSpc>
                <a:spcPct val="150000"/>
              </a:lnSpc>
              <a:spcBef>
                <a:spcPts val="0"/>
              </a:spcBef>
              <a:buFont typeface="Arial" panose="020B0604020202020204" pitchFamily="34" charset="0"/>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id="{ECB09C68-0341-A44A-A18C-0F3B4DBE4D5D}"/>
              </a:ext>
            </a:extLst>
          </p:cNvPr>
          <p:cNvSpPr/>
          <p:nvPr/>
        </p:nvSpPr>
        <p:spPr>
          <a:xfrm>
            <a:off x="1306748" y="2360008"/>
            <a:ext cx="999429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err="1">
                <a:latin typeface="D2Coding" panose="020B0609020101020101" pitchFamily="49" charset="-127"/>
                <a:ea typeface="D2Coding" panose="020B0609020101020101" pitchFamily="49" charset="-127"/>
                <a:cs typeface="Consolas" panose="020B0609020204030204" pitchFamily="49" charset="0"/>
              </a:rPr>
              <a:t>BigInteger</a:t>
            </a:r>
            <a:r>
              <a:rPr lang="en-US" sz="1600" dirty="0">
                <a:latin typeface="D2Coding" panose="020B0609020101020101" pitchFamily="49" charset="-127"/>
                <a:ea typeface="D2Coding" panose="020B0609020101020101" pitchFamily="49" charset="-127"/>
                <a:cs typeface="Consolas" panose="020B0609020204030204" pitchFamily="49" charset="0"/>
              </a:rPr>
              <a:t> number = </a:t>
            </a:r>
            <a:r>
              <a:rPr lang="en-US" sz="1600" dirty="0">
                <a:solidFill>
                  <a:srgbClr val="CC7832"/>
                </a:solidFill>
                <a:latin typeface="D2Coding" panose="020B0609020101020101" pitchFamily="49" charset="-127"/>
                <a:ea typeface="D2Coding" panose="020B0609020101020101" pitchFamily="49" charset="-127"/>
                <a:cs typeface="Consolas" panose="020B0609020204030204" pitchFamily="49" charset="0"/>
              </a:rPr>
              <a:t>new </a:t>
            </a:r>
            <a:r>
              <a:rPr lang="en-US" sz="1600" dirty="0" err="1">
                <a:latin typeface="D2Coding" panose="020B0609020101020101" pitchFamily="49" charset="-127"/>
                <a:ea typeface="D2Coding" panose="020B0609020101020101" pitchFamily="49" charset="-127"/>
                <a:cs typeface="Consolas" panose="020B0609020204030204" pitchFamily="49" charset="0"/>
              </a:rPr>
              <a:t>BigInteger</a:t>
            </a:r>
            <a:r>
              <a:rPr lang="en-US" sz="1600" dirty="0">
                <a:latin typeface="D2Coding" panose="020B0609020101020101" pitchFamily="49" charset="-127"/>
                <a:ea typeface="D2Coding" panose="020B0609020101020101" pitchFamily="49" charset="-127"/>
                <a:cs typeface="Consolas" panose="020B0609020204030204" pitchFamily="49" charset="0"/>
              </a:rPr>
              <a:t>(</a:t>
            </a:r>
            <a:r>
              <a:rPr lang="en-US" sz="1600" dirty="0">
                <a:solidFill>
                  <a:srgbClr val="6897BB"/>
                </a:solidFill>
                <a:latin typeface="D2Coding" panose="020B0609020101020101" pitchFamily="49" charset="-127"/>
                <a:ea typeface="D2Coding" panose="020B0609020101020101" pitchFamily="49" charset="-127"/>
                <a:cs typeface="Consolas" panose="020B0609020204030204" pitchFamily="49" charset="0"/>
              </a:rPr>
              <a:t>32</a:t>
            </a:r>
            <a:r>
              <a:rPr lang="en-US" sz="1600" dirty="0">
                <a:solidFill>
                  <a:srgbClr val="CC7832"/>
                </a:solidFill>
                <a:latin typeface="D2Coding" panose="020B0609020101020101" pitchFamily="49" charset="-127"/>
                <a:ea typeface="D2Coding" panose="020B0609020101020101" pitchFamily="49" charset="-127"/>
                <a:cs typeface="Consolas" panose="020B0609020204030204" pitchFamily="49" charset="0"/>
              </a:rPr>
              <a:t>, new </a:t>
            </a:r>
            <a:r>
              <a:rPr lang="en-US" sz="1600" dirty="0">
                <a:latin typeface="D2Coding" panose="020B0609020101020101" pitchFamily="49" charset="-127"/>
                <a:ea typeface="D2Coding" panose="020B0609020101020101" pitchFamily="49" charset="-127"/>
                <a:cs typeface="Consolas" panose="020B0609020204030204" pitchFamily="49" charset="0"/>
              </a:rPr>
              <a:t>Random())</a:t>
            </a:r>
            <a:r>
              <a:rPr lang="en-US" sz="1600" dirty="0">
                <a:solidFill>
                  <a:srgbClr val="CC7832"/>
                </a:solidFill>
                <a:latin typeface="D2Coding" panose="020B0609020101020101" pitchFamily="49" charset="-127"/>
                <a:ea typeface="D2Coding" panose="020B0609020101020101" pitchFamily="49" charset="-127"/>
                <a:cs typeface="Consolas" panose="020B0609020204030204" pitchFamily="49" charset="0"/>
              </a:rPr>
              <a:t>;</a:t>
            </a:r>
            <a:br>
              <a:rPr lang="en-US" sz="1600" dirty="0">
                <a:solidFill>
                  <a:srgbClr val="CC7832"/>
                </a:solidFill>
                <a:latin typeface="D2Coding" panose="020B0609020101020101" pitchFamily="49" charset="-127"/>
                <a:ea typeface="D2Coding" panose="020B0609020101020101" pitchFamily="49" charset="-127"/>
                <a:cs typeface="Consolas" panose="020B0609020204030204" pitchFamily="49" charset="0"/>
              </a:rPr>
            </a:br>
            <a:r>
              <a:rPr lang="en-US" sz="1600" dirty="0" err="1">
                <a:latin typeface="D2Coding" panose="020B0609020101020101" pitchFamily="49" charset="-127"/>
                <a:ea typeface="D2Coding" panose="020B0609020101020101" pitchFamily="49" charset="-127"/>
                <a:cs typeface="Consolas" panose="020B0609020204030204" pitchFamily="49" charset="0"/>
              </a:rPr>
              <a:t>BigInteger</a:t>
            </a:r>
            <a:r>
              <a:rPr lang="en-US" sz="1600" dirty="0">
                <a:latin typeface="D2Coding" panose="020B0609020101020101" pitchFamily="49" charset="-127"/>
                <a:ea typeface="D2Coding" panose="020B0609020101020101" pitchFamily="49" charset="-127"/>
                <a:cs typeface="Consolas" panose="020B0609020204030204" pitchFamily="49" charset="0"/>
              </a:rPr>
              <a:t> number = </a:t>
            </a:r>
            <a:r>
              <a:rPr lang="en-US" sz="1600" dirty="0" err="1">
                <a:latin typeface="D2Coding" panose="020B0609020101020101" pitchFamily="49" charset="-127"/>
                <a:ea typeface="D2Coding" panose="020B0609020101020101" pitchFamily="49" charset="-127"/>
                <a:cs typeface="Consolas" panose="020B0609020204030204" pitchFamily="49" charset="0"/>
              </a:rPr>
              <a:t>BigInteger.</a:t>
            </a:r>
            <a:r>
              <a:rPr lang="en-US" sz="1600" i="1" dirty="0" err="1">
                <a:latin typeface="D2Coding" panose="020B0609020101020101" pitchFamily="49" charset="-127"/>
                <a:ea typeface="D2Coding" panose="020B0609020101020101" pitchFamily="49" charset="-127"/>
                <a:cs typeface="Consolas" panose="020B0609020204030204" pitchFamily="49" charset="0"/>
              </a:rPr>
              <a:t>probablePrime</a:t>
            </a:r>
            <a:r>
              <a:rPr lang="en-US" sz="1600" dirty="0">
                <a:latin typeface="D2Coding" panose="020B0609020101020101" pitchFamily="49" charset="-127"/>
                <a:ea typeface="D2Coding" panose="020B0609020101020101" pitchFamily="49" charset="-127"/>
                <a:cs typeface="Consolas" panose="020B0609020204030204" pitchFamily="49" charset="0"/>
              </a:rPr>
              <a:t>(</a:t>
            </a:r>
            <a:r>
              <a:rPr lang="en-US" sz="1600" dirty="0">
                <a:solidFill>
                  <a:srgbClr val="6897BB"/>
                </a:solidFill>
                <a:latin typeface="D2Coding" panose="020B0609020101020101" pitchFamily="49" charset="-127"/>
                <a:ea typeface="D2Coding" panose="020B0609020101020101" pitchFamily="49" charset="-127"/>
                <a:cs typeface="Consolas" panose="020B0609020204030204" pitchFamily="49" charset="0"/>
              </a:rPr>
              <a:t>32</a:t>
            </a:r>
            <a:r>
              <a:rPr lang="en-US" sz="1600" dirty="0">
                <a:solidFill>
                  <a:srgbClr val="CC7832"/>
                </a:solidFill>
                <a:latin typeface="D2Coding" panose="020B0609020101020101" pitchFamily="49" charset="-127"/>
                <a:ea typeface="D2Coding" panose="020B0609020101020101" pitchFamily="49" charset="-127"/>
                <a:cs typeface="Consolas" panose="020B0609020204030204" pitchFamily="49" charset="0"/>
              </a:rPr>
              <a:t>, new </a:t>
            </a:r>
            <a:r>
              <a:rPr lang="en-US" sz="1600" dirty="0">
                <a:latin typeface="D2Coding" panose="020B0609020101020101" pitchFamily="49" charset="-127"/>
                <a:ea typeface="D2Coding" panose="020B0609020101020101" pitchFamily="49" charset="-127"/>
                <a:cs typeface="Consolas" panose="020B0609020204030204" pitchFamily="49" charset="0"/>
              </a:rPr>
              <a:t>Random())</a:t>
            </a:r>
            <a:r>
              <a:rPr lang="en-US" sz="1600" dirty="0">
                <a:solidFill>
                  <a:srgbClr val="CC7832"/>
                </a:solidFill>
                <a:latin typeface="D2Coding" panose="020B0609020101020101" pitchFamily="49" charset="-127"/>
                <a:ea typeface="D2Coding" panose="020B0609020101020101" pitchFamily="49" charset="-127"/>
                <a:cs typeface="Consolas" panose="020B0609020204030204" pitchFamily="49" charset="0"/>
              </a:rPr>
              <a:t>;</a:t>
            </a:r>
            <a:endParaRPr lang="en-US" sz="1600" dirty="0">
              <a:latin typeface="D2Coding" panose="020B0609020101020101" pitchFamily="49" charset="-127"/>
              <a:ea typeface="D2Coding" panose="020B0609020101020101" pitchFamily="49" charset="-127"/>
              <a:cs typeface="Consolas" panose="020B0609020204030204" pitchFamily="49" charset="0"/>
            </a:endParaRPr>
          </a:p>
        </p:txBody>
      </p:sp>
      <p:sp>
        <p:nvSpPr>
          <p:cNvPr id="7" name="Content Placeholder 2">
            <a:extLst>
              <a:ext uri="{FF2B5EF4-FFF2-40B4-BE49-F238E27FC236}">
                <a16:creationId xmlns:a16="http://schemas.microsoft.com/office/drawing/2014/main" id="{3FB2C2FB-8B47-1F4E-8C02-4C254D7E5AF2}"/>
              </a:ext>
            </a:extLst>
          </p:cNvPr>
          <p:cNvSpPr txBox="1">
            <a:spLocks/>
          </p:cNvSpPr>
          <p:nvPr/>
        </p:nvSpPr>
        <p:spPr>
          <a:xfrm>
            <a:off x="834260" y="3030384"/>
            <a:ext cx="10450796" cy="483210"/>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startAt="2"/>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are not required to create a new object each time they’re invoked.</a:t>
            </a:r>
          </a:p>
        </p:txBody>
      </p:sp>
      <p:sp>
        <p:nvSpPr>
          <p:cNvPr id="5" name="Rectangle 4">
            <a:extLst>
              <a:ext uri="{FF2B5EF4-FFF2-40B4-BE49-F238E27FC236}">
                <a16:creationId xmlns:a16="http://schemas.microsoft.com/office/drawing/2014/main" id="{4A0CEC5D-D6CC-9D40-B3EB-14CA71583299}"/>
              </a:ext>
            </a:extLst>
          </p:cNvPr>
          <p:cNvSpPr/>
          <p:nvPr/>
        </p:nvSpPr>
        <p:spPr>
          <a:xfrm>
            <a:off x="1306748" y="3599195"/>
            <a:ext cx="9994298"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CC7832"/>
                </a:solidFill>
                <a:latin typeface="D2Coding" panose="020B0609020101020101" pitchFamily="49" charset="-127"/>
                <a:ea typeface="D2Coding" panose="020B0609020101020101" pitchFamily="49" charset="-127"/>
              </a:rPr>
              <a:t>public static </a:t>
            </a:r>
            <a:r>
              <a:rPr lang="en-US" sz="1600" dirty="0">
                <a:latin typeface="D2Coding" panose="020B0609020101020101" pitchFamily="49" charset="-127"/>
                <a:ea typeface="D2Coding" panose="020B0609020101020101" pitchFamily="49" charset="-127"/>
              </a:rPr>
              <a:t>Boolean </a:t>
            </a:r>
            <a:r>
              <a:rPr lang="en-US" sz="1600" dirty="0" err="1">
                <a:solidFill>
                  <a:srgbClr val="FFC66D"/>
                </a:solidFill>
                <a:latin typeface="D2Coding" panose="020B0609020101020101" pitchFamily="49" charset="-127"/>
                <a:ea typeface="D2Coding" panose="020B0609020101020101" pitchFamily="49" charset="-127"/>
              </a:rPr>
              <a:t>valueOf</a:t>
            </a:r>
            <a:r>
              <a:rPr lang="en-US" sz="1600" dirty="0">
                <a:latin typeface="D2Coding" panose="020B0609020101020101" pitchFamily="49" charset="-127"/>
                <a:ea typeface="D2Coding" panose="020B0609020101020101" pitchFamily="49" charset="-127"/>
              </a:rPr>
              <a:t>(</a:t>
            </a:r>
            <a:r>
              <a:rPr lang="en-US" sz="1600" dirty="0" err="1">
                <a:solidFill>
                  <a:srgbClr val="CC7832"/>
                </a:solidFill>
                <a:latin typeface="D2Coding" panose="020B0609020101020101" pitchFamily="49" charset="-127"/>
                <a:ea typeface="D2Coding" panose="020B0609020101020101" pitchFamily="49" charset="-127"/>
              </a:rPr>
              <a:t>boolean</a:t>
            </a: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b) { </a:t>
            </a:r>
            <a:r>
              <a:rPr lang="en-US" sz="1600" dirty="0">
                <a:solidFill>
                  <a:srgbClr val="CC7832"/>
                </a:solidFill>
                <a:latin typeface="D2Coding" panose="020B0609020101020101" pitchFamily="49" charset="-127"/>
                <a:ea typeface="D2Coding" panose="020B0609020101020101" pitchFamily="49" charset="-127"/>
              </a:rPr>
              <a:t>return </a:t>
            </a:r>
            <a:r>
              <a:rPr lang="en-US" sz="1600" dirty="0">
                <a:latin typeface="D2Coding" panose="020B0609020101020101" pitchFamily="49" charset="-127"/>
                <a:ea typeface="D2Coding" panose="020B0609020101020101" pitchFamily="49" charset="-127"/>
              </a:rPr>
              <a:t>(b ? </a:t>
            </a:r>
            <a:r>
              <a:rPr lang="en-US" sz="1600" i="1" dirty="0">
                <a:solidFill>
                  <a:srgbClr val="9876AA"/>
                </a:solidFill>
                <a:latin typeface="D2Coding" panose="020B0609020101020101" pitchFamily="49" charset="-127"/>
                <a:ea typeface="D2Coding" panose="020B0609020101020101" pitchFamily="49" charset="-127"/>
              </a:rPr>
              <a:t>TRUE </a:t>
            </a:r>
            <a:r>
              <a:rPr lang="en-US" sz="1600" dirty="0">
                <a:latin typeface="D2Coding" panose="020B0609020101020101" pitchFamily="49" charset="-127"/>
                <a:ea typeface="D2Coding" panose="020B0609020101020101" pitchFamily="49" charset="-127"/>
              </a:rPr>
              <a:t>: </a:t>
            </a:r>
            <a:r>
              <a:rPr lang="en-US" sz="1600" i="1" dirty="0">
                <a:solidFill>
                  <a:srgbClr val="9876AA"/>
                </a:solidFill>
                <a:latin typeface="D2Coding" panose="020B0609020101020101" pitchFamily="49" charset="-127"/>
                <a:ea typeface="D2Coding" panose="020B0609020101020101" pitchFamily="49" charset="-127"/>
              </a:rPr>
              <a:t>FALSE</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a:t>
            </a:r>
          </a:p>
        </p:txBody>
      </p:sp>
      <p:sp>
        <p:nvSpPr>
          <p:cNvPr id="10" name="Content Placeholder 2">
            <a:extLst>
              <a:ext uri="{FF2B5EF4-FFF2-40B4-BE49-F238E27FC236}">
                <a16:creationId xmlns:a16="http://schemas.microsoft.com/office/drawing/2014/main" id="{7C379F29-2168-6842-B249-3BAADBFBE496}"/>
              </a:ext>
            </a:extLst>
          </p:cNvPr>
          <p:cNvSpPr txBox="1">
            <a:spLocks/>
          </p:cNvSpPr>
          <p:nvPr/>
        </p:nvSpPr>
        <p:spPr>
          <a:xfrm>
            <a:off x="844225" y="3943712"/>
            <a:ext cx="10450796" cy="483210"/>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startAt="3"/>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can return an object of any subtype of their return type.</a:t>
            </a:r>
          </a:p>
        </p:txBody>
      </p:sp>
      <p:sp>
        <p:nvSpPr>
          <p:cNvPr id="6" name="Rectangle 5">
            <a:extLst>
              <a:ext uri="{FF2B5EF4-FFF2-40B4-BE49-F238E27FC236}">
                <a16:creationId xmlns:a16="http://schemas.microsoft.com/office/drawing/2014/main" id="{1DAB2122-00ED-2C48-8A62-2604878708D1}"/>
              </a:ext>
            </a:extLst>
          </p:cNvPr>
          <p:cNvSpPr/>
          <p:nvPr/>
        </p:nvSpPr>
        <p:spPr>
          <a:xfrm>
            <a:off x="6303897" y="4507849"/>
            <a:ext cx="4955694"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CC7832"/>
                </a:solidFill>
              </a:rPr>
              <a:t>public static final </a:t>
            </a:r>
            <a:r>
              <a:rPr lang="en-US" sz="1600" dirty="0"/>
              <a:t>&lt;</a:t>
            </a:r>
            <a:r>
              <a:rPr lang="en-US" sz="1600" dirty="0">
                <a:solidFill>
                  <a:srgbClr val="507874"/>
                </a:solidFill>
              </a:rPr>
              <a:t>K</a:t>
            </a:r>
            <a:r>
              <a:rPr lang="en-US" sz="1600" dirty="0">
                <a:solidFill>
                  <a:srgbClr val="CC7832"/>
                </a:solidFill>
              </a:rPr>
              <a:t>,</a:t>
            </a:r>
            <a:r>
              <a:rPr lang="en-US" sz="1600" dirty="0">
                <a:solidFill>
                  <a:srgbClr val="507874"/>
                </a:solidFill>
              </a:rPr>
              <a:t>V</a:t>
            </a:r>
            <a:r>
              <a:rPr lang="en-US" sz="1600" dirty="0"/>
              <a:t>&gt; Map&lt;</a:t>
            </a:r>
            <a:r>
              <a:rPr lang="en-US" sz="1600" dirty="0">
                <a:solidFill>
                  <a:srgbClr val="507874"/>
                </a:solidFill>
              </a:rPr>
              <a:t>K</a:t>
            </a:r>
            <a:r>
              <a:rPr lang="en-US" sz="1600" dirty="0">
                <a:solidFill>
                  <a:srgbClr val="CC7832"/>
                </a:solidFill>
              </a:rPr>
              <a:t>,</a:t>
            </a:r>
            <a:r>
              <a:rPr lang="en-US" sz="1600" dirty="0">
                <a:solidFill>
                  <a:srgbClr val="507874"/>
                </a:solidFill>
              </a:rPr>
              <a:t>V</a:t>
            </a:r>
            <a:r>
              <a:rPr lang="en-US" sz="1600" dirty="0"/>
              <a:t>&gt; </a:t>
            </a:r>
            <a:r>
              <a:rPr lang="en-US" sz="1600" dirty="0" err="1">
                <a:solidFill>
                  <a:srgbClr val="FFC66D"/>
                </a:solidFill>
              </a:rPr>
              <a:t>emptyMap</a:t>
            </a:r>
            <a:r>
              <a:rPr lang="en-US" sz="1600" dirty="0"/>
              <a:t>() {</a:t>
            </a:r>
            <a:br>
              <a:rPr lang="en-US" sz="1600" dirty="0"/>
            </a:br>
            <a:r>
              <a:rPr lang="en-US" sz="1600" dirty="0"/>
              <a:t>    </a:t>
            </a:r>
            <a:r>
              <a:rPr lang="en-US" sz="1600" dirty="0">
                <a:solidFill>
                  <a:srgbClr val="CC7832"/>
                </a:solidFill>
              </a:rPr>
              <a:t>return </a:t>
            </a:r>
            <a:r>
              <a:rPr lang="en-US" sz="1600" dirty="0"/>
              <a:t>(Map&lt;</a:t>
            </a:r>
            <a:r>
              <a:rPr lang="en-US" sz="1600" dirty="0">
                <a:solidFill>
                  <a:srgbClr val="507874"/>
                </a:solidFill>
              </a:rPr>
              <a:t>K</a:t>
            </a:r>
            <a:r>
              <a:rPr lang="en-US" sz="1600" dirty="0">
                <a:solidFill>
                  <a:srgbClr val="CC7832"/>
                </a:solidFill>
              </a:rPr>
              <a:t>,</a:t>
            </a:r>
            <a:r>
              <a:rPr lang="en-US" sz="1600" dirty="0">
                <a:solidFill>
                  <a:srgbClr val="507874"/>
                </a:solidFill>
              </a:rPr>
              <a:t>V</a:t>
            </a:r>
            <a:r>
              <a:rPr lang="en-US" sz="1600" dirty="0"/>
              <a:t>&gt;) </a:t>
            </a:r>
            <a:r>
              <a:rPr lang="en-US" sz="1600" i="1" dirty="0">
                <a:solidFill>
                  <a:srgbClr val="9876AA"/>
                </a:solidFill>
              </a:rPr>
              <a:t>EMPTY_MAP</a:t>
            </a:r>
            <a:r>
              <a:rPr lang="en-US" sz="1600" dirty="0">
                <a:solidFill>
                  <a:srgbClr val="CC7832"/>
                </a:solidFill>
              </a:rPr>
              <a:t>;</a:t>
            </a:r>
            <a:br>
              <a:rPr lang="en-US" sz="1600" dirty="0">
                <a:solidFill>
                  <a:srgbClr val="CC7832"/>
                </a:solidFill>
              </a:rPr>
            </a:br>
            <a:r>
              <a:rPr lang="en-US" sz="1600" dirty="0"/>
              <a:t>}</a:t>
            </a:r>
          </a:p>
        </p:txBody>
      </p:sp>
      <p:sp>
        <p:nvSpPr>
          <p:cNvPr id="8" name="Rectangle 7">
            <a:extLst>
              <a:ext uri="{FF2B5EF4-FFF2-40B4-BE49-F238E27FC236}">
                <a16:creationId xmlns:a16="http://schemas.microsoft.com/office/drawing/2014/main" id="{A42DAC2F-DD1B-D848-9B22-EFED28369A4F}"/>
              </a:ext>
            </a:extLst>
          </p:cNvPr>
          <p:cNvSpPr/>
          <p:nvPr/>
        </p:nvSpPr>
        <p:spPr>
          <a:xfrm>
            <a:off x="1306748" y="4507849"/>
            <a:ext cx="4675763"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t>Map&lt;String</a:t>
            </a:r>
            <a:r>
              <a:rPr lang="en-US" sz="1600" dirty="0">
                <a:solidFill>
                  <a:srgbClr val="CC7832"/>
                </a:solidFill>
              </a:rPr>
              <a:t>, </a:t>
            </a:r>
            <a:r>
              <a:rPr lang="en-US" sz="1600" dirty="0"/>
              <a:t>String&gt; </a:t>
            </a:r>
            <a:r>
              <a:rPr lang="en-US" sz="1600" dirty="0" err="1"/>
              <a:t>emptyMap</a:t>
            </a:r>
            <a:r>
              <a:rPr lang="en-US" sz="1600" dirty="0"/>
              <a:t> = </a:t>
            </a:r>
            <a:br>
              <a:rPr lang="en-US" sz="1600" dirty="0"/>
            </a:br>
            <a:r>
              <a:rPr lang="en-US" sz="1600" dirty="0"/>
              <a:t>                                         </a:t>
            </a:r>
            <a:r>
              <a:rPr lang="en-US" sz="1600" dirty="0" err="1"/>
              <a:t>Collections.</a:t>
            </a:r>
            <a:r>
              <a:rPr lang="en-US" sz="1600" i="1" dirty="0" err="1"/>
              <a:t>emptyMap</a:t>
            </a:r>
            <a:r>
              <a:rPr lang="en-US" sz="1600" dirty="0"/>
              <a:t>()</a:t>
            </a:r>
            <a:r>
              <a:rPr lang="en-US" sz="1600" dirty="0">
                <a:solidFill>
                  <a:srgbClr val="CC7832"/>
                </a:solidFill>
              </a:rPr>
              <a:t>;</a:t>
            </a:r>
            <a:endParaRPr lang="en-US" sz="1600" dirty="0"/>
          </a:p>
        </p:txBody>
      </p:sp>
      <p:sp>
        <p:nvSpPr>
          <p:cNvPr id="15" name="Content Placeholder 2">
            <a:extLst>
              <a:ext uri="{FF2B5EF4-FFF2-40B4-BE49-F238E27FC236}">
                <a16:creationId xmlns:a16="http://schemas.microsoft.com/office/drawing/2014/main" id="{DFAFEAB0-FB97-5140-BFFE-E99B869E1DE4}"/>
              </a:ext>
            </a:extLst>
          </p:cNvPr>
          <p:cNvSpPr txBox="1">
            <a:spLocks/>
          </p:cNvSpPr>
          <p:nvPr/>
        </p:nvSpPr>
        <p:spPr>
          <a:xfrm>
            <a:off x="1306748" y="5356314"/>
            <a:ext cx="9952842" cy="1258495"/>
          </a:xfrm>
          <a:prstGeom prst="rect">
            <a:avLst/>
          </a:prstGeom>
          <a:ln w="57150">
            <a:noFill/>
          </a:ln>
        </p:spPr>
        <p:txBody>
          <a:bodyPr vert="horz" lIns="91440" tIns="45720" rIns="91440" bIns="45720" numCol="1" rtlCol="0" anchor="t">
            <a:normAutofit lnSpcReduction="10000"/>
          </a:bodyPr>
          <a:lstStyle/>
          <a:p>
            <a:pPr marL="0" indent="0">
              <a:lnSpc>
                <a:spcPct val="150000"/>
              </a:lnSpc>
              <a:spcBef>
                <a:spcPts val="0"/>
              </a:spcBef>
              <a:buFont typeface="Arial" panose="020B0604020202020204" pitchFamily="34" charset="0"/>
              <a:buNone/>
            </a:pPr>
            <a:r>
              <a:rPr lang="en-US" sz="1400" b="1"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EMPTY_MAP</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static instance of private class.</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Java 8 : the restriction that interfaces can not contain static methods was eliminated.</a:t>
            </a: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Java 9 : allows private static methods. </a:t>
            </a:r>
          </a:p>
        </p:txBody>
      </p:sp>
    </p:spTree>
    <p:extLst>
      <p:ext uri="{BB962C8B-B14F-4D97-AF65-F5344CB8AC3E}">
        <p14:creationId xmlns:p14="http://schemas.microsoft.com/office/powerpoint/2010/main" val="28077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1: Consider static factory methods instead of constructors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0" y="1461299"/>
            <a:ext cx="10462846" cy="414152"/>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Advantages of static factory methods </a:t>
            </a:r>
          </a:p>
        </p:txBody>
      </p:sp>
      <p:sp>
        <p:nvSpPr>
          <p:cNvPr id="21" name="Content Placeholder 2"/>
          <p:cNvSpPr txBox="1">
            <a:spLocks/>
          </p:cNvSpPr>
          <p:nvPr/>
        </p:nvSpPr>
        <p:spPr>
          <a:xfrm>
            <a:off x="850250" y="1876797"/>
            <a:ext cx="5030785" cy="904903"/>
          </a:xfrm>
          <a:prstGeom prst="rect">
            <a:avLst/>
          </a:prstGeom>
          <a:ln w="57150">
            <a:noFill/>
          </a:ln>
        </p:spPr>
        <p:txBody>
          <a:bodyPr vert="horz" lIns="91440" tIns="45720" rIns="91440" bIns="45720" numCol="1" rtlCol="0" anchor="t">
            <a:normAutofit fontScale="92500"/>
          </a:bodyPr>
          <a:lstStyle/>
          <a:p>
            <a:pPr marL="342900" indent="-342900">
              <a:lnSpc>
                <a:spcPct val="150000"/>
              </a:lnSpc>
              <a:spcBef>
                <a:spcPts val="0"/>
              </a:spcBef>
              <a:buFont typeface="+mj-lt"/>
              <a:buAutoNum type="arabicPeriod" startAt="4"/>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class of the returned object can vary from call to call as a function of the input parameters</a:t>
            </a:r>
          </a:p>
          <a:p>
            <a:pPr marL="342900" indent="-342900">
              <a:lnSpc>
                <a:spcPct val="150000"/>
              </a:lnSpc>
              <a:spcBef>
                <a:spcPts val="0"/>
              </a:spcBef>
              <a:buFont typeface="Arial" panose="020B0604020202020204" pitchFamily="34" charset="0"/>
              <a:buAutoNum type="arabicPeriod" startAt="4"/>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a:extLst>
              <a:ext uri="{FF2B5EF4-FFF2-40B4-BE49-F238E27FC236}">
                <a16:creationId xmlns:a16="http://schemas.microsoft.com/office/drawing/2014/main" id="{3FB2C2FB-8B47-1F4E-8C02-4C254D7E5AF2}"/>
              </a:ext>
            </a:extLst>
          </p:cNvPr>
          <p:cNvSpPr txBox="1">
            <a:spLocks/>
          </p:cNvSpPr>
          <p:nvPr/>
        </p:nvSpPr>
        <p:spPr>
          <a:xfrm>
            <a:off x="834260" y="4608926"/>
            <a:ext cx="5016817" cy="1086551"/>
          </a:xfrm>
          <a:prstGeom prst="rect">
            <a:avLst/>
          </a:prstGeom>
          <a:ln w="57150">
            <a:noFill/>
          </a:ln>
        </p:spPr>
        <p:txBody>
          <a:bodyPr vert="horz" lIns="91440" tIns="45720" rIns="91440" bIns="45720" numCol="1" rtlCol="0" anchor="t">
            <a:normAutofit fontScale="92500"/>
          </a:bodyPr>
          <a:lstStyle/>
          <a:p>
            <a:pPr marL="342900" indent="-342900">
              <a:lnSpc>
                <a:spcPct val="150000"/>
              </a:lnSpc>
              <a:spcBef>
                <a:spcPts val="0"/>
              </a:spcBef>
              <a:buFont typeface="+mj-lt"/>
              <a:buAutoNum type="arabicPeriod" startAt="5"/>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class of the returned object need no exist when the class containing the method is written</a:t>
            </a:r>
          </a:p>
        </p:txBody>
      </p:sp>
      <p:sp>
        <p:nvSpPr>
          <p:cNvPr id="15" name="Content Placeholder 2">
            <a:extLst>
              <a:ext uri="{FF2B5EF4-FFF2-40B4-BE49-F238E27FC236}">
                <a16:creationId xmlns:a16="http://schemas.microsoft.com/office/drawing/2014/main" id="{DFAFEAB0-FB97-5140-BFFE-E99B869E1DE4}"/>
              </a:ext>
            </a:extLst>
          </p:cNvPr>
          <p:cNvSpPr txBox="1">
            <a:spLocks/>
          </p:cNvSpPr>
          <p:nvPr/>
        </p:nvSpPr>
        <p:spPr>
          <a:xfrm>
            <a:off x="1235239" y="2687310"/>
            <a:ext cx="4574287" cy="1124294"/>
          </a:xfrm>
          <a:prstGeom prst="rect">
            <a:avLst/>
          </a:prstGeom>
          <a:ln w="57150">
            <a:noFill/>
          </a:ln>
        </p:spPr>
        <p:txBody>
          <a:bodyPr vert="horz" lIns="91440" tIns="45720" rIns="91440" bIns="45720" numCol="1" rtlCol="0" anchor="t">
            <a:normAutofit fontScale="92500" lnSpcReduction="20000"/>
          </a:bodyPr>
          <a:lstStyle/>
          <a:p>
            <a:pPr marL="0" indent="0">
              <a:lnSpc>
                <a:spcPct val="150000"/>
              </a:lnSpc>
              <a:spcBef>
                <a:spcPts val="0"/>
              </a:spcBef>
              <a:buFont typeface="Arial" panose="020B0604020202020204" pitchFamily="34" charset="0"/>
              <a:buNone/>
            </a:pPr>
            <a:r>
              <a:rPr lang="en-US" sz="1400" b="1" i="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class in the OpenJDK return an instance of one of two subclasses, depending on the size of the underlying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 ( &lt;= 64 :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RegularEnumSet</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&gt; 64 :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JumboEnumSet</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p>
        </p:txBody>
      </p:sp>
      <p:sp>
        <p:nvSpPr>
          <p:cNvPr id="13" name="Content Placeholder 2">
            <a:extLst>
              <a:ext uri="{FF2B5EF4-FFF2-40B4-BE49-F238E27FC236}">
                <a16:creationId xmlns:a16="http://schemas.microsoft.com/office/drawing/2014/main" id="{F5A6AC55-D017-D94F-931B-14625AC646CD}"/>
              </a:ext>
            </a:extLst>
          </p:cNvPr>
          <p:cNvSpPr txBox="1">
            <a:spLocks/>
          </p:cNvSpPr>
          <p:nvPr/>
        </p:nvSpPr>
        <p:spPr>
          <a:xfrm>
            <a:off x="1235239" y="5428648"/>
            <a:ext cx="4615838" cy="442764"/>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From the basis of </a:t>
            </a:r>
            <a:r>
              <a:rPr lang="en-US" sz="1400" b="1"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Service Provider Frameworks</a:t>
            </a:r>
          </a:p>
        </p:txBody>
      </p:sp>
      <p:sp>
        <p:nvSpPr>
          <p:cNvPr id="3" name="Rectangle 2">
            <a:extLst>
              <a:ext uri="{FF2B5EF4-FFF2-40B4-BE49-F238E27FC236}">
                <a16:creationId xmlns:a16="http://schemas.microsoft.com/office/drawing/2014/main" id="{7155A98D-B548-6D4F-B2BA-866CA07AD977}"/>
              </a:ext>
            </a:extLst>
          </p:cNvPr>
          <p:cNvSpPr/>
          <p:nvPr/>
        </p:nvSpPr>
        <p:spPr>
          <a:xfrm>
            <a:off x="5996540" y="1461299"/>
            <a:ext cx="5337004" cy="51706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100" dirty="0">
                <a:solidFill>
                  <a:srgbClr val="808080"/>
                </a:solidFill>
                <a:latin typeface="D2Coding" panose="020B0609020101020101" pitchFamily="49" charset="-127"/>
                <a:ea typeface="D2Coding" panose="020B0609020101020101" pitchFamily="49" charset="-127"/>
              </a:rPr>
              <a:t>// Service interface</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public interface </a:t>
            </a:r>
            <a:r>
              <a:rPr lang="en-US" sz="1100" dirty="0">
                <a:latin typeface="D2Coding" panose="020B0609020101020101" pitchFamily="49" charset="-127"/>
                <a:ea typeface="D2Coding" panose="020B0609020101020101" pitchFamily="49" charset="-127"/>
              </a:rPr>
              <a:t>Service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 </a:t>
            </a:r>
            <a:r>
              <a:rPr lang="en-US" sz="1100" dirty="0">
                <a:solidFill>
                  <a:srgbClr val="808080"/>
                </a:solidFill>
                <a:latin typeface="D2Coding" panose="020B0609020101020101" pitchFamily="49" charset="-127"/>
                <a:ea typeface="D2Coding" panose="020B0609020101020101" pitchFamily="49" charset="-127"/>
              </a:rPr>
              <a:t>// Service-specific methods go here</a:t>
            </a:r>
            <a:br>
              <a:rPr lang="en-US" sz="1100" dirty="0">
                <a:solidFill>
                  <a:srgbClr val="808080"/>
                </a:solidFill>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Service provider interface</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public interface </a:t>
            </a:r>
            <a:r>
              <a:rPr lang="en-US" sz="1100" dirty="0">
                <a:latin typeface="D2Coding" panose="020B0609020101020101" pitchFamily="49" charset="-127"/>
                <a:ea typeface="D2Coding" panose="020B0609020101020101" pitchFamily="49" charset="-127"/>
              </a:rPr>
              <a:t>Provider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Service </a:t>
            </a:r>
            <a:r>
              <a:rPr lang="en-US" sz="1100" dirty="0" err="1">
                <a:solidFill>
                  <a:srgbClr val="FFC66D"/>
                </a:solidFill>
                <a:latin typeface="D2Coding" panose="020B0609020101020101" pitchFamily="49" charset="-127"/>
                <a:ea typeface="D2Coding" panose="020B0609020101020101" pitchFamily="49" charset="-127"/>
              </a:rPr>
              <a:t>newService</a:t>
            </a:r>
            <a:r>
              <a:rPr lang="en-US" sz="1100" dirty="0">
                <a:latin typeface="D2Coding" panose="020B0609020101020101" pitchFamily="49" charset="-127"/>
                <a:ea typeface="D2Coding" panose="020B0609020101020101" pitchFamily="49" charset="-127"/>
              </a:rPr>
              <a:t>()</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a:t>
            </a:r>
            <a:r>
              <a:rPr lang="en-US" sz="1100" dirty="0" err="1">
                <a:solidFill>
                  <a:srgbClr val="808080"/>
                </a:solidFill>
                <a:latin typeface="D2Coding" panose="020B0609020101020101" pitchFamily="49" charset="-127"/>
                <a:ea typeface="D2Coding" panose="020B0609020101020101" pitchFamily="49" charset="-127"/>
              </a:rPr>
              <a:t>Noninstantiable</a:t>
            </a:r>
            <a:r>
              <a:rPr lang="en-US" sz="1100" dirty="0">
                <a:solidFill>
                  <a:srgbClr val="808080"/>
                </a:solidFill>
                <a:latin typeface="D2Coding" panose="020B0609020101020101" pitchFamily="49" charset="-127"/>
                <a:ea typeface="D2Coding" panose="020B0609020101020101" pitchFamily="49" charset="-127"/>
              </a:rPr>
              <a:t> class for service registration and access</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public class </a:t>
            </a:r>
            <a:r>
              <a:rPr lang="en-US" sz="1100" dirty="0">
                <a:latin typeface="D2Coding" panose="020B0609020101020101" pitchFamily="49" charset="-127"/>
                <a:ea typeface="D2Coding" panose="020B0609020101020101" pitchFamily="49" charset="-127"/>
              </a:rPr>
              <a:t>Services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private </a:t>
            </a:r>
            <a:r>
              <a:rPr lang="en-US" sz="1100" dirty="0">
                <a:solidFill>
                  <a:srgbClr val="FFC66D"/>
                </a:solidFill>
                <a:latin typeface="D2Coding" panose="020B0609020101020101" pitchFamily="49" charset="-127"/>
                <a:ea typeface="D2Coding" panose="020B0609020101020101" pitchFamily="49" charset="-127"/>
              </a:rPr>
              <a:t>Services</a:t>
            </a:r>
            <a:r>
              <a:rPr lang="en-US" sz="1100" dirty="0">
                <a:latin typeface="D2Coding" panose="020B0609020101020101" pitchFamily="49" charset="-127"/>
                <a:ea typeface="D2Coding" panose="020B0609020101020101" pitchFamily="49" charset="-127"/>
              </a:rPr>
              <a:t>() { }  </a:t>
            </a:r>
            <a:r>
              <a:rPr lang="en-US" sz="1100" dirty="0">
                <a:solidFill>
                  <a:srgbClr val="808080"/>
                </a:solidFill>
                <a:latin typeface="D2Coding" panose="020B0609020101020101" pitchFamily="49" charset="-127"/>
                <a:ea typeface="D2Coding" panose="020B0609020101020101" pitchFamily="49" charset="-127"/>
              </a:rPr>
              <a:t>// Prevents instantiation (Item 4)</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 Maps service names to services</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private static final </a:t>
            </a:r>
            <a:r>
              <a:rPr lang="en-US" sz="1100" dirty="0">
                <a:latin typeface="D2Coding" panose="020B0609020101020101" pitchFamily="49" charset="-127"/>
                <a:ea typeface="D2Coding" panose="020B0609020101020101" pitchFamily="49" charset="-127"/>
              </a:rPr>
              <a:t>Map&lt;String</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Provider&gt; </a:t>
            </a:r>
            <a:r>
              <a:rPr lang="en-US" sz="1100" i="1" dirty="0">
                <a:solidFill>
                  <a:srgbClr val="9876AA"/>
                </a:solidFill>
                <a:latin typeface="D2Coding" panose="020B0609020101020101" pitchFamily="49" charset="-127"/>
                <a:ea typeface="D2Coding" panose="020B0609020101020101" pitchFamily="49" charset="-127"/>
              </a:rPr>
              <a:t>providers </a:t>
            </a: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new </a:t>
            </a:r>
            <a:r>
              <a:rPr lang="en-US" sz="1100" dirty="0" err="1">
                <a:latin typeface="D2Coding" panose="020B0609020101020101" pitchFamily="49" charset="-127"/>
                <a:ea typeface="D2Coding" panose="020B0609020101020101" pitchFamily="49" charset="-127"/>
              </a:rPr>
              <a:t>ConcurrentHashMap</a:t>
            </a:r>
            <a:r>
              <a:rPr lang="en-US" sz="1100" dirty="0">
                <a:latin typeface="D2Coding" panose="020B0609020101020101" pitchFamily="49" charset="-127"/>
                <a:ea typeface="D2Coding" panose="020B0609020101020101" pitchFamily="49" charset="-127"/>
              </a:rPr>
              <a:t>&lt;String</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Provider&gt;()</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public static final </a:t>
            </a:r>
            <a:r>
              <a:rPr lang="en-US" sz="1100" dirty="0">
                <a:latin typeface="D2Coding" panose="020B0609020101020101" pitchFamily="49" charset="-127"/>
                <a:ea typeface="D2Coding" panose="020B0609020101020101" pitchFamily="49" charset="-127"/>
              </a:rPr>
              <a:t>String </a:t>
            </a:r>
            <a:r>
              <a:rPr lang="en-US" sz="1100" i="1" dirty="0">
                <a:solidFill>
                  <a:srgbClr val="9876AA"/>
                </a:solidFill>
                <a:latin typeface="D2Coding" panose="020B0609020101020101" pitchFamily="49" charset="-127"/>
                <a:ea typeface="D2Coding" panose="020B0609020101020101" pitchFamily="49" charset="-127"/>
              </a:rPr>
              <a:t>DEFAULT_PROVIDER_NAME </a:t>
            </a:r>
            <a:r>
              <a:rPr lang="en-US" sz="1100" dirty="0">
                <a:latin typeface="D2Coding" panose="020B0609020101020101" pitchFamily="49" charset="-127"/>
                <a:ea typeface="D2Coding" panose="020B0609020101020101" pitchFamily="49" charset="-127"/>
              </a:rPr>
              <a:t>= </a:t>
            </a:r>
            <a:r>
              <a:rPr lang="en-US" sz="1100" dirty="0">
                <a:solidFill>
                  <a:srgbClr val="6A8759"/>
                </a:solidFill>
                <a:latin typeface="D2Coding" panose="020B0609020101020101" pitchFamily="49" charset="-127"/>
                <a:ea typeface="D2Coding" panose="020B0609020101020101" pitchFamily="49" charset="-127"/>
              </a:rPr>
              <a:t>"&lt;def&gt;"</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t>
            </a:r>
            <a:r>
              <a:rPr lang="en-US" sz="1100" dirty="0">
                <a:solidFill>
                  <a:srgbClr val="808080"/>
                </a:solidFill>
                <a:latin typeface="D2Coding" panose="020B0609020101020101" pitchFamily="49" charset="-127"/>
                <a:ea typeface="D2Coding" panose="020B0609020101020101" pitchFamily="49" charset="-127"/>
              </a:rPr>
              <a:t>// Provider registration API</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public static void </a:t>
            </a:r>
            <a:r>
              <a:rPr lang="en-US" sz="1100" dirty="0" err="1">
                <a:solidFill>
                  <a:srgbClr val="FFC66D"/>
                </a:solidFill>
                <a:latin typeface="D2Coding" panose="020B0609020101020101" pitchFamily="49" charset="-127"/>
                <a:ea typeface="D2Coding" panose="020B0609020101020101" pitchFamily="49" charset="-127"/>
              </a:rPr>
              <a:t>registerDefaultProvider</a:t>
            </a:r>
            <a:r>
              <a:rPr lang="en-US" sz="1100" dirty="0">
                <a:latin typeface="D2Coding" panose="020B0609020101020101" pitchFamily="49" charset="-127"/>
                <a:ea typeface="D2Coding" panose="020B0609020101020101" pitchFamily="49" charset="-127"/>
              </a:rPr>
              <a:t>(Provider p)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i="1" dirty="0" err="1">
                <a:latin typeface="D2Coding" panose="020B0609020101020101" pitchFamily="49" charset="-127"/>
                <a:ea typeface="D2Coding" panose="020B0609020101020101" pitchFamily="49" charset="-127"/>
              </a:rPr>
              <a:t>registerProvider</a:t>
            </a:r>
            <a:r>
              <a:rPr lang="en-US" sz="1100" dirty="0">
                <a:latin typeface="D2Coding" panose="020B0609020101020101" pitchFamily="49" charset="-127"/>
                <a:ea typeface="D2Coding" panose="020B0609020101020101" pitchFamily="49" charset="-127"/>
              </a:rPr>
              <a:t>(</a:t>
            </a:r>
            <a:r>
              <a:rPr lang="en-US" sz="1100" i="1" dirty="0">
                <a:solidFill>
                  <a:srgbClr val="9876AA"/>
                </a:solidFill>
                <a:latin typeface="D2Coding" panose="020B0609020101020101" pitchFamily="49" charset="-127"/>
                <a:ea typeface="D2Coding" panose="020B0609020101020101" pitchFamily="49" charset="-127"/>
              </a:rPr>
              <a:t>DEFAULT_PROVIDER_NAME</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public static void </a:t>
            </a:r>
            <a:r>
              <a:rPr lang="en-US" sz="1100" dirty="0" err="1">
                <a:solidFill>
                  <a:srgbClr val="FFC66D"/>
                </a:solidFill>
                <a:latin typeface="D2Coding" panose="020B0609020101020101" pitchFamily="49" charset="-127"/>
                <a:ea typeface="D2Coding" panose="020B0609020101020101" pitchFamily="49" charset="-127"/>
              </a:rPr>
              <a:t>registerProvider</a:t>
            </a:r>
            <a:r>
              <a:rPr lang="en-US" sz="1100" dirty="0">
                <a:latin typeface="D2Coding" panose="020B0609020101020101" pitchFamily="49" charset="-127"/>
                <a:ea typeface="D2Coding" panose="020B0609020101020101" pitchFamily="49" charset="-127"/>
              </a:rPr>
              <a:t>(String name</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Provider p){</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i="1" dirty="0" err="1">
                <a:solidFill>
                  <a:srgbClr val="9876AA"/>
                </a:solidFill>
                <a:latin typeface="D2Coding" panose="020B0609020101020101" pitchFamily="49" charset="-127"/>
                <a:ea typeface="D2Coding" panose="020B0609020101020101" pitchFamily="49" charset="-127"/>
              </a:rPr>
              <a:t>providers</a:t>
            </a:r>
            <a:r>
              <a:rPr lang="en-US" sz="1100" dirty="0" err="1">
                <a:latin typeface="D2Coding" panose="020B0609020101020101" pitchFamily="49" charset="-127"/>
                <a:ea typeface="D2Coding" panose="020B0609020101020101" pitchFamily="49" charset="-127"/>
              </a:rPr>
              <a:t>.put</a:t>
            </a:r>
            <a:r>
              <a:rPr lang="en-US" sz="1100" dirty="0">
                <a:latin typeface="D2Coding" panose="020B0609020101020101" pitchFamily="49" charset="-127"/>
                <a:ea typeface="D2Coding" panose="020B0609020101020101" pitchFamily="49" charset="-127"/>
              </a:rPr>
              <a:t>(name</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808080"/>
                </a:solidFill>
                <a:latin typeface="D2Coding" panose="020B0609020101020101" pitchFamily="49" charset="-127"/>
                <a:ea typeface="D2Coding" panose="020B0609020101020101" pitchFamily="49" charset="-127"/>
              </a:rPr>
              <a:t>// Service access API</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public static </a:t>
            </a:r>
            <a:r>
              <a:rPr lang="en-US" sz="1100" dirty="0">
                <a:latin typeface="D2Coding" panose="020B0609020101020101" pitchFamily="49" charset="-127"/>
                <a:ea typeface="D2Coding" panose="020B0609020101020101" pitchFamily="49" charset="-127"/>
              </a:rPr>
              <a:t>Service </a:t>
            </a:r>
            <a:r>
              <a:rPr lang="en-US" sz="1100" dirty="0" err="1">
                <a:solidFill>
                  <a:srgbClr val="FFC66D"/>
                </a:solidFill>
                <a:latin typeface="D2Coding" panose="020B0609020101020101" pitchFamily="49" charset="-127"/>
                <a:ea typeface="D2Coding" panose="020B0609020101020101" pitchFamily="49" charset="-127"/>
              </a:rPr>
              <a:t>newInstance</a:t>
            </a:r>
            <a:r>
              <a:rPr lang="en-US" sz="1100" dirty="0">
                <a:latin typeface="D2Coding" panose="020B0609020101020101" pitchFamily="49" charset="-127"/>
                <a:ea typeface="D2Coding" panose="020B0609020101020101" pitchFamily="49" charset="-127"/>
              </a:rPr>
              <a:t>(String name)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Provider p = </a:t>
            </a:r>
            <a:r>
              <a:rPr lang="en-US" sz="1100" i="1" dirty="0" err="1">
                <a:solidFill>
                  <a:srgbClr val="9876AA"/>
                </a:solidFill>
                <a:latin typeface="D2Coding" panose="020B0609020101020101" pitchFamily="49" charset="-127"/>
                <a:ea typeface="D2Coding" panose="020B0609020101020101" pitchFamily="49" charset="-127"/>
              </a:rPr>
              <a:t>providers</a:t>
            </a:r>
            <a:r>
              <a:rPr lang="en-US" sz="1100" dirty="0" err="1">
                <a:latin typeface="D2Coding" panose="020B0609020101020101" pitchFamily="49" charset="-127"/>
                <a:ea typeface="D2Coding" panose="020B0609020101020101" pitchFamily="49" charset="-127"/>
              </a:rPr>
              <a:t>.get</a:t>
            </a:r>
            <a:r>
              <a:rPr lang="en-US" sz="1100" dirty="0">
                <a:latin typeface="D2Coding" panose="020B0609020101020101" pitchFamily="49" charset="-127"/>
                <a:ea typeface="D2Coding" panose="020B0609020101020101" pitchFamily="49" charset="-127"/>
              </a:rPr>
              <a:t>(name)</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if </a:t>
            </a:r>
            <a:r>
              <a:rPr lang="en-US" sz="1100" dirty="0">
                <a:latin typeface="D2Coding" panose="020B0609020101020101" pitchFamily="49" charset="-127"/>
                <a:ea typeface="D2Coding" panose="020B0609020101020101" pitchFamily="49" charset="-127"/>
              </a:rPr>
              <a:t>(p == </a:t>
            </a:r>
            <a:r>
              <a:rPr lang="en-US" sz="1100" dirty="0">
                <a:solidFill>
                  <a:srgbClr val="CC7832"/>
                </a:solidFill>
                <a:latin typeface="D2Coding" panose="020B0609020101020101" pitchFamily="49" charset="-127"/>
                <a:ea typeface="D2Coding" panose="020B0609020101020101" pitchFamily="49" charset="-127"/>
              </a:rPr>
              <a:t>null</a:t>
            </a: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throw new </a:t>
            </a:r>
            <a:r>
              <a:rPr lang="en-US" sz="1100" dirty="0" err="1">
                <a:latin typeface="D2Coding" panose="020B0609020101020101" pitchFamily="49" charset="-127"/>
                <a:ea typeface="D2Coding" panose="020B0609020101020101" pitchFamily="49" charset="-127"/>
              </a:rPr>
              <a:t>IllegalArgumentException</a:t>
            </a:r>
            <a:r>
              <a:rPr lang="en-US" sz="1100" dirty="0">
                <a:latin typeface="D2Coding" panose="020B0609020101020101" pitchFamily="49" charset="-127"/>
                <a:ea typeface="D2Coding" panose="020B0609020101020101" pitchFamily="49" charset="-127"/>
              </a:rPr>
              <a:t>(</a:t>
            </a:r>
            <a:r>
              <a:rPr lang="en-US" sz="1100" dirty="0">
                <a:solidFill>
                  <a:srgbClr val="6A8759"/>
                </a:solidFill>
                <a:latin typeface="D2Coding" panose="020B0609020101020101" pitchFamily="49" charset="-127"/>
                <a:ea typeface="D2Coding" panose="020B0609020101020101" pitchFamily="49" charset="-127"/>
              </a:rPr>
              <a:t>"No provider”); </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return </a:t>
            </a:r>
            <a:r>
              <a:rPr lang="en-US" sz="1100" dirty="0" err="1">
                <a:latin typeface="D2Coding" panose="020B0609020101020101" pitchFamily="49" charset="-127"/>
                <a:ea typeface="D2Coding" panose="020B0609020101020101" pitchFamily="49" charset="-127"/>
              </a:rPr>
              <a:t>p.newService</a:t>
            </a:r>
            <a:r>
              <a:rPr lang="en-US" sz="1100" dirty="0">
                <a:latin typeface="D2Coding" panose="020B0609020101020101" pitchFamily="49" charset="-127"/>
                <a:ea typeface="D2Coding" panose="020B0609020101020101" pitchFamily="49" charset="-127"/>
              </a:rPr>
              <a:t>()</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231635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1: Consider static factory methods instead of constructors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0" y="1461299"/>
            <a:ext cx="10462846" cy="414152"/>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Limitation of static factory methods </a:t>
            </a:r>
          </a:p>
        </p:txBody>
      </p:sp>
      <p:sp>
        <p:nvSpPr>
          <p:cNvPr id="21" name="Content Placeholder 2"/>
          <p:cNvSpPr txBox="1">
            <a:spLocks/>
          </p:cNvSpPr>
          <p:nvPr/>
        </p:nvSpPr>
        <p:spPr>
          <a:xfrm>
            <a:off x="850250" y="1876798"/>
            <a:ext cx="10450796" cy="483210"/>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Classes without public or protected constructors cannot be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subclassed</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a:extLst>
              <a:ext uri="{FF2B5EF4-FFF2-40B4-BE49-F238E27FC236}">
                <a16:creationId xmlns:a16="http://schemas.microsoft.com/office/drawing/2014/main" id="{3FB2C2FB-8B47-1F4E-8C02-4C254D7E5AF2}"/>
              </a:ext>
            </a:extLst>
          </p:cNvPr>
          <p:cNvSpPr txBox="1">
            <a:spLocks/>
          </p:cNvSpPr>
          <p:nvPr/>
        </p:nvSpPr>
        <p:spPr>
          <a:xfrm>
            <a:off x="843988" y="2544001"/>
            <a:ext cx="10450796" cy="483210"/>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startAt="2"/>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are hard for programmers to find.</a:t>
            </a:r>
          </a:p>
        </p:txBody>
      </p:sp>
      <p:sp>
        <p:nvSpPr>
          <p:cNvPr id="15" name="Content Placeholder 2">
            <a:extLst>
              <a:ext uri="{FF2B5EF4-FFF2-40B4-BE49-F238E27FC236}">
                <a16:creationId xmlns:a16="http://schemas.microsoft.com/office/drawing/2014/main" id="{DFAFEAB0-FB97-5140-BFFE-E99B869E1DE4}"/>
              </a:ext>
            </a:extLst>
          </p:cNvPr>
          <p:cNvSpPr txBox="1">
            <a:spLocks/>
          </p:cNvSpPr>
          <p:nvPr/>
        </p:nvSpPr>
        <p:spPr>
          <a:xfrm>
            <a:off x="1306748" y="2238529"/>
            <a:ext cx="9952842" cy="723473"/>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Arguably this can be a blessing in disguise because it encourages programmers to use composition instead of inheritance</a:t>
            </a:r>
          </a:p>
        </p:txBody>
      </p:sp>
      <p:sp>
        <p:nvSpPr>
          <p:cNvPr id="13" name="Content Placeholder 2">
            <a:extLst>
              <a:ext uri="{FF2B5EF4-FFF2-40B4-BE49-F238E27FC236}">
                <a16:creationId xmlns:a16="http://schemas.microsoft.com/office/drawing/2014/main" id="{F5A6AC55-D017-D94F-931B-14625AC646CD}"/>
              </a:ext>
            </a:extLst>
          </p:cNvPr>
          <p:cNvSpPr txBox="1">
            <a:spLocks/>
          </p:cNvSpPr>
          <p:nvPr/>
        </p:nvSpPr>
        <p:spPr>
          <a:xfrm>
            <a:off x="1244967" y="2907078"/>
            <a:ext cx="9952842" cy="3668819"/>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do not stand out in API documentation in the way that constructors do, so it can be difficult to figure out how to instantiate a class that provides static factory methods instead of constructors.</a:t>
            </a:r>
          </a:p>
          <a:p>
            <a:pPr marL="0" indent="0">
              <a:lnSpc>
                <a:spcPct val="150000"/>
              </a:lnSpc>
              <a:spcBef>
                <a:spcPts val="0"/>
              </a:spcBef>
              <a:buFont typeface="Arial" panose="020B0604020202020204" pitchFamily="34" charset="0"/>
              <a:buNone/>
            </a:pPr>
            <a:r>
              <a:rPr lang="en-US" sz="14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Common names for static factory methods</a:t>
            </a:r>
          </a:p>
          <a:p>
            <a:pPr marL="742950" lvl="1"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from</a:t>
            </a:r>
          </a:p>
          <a:p>
            <a:pPr marL="742950" lvl="1"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of</a:t>
            </a:r>
          </a:p>
          <a:p>
            <a:pPr marL="742950" lvl="1" indent="-285750">
              <a:lnSpc>
                <a:spcPct val="150000"/>
              </a:lnSpc>
              <a:buFont typeface="Arial" panose="020B0604020202020204" pitchFamily="34" charset="0"/>
              <a:buChar char="•"/>
            </a:pP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valueOf</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instance or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getInstance</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create or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newInstance</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panose="020B0604020202020204" pitchFamily="34" charset="0"/>
              <a:buChar char="•"/>
            </a:pP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getType</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panose="020B0604020202020204" pitchFamily="34" charset="0"/>
              <a:buChar char="•"/>
            </a:pP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newType</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type</a:t>
            </a:r>
          </a:p>
        </p:txBody>
      </p:sp>
    </p:spTree>
    <p:extLst>
      <p:ext uri="{BB962C8B-B14F-4D97-AF65-F5344CB8AC3E}">
        <p14:creationId xmlns:p14="http://schemas.microsoft.com/office/powerpoint/2010/main" val="17375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2: </a:t>
            </a:r>
            <a:r>
              <a:rPr lang="en-US" sz="27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Consider a builder when faced with many constructor parameters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190999" cy="1522148"/>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The telescoping constructor pattern works, but it is hard to write client code when there are many parameters, and harder still to read it.</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4" name="Rectangle 3">
            <a:extLst>
              <a:ext uri="{FF2B5EF4-FFF2-40B4-BE49-F238E27FC236}">
                <a16:creationId xmlns:a16="http://schemas.microsoft.com/office/drawing/2014/main" id="{2735663D-5727-DB4F-903C-6308BFDAD7C4}"/>
              </a:ext>
            </a:extLst>
          </p:cNvPr>
          <p:cNvSpPr/>
          <p:nvPr/>
        </p:nvSpPr>
        <p:spPr>
          <a:xfrm>
            <a:off x="834260" y="3646512"/>
            <a:ext cx="4194940"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err="1">
                <a:latin typeface="D2Coding" panose="020B0609020101020101" pitchFamily="49" charset="-127"/>
                <a:ea typeface="D2Coding" panose="020B0609020101020101" pitchFamily="49" charset="-127"/>
              </a:rPr>
              <a:t>NutritionFacts</a:t>
            </a:r>
            <a:r>
              <a:rPr lang="en-US" sz="1400" dirty="0">
                <a:latin typeface="D2Coding" panose="020B0609020101020101" pitchFamily="49" charset="-127"/>
                <a:ea typeface="D2Coding" panose="020B0609020101020101" pitchFamily="49" charset="-127"/>
              </a:rPr>
              <a:t> </a:t>
            </a:r>
            <a:r>
              <a:rPr lang="en-US" sz="1400" dirty="0" err="1">
                <a:solidFill>
                  <a:srgbClr val="9876AA"/>
                </a:solidFill>
                <a:latin typeface="D2Coding" panose="020B0609020101020101" pitchFamily="49" charset="-127"/>
                <a:ea typeface="D2Coding" panose="020B0609020101020101" pitchFamily="49" charset="-127"/>
              </a:rPr>
              <a:t>cocaCola</a:t>
            </a:r>
            <a:r>
              <a:rPr lang="en-US" sz="1400" dirty="0">
                <a:solidFill>
                  <a:srgbClr val="9876AA"/>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NutritionFacts</a:t>
            </a:r>
            <a:r>
              <a:rPr lang="en-US" sz="1400" dirty="0">
                <a:latin typeface="D2Coding" panose="020B0609020101020101" pitchFamily="49" charset="-127"/>
                <a:ea typeface="D2Coding" panose="020B0609020101020101" pitchFamily="49" charset="-127"/>
              </a:rPr>
              <a:t>(</a:t>
            </a:r>
          </a:p>
          <a:p>
            <a:r>
              <a:rPr lang="en-US" sz="1400" dirty="0">
                <a:solidFill>
                  <a:srgbClr val="6897BB"/>
                </a:solidFill>
                <a:latin typeface="D2Coding" panose="020B0609020101020101" pitchFamily="49" charset="-127"/>
                <a:ea typeface="D2Coding" panose="020B0609020101020101" pitchFamily="49" charset="-127"/>
              </a:rPr>
              <a:t>         240</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8</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100</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35</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27</a:t>
            </a:r>
          </a:p>
          <a:p>
            <a:r>
              <a:rPr lang="en-US" sz="1400" dirty="0">
                <a:solidFill>
                  <a:srgbClr val="6897BB"/>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endParaRPr lang="en-US" sz="1400" dirty="0">
              <a:latin typeface="D2Coding" panose="020B0609020101020101" pitchFamily="49" charset="-127"/>
              <a:ea typeface="D2Coding" panose="020B0609020101020101" pitchFamily="49" charset="-127"/>
            </a:endParaRPr>
          </a:p>
        </p:txBody>
      </p:sp>
      <p:sp>
        <p:nvSpPr>
          <p:cNvPr id="5" name="Rectangle 4">
            <a:extLst>
              <a:ext uri="{FF2B5EF4-FFF2-40B4-BE49-F238E27FC236}">
                <a16:creationId xmlns:a16="http://schemas.microsoft.com/office/drawing/2014/main" id="{F8B4A522-D414-3C4C-BB78-C8CC2E79725B}"/>
              </a:ext>
            </a:extLst>
          </p:cNvPr>
          <p:cNvSpPr/>
          <p:nvPr/>
        </p:nvSpPr>
        <p:spPr>
          <a:xfrm>
            <a:off x="5350213" y="1461299"/>
            <a:ext cx="5999646" cy="489364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200" dirty="0">
                <a:solidFill>
                  <a:srgbClr val="808080"/>
                </a:solidFill>
                <a:latin typeface="D2Coding" panose="020B0609020101020101" pitchFamily="49" charset="-127"/>
                <a:ea typeface="D2Coding" panose="020B0609020101020101" pitchFamily="49" charset="-127"/>
              </a:rPr>
              <a:t>// Telescoping constructor pattern - does not scale well!</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public class </a:t>
            </a:r>
            <a:r>
              <a:rPr lang="en-US" sz="1200" dirty="0" err="1">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final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9876AA"/>
                </a:solidFill>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808080"/>
                </a:solidFill>
                <a:latin typeface="D2Coding" panose="020B0609020101020101" pitchFamily="49" charset="-127"/>
                <a:ea typeface="D2Coding" panose="020B0609020101020101" pitchFamily="49" charset="-127"/>
              </a:rPr>
              <a:t>// (mL) required</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808080"/>
                </a:solidFill>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final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808080"/>
                </a:solidFill>
                <a:latin typeface="D2Coding" panose="020B0609020101020101" pitchFamily="49" charset="-127"/>
                <a:ea typeface="D2Coding" panose="020B0609020101020101" pitchFamily="49" charset="-127"/>
              </a:rPr>
              <a:t>// (per container) required</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808080"/>
                </a:solidFill>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final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calories</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808080"/>
                </a:solidFill>
                <a:latin typeface="D2Coding" panose="020B0609020101020101" pitchFamily="49" charset="-127"/>
                <a:ea typeface="D2Coding" panose="020B0609020101020101" pitchFamily="49" charset="-127"/>
              </a:rPr>
              <a:t>// (per serving) optional</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808080"/>
                </a:solidFill>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final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fat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808080"/>
                </a:solidFill>
                <a:latin typeface="D2Coding" panose="020B0609020101020101" pitchFamily="49" charset="-127"/>
                <a:ea typeface="D2Coding" panose="020B0609020101020101" pitchFamily="49" charset="-127"/>
              </a:rPr>
              <a:t>// (g/serving) optional</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808080"/>
                </a:solidFill>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final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sodium</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808080"/>
                </a:solidFill>
                <a:latin typeface="D2Coding" panose="020B0609020101020101" pitchFamily="49" charset="-127"/>
                <a:ea typeface="D2Coding" panose="020B0609020101020101" pitchFamily="49" charset="-127"/>
              </a:rPr>
              <a:t>// (mg/serving) optional</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808080"/>
                </a:solidFill>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solidFill>
                  <a:srgbClr val="FFC66D"/>
                </a:solidFill>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servings)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this</a:t>
            </a:r>
            <a:r>
              <a:rPr lang="en-US" sz="1200" dirty="0">
                <a:latin typeface="D2Coding" panose="020B0609020101020101" pitchFamily="49" charset="-127"/>
                <a:ea typeface="D2Coding" panose="020B0609020101020101" pitchFamily="49" charset="-127"/>
              </a:rPr>
              <a:t>(</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6897BB"/>
                </a:solidFill>
                <a:latin typeface="D2Coding" panose="020B0609020101020101" pitchFamily="49" charset="-127"/>
                <a:ea typeface="D2Coding" panose="020B0609020101020101" pitchFamily="49" charset="-127"/>
              </a:rPr>
              <a:t>0</a:t>
            </a:r>
            <a:r>
              <a:rPr lang="en-US" sz="1200" dirty="0">
                <a:latin typeface="D2Coding" panose="020B0609020101020101" pitchFamily="49" charset="-127"/>
                <a:ea typeface="D2Coding" panose="020B0609020101020101" pitchFamily="49" charset="-127"/>
              </a:rPr>
              <a: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solidFill>
                  <a:srgbClr val="FFC66D"/>
                </a:solidFill>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calories)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this</a:t>
            </a:r>
            <a:r>
              <a:rPr lang="en-US" sz="1200" dirty="0">
                <a:latin typeface="D2Coding" panose="020B0609020101020101" pitchFamily="49" charset="-127"/>
                <a:ea typeface="D2Coding" panose="020B0609020101020101" pitchFamily="49" charset="-127"/>
              </a:rPr>
              <a:t>(</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calories</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6897BB"/>
                </a:solidFill>
                <a:latin typeface="D2Coding" panose="020B0609020101020101" pitchFamily="49" charset="-127"/>
                <a:ea typeface="D2Coding" panose="020B0609020101020101" pitchFamily="49" charset="-127"/>
              </a:rPr>
              <a:t>0</a:t>
            </a:r>
            <a:r>
              <a:rPr lang="en-US" sz="1200" dirty="0">
                <a:latin typeface="D2Coding" panose="020B0609020101020101" pitchFamily="49" charset="-127"/>
                <a:ea typeface="D2Coding" panose="020B0609020101020101" pitchFamily="49" charset="-127"/>
              </a:rPr>
              <a: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solidFill>
                  <a:srgbClr val="FFC66D"/>
                </a:solidFill>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calories</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fat)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this</a:t>
            </a:r>
            <a:r>
              <a:rPr lang="en-US" sz="1200" dirty="0">
                <a:latin typeface="D2Coding" panose="020B0609020101020101" pitchFamily="49" charset="-127"/>
                <a:ea typeface="D2Coding" panose="020B0609020101020101" pitchFamily="49" charset="-127"/>
              </a:rPr>
              <a:t>(</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calories</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fat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6897BB"/>
                </a:solidFill>
                <a:latin typeface="D2Coding" panose="020B0609020101020101" pitchFamily="49" charset="-127"/>
                <a:ea typeface="D2Coding" panose="020B0609020101020101" pitchFamily="49" charset="-127"/>
              </a:rPr>
              <a:t>0</a:t>
            </a:r>
            <a:r>
              <a:rPr lang="en-US" sz="1200" dirty="0">
                <a:latin typeface="D2Coding" panose="020B0609020101020101" pitchFamily="49" charset="-127"/>
                <a:ea typeface="D2Coding" panose="020B0609020101020101" pitchFamily="49" charset="-127"/>
              </a:rPr>
              <a: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solidFill>
                  <a:srgbClr val="FFC66D"/>
                </a:solidFill>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calories</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fat</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sodium)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this</a:t>
            </a:r>
            <a:r>
              <a:rPr lang="en-US" sz="1200" dirty="0" err="1">
                <a:latin typeface="D2Coding" panose="020B0609020101020101" pitchFamily="49" charset="-127"/>
                <a:ea typeface="D2Coding" panose="020B0609020101020101" pitchFamily="49" charset="-127"/>
              </a:rPr>
              <a:t>.</a:t>
            </a:r>
            <a:r>
              <a:rPr lang="en-US" sz="1200" dirty="0" err="1">
                <a:solidFill>
                  <a:srgbClr val="9876AA"/>
                </a:solidFill>
                <a:latin typeface="D2Coding" panose="020B0609020101020101" pitchFamily="49" charset="-127"/>
                <a:ea typeface="D2Coding" panose="020B0609020101020101" pitchFamily="49" charset="-127"/>
              </a:rPr>
              <a:t>servingSize</a:t>
            </a: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this</a:t>
            </a:r>
            <a:r>
              <a:rPr lang="en-US" sz="1200" dirty="0" err="1">
                <a:latin typeface="D2Coding" panose="020B0609020101020101" pitchFamily="49" charset="-127"/>
                <a:ea typeface="D2Coding" panose="020B0609020101020101" pitchFamily="49" charset="-127"/>
              </a:rPr>
              <a:t>.</a:t>
            </a:r>
            <a:r>
              <a:rPr lang="en-US" sz="1200" dirty="0" err="1">
                <a:solidFill>
                  <a:srgbClr val="9876AA"/>
                </a:solidFill>
                <a:latin typeface="D2Coding" panose="020B0609020101020101" pitchFamily="49" charset="-127"/>
                <a:ea typeface="D2Coding" panose="020B0609020101020101" pitchFamily="49" charset="-127"/>
              </a:rPr>
              <a:t>servings</a:t>
            </a: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servings</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this</a:t>
            </a:r>
            <a:r>
              <a:rPr lang="en-US" sz="1200" dirty="0" err="1">
                <a:latin typeface="D2Coding" panose="020B0609020101020101" pitchFamily="49" charset="-127"/>
                <a:ea typeface="D2Coding" panose="020B0609020101020101" pitchFamily="49" charset="-127"/>
              </a:rPr>
              <a:t>.</a:t>
            </a:r>
            <a:r>
              <a:rPr lang="en-US" sz="1200" dirty="0" err="1">
                <a:solidFill>
                  <a:srgbClr val="9876AA"/>
                </a:solidFill>
                <a:latin typeface="D2Coding" panose="020B0609020101020101" pitchFamily="49" charset="-127"/>
                <a:ea typeface="D2Coding" panose="020B0609020101020101" pitchFamily="49" charset="-127"/>
              </a:rPr>
              <a:t>calories</a:t>
            </a: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calories</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this</a:t>
            </a:r>
            <a:r>
              <a:rPr lang="en-US" sz="1200" dirty="0" err="1">
                <a:latin typeface="D2Coding" panose="020B0609020101020101" pitchFamily="49" charset="-127"/>
                <a:ea typeface="D2Coding" panose="020B0609020101020101" pitchFamily="49" charset="-127"/>
              </a:rPr>
              <a:t>.</a:t>
            </a:r>
            <a:r>
              <a:rPr lang="en-US" sz="1200" dirty="0" err="1">
                <a:solidFill>
                  <a:srgbClr val="9876AA"/>
                </a:solidFill>
                <a:latin typeface="D2Coding" panose="020B0609020101020101" pitchFamily="49" charset="-127"/>
                <a:ea typeface="D2Coding" panose="020B0609020101020101" pitchFamily="49" charset="-127"/>
              </a:rPr>
              <a:t>fat</a:t>
            </a: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fat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this</a:t>
            </a:r>
            <a:r>
              <a:rPr lang="en-US" sz="1200" dirty="0" err="1">
                <a:latin typeface="D2Coding" panose="020B0609020101020101" pitchFamily="49" charset="-127"/>
                <a:ea typeface="D2Coding" panose="020B0609020101020101" pitchFamily="49" charset="-127"/>
              </a:rPr>
              <a:t>.</a:t>
            </a:r>
            <a:r>
              <a:rPr lang="en-US" sz="1200" dirty="0" err="1">
                <a:solidFill>
                  <a:srgbClr val="9876AA"/>
                </a:solidFill>
                <a:latin typeface="D2Coding" panose="020B0609020101020101" pitchFamily="49" charset="-127"/>
                <a:ea typeface="D2Coding" panose="020B0609020101020101" pitchFamily="49" charset="-127"/>
              </a:rPr>
              <a:t>sodium</a:t>
            </a: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sodium</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377519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2: </a:t>
            </a:r>
            <a:r>
              <a:rPr lang="en-US" sz="27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Consider a builder when faced with many constructor parameters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415659" cy="2260812"/>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JavaBean pattern – construction is split across multiple calls, JavaBean my be in an inconsistent state partway through its construction and the classes must have </a:t>
            </a:r>
            <a:r>
              <a:rPr lang="en-US" sz="1600" b="1" dirty="0" err="1">
                <a:latin typeface="Helvetica Neue" panose="020B0702040204020203" pitchFamily="34" charset="0"/>
                <a:ea typeface="Helvetica Neue" panose="020B0702040204020203" pitchFamily="34" charset="0"/>
                <a:cs typeface="Helvetica Neue" panose="020B0502040204020203" pitchFamily="34" charset="0"/>
              </a:rPr>
              <a:t>setXXX</a:t>
            </a:r>
            <a:r>
              <a:rPr lang="en-US" sz="1600" b="1" dirty="0">
                <a:latin typeface="Helvetica Neue" panose="020B0702040204020203" pitchFamily="34" charset="0"/>
                <a:ea typeface="Helvetica Neue" panose="020B0702040204020203" pitchFamily="34" charset="0"/>
                <a:cs typeface="Helvetica Neue" panose="020B0502040204020203" pitchFamily="34" charset="0"/>
              </a:rPr>
              <a:t> method of each property, so this class can not make immutable.</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4" name="Rectangle 3">
            <a:extLst>
              <a:ext uri="{FF2B5EF4-FFF2-40B4-BE49-F238E27FC236}">
                <a16:creationId xmlns:a16="http://schemas.microsoft.com/office/drawing/2014/main" id="{1597D0E2-A7FB-9446-9364-D2A2CDB2DDC9}"/>
              </a:ext>
            </a:extLst>
          </p:cNvPr>
          <p:cNvSpPr/>
          <p:nvPr/>
        </p:nvSpPr>
        <p:spPr>
          <a:xfrm>
            <a:off x="5544766" y="1461299"/>
            <a:ext cx="5805093"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public class </a:t>
            </a:r>
            <a:r>
              <a:rPr lang="en-US" sz="1400" dirty="0" err="1">
                <a:latin typeface="D2Coding" panose="020B0609020101020101" pitchFamily="49" charset="-127"/>
                <a:ea typeface="D2Coding" panose="020B0609020101020101" pitchFamily="49" charset="-127"/>
              </a:rPr>
              <a:t>NutritionFacts</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Parameters initialized to default values (if any)</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solidFill>
                  <a:srgbClr val="9876AA"/>
                </a:solidFill>
                <a:latin typeface="D2Coding" panose="020B0609020101020101" pitchFamily="49" charset="-127"/>
                <a:ea typeface="D2Coding" panose="020B0609020101020101" pitchFamily="49" charset="-127"/>
              </a:rPr>
              <a:t>servingSize</a:t>
            </a:r>
            <a:r>
              <a:rPr lang="en-US" sz="1400" dirty="0">
                <a:solidFill>
                  <a:srgbClr val="9876AA"/>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1</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Required; no default value</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servings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1</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Required; no default value</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private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calories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private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fat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private </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9876AA"/>
                </a:solidFill>
                <a:latin typeface="D2Coding" panose="020B0609020101020101" pitchFamily="49" charset="-127"/>
                <a:ea typeface="D2Coding" panose="020B0609020101020101" pitchFamily="49" charset="-127"/>
              </a:rPr>
              <a:t>sodium </a:t>
            </a:r>
            <a:r>
              <a:rPr lang="en-US" sz="1400" dirty="0">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0</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public </a:t>
            </a:r>
            <a:r>
              <a:rPr lang="en-US" sz="1400" dirty="0" err="1">
                <a:solidFill>
                  <a:srgbClr val="FFC66D"/>
                </a:solidFill>
                <a:latin typeface="D2Coding" panose="020B0609020101020101" pitchFamily="49" charset="-127"/>
                <a:ea typeface="D2Coding" panose="020B0609020101020101" pitchFamily="49" charset="-127"/>
              </a:rPr>
              <a:t>NutritionFacts</a:t>
            </a:r>
            <a:r>
              <a:rPr lang="en-US" sz="1400" dirty="0">
                <a:latin typeface="D2Coding" panose="020B0609020101020101" pitchFamily="49" charset="-127"/>
                <a:ea typeface="D2Coding" panose="020B0609020101020101" pitchFamily="49" charset="-127"/>
              </a:rPr>
              <a:t>() {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808080"/>
                </a:solidFill>
                <a:latin typeface="D2Coding" panose="020B0609020101020101" pitchFamily="49" charset="-127"/>
                <a:ea typeface="D2Coding" panose="020B0609020101020101" pitchFamily="49" charset="-127"/>
              </a:rPr>
              <a:t>// Setters</a:t>
            </a:r>
            <a:br>
              <a:rPr lang="en-US" sz="1400" dirty="0">
                <a:solidFill>
                  <a:srgbClr val="808080"/>
                </a:solidFill>
                <a:latin typeface="D2Coding" panose="020B0609020101020101" pitchFamily="49" charset="-127"/>
                <a:ea typeface="D2Coding" panose="020B0609020101020101" pitchFamily="49" charset="-127"/>
              </a:rPr>
            </a:br>
            <a:r>
              <a:rPr lang="en-US" sz="1400" dirty="0">
                <a:solidFill>
                  <a:srgbClr val="808080"/>
                </a:solidFill>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err="1">
                <a:solidFill>
                  <a:srgbClr val="FFC66D"/>
                </a:solidFill>
                <a:latin typeface="D2Coding" panose="020B0609020101020101" pitchFamily="49" charset="-127"/>
                <a:ea typeface="D2Coding" panose="020B0609020101020101" pitchFamily="49" charset="-127"/>
              </a:rPr>
              <a:t>setServingSize</a:t>
            </a:r>
            <a:r>
              <a:rPr lang="en-US" sz="1400" dirty="0">
                <a:latin typeface="D2Coding" panose="020B0609020101020101" pitchFamily="49" charset="-127"/>
                <a:ea typeface="D2Coding" panose="020B0609020101020101" pitchFamily="49" charset="-127"/>
              </a:rPr>
              <a:t>(</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latin typeface="D2Coding" panose="020B0609020101020101" pitchFamily="49" charset="-127"/>
                <a:ea typeface="D2Coding" panose="020B0609020101020101" pitchFamily="49" charset="-127"/>
              </a:rPr>
              <a:t>) { </a:t>
            </a:r>
            <a:r>
              <a:rPr lang="en-US" sz="1400" dirty="0" err="1">
                <a:solidFill>
                  <a:srgbClr val="9876AA"/>
                </a:solidFill>
                <a:latin typeface="D2Coding" panose="020B0609020101020101" pitchFamily="49" charset="-127"/>
                <a:ea typeface="D2Coding" panose="020B0609020101020101" pitchFamily="49" charset="-127"/>
              </a:rPr>
              <a:t>servingSize</a:t>
            </a:r>
            <a:r>
              <a:rPr lang="en-US" sz="1400" dirty="0">
                <a:solidFill>
                  <a:srgbClr val="9876AA"/>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err="1">
                <a:solidFill>
                  <a:srgbClr val="FFC66D"/>
                </a:solidFill>
                <a:latin typeface="D2Coding" panose="020B0609020101020101" pitchFamily="49" charset="-127"/>
                <a:ea typeface="D2Coding" panose="020B0609020101020101" pitchFamily="49" charset="-127"/>
              </a:rPr>
              <a:t>setServings</a:t>
            </a:r>
            <a:r>
              <a:rPr lang="en-US" sz="1400" dirty="0">
                <a:latin typeface="D2Coding" panose="020B0609020101020101" pitchFamily="49" charset="-127"/>
                <a:ea typeface="D2Coding" panose="020B0609020101020101" pitchFamily="49" charset="-127"/>
              </a:rPr>
              <a:t>(</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latin typeface="D2Coding" panose="020B0609020101020101" pitchFamily="49" charset="-127"/>
                <a:ea typeface="D2Coding" panose="020B0609020101020101" pitchFamily="49" charset="-127"/>
              </a:rPr>
              <a:t>) { </a:t>
            </a:r>
            <a:r>
              <a:rPr lang="en-US" sz="1400" dirty="0">
                <a:solidFill>
                  <a:srgbClr val="9876AA"/>
                </a:solidFill>
                <a:latin typeface="D2Coding" panose="020B0609020101020101" pitchFamily="49" charset="-127"/>
                <a:ea typeface="D2Coding" panose="020B0609020101020101" pitchFamily="49" charset="-127"/>
              </a:rPr>
              <a:t>servings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err="1">
                <a:solidFill>
                  <a:srgbClr val="FFC66D"/>
                </a:solidFill>
                <a:latin typeface="D2Coding" panose="020B0609020101020101" pitchFamily="49" charset="-127"/>
                <a:ea typeface="D2Coding" panose="020B0609020101020101" pitchFamily="49" charset="-127"/>
              </a:rPr>
              <a:t>setCalories</a:t>
            </a:r>
            <a:r>
              <a:rPr lang="en-US" sz="1400" dirty="0">
                <a:latin typeface="D2Coding" panose="020B0609020101020101" pitchFamily="49" charset="-127"/>
                <a:ea typeface="D2Coding" panose="020B0609020101020101" pitchFamily="49" charset="-127"/>
              </a:rPr>
              <a:t>(</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latin typeface="D2Coding" panose="020B0609020101020101" pitchFamily="49" charset="-127"/>
                <a:ea typeface="D2Coding" panose="020B0609020101020101" pitchFamily="49" charset="-127"/>
              </a:rPr>
              <a:t>) { </a:t>
            </a:r>
            <a:r>
              <a:rPr lang="en-US" sz="1400" dirty="0">
                <a:solidFill>
                  <a:srgbClr val="9876AA"/>
                </a:solidFill>
                <a:latin typeface="D2Coding" panose="020B0609020101020101" pitchFamily="49" charset="-127"/>
                <a:ea typeface="D2Coding" panose="020B0609020101020101" pitchFamily="49" charset="-127"/>
              </a:rPr>
              <a:t>calories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err="1">
                <a:solidFill>
                  <a:srgbClr val="FFC66D"/>
                </a:solidFill>
                <a:latin typeface="D2Coding" panose="020B0609020101020101" pitchFamily="49" charset="-127"/>
                <a:ea typeface="D2Coding" panose="020B0609020101020101" pitchFamily="49" charset="-127"/>
              </a:rPr>
              <a:t>setFat</a:t>
            </a:r>
            <a:r>
              <a:rPr lang="en-US" sz="1400" dirty="0">
                <a:latin typeface="D2Coding" panose="020B0609020101020101" pitchFamily="49" charset="-127"/>
                <a:ea typeface="D2Coding" panose="020B0609020101020101" pitchFamily="49" charset="-127"/>
              </a:rPr>
              <a:t>(</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latin typeface="D2Coding" panose="020B0609020101020101" pitchFamily="49" charset="-127"/>
                <a:ea typeface="D2Coding" panose="020B0609020101020101" pitchFamily="49" charset="-127"/>
              </a:rPr>
              <a:t>) { </a:t>
            </a:r>
            <a:r>
              <a:rPr lang="en-US" sz="1400" dirty="0">
                <a:solidFill>
                  <a:srgbClr val="9876AA"/>
                </a:solidFill>
                <a:latin typeface="D2Coding" panose="020B0609020101020101" pitchFamily="49" charset="-127"/>
                <a:ea typeface="D2Coding" panose="020B0609020101020101" pitchFamily="49" charset="-127"/>
              </a:rPr>
              <a:t>fat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err="1">
                <a:solidFill>
                  <a:srgbClr val="FFC66D"/>
                </a:solidFill>
                <a:latin typeface="D2Coding" panose="020B0609020101020101" pitchFamily="49" charset="-127"/>
                <a:ea typeface="D2Coding" panose="020B0609020101020101" pitchFamily="49" charset="-127"/>
              </a:rPr>
              <a:t>setSodium</a:t>
            </a:r>
            <a:r>
              <a:rPr lang="en-US" sz="1400" dirty="0">
                <a:latin typeface="D2Coding" panose="020B0609020101020101" pitchFamily="49" charset="-127"/>
                <a:ea typeface="D2Coding" panose="020B0609020101020101" pitchFamily="49" charset="-127"/>
              </a:rPr>
              <a:t>(</a:t>
            </a:r>
            <a:r>
              <a:rPr lang="en-US" sz="1400" dirty="0" err="1">
                <a:solidFill>
                  <a:srgbClr val="CC7832"/>
                </a:solidFill>
                <a:latin typeface="D2Coding" panose="020B0609020101020101" pitchFamily="49" charset="-127"/>
                <a:ea typeface="D2Coding" panose="020B0609020101020101" pitchFamily="49" charset="-127"/>
              </a:rPr>
              <a:t>int</a:t>
            </a: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latin typeface="D2Coding" panose="020B0609020101020101" pitchFamily="49" charset="-127"/>
                <a:ea typeface="D2Coding" panose="020B0609020101020101" pitchFamily="49" charset="-127"/>
              </a:rPr>
              <a:t>) { </a:t>
            </a:r>
            <a:r>
              <a:rPr lang="en-US" sz="1400" dirty="0">
                <a:solidFill>
                  <a:srgbClr val="9876AA"/>
                </a:solidFill>
                <a:latin typeface="D2Coding" panose="020B0609020101020101" pitchFamily="49" charset="-127"/>
                <a:ea typeface="D2Coding" panose="020B0609020101020101" pitchFamily="49" charset="-127"/>
              </a:rPr>
              <a:t>sodium </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val</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
        <p:nvSpPr>
          <p:cNvPr id="5" name="Rectangle 4">
            <a:extLst>
              <a:ext uri="{FF2B5EF4-FFF2-40B4-BE49-F238E27FC236}">
                <a16:creationId xmlns:a16="http://schemas.microsoft.com/office/drawing/2014/main" id="{BFE4352C-3F2D-0D44-859B-CD13DB708CB7}"/>
              </a:ext>
            </a:extLst>
          </p:cNvPr>
          <p:cNvSpPr/>
          <p:nvPr/>
        </p:nvSpPr>
        <p:spPr>
          <a:xfrm>
            <a:off x="5544765" y="5177310"/>
            <a:ext cx="5805093"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err="1">
                <a:latin typeface="D2Coding" panose="020B0609020101020101" pitchFamily="49" charset="-127"/>
                <a:ea typeface="D2Coding" panose="020B0609020101020101" pitchFamily="49" charset="-127"/>
              </a:rPr>
              <a:t>NutritionFacts</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cocaCola</a:t>
            </a:r>
            <a:r>
              <a:rPr lang="en-US" sz="1400" dirty="0">
                <a:latin typeface="D2Coding" panose="020B0609020101020101" pitchFamily="49" charset="-127"/>
                <a:ea typeface="D2Coding" panose="020B0609020101020101" pitchFamily="49" charset="-127"/>
              </a:rPr>
              <a:t> =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NutritionFacts</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p>
          <a:p>
            <a:r>
              <a:rPr lang="en-US" sz="1400" dirty="0" err="1">
                <a:latin typeface="D2Coding" panose="020B0609020101020101" pitchFamily="49" charset="-127"/>
                <a:ea typeface="D2Coding" panose="020B0609020101020101" pitchFamily="49" charset="-127"/>
              </a:rPr>
              <a:t>cocaCola.setServingSize</a:t>
            </a:r>
            <a:r>
              <a:rPr lang="en-US" sz="1400" dirty="0">
                <a:latin typeface="D2Coding" panose="020B0609020101020101" pitchFamily="49" charset="-127"/>
                <a:ea typeface="D2Coding" panose="020B0609020101020101" pitchFamily="49" charset="-127"/>
              </a:rPr>
              <a:t>(</a:t>
            </a:r>
            <a:r>
              <a:rPr lang="en-US" sz="1400" dirty="0">
                <a:solidFill>
                  <a:srgbClr val="6897BB"/>
                </a:solidFill>
                <a:latin typeface="D2Coding" panose="020B0609020101020101" pitchFamily="49" charset="-127"/>
                <a:ea typeface="D2Coding" panose="020B0609020101020101" pitchFamily="49" charset="-127"/>
              </a:rPr>
              <a:t>240</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p>
          <a:p>
            <a:r>
              <a:rPr lang="en-US" sz="1400" dirty="0" err="1">
                <a:latin typeface="D2Coding" panose="020B0609020101020101" pitchFamily="49" charset="-127"/>
                <a:ea typeface="D2Coding" panose="020B0609020101020101" pitchFamily="49" charset="-127"/>
              </a:rPr>
              <a:t>cocaCola.setServings</a:t>
            </a:r>
            <a:r>
              <a:rPr lang="en-US" sz="1400" dirty="0">
                <a:latin typeface="D2Coding" panose="020B0609020101020101" pitchFamily="49" charset="-127"/>
                <a:ea typeface="D2Coding" panose="020B0609020101020101" pitchFamily="49" charset="-127"/>
              </a:rPr>
              <a:t>(</a:t>
            </a:r>
            <a:r>
              <a:rPr lang="en-US" sz="1400" dirty="0">
                <a:solidFill>
                  <a:srgbClr val="6897BB"/>
                </a:solidFill>
                <a:latin typeface="D2Coding" panose="020B0609020101020101" pitchFamily="49" charset="-127"/>
                <a:ea typeface="D2Coding" panose="020B0609020101020101" pitchFamily="49" charset="-127"/>
              </a:rPr>
              <a:t>8</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err="1">
                <a:latin typeface="D2Coding" panose="020B0609020101020101" pitchFamily="49" charset="-127"/>
                <a:ea typeface="D2Coding" panose="020B0609020101020101" pitchFamily="49" charset="-127"/>
              </a:rPr>
              <a:t>cocaCola.</a:t>
            </a:r>
            <a:r>
              <a:rPr lang="en-US" sz="1200" dirty="0" err="1">
                <a:latin typeface="D2Coding" panose="020B0609020101020101" pitchFamily="49" charset="-127"/>
                <a:ea typeface="D2Coding" panose="020B0609020101020101" pitchFamily="49" charset="-127"/>
              </a:rPr>
              <a:t>setCalories</a:t>
            </a:r>
            <a:r>
              <a:rPr lang="en-US" sz="1400" dirty="0">
                <a:latin typeface="D2Coding" panose="020B0609020101020101" pitchFamily="49" charset="-127"/>
                <a:ea typeface="D2Coding" panose="020B0609020101020101" pitchFamily="49" charset="-127"/>
              </a:rPr>
              <a:t>(</a:t>
            </a:r>
            <a:r>
              <a:rPr lang="en-US" sz="1400" dirty="0">
                <a:solidFill>
                  <a:srgbClr val="6897BB"/>
                </a:solidFill>
                <a:latin typeface="D2Coding" panose="020B0609020101020101" pitchFamily="49" charset="-127"/>
                <a:ea typeface="D2Coding" panose="020B0609020101020101" pitchFamily="49" charset="-127"/>
              </a:rPr>
              <a:t>100</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err="1">
                <a:latin typeface="D2Coding" panose="020B0609020101020101" pitchFamily="49" charset="-127"/>
                <a:ea typeface="D2Coding" panose="020B0609020101020101" pitchFamily="49" charset="-127"/>
              </a:rPr>
              <a:t>cocaCola.setSodium</a:t>
            </a:r>
            <a:r>
              <a:rPr lang="en-US" sz="1400" dirty="0">
                <a:latin typeface="D2Coding" panose="020B0609020101020101" pitchFamily="49" charset="-127"/>
                <a:ea typeface="D2Coding" panose="020B0609020101020101" pitchFamily="49" charset="-127"/>
              </a:rPr>
              <a:t>(</a:t>
            </a:r>
            <a:r>
              <a:rPr lang="en-US" sz="1400" dirty="0">
                <a:solidFill>
                  <a:srgbClr val="6897BB"/>
                </a:solidFill>
                <a:latin typeface="D2Coding" panose="020B0609020101020101" pitchFamily="49" charset="-127"/>
                <a:ea typeface="D2Coding" panose="020B0609020101020101" pitchFamily="49" charset="-127"/>
              </a:rPr>
              <a:t>35</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endParaRPr lang="en-US" sz="1400" dirty="0">
              <a:latin typeface="D2Coding" panose="020B0609020101020101" pitchFamily="49" charset="-127"/>
              <a:ea typeface="D2Coding" panose="020B0609020101020101" pitchFamily="49" charset="-127"/>
            </a:endParaRPr>
          </a:p>
        </p:txBody>
      </p:sp>
    </p:spTree>
    <p:extLst>
      <p:ext uri="{BB962C8B-B14F-4D97-AF65-F5344CB8AC3E}">
        <p14:creationId xmlns:p14="http://schemas.microsoft.com/office/powerpoint/2010/main" val="148958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2: </a:t>
            </a:r>
            <a:r>
              <a:rPr lang="en-US" sz="27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Consider a builder when faced with many constructor parameters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190999"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Builder pattern – client code is easy to write and easy to read.</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a:extLst>
              <a:ext uri="{FF2B5EF4-FFF2-40B4-BE49-F238E27FC236}">
                <a16:creationId xmlns:a16="http://schemas.microsoft.com/office/drawing/2014/main" id="{8B105863-CE46-C944-BCED-749DCFEB41AE}"/>
              </a:ext>
            </a:extLst>
          </p:cNvPr>
          <p:cNvSpPr txBox="1">
            <a:spLocks/>
          </p:cNvSpPr>
          <p:nvPr/>
        </p:nvSpPr>
        <p:spPr>
          <a:xfrm>
            <a:off x="834260" y="2238529"/>
            <a:ext cx="4194940" cy="1205062"/>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Builder pattern is a good choice when designing classes whose constructors or static factories would have more than a handful of parameters</a:t>
            </a: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4000AA2B-6A9B-1A4F-B726-4C46492FFFAA}"/>
              </a:ext>
            </a:extLst>
          </p:cNvPr>
          <p:cNvSpPr/>
          <p:nvPr/>
        </p:nvSpPr>
        <p:spPr>
          <a:xfrm>
            <a:off x="5318616" y="1461299"/>
            <a:ext cx="6096000"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sz="1200" dirty="0">
                <a:solidFill>
                  <a:srgbClr val="CC7832"/>
                </a:solidFill>
                <a:latin typeface="D2Coding" panose="020B0609020101020101" pitchFamily="49" charset="-127"/>
                <a:ea typeface="D2Coding" panose="020B0609020101020101" pitchFamily="49" charset="-127"/>
              </a:rPr>
              <a:t>public class </a:t>
            </a:r>
            <a:r>
              <a:rPr lang="en-US" sz="1200" dirty="0" err="1">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final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9876AA"/>
                </a:solidFill>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9876AA"/>
                </a:solidFill>
                <a:latin typeface="D2Coding" panose="020B0609020101020101" pitchFamily="49" charset="-127"/>
                <a:ea typeface="D2Coding" panose="020B0609020101020101" pitchFamily="49" charset="-127"/>
              </a:rPr>
              <a:t>calories</a:t>
            </a:r>
            <a:r>
              <a:rPr lang="en-US" sz="1200" dirty="0" err="1">
                <a:solidFill>
                  <a:srgbClr val="CC7832"/>
                </a:solidFill>
                <a:latin typeface="D2Coding" panose="020B0609020101020101" pitchFamily="49" charset="-127"/>
                <a:ea typeface="D2Coding" panose="020B0609020101020101" pitchFamily="49" charset="-127"/>
              </a:rPr>
              <a:t>,</a:t>
            </a:r>
            <a:r>
              <a:rPr lang="en-US" sz="1200" dirty="0" err="1">
                <a:solidFill>
                  <a:srgbClr val="9876AA"/>
                </a:solidFill>
                <a:latin typeface="D2Coding" panose="020B0609020101020101" pitchFamily="49" charset="-127"/>
                <a:ea typeface="D2Coding" panose="020B0609020101020101" pitchFamily="49" charset="-127"/>
              </a:rPr>
              <a:t>fat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sodium</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public static class </a:t>
            </a:r>
            <a:r>
              <a:rPr lang="en-US" sz="1200" dirty="0">
                <a:latin typeface="D2Coding" panose="020B0609020101020101" pitchFamily="49" charset="-127"/>
                <a:ea typeface="D2Coding" panose="020B0609020101020101" pitchFamily="49" charset="-127"/>
              </a:rPr>
              <a:t>Builder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808080"/>
                </a:solidFill>
                <a:latin typeface="D2Coding" panose="020B0609020101020101" pitchFamily="49" charset="-127"/>
                <a:ea typeface="D2Coding" panose="020B0609020101020101" pitchFamily="49" charset="-127"/>
              </a:rPr>
              <a:t>// Required parameters</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808080"/>
                </a:solidFill>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final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9876AA"/>
                </a:solidFill>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808080"/>
                </a:solidFill>
                <a:latin typeface="D2Coding" panose="020B0609020101020101" pitchFamily="49" charset="-127"/>
                <a:ea typeface="D2Coding" panose="020B0609020101020101" pitchFamily="49" charset="-127"/>
              </a:rPr>
              <a:t>// Optional parameters - initialized to default values</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808080"/>
                </a:solidFill>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calories </a:t>
            </a:r>
            <a:r>
              <a:rPr lang="en-US" sz="1200" dirty="0">
                <a:latin typeface="D2Coding" panose="020B0609020101020101" pitchFamily="49" charset="-127"/>
                <a:ea typeface="D2Coding" panose="020B0609020101020101" pitchFamily="49" charset="-127"/>
              </a:rPr>
              <a:t>= </a:t>
            </a:r>
            <a:r>
              <a:rPr lang="en-US" sz="1200" dirty="0">
                <a:solidFill>
                  <a:srgbClr val="6897BB"/>
                </a:solidFill>
                <a:latin typeface="D2Coding" panose="020B0609020101020101" pitchFamily="49" charset="-127"/>
                <a:ea typeface="D2Coding" panose="020B0609020101020101" pitchFamily="49" charset="-127"/>
              </a:rPr>
              <a:t>0</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private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fat </a:t>
            </a:r>
            <a:r>
              <a:rPr lang="en-US" sz="1200" dirty="0">
                <a:latin typeface="D2Coding" panose="020B0609020101020101" pitchFamily="49" charset="-127"/>
                <a:ea typeface="D2Coding" panose="020B0609020101020101" pitchFamily="49" charset="-127"/>
              </a:rPr>
              <a:t>= </a:t>
            </a:r>
            <a:r>
              <a:rPr lang="en-US" sz="1200" dirty="0">
                <a:solidFill>
                  <a:srgbClr val="6897BB"/>
                </a:solidFill>
                <a:latin typeface="D2Coding" panose="020B0609020101020101" pitchFamily="49" charset="-127"/>
                <a:ea typeface="D2Coding" panose="020B0609020101020101" pitchFamily="49" charset="-127"/>
              </a:rPr>
              <a:t>0</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private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sodium </a:t>
            </a:r>
            <a:r>
              <a:rPr lang="en-US" sz="1200" dirty="0">
                <a:latin typeface="D2Coding" panose="020B0609020101020101" pitchFamily="49" charset="-127"/>
                <a:ea typeface="D2Coding" panose="020B0609020101020101" pitchFamily="49" charset="-127"/>
              </a:rPr>
              <a:t>= </a:t>
            </a:r>
            <a:r>
              <a:rPr lang="en-US" sz="1200" dirty="0">
                <a:solidFill>
                  <a:srgbClr val="6897BB"/>
                </a:solidFill>
                <a:latin typeface="D2Coding" panose="020B0609020101020101" pitchFamily="49" charset="-127"/>
                <a:ea typeface="D2Coding" panose="020B0609020101020101" pitchFamily="49" charset="-127"/>
              </a:rPr>
              <a:t>0</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public </a:t>
            </a:r>
            <a:r>
              <a:rPr lang="en-US" sz="1200" dirty="0">
                <a:solidFill>
                  <a:srgbClr val="FFC66D"/>
                </a:solidFill>
                <a:latin typeface="D2Coding" panose="020B0609020101020101" pitchFamily="49" charset="-127"/>
                <a:ea typeface="D2Coding" panose="020B0609020101020101" pitchFamily="49" charset="-127"/>
              </a:rPr>
              <a:t>Builder</a:t>
            </a:r>
            <a:r>
              <a:rPr lang="en-US" sz="1200" dirty="0">
                <a:latin typeface="D2Coding" panose="020B0609020101020101" pitchFamily="49" charset="-127"/>
                <a:ea typeface="D2Coding" panose="020B0609020101020101" pitchFamily="49" charset="-127"/>
              </a:rPr>
              <a:t>(</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servings)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this</a:t>
            </a:r>
            <a:r>
              <a:rPr lang="en-US" sz="1200" dirty="0" err="1">
                <a:latin typeface="D2Coding" panose="020B0609020101020101" pitchFamily="49" charset="-127"/>
                <a:ea typeface="D2Coding" panose="020B0609020101020101" pitchFamily="49" charset="-127"/>
              </a:rPr>
              <a:t>.</a:t>
            </a:r>
            <a:r>
              <a:rPr lang="en-US" sz="1200" dirty="0" err="1">
                <a:solidFill>
                  <a:srgbClr val="9876AA"/>
                </a:solidFill>
                <a:latin typeface="D2Coding" panose="020B0609020101020101" pitchFamily="49" charset="-127"/>
                <a:ea typeface="D2Coding" panose="020B0609020101020101" pitchFamily="49" charset="-127"/>
              </a:rPr>
              <a:t>servingSize</a:t>
            </a: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this</a:t>
            </a:r>
            <a:r>
              <a:rPr lang="en-US" sz="1200" dirty="0" err="1">
                <a:latin typeface="D2Coding" panose="020B0609020101020101" pitchFamily="49" charset="-127"/>
                <a:ea typeface="D2Coding" panose="020B0609020101020101" pitchFamily="49" charset="-127"/>
              </a:rPr>
              <a:t>.</a:t>
            </a:r>
            <a:r>
              <a:rPr lang="en-US" sz="1200" dirty="0" err="1">
                <a:solidFill>
                  <a:srgbClr val="9876AA"/>
                </a:solidFill>
                <a:latin typeface="D2Coding" panose="020B0609020101020101" pitchFamily="49" charset="-127"/>
                <a:ea typeface="D2Coding" panose="020B0609020101020101" pitchFamily="49" charset="-127"/>
              </a:rPr>
              <a:t>servings</a:t>
            </a: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servings</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a:latin typeface="D2Coding" panose="020B0609020101020101" pitchFamily="49" charset="-127"/>
                <a:ea typeface="D2Coding" panose="020B0609020101020101" pitchFamily="49" charset="-127"/>
              </a:rPr>
              <a:t>Builder </a:t>
            </a:r>
            <a:r>
              <a:rPr lang="en-US" sz="1200" dirty="0">
                <a:solidFill>
                  <a:srgbClr val="FFC66D"/>
                </a:solidFill>
                <a:latin typeface="D2Coding" panose="020B0609020101020101" pitchFamily="49" charset="-127"/>
                <a:ea typeface="D2Coding" panose="020B0609020101020101" pitchFamily="49" charset="-127"/>
              </a:rPr>
              <a:t>calories</a:t>
            </a:r>
            <a:r>
              <a:rPr lang="en-US" sz="1200" dirty="0">
                <a:latin typeface="D2Coding" panose="020B0609020101020101" pitchFamily="49" charset="-127"/>
                <a:ea typeface="D2Coding" panose="020B0609020101020101" pitchFamily="49" charset="-127"/>
              </a:rPr>
              <a:t>(</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val</a:t>
            </a:r>
            <a:r>
              <a:rPr lang="en-US" sz="1200" dirty="0">
                <a:latin typeface="D2Coding" panose="020B0609020101020101" pitchFamily="49" charset="-127"/>
                <a:ea typeface="D2Coding" panose="020B0609020101020101" pitchFamily="49" charset="-127"/>
              </a:rPr>
              <a:t>) { </a:t>
            </a:r>
            <a:r>
              <a:rPr lang="en-US" sz="1200" dirty="0">
                <a:solidFill>
                  <a:srgbClr val="9876AA"/>
                </a:solidFill>
                <a:latin typeface="D2Coding" panose="020B0609020101020101" pitchFamily="49" charset="-127"/>
                <a:ea typeface="D2Coding" panose="020B0609020101020101" pitchFamily="49" charset="-127"/>
              </a:rPr>
              <a:t>calories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val</a:t>
            </a:r>
            <a:r>
              <a:rPr lang="en-US" sz="1200" dirty="0">
                <a:solidFill>
                  <a:srgbClr val="CC7832"/>
                </a:solidFill>
                <a:latin typeface="D2Coding" panose="020B0609020101020101" pitchFamily="49" charset="-127"/>
                <a:ea typeface="D2Coding" panose="020B0609020101020101" pitchFamily="49" charset="-127"/>
              </a:rPr>
              <a:t>; return this;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a:latin typeface="D2Coding" panose="020B0609020101020101" pitchFamily="49" charset="-127"/>
                <a:ea typeface="D2Coding" panose="020B0609020101020101" pitchFamily="49" charset="-127"/>
              </a:rPr>
              <a:t>Builder </a:t>
            </a:r>
            <a:r>
              <a:rPr lang="en-US" sz="1200" dirty="0">
                <a:solidFill>
                  <a:srgbClr val="FFC66D"/>
                </a:solidFill>
                <a:latin typeface="D2Coding" panose="020B0609020101020101" pitchFamily="49" charset="-127"/>
                <a:ea typeface="D2Coding" panose="020B0609020101020101" pitchFamily="49" charset="-127"/>
              </a:rPr>
              <a:t>fat</a:t>
            </a:r>
            <a:r>
              <a:rPr lang="en-US" sz="1200" dirty="0">
                <a:latin typeface="D2Coding" panose="020B0609020101020101" pitchFamily="49" charset="-127"/>
                <a:ea typeface="D2Coding" panose="020B0609020101020101" pitchFamily="49" charset="-127"/>
              </a:rPr>
              <a:t>(</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val</a:t>
            </a:r>
            <a:r>
              <a:rPr lang="en-US" sz="1200" dirty="0">
                <a:latin typeface="D2Coding" panose="020B0609020101020101" pitchFamily="49" charset="-127"/>
                <a:ea typeface="D2Coding" panose="020B0609020101020101" pitchFamily="49" charset="-127"/>
              </a:rPr>
              <a:t>) { </a:t>
            </a:r>
            <a:r>
              <a:rPr lang="en-US" sz="1200" dirty="0">
                <a:solidFill>
                  <a:srgbClr val="9876AA"/>
                </a:solidFill>
                <a:latin typeface="D2Coding" panose="020B0609020101020101" pitchFamily="49" charset="-127"/>
                <a:ea typeface="D2Coding" panose="020B0609020101020101" pitchFamily="49" charset="-127"/>
              </a:rPr>
              <a:t>fat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val</a:t>
            </a:r>
            <a:r>
              <a:rPr lang="en-US" sz="1200" dirty="0">
                <a:solidFill>
                  <a:srgbClr val="CC7832"/>
                </a:solidFill>
                <a:latin typeface="D2Coding" panose="020B0609020101020101" pitchFamily="49" charset="-127"/>
                <a:ea typeface="D2Coding" panose="020B0609020101020101" pitchFamily="49" charset="-127"/>
              </a:rPr>
              <a:t>; return this;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a:latin typeface="D2Coding" panose="020B0609020101020101" pitchFamily="49" charset="-127"/>
                <a:ea typeface="D2Coding" panose="020B0609020101020101" pitchFamily="49" charset="-127"/>
              </a:rPr>
              <a:t>Builder </a:t>
            </a:r>
            <a:r>
              <a:rPr lang="en-US" sz="1200" dirty="0">
                <a:solidFill>
                  <a:srgbClr val="FFC66D"/>
                </a:solidFill>
                <a:latin typeface="D2Coding" panose="020B0609020101020101" pitchFamily="49" charset="-127"/>
                <a:ea typeface="D2Coding" panose="020B0609020101020101" pitchFamily="49" charset="-127"/>
              </a:rPr>
              <a:t>sodium</a:t>
            </a:r>
            <a:r>
              <a:rPr lang="en-US" sz="1200" dirty="0">
                <a:latin typeface="D2Coding" panose="020B0609020101020101" pitchFamily="49" charset="-127"/>
                <a:ea typeface="D2Coding" panose="020B0609020101020101" pitchFamily="49" charset="-127"/>
              </a:rPr>
              <a:t>(</a:t>
            </a:r>
            <a:r>
              <a:rPr lang="en-US" sz="1200" dirty="0" err="1">
                <a:solidFill>
                  <a:srgbClr val="CC7832"/>
                </a:solidFill>
                <a:latin typeface="D2Coding" panose="020B0609020101020101" pitchFamily="49" charset="-127"/>
                <a:ea typeface="D2Coding" panose="020B0609020101020101" pitchFamily="49" charset="-127"/>
              </a:rPr>
              <a:t>int</a:t>
            </a:r>
            <a:r>
              <a:rPr lang="en-US" sz="1200" dirty="0">
                <a:solidFill>
                  <a:srgbClr val="CC7832"/>
                </a:solidFill>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val</a:t>
            </a:r>
            <a:r>
              <a:rPr lang="en-US" sz="1200" dirty="0">
                <a:latin typeface="D2Coding" panose="020B0609020101020101" pitchFamily="49" charset="-127"/>
                <a:ea typeface="D2Coding" panose="020B0609020101020101" pitchFamily="49" charset="-127"/>
              </a:rPr>
              <a:t>) { </a:t>
            </a:r>
            <a:r>
              <a:rPr lang="en-US" sz="1200" dirty="0">
                <a:solidFill>
                  <a:srgbClr val="9876AA"/>
                </a:solidFill>
                <a:latin typeface="D2Coding" panose="020B0609020101020101" pitchFamily="49" charset="-127"/>
                <a:ea typeface="D2Coding" panose="020B0609020101020101" pitchFamily="49" charset="-127"/>
              </a:rPr>
              <a:t>sodium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val</a:t>
            </a:r>
            <a:r>
              <a:rPr lang="en-US" sz="1200" dirty="0">
                <a:solidFill>
                  <a:srgbClr val="CC7832"/>
                </a:solidFill>
                <a:latin typeface="D2Coding" panose="020B0609020101020101" pitchFamily="49" charset="-127"/>
                <a:ea typeface="D2Coding" panose="020B0609020101020101" pitchFamily="49" charset="-127"/>
              </a:rPr>
              <a:t>; return this;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 </a:t>
            </a:r>
            <a:r>
              <a:rPr lang="en-US" sz="1200" dirty="0">
                <a:solidFill>
                  <a:srgbClr val="FFC66D"/>
                </a:solidFill>
                <a:latin typeface="D2Coding" panose="020B0609020101020101" pitchFamily="49" charset="-127"/>
                <a:ea typeface="D2Coding" panose="020B0609020101020101" pitchFamily="49" charset="-127"/>
              </a:rPr>
              <a:t>build</a:t>
            </a: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return new </a:t>
            </a:r>
            <a:r>
              <a:rPr lang="en-US" sz="1200" dirty="0" err="1">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a:t>
            </a:r>
            <a:r>
              <a:rPr lang="en-US" sz="1200" dirty="0">
                <a:solidFill>
                  <a:srgbClr val="CC7832"/>
                </a:solidFill>
                <a:latin typeface="D2Coding" panose="020B0609020101020101" pitchFamily="49" charset="-127"/>
                <a:ea typeface="D2Coding" panose="020B0609020101020101" pitchFamily="49" charset="-127"/>
              </a:rPr>
              <a:t>this</a:t>
            </a:r>
            <a:r>
              <a:rPr lang="en-US" sz="1200" dirty="0">
                <a:latin typeface="D2Coding" panose="020B0609020101020101" pitchFamily="49" charset="-127"/>
                <a:ea typeface="D2Coding" panose="020B0609020101020101" pitchFamily="49" charset="-127"/>
              </a:rPr>
              <a: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p>
          <a:p>
            <a:r>
              <a:rPr lang="en-US" sz="1200" dirty="0">
                <a:solidFill>
                  <a:srgbClr val="CC7832"/>
                </a:solidFill>
                <a:latin typeface="D2Coding" panose="020B0609020101020101" pitchFamily="49" charset="-127"/>
                <a:ea typeface="D2Coding" panose="020B0609020101020101" pitchFamily="49" charset="-127"/>
              </a:rPr>
              <a:t>   private </a:t>
            </a:r>
            <a:r>
              <a:rPr lang="en-US" sz="1200" dirty="0" err="1">
                <a:solidFill>
                  <a:srgbClr val="FFC66D"/>
                </a:solidFill>
                <a:latin typeface="D2Coding" panose="020B0609020101020101" pitchFamily="49" charset="-127"/>
                <a:ea typeface="D2Coding" panose="020B0609020101020101" pitchFamily="49" charset="-127"/>
              </a:rPr>
              <a:t>NutritionFacts</a:t>
            </a:r>
            <a:r>
              <a:rPr lang="en-US" sz="1200" dirty="0">
                <a:latin typeface="D2Coding" panose="020B0609020101020101" pitchFamily="49" charset="-127"/>
                <a:ea typeface="D2Coding" panose="020B0609020101020101" pitchFamily="49" charset="-127"/>
              </a:rPr>
              <a:t>(Builder builder)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err="1">
                <a:solidFill>
                  <a:srgbClr val="9876AA"/>
                </a:solidFill>
                <a:latin typeface="D2Coding" panose="020B0609020101020101" pitchFamily="49" charset="-127"/>
                <a:ea typeface="D2Coding" panose="020B0609020101020101" pitchFamily="49" charset="-127"/>
              </a:rPr>
              <a:t>servingSize</a:t>
            </a: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builder.</a:t>
            </a:r>
            <a:r>
              <a:rPr lang="en-US" sz="1200" dirty="0" err="1">
                <a:solidFill>
                  <a:srgbClr val="9876AA"/>
                </a:solidFill>
                <a:latin typeface="D2Coding" panose="020B0609020101020101" pitchFamily="49" charset="-127"/>
                <a:ea typeface="D2Coding" panose="020B0609020101020101" pitchFamily="49" charset="-127"/>
              </a:rPr>
              <a:t>servingSize</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servings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builder.</a:t>
            </a:r>
            <a:r>
              <a:rPr lang="en-US" sz="1200" dirty="0" err="1">
                <a:solidFill>
                  <a:srgbClr val="9876AA"/>
                </a:solidFill>
                <a:latin typeface="D2Coding" panose="020B0609020101020101" pitchFamily="49" charset="-127"/>
                <a:ea typeface="D2Coding" panose="020B0609020101020101" pitchFamily="49" charset="-127"/>
              </a:rPr>
              <a:t>servings</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calories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builder.</a:t>
            </a:r>
            <a:r>
              <a:rPr lang="en-US" sz="1200" dirty="0" err="1">
                <a:solidFill>
                  <a:srgbClr val="9876AA"/>
                </a:solidFill>
                <a:latin typeface="D2Coding" panose="020B0609020101020101" pitchFamily="49" charset="-127"/>
                <a:ea typeface="D2Coding" panose="020B0609020101020101" pitchFamily="49" charset="-127"/>
              </a:rPr>
              <a:t>calories</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fat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builder.</a:t>
            </a:r>
            <a:r>
              <a:rPr lang="en-US" sz="1200" dirty="0" err="1">
                <a:solidFill>
                  <a:srgbClr val="9876AA"/>
                </a:solidFill>
                <a:latin typeface="D2Coding" panose="020B0609020101020101" pitchFamily="49" charset="-127"/>
                <a:ea typeface="D2Coding" panose="020B0609020101020101" pitchFamily="49" charset="-127"/>
              </a:rPr>
              <a:t>fat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9876AA"/>
                </a:solidFill>
                <a:latin typeface="D2Coding" panose="020B0609020101020101" pitchFamily="49" charset="-127"/>
                <a:ea typeface="D2Coding" panose="020B0609020101020101" pitchFamily="49" charset="-127"/>
              </a:rPr>
              <a:t>sodium </a:t>
            </a: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builder.</a:t>
            </a:r>
            <a:r>
              <a:rPr lang="en-US" sz="1200" dirty="0" err="1">
                <a:solidFill>
                  <a:srgbClr val="9876AA"/>
                </a:solidFill>
                <a:latin typeface="D2Coding" panose="020B0609020101020101" pitchFamily="49" charset="-127"/>
                <a:ea typeface="D2Coding" panose="020B0609020101020101" pitchFamily="49" charset="-127"/>
              </a:rPr>
              <a:t>sodium</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a:t>
            </a:r>
          </a:p>
        </p:txBody>
      </p:sp>
      <p:sp>
        <p:nvSpPr>
          <p:cNvPr id="8" name="Rectangle 7">
            <a:extLst>
              <a:ext uri="{FF2B5EF4-FFF2-40B4-BE49-F238E27FC236}">
                <a16:creationId xmlns:a16="http://schemas.microsoft.com/office/drawing/2014/main" id="{522A60B6-FD2A-B947-A119-62DA96CCD968}"/>
              </a:ext>
            </a:extLst>
          </p:cNvPr>
          <p:cNvSpPr/>
          <p:nvPr/>
        </p:nvSpPr>
        <p:spPr>
          <a:xfrm>
            <a:off x="834260" y="3812626"/>
            <a:ext cx="4194940"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err="1">
                <a:latin typeface="D2Coding" panose="020B0609020101020101" pitchFamily="49" charset="-127"/>
                <a:ea typeface="D2Coding" panose="020B0609020101020101" pitchFamily="49" charset="-127"/>
              </a:rPr>
              <a:t>NutritionFacts</a:t>
            </a: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cocaCola</a:t>
            </a:r>
            <a:r>
              <a:rPr lang="en-US" sz="1400" dirty="0">
                <a:latin typeface="D2Coding" panose="020B0609020101020101" pitchFamily="49" charset="-127"/>
                <a:ea typeface="D2Coding" panose="020B0609020101020101" pitchFamily="49" charset="-127"/>
              </a:rPr>
              <a:t> = </a:t>
            </a:r>
          </a:p>
          <a:p>
            <a:r>
              <a:rPr lang="en-US" sz="1400" dirty="0">
                <a:solidFill>
                  <a:srgbClr val="CC7832"/>
                </a:solidFill>
                <a:latin typeface="D2Coding" panose="020B0609020101020101" pitchFamily="49" charset="-127"/>
                <a:ea typeface="D2Coding" panose="020B0609020101020101" pitchFamily="49" charset="-127"/>
              </a:rPr>
              <a:t>   new </a:t>
            </a:r>
            <a:r>
              <a:rPr lang="en-US" sz="1400" dirty="0" err="1">
                <a:latin typeface="D2Coding" panose="020B0609020101020101" pitchFamily="49" charset="-127"/>
                <a:ea typeface="D2Coding" panose="020B0609020101020101" pitchFamily="49" charset="-127"/>
              </a:rPr>
              <a:t>NutritionFacts.Builder</a:t>
            </a:r>
            <a:r>
              <a:rPr lang="en-US" sz="1400" dirty="0">
                <a:latin typeface="D2Coding" panose="020B0609020101020101" pitchFamily="49" charset="-127"/>
                <a:ea typeface="D2Coding" panose="020B0609020101020101" pitchFamily="49" charset="-127"/>
              </a:rPr>
              <a:t>(</a:t>
            </a:r>
            <a:r>
              <a:rPr lang="en-US" sz="1400" dirty="0">
                <a:solidFill>
                  <a:srgbClr val="6897BB"/>
                </a:solidFill>
                <a:latin typeface="D2Coding" panose="020B0609020101020101" pitchFamily="49" charset="-127"/>
                <a:ea typeface="D2Coding" panose="020B0609020101020101" pitchFamily="49" charset="-127"/>
              </a:rPr>
              <a:t>240</a:t>
            </a:r>
            <a:r>
              <a:rPr lang="en-US" sz="1400" dirty="0">
                <a:solidFill>
                  <a:srgbClr val="CC7832"/>
                </a:solidFill>
                <a:latin typeface="D2Coding" panose="020B0609020101020101" pitchFamily="49" charset="-127"/>
                <a:ea typeface="D2Coding" panose="020B0609020101020101" pitchFamily="49" charset="-127"/>
              </a:rPr>
              <a:t>, </a:t>
            </a:r>
            <a:r>
              <a:rPr lang="en-US" sz="1400" dirty="0">
                <a:solidFill>
                  <a:srgbClr val="6897BB"/>
                </a:solidFill>
                <a:latin typeface="D2Coding" panose="020B0609020101020101" pitchFamily="49" charset="-127"/>
                <a:ea typeface="D2Coding" panose="020B0609020101020101" pitchFamily="49" charset="-127"/>
              </a:rPr>
              <a:t>8</a:t>
            </a:r>
            <a:r>
              <a:rPr lang="en-US" sz="1400" dirty="0">
                <a:latin typeface="D2Coding" panose="020B0609020101020101" pitchFamily="49" charset="-127"/>
                <a:ea typeface="D2Coding" panose="020B0609020101020101" pitchFamily="49" charset="-127"/>
              </a:rPr>
              <a:t>)</a:t>
            </a:r>
          </a:p>
          <a:p>
            <a:r>
              <a:rPr lang="en-US" sz="1400" dirty="0">
                <a:latin typeface="D2Coding" panose="020B0609020101020101" pitchFamily="49" charset="-127"/>
                <a:ea typeface="D2Coding" panose="020B0609020101020101" pitchFamily="49" charset="-127"/>
              </a:rPr>
              <a:t>              .calories(</a:t>
            </a:r>
            <a:r>
              <a:rPr lang="en-US" sz="1400" dirty="0">
                <a:solidFill>
                  <a:srgbClr val="6897BB"/>
                </a:solidFill>
                <a:latin typeface="D2Coding" panose="020B0609020101020101" pitchFamily="49" charset="-127"/>
                <a:ea typeface="D2Coding" panose="020B0609020101020101" pitchFamily="49" charset="-127"/>
              </a:rPr>
              <a:t>100</a:t>
            </a:r>
            <a:r>
              <a:rPr lang="en-US" sz="1400" dirty="0">
                <a:latin typeface="D2Coding" panose="020B0609020101020101" pitchFamily="49" charset="-127"/>
                <a:ea typeface="D2Coding" panose="020B0609020101020101" pitchFamily="49" charset="-127"/>
              </a:rPr>
              <a:t>)</a:t>
            </a:r>
          </a:p>
          <a:p>
            <a:r>
              <a:rPr lang="en-US" sz="1400" dirty="0">
                <a:latin typeface="D2Coding" panose="020B0609020101020101" pitchFamily="49" charset="-127"/>
                <a:ea typeface="D2Coding" panose="020B0609020101020101" pitchFamily="49" charset="-127"/>
              </a:rPr>
              <a:t>              .sodium(</a:t>
            </a:r>
            <a:r>
              <a:rPr lang="en-US" sz="1400" dirty="0">
                <a:solidFill>
                  <a:srgbClr val="6897BB"/>
                </a:solidFill>
                <a:latin typeface="D2Coding" panose="020B0609020101020101" pitchFamily="49" charset="-127"/>
                <a:ea typeface="D2Coding" panose="020B0609020101020101" pitchFamily="49" charset="-127"/>
              </a:rPr>
              <a:t>35</a:t>
            </a:r>
            <a:r>
              <a:rPr lang="en-US" sz="1400" dirty="0">
                <a:latin typeface="D2Coding" panose="020B0609020101020101" pitchFamily="49" charset="-127"/>
                <a:ea typeface="D2Coding" panose="020B0609020101020101" pitchFamily="49" charset="-127"/>
              </a:rPr>
              <a:t>)</a:t>
            </a:r>
          </a:p>
          <a:p>
            <a:r>
              <a:rPr lang="en-US" sz="1400" dirty="0">
                <a:latin typeface="D2Coding" panose="020B0609020101020101" pitchFamily="49" charset="-127"/>
                <a:ea typeface="D2Coding" panose="020B0609020101020101" pitchFamily="49" charset="-127"/>
              </a:rPr>
              <a:t>              .build()</a:t>
            </a:r>
            <a:r>
              <a:rPr lang="en-US" sz="1400" dirty="0">
                <a:solidFill>
                  <a:srgbClr val="CC7832"/>
                </a:solidFill>
                <a:latin typeface="D2Coding" panose="020B0609020101020101" pitchFamily="49" charset="-127"/>
                <a:ea typeface="D2Coding" panose="020B0609020101020101" pitchFamily="49" charset="-127"/>
              </a:rPr>
              <a:t>;</a:t>
            </a:r>
            <a:endParaRPr lang="en-US" sz="1400" dirty="0">
              <a:latin typeface="D2Coding" panose="020B0609020101020101" pitchFamily="49" charset="-127"/>
              <a:ea typeface="D2Coding" panose="020B0609020101020101" pitchFamily="49" charset="-127"/>
            </a:endParaRPr>
          </a:p>
        </p:txBody>
      </p:sp>
    </p:spTree>
    <p:extLst>
      <p:ext uri="{BB962C8B-B14F-4D97-AF65-F5344CB8AC3E}">
        <p14:creationId xmlns:p14="http://schemas.microsoft.com/office/powerpoint/2010/main" val="346535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3: </a:t>
            </a:r>
            <a:r>
              <a:rPr lang="en-US" sz="27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Enforce the singleton property with a private constructor or an </a:t>
            </a:r>
            <a:r>
              <a:rPr lang="en-US" sz="2700" dirty="0" err="1">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enum</a:t>
            </a:r>
            <a:r>
              <a:rPr lang="en-US" sz="27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 type</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190999"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Singleton = simply a class that is instantiate exactly once.</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A1A0ECDF-58FA-6047-B44D-3B69B3ED50E6}"/>
              </a:ext>
            </a:extLst>
          </p:cNvPr>
          <p:cNvSpPr/>
          <p:nvPr/>
        </p:nvSpPr>
        <p:spPr>
          <a:xfrm>
            <a:off x="5136204" y="1461299"/>
            <a:ext cx="6096000" cy="501675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sz="1600" dirty="0">
                <a:solidFill>
                  <a:srgbClr val="808080"/>
                </a:solidFill>
                <a:latin typeface="D2Coding" panose="020B0609020101020101" pitchFamily="49" charset="-127"/>
                <a:ea typeface="D2Coding" panose="020B0609020101020101" pitchFamily="49" charset="-127"/>
              </a:rPr>
              <a:t>// Singleton with public final field</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public class </a:t>
            </a:r>
            <a:r>
              <a:rPr lang="en-US" sz="1600" dirty="0">
                <a:latin typeface="D2Coding" panose="020B0609020101020101" pitchFamily="49" charset="-127"/>
                <a:ea typeface="D2Coding" panose="020B0609020101020101" pitchFamily="49" charset="-127"/>
              </a:rPr>
              <a:t>Elvis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public static final </a:t>
            </a:r>
            <a:r>
              <a:rPr lang="en-US" sz="1600" dirty="0">
                <a:latin typeface="D2Coding" panose="020B0609020101020101" pitchFamily="49" charset="-127"/>
                <a:ea typeface="D2Coding" panose="020B0609020101020101" pitchFamily="49" charset="-127"/>
              </a:rPr>
              <a:t>Elvis </a:t>
            </a:r>
            <a:r>
              <a:rPr lang="en-US" sz="1600" i="1" dirty="0">
                <a:solidFill>
                  <a:srgbClr val="9876AA"/>
                </a:solidFill>
                <a:latin typeface="D2Coding" panose="020B0609020101020101" pitchFamily="49" charset="-127"/>
                <a:ea typeface="D2Coding" panose="020B0609020101020101" pitchFamily="49" charset="-127"/>
              </a:rPr>
              <a:t>INSTANCE </a:t>
            </a: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new </a:t>
            </a:r>
            <a:r>
              <a:rPr lang="en-US" sz="1600" dirty="0">
                <a:latin typeface="D2Coding" panose="020B0609020101020101" pitchFamily="49" charset="-127"/>
                <a:ea typeface="D2Coding" panose="020B0609020101020101" pitchFamily="49" charset="-127"/>
              </a:rPr>
              <a:t>Elvis()</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private </a:t>
            </a:r>
            <a:r>
              <a:rPr lang="en-US" sz="1600" dirty="0">
                <a:solidFill>
                  <a:srgbClr val="FFC66D"/>
                </a:solidFill>
                <a:latin typeface="D2Coding" panose="020B0609020101020101" pitchFamily="49" charset="-127"/>
                <a:ea typeface="D2Coding" panose="020B0609020101020101" pitchFamily="49" charset="-127"/>
              </a:rPr>
              <a:t>Elvis</a:t>
            </a:r>
            <a:r>
              <a:rPr lang="en-US" sz="1600" dirty="0">
                <a:latin typeface="D2Coding" panose="020B0609020101020101" pitchFamily="49" charset="-127"/>
                <a:ea typeface="D2Coding" panose="020B0609020101020101" pitchFamily="49" charset="-127"/>
              </a:rPr>
              <a:t>() { ...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public void </a:t>
            </a:r>
            <a:r>
              <a:rPr lang="en-US" sz="1600" dirty="0" err="1">
                <a:solidFill>
                  <a:srgbClr val="FFC66D"/>
                </a:solidFill>
                <a:latin typeface="D2Coding" panose="020B0609020101020101" pitchFamily="49" charset="-127"/>
                <a:ea typeface="D2Coding" panose="020B0609020101020101" pitchFamily="49" charset="-127"/>
              </a:rPr>
              <a:t>leaveTheBuilding</a:t>
            </a:r>
            <a:r>
              <a:rPr lang="en-US" sz="1600" dirty="0">
                <a:latin typeface="D2Coding" panose="020B0609020101020101" pitchFamily="49" charset="-127"/>
                <a:ea typeface="D2Coding" panose="020B0609020101020101" pitchFamily="49" charset="-127"/>
              </a:rPr>
              <a:t>() { ...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br>
              <a:rPr lang="en-US" sz="1600" dirty="0">
                <a:latin typeface="D2Coding" panose="020B0609020101020101" pitchFamily="49" charset="-127"/>
                <a:ea typeface="D2Coding" panose="020B0609020101020101" pitchFamily="49" charset="-127"/>
              </a:rPr>
            </a:br>
            <a:r>
              <a:rPr lang="en-US" sz="1600" dirty="0">
                <a:solidFill>
                  <a:srgbClr val="808080"/>
                </a:solidFill>
                <a:latin typeface="D2Coding" panose="020B0609020101020101" pitchFamily="49" charset="-127"/>
                <a:ea typeface="D2Coding" panose="020B0609020101020101" pitchFamily="49" charset="-127"/>
              </a:rPr>
              <a:t>// Singleton with static factory</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public class </a:t>
            </a:r>
            <a:r>
              <a:rPr lang="en-US" sz="1600" dirty="0">
                <a:latin typeface="D2Coding" panose="020B0609020101020101" pitchFamily="49" charset="-127"/>
                <a:ea typeface="D2Coding" panose="020B0609020101020101" pitchFamily="49" charset="-127"/>
              </a:rPr>
              <a:t>Elvis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private static final </a:t>
            </a:r>
            <a:r>
              <a:rPr lang="en-US" sz="1600" dirty="0">
                <a:latin typeface="D2Coding" panose="020B0609020101020101" pitchFamily="49" charset="-127"/>
                <a:ea typeface="D2Coding" panose="020B0609020101020101" pitchFamily="49" charset="-127"/>
              </a:rPr>
              <a:t>Elvis </a:t>
            </a:r>
            <a:r>
              <a:rPr lang="en-US" sz="1600" i="1" dirty="0">
                <a:solidFill>
                  <a:srgbClr val="9876AA"/>
                </a:solidFill>
                <a:latin typeface="D2Coding" panose="020B0609020101020101" pitchFamily="49" charset="-127"/>
                <a:ea typeface="D2Coding" panose="020B0609020101020101" pitchFamily="49" charset="-127"/>
              </a:rPr>
              <a:t>INSTANCE </a:t>
            </a: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new </a:t>
            </a:r>
            <a:r>
              <a:rPr lang="en-US" sz="1600" dirty="0">
                <a:latin typeface="D2Coding" panose="020B0609020101020101" pitchFamily="49" charset="-127"/>
                <a:ea typeface="D2Coding" panose="020B0609020101020101" pitchFamily="49" charset="-127"/>
              </a:rPr>
              <a:t>Elvis()</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private </a:t>
            </a:r>
            <a:r>
              <a:rPr lang="en-US" sz="1600" dirty="0">
                <a:solidFill>
                  <a:srgbClr val="FFC66D"/>
                </a:solidFill>
                <a:latin typeface="D2Coding" panose="020B0609020101020101" pitchFamily="49" charset="-127"/>
                <a:ea typeface="D2Coding" panose="020B0609020101020101" pitchFamily="49" charset="-127"/>
              </a:rPr>
              <a:t>Elvis</a:t>
            </a:r>
            <a:r>
              <a:rPr lang="en-US" sz="1600" dirty="0">
                <a:latin typeface="D2Coding" panose="020B0609020101020101" pitchFamily="49" charset="-127"/>
                <a:ea typeface="D2Coding" panose="020B0609020101020101" pitchFamily="49" charset="-127"/>
              </a:rPr>
              <a:t>() { ...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public static </a:t>
            </a:r>
            <a:r>
              <a:rPr lang="en-US" sz="1600" dirty="0">
                <a:latin typeface="D2Coding" panose="020B0609020101020101" pitchFamily="49" charset="-127"/>
                <a:ea typeface="D2Coding" panose="020B0609020101020101" pitchFamily="49" charset="-127"/>
              </a:rPr>
              <a:t>Elvis </a:t>
            </a:r>
            <a:r>
              <a:rPr lang="en-US" sz="1600" dirty="0" err="1">
                <a:solidFill>
                  <a:srgbClr val="FFC66D"/>
                </a:solidFill>
                <a:latin typeface="D2Coding" panose="020B0609020101020101" pitchFamily="49" charset="-127"/>
                <a:ea typeface="D2Coding" panose="020B0609020101020101" pitchFamily="49" charset="-127"/>
              </a:rPr>
              <a:t>getInstance</a:t>
            </a:r>
            <a:r>
              <a:rPr lang="en-US" sz="1600" dirty="0">
                <a:latin typeface="D2Coding" panose="020B0609020101020101" pitchFamily="49" charset="-127"/>
                <a:ea typeface="D2Coding" panose="020B0609020101020101" pitchFamily="49" charset="-127"/>
              </a:rPr>
              <a:t>() { </a:t>
            </a:r>
            <a:r>
              <a:rPr lang="en-US" sz="1600" dirty="0">
                <a:solidFill>
                  <a:srgbClr val="CC7832"/>
                </a:solidFill>
                <a:latin typeface="D2Coding" panose="020B0609020101020101" pitchFamily="49" charset="-127"/>
                <a:ea typeface="D2Coding" panose="020B0609020101020101" pitchFamily="49" charset="-127"/>
              </a:rPr>
              <a:t>return </a:t>
            </a:r>
            <a:r>
              <a:rPr lang="en-US" sz="1600" i="1" dirty="0">
                <a:solidFill>
                  <a:srgbClr val="9876AA"/>
                </a:solidFill>
                <a:latin typeface="D2Coding" panose="020B0609020101020101" pitchFamily="49" charset="-127"/>
                <a:ea typeface="D2Coding" panose="020B0609020101020101" pitchFamily="49" charset="-127"/>
              </a:rPr>
              <a:t>INSTANCE</a:t>
            </a: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public void </a:t>
            </a:r>
            <a:r>
              <a:rPr lang="en-US" sz="1600" dirty="0" err="1">
                <a:solidFill>
                  <a:srgbClr val="FFC66D"/>
                </a:solidFill>
                <a:latin typeface="D2Coding" panose="020B0609020101020101" pitchFamily="49" charset="-127"/>
                <a:ea typeface="D2Coding" panose="020B0609020101020101" pitchFamily="49" charset="-127"/>
              </a:rPr>
              <a:t>leaveTheBuilding</a:t>
            </a:r>
            <a:r>
              <a:rPr lang="en-US" sz="1600" dirty="0">
                <a:latin typeface="D2Coding" panose="020B0609020101020101" pitchFamily="49" charset="-127"/>
                <a:ea typeface="D2Coding" panose="020B0609020101020101" pitchFamily="49" charset="-127"/>
              </a:rPr>
              <a:t>() { ...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br>
              <a:rPr lang="en-US" sz="1600" dirty="0">
                <a:latin typeface="D2Coding" panose="020B0609020101020101" pitchFamily="49" charset="-127"/>
                <a:ea typeface="D2Coding" panose="020B0609020101020101" pitchFamily="49" charset="-127"/>
              </a:rPr>
            </a:br>
            <a:r>
              <a:rPr lang="en-US" sz="1600" dirty="0">
                <a:solidFill>
                  <a:srgbClr val="808080"/>
                </a:solidFill>
                <a:latin typeface="D2Coding" panose="020B0609020101020101" pitchFamily="49" charset="-127"/>
                <a:ea typeface="D2Coding" panose="020B0609020101020101" pitchFamily="49" charset="-127"/>
              </a:rPr>
              <a:t>// </a:t>
            </a:r>
            <a:r>
              <a:rPr lang="en-US" sz="1600" dirty="0" err="1">
                <a:solidFill>
                  <a:srgbClr val="808080"/>
                </a:solidFill>
                <a:latin typeface="D2Coding" panose="020B0609020101020101" pitchFamily="49" charset="-127"/>
                <a:ea typeface="D2Coding" panose="020B0609020101020101" pitchFamily="49" charset="-127"/>
              </a:rPr>
              <a:t>Enum</a:t>
            </a:r>
            <a:r>
              <a:rPr lang="en-US" sz="1600" dirty="0">
                <a:solidFill>
                  <a:srgbClr val="808080"/>
                </a:solidFill>
                <a:latin typeface="D2Coding" panose="020B0609020101020101" pitchFamily="49" charset="-127"/>
                <a:ea typeface="D2Coding" panose="020B0609020101020101" pitchFamily="49" charset="-127"/>
              </a:rPr>
              <a:t> singleton - the preferred approach</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public </a:t>
            </a:r>
            <a:r>
              <a:rPr lang="en-US" sz="1600" dirty="0" err="1">
                <a:solidFill>
                  <a:srgbClr val="CC7832"/>
                </a:solidFill>
                <a:latin typeface="D2Coding" panose="020B0609020101020101" pitchFamily="49" charset="-127"/>
                <a:ea typeface="D2Coding" panose="020B0609020101020101" pitchFamily="49" charset="-127"/>
              </a:rPr>
              <a:t>enum</a:t>
            </a: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Elvis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i="1" dirty="0">
                <a:solidFill>
                  <a:srgbClr val="9876AA"/>
                </a:solidFill>
                <a:latin typeface="D2Coding" panose="020B0609020101020101" pitchFamily="49" charset="-127"/>
                <a:ea typeface="D2Coding" panose="020B0609020101020101" pitchFamily="49" charset="-127"/>
              </a:rPr>
              <a:t>INSTANCE</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public void </a:t>
            </a:r>
            <a:r>
              <a:rPr lang="en-US" sz="1600" dirty="0" err="1">
                <a:solidFill>
                  <a:srgbClr val="FFC66D"/>
                </a:solidFill>
                <a:latin typeface="D2Coding" panose="020B0609020101020101" pitchFamily="49" charset="-127"/>
                <a:ea typeface="D2Coding" panose="020B0609020101020101" pitchFamily="49" charset="-127"/>
              </a:rPr>
              <a:t>leaveTheBuilding</a:t>
            </a:r>
            <a:r>
              <a:rPr lang="en-US" sz="1600" dirty="0">
                <a:latin typeface="D2Coding" panose="020B0609020101020101" pitchFamily="49" charset="-127"/>
                <a:ea typeface="D2Coding" panose="020B0609020101020101" pitchFamily="49" charset="-127"/>
              </a:rPr>
              <a:t>() { ...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p>
        </p:txBody>
      </p:sp>
      <p:sp>
        <p:nvSpPr>
          <p:cNvPr id="11" name="Content Placeholder 2">
            <a:extLst>
              <a:ext uri="{FF2B5EF4-FFF2-40B4-BE49-F238E27FC236}">
                <a16:creationId xmlns:a16="http://schemas.microsoft.com/office/drawing/2014/main" id="{BB48E0D1-5FB9-9847-97F7-AE4699A08E55}"/>
              </a:ext>
            </a:extLst>
          </p:cNvPr>
          <p:cNvSpPr txBox="1">
            <a:spLocks/>
          </p:cNvSpPr>
          <p:nvPr/>
        </p:nvSpPr>
        <p:spPr>
          <a:xfrm>
            <a:off x="834260" y="3367147"/>
            <a:ext cx="4194940" cy="2683458"/>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Factory approach gives you the flexibility to change your mind about whether this class is  a singleton without changing its API and can write generic singleton factory and method reference can be used as a supplier (Lazy loading)</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Except above advantages, this public field approach is preferable.</a:t>
            </a:r>
          </a:p>
        </p:txBody>
      </p:sp>
      <p:sp>
        <p:nvSpPr>
          <p:cNvPr id="12" name="Content Placeholder 2">
            <a:extLst>
              <a:ext uri="{FF2B5EF4-FFF2-40B4-BE49-F238E27FC236}">
                <a16:creationId xmlns:a16="http://schemas.microsoft.com/office/drawing/2014/main" id="{B6B713CD-D8A9-7C47-AE3D-371C6D33D250}"/>
              </a:ext>
            </a:extLst>
          </p:cNvPr>
          <p:cNvSpPr txBox="1">
            <a:spLocks/>
          </p:cNvSpPr>
          <p:nvPr/>
        </p:nvSpPr>
        <p:spPr>
          <a:xfrm>
            <a:off x="834260" y="2421363"/>
            <a:ext cx="4194940" cy="565027"/>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Singleton class can make it difficult to test its clients</a:t>
            </a:r>
          </a:p>
        </p:txBody>
      </p:sp>
    </p:spTree>
    <p:extLst>
      <p:ext uri="{BB962C8B-B14F-4D97-AF65-F5344CB8AC3E}">
        <p14:creationId xmlns:p14="http://schemas.microsoft.com/office/powerpoint/2010/main" val="399066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4: Enforce </a:t>
            </a:r>
            <a:r>
              <a:rPr lang="en-US" sz="3100" dirty="0" err="1">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noninstantiability</a:t>
            </a:r>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 with a private constructor</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1" y="1461299"/>
            <a:ext cx="4190999" cy="783484"/>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 class can be made </a:t>
            </a:r>
            <a:r>
              <a:rPr lang="en-US" sz="1600" b="1" dirty="0" err="1">
                <a:latin typeface="Helvetica Neue" panose="020B0702040204020203" pitchFamily="34" charset="0"/>
                <a:ea typeface="Helvetica Neue" panose="020B0702040204020203" pitchFamily="34" charset="0"/>
                <a:cs typeface="Helvetica Neue" panose="020B0502040204020203" pitchFamily="34" charset="0"/>
              </a:rPr>
              <a:t>noninstantiable</a:t>
            </a:r>
            <a:r>
              <a:rPr lang="en-US" sz="1600" b="1" dirty="0">
                <a:latin typeface="Helvetica Neue" panose="020B0702040204020203" pitchFamily="34" charset="0"/>
                <a:ea typeface="Helvetica Neue" panose="020B0702040204020203" pitchFamily="34" charset="0"/>
                <a:cs typeface="Helvetica Neue" panose="020B0502040204020203" pitchFamily="34" charset="0"/>
              </a:rPr>
              <a:t> by including a private constructor</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TextBox 2">
            <a:extLst>
              <a:ext uri="{FF2B5EF4-FFF2-40B4-BE49-F238E27FC236}">
                <a16:creationId xmlns:a16="http://schemas.microsoft.com/office/drawing/2014/main" id="{168280AB-8DA7-9242-8AA9-AD4EC64FF8D8}"/>
              </a:ext>
            </a:extLst>
          </p:cNvPr>
          <p:cNvSpPr txBox="1"/>
          <p:nvPr/>
        </p:nvSpPr>
        <p:spPr>
          <a:xfrm>
            <a:off x="5136204" y="1906621"/>
            <a:ext cx="184731" cy="369332"/>
          </a:xfrm>
          <a:prstGeom prst="rect">
            <a:avLst/>
          </a:prstGeom>
          <a:noFill/>
        </p:spPr>
        <p:txBody>
          <a:bodyPr wrap="none" rtlCol="0">
            <a:spAutoFit/>
          </a:bodyPr>
          <a:lstStyle/>
          <a:p>
            <a:endParaRPr lang="en-US" dirty="0"/>
          </a:p>
        </p:txBody>
      </p:sp>
      <p:sp>
        <p:nvSpPr>
          <p:cNvPr id="12" name="Content Placeholder 2">
            <a:extLst>
              <a:ext uri="{FF2B5EF4-FFF2-40B4-BE49-F238E27FC236}">
                <a16:creationId xmlns:a16="http://schemas.microsoft.com/office/drawing/2014/main" id="{B6B713CD-D8A9-7C47-AE3D-371C6D33D250}"/>
              </a:ext>
            </a:extLst>
          </p:cNvPr>
          <p:cNvSpPr txBox="1">
            <a:spLocks/>
          </p:cNvSpPr>
          <p:nvPr/>
        </p:nvSpPr>
        <p:spPr>
          <a:xfrm>
            <a:off x="834260" y="2421362"/>
            <a:ext cx="4194940" cy="2958033"/>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Explicit constructor is private, it is inaccessible outside the class </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As a side effect, this idiom also prevents the class from being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subclassed</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p:txBody>
      </p:sp>
      <p:sp>
        <p:nvSpPr>
          <p:cNvPr id="5" name="Rectangle 4">
            <a:extLst>
              <a:ext uri="{FF2B5EF4-FFF2-40B4-BE49-F238E27FC236}">
                <a16:creationId xmlns:a16="http://schemas.microsoft.com/office/drawing/2014/main" id="{E58FCE3C-3E6C-3E48-8866-42163E4C7B30}"/>
              </a:ext>
            </a:extLst>
          </p:cNvPr>
          <p:cNvSpPr/>
          <p:nvPr/>
        </p:nvSpPr>
        <p:spPr>
          <a:xfrm>
            <a:off x="5029200" y="1461299"/>
            <a:ext cx="609600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sz="1600" dirty="0">
                <a:solidFill>
                  <a:srgbClr val="808080"/>
                </a:solidFill>
                <a:latin typeface="D2Coding" panose="020B0609020101020101" pitchFamily="49" charset="-127"/>
                <a:ea typeface="D2Coding" panose="020B0609020101020101" pitchFamily="49" charset="-127"/>
              </a:rPr>
              <a:t>// </a:t>
            </a:r>
            <a:r>
              <a:rPr lang="en-US" sz="1600" dirty="0" err="1">
                <a:solidFill>
                  <a:srgbClr val="808080"/>
                </a:solidFill>
                <a:latin typeface="D2Coding" panose="020B0609020101020101" pitchFamily="49" charset="-127"/>
                <a:ea typeface="D2Coding" panose="020B0609020101020101" pitchFamily="49" charset="-127"/>
              </a:rPr>
              <a:t>Noninstantiable</a:t>
            </a:r>
            <a:r>
              <a:rPr lang="en-US" sz="1600" dirty="0">
                <a:solidFill>
                  <a:srgbClr val="808080"/>
                </a:solidFill>
                <a:latin typeface="D2Coding" panose="020B0609020101020101" pitchFamily="49" charset="-127"/>
                <a:ea typeface="D2Coding" panose="020B0609020101020101" pitchFamily="49" charset="-127"/>
              </a:rPr>
              <a:t> utility class</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public class </a:t>
            </a:r>
            <a:r>
              <a:rPr lang="en-US" sz="1600" dirty="0" err="1">
                <a:latin typeface="D2Coding" panose="020B0609020101020101" pitchFamily="49" charset="-127"/>
                <a:ea typeface="D2Coding" panose="020B0609020101020101" pitchFamily="49" charset="-127"/>
              </a:rPr>
              <a:t>UtilityClass</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808080"/>
                </a:solidFill>
                <a:latin typeface="D2Coding" panose="020B0609020101020101" pitchFamily="49" charset="-127"/>
                <a:ea typeface="D2Coding" panose="020B0609020101020101" pitchFamily="49" charset="-127"/>
              </a:rPr>
              <a:t>// Suppress default constructor for </a:t>
            </a:r>
            <a:r>
              <a:rPr lang="en-US" sz="1600" dirty="0" err="1">
                <a:solidFill>
                  <a:srgbClr val="808080"/>
                </a:solidFill>
                <a:latin typeface="D2Coding" panose="020B0609020101020101" pitchFamily="49" charset="-127"/>
                <a:ea typeface="D2Coding" panose="020B0609020101020101" pitchFamily="49" charset="-127"/>
              </a:rPr>
              <a:t>noninstantiability</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808080"/>
                </a:solidFill>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private </a:t>
            </a:r>
            <a:r>
              <a:rPr lang="en-US" sz="1600" dirty="0" err="1">
                <a:solidFill>
                  <a:srgbClr val="FFC66D"/>
                </a:solidFill>
                <a:latin typeface="D2Coding" panose="020B0609020101020101" pitchFamily="49" charset="-127"/>
                <a:ea typeface="D2Coding" panose="020B0609020101020101" pitchFamily="49" charset="-127"/>
              </a:rPr>
              <a:t>UtilityClass</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throw new </a:t>
            </a:r>
            <a:r>
              <a:rPr lang="en-US" sz="1600" dirty="0" err="1">
                <a:latin typeface="D2Coding" panose="020B0609020101020101" pitchFamily="49" charset="-127"/>
                <a:ea typeface="D2Coding" panose="020B0609020101020101" pitchFamily="49" charset="-127"/>
              </a:rPr>
              <a:t>AssertionError</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 ... </a:t>
            </a:r>
            <a:r>
              <a:rPr lang="en-US" sz="1600" dirty="0">
                <a:solidFill>
                  <a:srgbClr val="808080"/>
                </a:solidFill>
                <a:latin typeface="D2Coding" panose="020B0609020101020101" pitchFamily="49" charset="-127"/>
                <a:ea typeface="D2Coding" panose="020B0609020101020101" pitchFamily="49" charset="-127"/>
              </a:rPr>
              <a:t>// Remainder omitted</a:t>
            </a:r>
            <a:br>
              <a:rPr lang="en-US" sz="1600" dirty="0">
                <a:solidFill>
                  <a:srgbClr val="808080"/>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4107352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3644</TotalTime>
  <Words>1937</Words>
  <Application>Microsoft Macintosh PowerPoint</Application>
  <PresentationFormat>Widescreen</PresentationFormat>
  <Paragraphs>185</Paragraphs>
  <Slides>19</Slides>
  <Notes>19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19</vt:i4>
      </vt:variant>
    </vt:vector>
  </HeadingPairs>
  <TitlesOfParts>
    <vt:vector size="34" baseType="lpstr">
      <vt:lpstr>D2Coding</vt:lpstr>
      <vt:lpstr>맑은 고딕</vt:lpstr>
      <vt:lpstr>Segoe UI</vt:lpstr>
      <vt:lpstr>Segoe UI Light</vt:lpstr>
      <vt:lpstr>Segoe UI Semilight</vt:lpstr>
      <vt:lpstr>Arial</vt:lpstr>
      <vt:lpstr>Calibri</vt:lpstr>
      <vt:lpstr>Consolas</vt:lpstr>
      <vt:lpstr>Helvetica Neue</vt:lpstr>
      <vt:lpstr>Helvetica Neue Light</vt:lpstr>
      <vt:lpstr>Tw Cen MT</vt:lpstr>
      <vt:lpstr>Tw Cen MT Condensed</vt:lpstr>
      <vt:lpstr>Wingdings 3</vt:lpstr>
      <vt:lpstr>Integral</vt:lpstr>
      <vt:lpstr>QuickStarter Theme</vt:lpstr>
      <vt:lpstr>Effective Java 3RD Edition</vt:lpstr>
      <vt:lpstr>Item 1: Consider static factory methods instead of constructors</vt:lpstr>
      <vt:lpstr>Item 1: Consider static factory methods instead of constructors</vt:lpstr>
      <vt:lpstr>Item 1: Consider static factory methods instead of constructors</vt:lpstr>
      <vt:lpstr>Item 2: Consider a builder when faced with many constructor parameters</vt:lpstr>
      <vt:lpstr>Item 2: Consider a builder when faced with many constructor parameters</vt:lpstr>
      <vt:lpstr>Item 2: Consider a builder when faced with many constructor parameters</vt:lpstr>
      <vt:lpstr>Item 3: Enforce the singleton property with a private constructor or an enum type</vt:lpstr>
      <vt:lpstr>Item 4: Enforce noninstantiability with a private constructor</vt:lpstr>
      <vt:lpstr>Item 5: Prefer dependency injection to hardwiring resources</vt:lpstr>
      <vt:lpstr>Item 5: Prefer dependency injection to hardwiring resources</vt:lpstr>
      <vt:lpstr>Item 6: Avoid creating unnecessary objects</vt:lpstr>
      <vt:lpstr>Item 6: Avoid creating unnecessary objects</vt:lpstr>
      <vt:lpstr>Item 7: Eliminate obsolete object references</vt:lpstr>
      <vt:lpstr>Item 7: Eliminate obsolete object references</vt:lpstr>
      <vt:lpstr>Item 8: Avoid finalizers and cleaners</vt:lpstr>
      <vt:lpstr>Item 8: Avoid finalizers and cleaners</vt:lpstr>
      <vt:lpstr>Item 9: Prefer try-with-resources to try-finally</vt:lpstr>
      <vt:lpstr>Item 9: Prefer try-with-resources to try-finally</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Jacojang (Jae Man Jang) [Product Engineering]</dc:creator>
  <cp:lastModifiedBy>Jacojang (Jae Man Jang) [Product Engineering]</cp:lastModifiedBy>
  <cp:revision>45</cp:revision>
  <dcterms:created xsi:type="dcterms:W3CDTF">2018-05-22T13:31:14Z</dcterms:created>
  <dcterms:modified xsi:type="dcterms:W3CDTF">2018-05-25T04:18:36Z</dcterms:modified>
</cp:coreProperties>
</file>