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730"/>
  </p:normalViewPr>
  <p:slideViewPr>
    <p:cSldViewPr snapToGrid="0" snapToObjects="1">
      <p:cViewPr>
        <p:scale>
          <a:sx n="132" d="100"/>
          <a:sy n="132" d="100"/>
        </p:scale>
        <p:origin x="144"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35A2A-356E-6D46-9378-B803B3D8C910}" type="datetimeFigureOut">
              <a:rPr lang="en-US" smtClean="0"/>
              <a:t>6/7/18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40CCA-B0AE-FE4E-B0E3-ABABB2E512BF}" type="slidenum">
              <a:rPr lang="en-US" smtClean="0"/>
              <a:t>‹#›</a:t>
            </a:fld>
            <a:endParaRPr lang="en-US"/>
          </a:p>
        </p:txBody>
      </p:sp>
    </p:spTree>
    <p:extLst>
      <p:ext uri="{BB962C8B-B14F-4D97-AF65-F5344CB8AC3E}">
        <p14:creationId xmlns:p14="http://schemas.microsoft.com/office/powerpoint/2010/main" val="91778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using raw types can lead to exceptions at runtime, so don’t use them. They are provided only for compatibility and interoperability with legacy code that predates the introduction of generics. As a quick review, Set&lt;Object&gt; is a parameterized type representing a set that can contain objects of any type, Set&lt;?&gt; is a wildcard type representing a set that can contain only objects of some unknown type, and Set is a raw type, which opts out of the generic type system. The first two are safe, and the last is not.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3</a:t>
            </a:fld>
            <a:endParaRPr lang="en-US"/>
          </a:p>
        </p:txBody>
      </p:sp>
    </p:spTree>
    <p:extLst>
      <p:ext uri="{BB962C8B-B14F-4D97-AF65-F5344CB8AC3E}">
        <p14:creationId xmlns:p14="http://schemas.microsoft.com/office/powerpoint/2010/main" val="284526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unchecked warnings are important. Don’t ignore them. Every unchecked warning represents the potential for a </a:t>
            </a:r>
            <a:r>
              <a:rPr lang="en-US" sz="1200" kern="1200" dirty="0" err="1">
                <a:solidFill>
                  <a:schemeClr val="tx1"/>
                </a:solidFill>
                <a:effectLst/>
                <a:latin typeface="+mn-lt"/>
                <a:ea typeface="+mn-ea"/>
                <a:cs typeface="+mn-cs"/>
              </a:rPr>
              <a:t>ClassCastException</a:t>
            </a:r>
            <a:r>
              <a:rPr lang="en-US" sz="1200" kern="1200" dirty="0">
                <a:solidFill>
                  <a:schemeClr val="tx1"/>
                </a:solidFill>
                <a:effectLst/>
                <a:latin typeface="+mn-lt"/>
                <a:ea typeface="+mn-ea"/>
                <a:cs typeface="+mn-cs"/>
              </a:rPr>
              <a:t> at run- time. Do your best to eliminate these warnings. If you can’t eliminate an unchecked warning and you can prove that the code that provoked it is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suppress the warning with a @</a:t>
            </a:r>
            <a:r>
              <a:rPr lang="en-US" sz="1200" kern="1200" dirty="0" err="1">
                <a:solidFill>
                  <a:schemeClr val="tx1"/>
                </a:solidFill>
                <a:effectLst/>
                <a:latin typeface="+mn-lt"/>
                <a:ea typeface="+mn-ea"/>
                <a:cs typeface="+mn-cs"/>
              </a:rPr>
              <a:t>SuppressWarnings</a:t>
            </a:r>
            <a:r>
              <a:rPr lang="en-US" sz="1200" kern="1200" dirty="0">
                <a:solidFill>
                  <a:schemeClr val="tx1"/>
                </a:solidFill>
                <a:effectLst/>
                <a:latin typeface="+mn-lt"/>
                <a:ea typeface="+mn-ea"/>
                <a:cs typeface="+mn-cs"/>
              </a:rPr>
              <a:t>("unchecked") annotation in the narrowest possible scope. Record the rationale for your decision to suppress the warning in a comment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4</a:t>
            </a:fld>
            <a:endParaRPr lang="en-US"/>
          </a:p>
        </p:txBody>
      </p:sp>
    </p:spTree>
    <p:extLst>
      <p:ext uri="{BB962C8B-B14F-4D97-AF65-F5344CB8AC3E}">
        <p14:creationId xmlns:p14="http://schemas.microsoft.com/office/powerpoint/2010/main" val="372148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mn-lt"/>
                <a:ea typeface="+mn-ea"/>
                <a:cs typeface="+mn-cs"/>
              </a:rPr>
              <a:t>In summary, arrays and generics have very different type rules. Arrays are covariant and reified; generics are invariant and erased. As a consequence, arrays provide runtime type safety but not compile-time type safety, and vice versa for generics. As a rule, arrays and generics don’t mix well. If you find yourself mixing them and getting compile-time errors or warnings, your first impulse should be to replace the arrays with lists. </a:t>
            </a:r>
            <a:endParaRPr lang="en-US" sz="2000"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5</a:t>
            </a:fld>
            <a:endParaRPr lang="en-US"/>
          </a:p>
        </p:txBody>
      </p:sp>
    </p:spTree>
    <p:extLst>
      <p:ext uri="{BB962C8B-B14F-4D97-AF65-F5344CB8AC3E}">
        <p14:creationId xmlns:p14="http://schemas.microsoft.com/office/powerpoint/2010/main" val="119420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generic types are safer and easier to use than types that require casts in client code. When you design new types, make sure that they can be used without such casts. This will often mean making the types generic. If you have any existing types that should be generic but aren’t, generify them. This will make life easier for new users of these types without breaking existing clients (Item 26).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6</a:t>
            </a:fld>
            <a:endParaRPr lang="en-US"/>
          </a:p>
        </p:txBody>
      </p:sp>
    </p:spTree>
    <p:extLst>
      <p:ext uri="{BB962C8B-B14F-4D97-AF65-F5344CB8AC3E}">
        <p14:creationId xmlns:p14="http://schemas.microsoft.com/office/powerpoint/2010/main" val="27780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summary,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and generics do not interact well because the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facility is a leaky abstraction built atop arrays, and arrays have different type rules from generics. Though generic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parameters are not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they are legal. If you choose to write a method with a generic (or parameterized)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parame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ter</a:t>
            </a:r>
            <a:r>
              <a:rPr lang="en-US" sz="1200" kern="1200" dirty="0">
                <a:solidFill>
                  <a:schemeClr val="tx1"/>
                </a:solidFill>
                <a:effectLst/>
                <a:latin typeface="+mn-lt"/>
                <a:ea typeface="+mn-ea"/>
                <a:cs typeface="+mn-cs"/>
              </a:rPr>
              <a:t>, first ensure that the method is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and then annotate it with @Safe- </a:t>
            </a:r>
            <a:endParaRPr lang="en-US" dirty="0"/>
          </a:p>
          <a:p>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so it is not unpleasant to use.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7</a:t>
            </a:fld>
            <a:endParaRPr lang="en-US"/>
          </a:p>
        </p:txBody>
      </p:sp>
    </p:spTree>
    <p:extLst>
      <p:ext uri="{BB962C8B-B14F-4D97-AF65-F5344CB8AC3E}">
        <p14:creationId xmlns:p14="http://schemas.microsoft.com/office/powerpoint/2010/main" val="214052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using wildcard types in your APIs, while tricky, makes the APIs far more flexible. If you write a library that will be widely used, the proper use of wildcard types should be considered mandatory. Remember the basic rule: producer-extends, consumer-super (PECS). Also remember that all </a:t>
            </a:r>
            <a:r>
              <a:rPr lang="en-US" sz="1200" kern="1200" dirty="0" err="1">
                <a:solidFill>
                  <a:schemeClr val="tx1"/>
                </a:solidFill>
                <a:effectLst/>
                <a:latin typeface="+mn-lt"/>
                <a:ea typeface="+mn-ea"/>
                <a:cs typeface="+mn-cs"/>
              </a:rPr>
              <a:t>comparables</a:t>
            </a:r>
            <a:r>
              <a:rPr lang="en-US" sz="1200" kern="1200" dirty="0">
                <a:solidFill>
                  <a:schemeClr val="tx1"/>
                </a:solidFill>
                <a:effectLst/>
                <a:latin typeface="+mn-lt"/>
                <a:ea typeface="+mn-ea"/>
                <a:cs typeface="+mn-cs"/>
              </a:rPr>
              <a:t> and comparators are consumers.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8</a:t>
            </a:fld>
            <a:endParaRPr lang="en-US"/>
          </a:p>
        </p:txBody>
      </p:sp>
    </p:spTree>
    <p:extLst>
      <p:ext uri="{BB962C8B-B14F-4D97-AF65-F5344CB8AC3E}">
        <p14:creationId xmlns:p14="http://schemas.microsoft.com/office/powerpoint/2010/main" val="104934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summary,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and generics do not interact well because the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facility is a leaky abstraction built atop arrays, and arrays have different type rules from generics. Though generic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parameters are not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they are legal. If you choose to write a method with a generic (or parameterized) </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parameter, first ensure that the method is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and then annotate it with @Safe-</a:t>
            </a:r>
            <a:r>
              <a:rPr lang="en-US" sz="1200" kern="1200" dirty="0" err="1">
                <a:solidFill>
                  <a:schemeClr val="tx1"/>
                </a:solidFill>
                <a:effectLst/>
                <a:latin typeface="+mn-lt"/>
                <a:ea typeface="+mn-ea"/>
                <a:cs typeface="+mn-cs"/>
              </a:rPr>
              <a:t>Varargs</a:t>
            </a:r>
            <a:r>
              <a:rPr lang="en-US" sz="1200" kern="1200" dirty="0">
                <a:solidFill>
                  <a:schemeClr val="tx1"/>
                </a:solidFill>
                <a:effectLst/>
                <a:latin typeface="+mn-lt"/>
                <a:ea typeface="+mn-ea"/>
                <a:cs typeface="+mn-cs"/>
              </a:rPr>
              <a:t> so it is not unpleasant to use.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9</a:t>
            </a:fld>
            <a:endParaRPr lang="en-US"/>
          </a:p>
        </p:txBody>
      </p:sp>
    </p:spTree>
    <p:extLst>
      <p:ext uri="{BB962C8B-B14F-4D97-AF65-F5344CB8AC3E}">
        <p14:creationId xmlns:p14="http://schemas.microsoft.com/office/powerpoint/2010/main" val="930492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the normal use of generics, exemplified by the collections APIs, restricts you to a fixed number of type parameters per container. You can get around this restriction by placing the type parameter on the key rather than the container. You can use Class objects as keys for such </a:t>
            </a:r>
            <a:r>
              <a:rPr lang="en-US" sz="1200" kern="1200" dirty="0" err="1">
                <a:solidFill>
                  <a:schemeClr val="tx1"/>
                </a:solidFill>
                <a:effectLst/>
                <a:latin typeface="+mn-lt"/>
                <a:ea typeface="+mn-ea"/>
                <a:cs typeface="+mn-cs"/>
              </a:rPr>
              <a:t>typesafe</a:t>
            </a:r>
            <a:r>
              <a:rPr lang="en-US" sz="1200" kern="1200" dirty="0">
                <a:solidFill>
                  <a:schemeClr val="tx1"/>
                </a:solidFill>
                <a:effectLst/>
                <a:latin typeface="+mn-lt"/>
                <a:ea typeface="+mn-ea"/>
                <a:cs typeface="+mn-cs"/>
              </a:rPr>
              <a:t> heterogeneous containers. A Class object used in this fashion is called a type token. You can also use a custom key type. For example, you could have a </a:t>
            </a:r>
            <a:r>
              <a:rPr lang="en-US" sz="1200" kern="1200" dirty="0" err="1">
                <a:solidFill>
                  <a:schemeClr val="tx1"/>
                </a:solidFill>
                <a:effectLst/>
                <a:latin typeface="+mn-lt"/>
                <a:ea typeface="+mn-ea"/>
                <a:cs typeface="+mn-cs"/>
              </a:rPr>
              <a:t>DatabaseRow</a:t>
            </a:r>
            <a:r>
              <a:rPr lang="en-US" sz="1200" kern="1200" dirty="0">
                <a:solidFill>
                  <a:schemeClr val="tx1"/>
                </a:solidFill>
                <a:effectLst/>
                <a:latin typeface="+mn-lt"/>
                <a:ea typeface="+mn-ea"/>
                <a:cs typeface="+mn-cs"/>
              </a:rPr>
              <a:t> type </a:t>
            </a:r>
            <a:r>
              <a:rPr lang="en-US" sz="1200" kern="1200" dirty="0" err="1">
                <a:solidFill>
                  <a:schemeClr val="tx1"/>
                </a:solidFill>
                <a:effectLst/>
                <a:latin typeface="+mn-lt"/>
                <a:ea typeface="+mn-ea"/>
                <a:cs typeface="+mn-cs"/>
              </a:rPr>
              <a:t>repre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senting</a:t>
            </a:r>
            <a:r>
              <a:rPr lang="en-US" sz="1200" kern="1200" dirty="0">
                <a:solidFill>
                  <a:schemeClr val="tx1"/>
                </a:solidFill>
                <a:effectLst/>
                <a:latin typeface="+mn-lt"/>
                <a:ea typeface="+mn-ea"/>
                <a:cs typeface="+mn-cs"/>
              </a:rPr>
              <a:t> a database row (the container), and a generic type Column&lt;T&gt; as its key. </a:t>
            </a:r>
            <a:endParaRPr lang="en-US" dirty="0"/>
          </a:p>
          <a:p>
            <a:endParaRPr lang="en-US" dirty="0"/>
          </a:p>
        </p:txBody>
      </p:sp>
      <p:sp>
        <p:nvSpPr>
          <p:cNvPr id="4" name="Slide Number Placeholder 3"/>
          <p:cNvSpPr>
            <a:spLocks noGrp="1"/>
          </p:cNvSpPr>
          <p:nvPr>
            <p:ph type="sldNum" sz="quarter" idx="10"/>
          </p:nvPr>
        </p:nvSpPr>
        <p:spPr/>
        <p:txBody>
          <a:bodyPr/>
          <a:lstStyle/>
          <a:p>
            <a:fld id="{36440CCA-B0AE-FE4E-B0E3-ABABB2E512BF}" type="slidenum">
              <a:rPr lang="en-US" smtClean="0"/>
              <a:t>10</a:t>
            </a:fld>
            <a:endParaRPr lang="en-US"/>
          </a:p>
        </p:txBody>
      </p:sp>
    </p:spTree>
    <p:extLst>
      <p:ext uri="{BB962C8B-B14F-4D97-AF65-F5344CB8AC3E}">
        <p14:creationId xmlns:p14="http://schemas.microsoft.com/office/powerpoint/2010/main" val="169130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852C-2356-DD41-BBC2-3C4877FD9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90A612-7674-034D-8C9A-F8BCF9A01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9CC394-8115-5D49-8A53-1F818027B49A}"/>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E19F8ECB-F68B-E948-8A90-68C524BD5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B0793-5C86-3F48-860E-CB6BFD2BAE14}"/>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269351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7327-9B5E-274C-B36E-E06249203F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91FD1-61CB-D34A-82FE-3E4F250EFC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ADA70-FE1F-8146-BB22-2878EE0ACA25}"/>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7E209BEB-1DB4-7849-B7CD-5ABD50AB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DA063-30AA-264C-8DF6-51D25F3CE6A9}"/>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136099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4C675-44FC-7C4A-9A75-A9E456615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C39A3-433E-A94E-ACD3-52C29806EB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EF7E8-58AB-6149-BF47-C84867397E25}"/>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FF4B09A9-6F1D-DA41-A695-E491541A1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D01F8-8723-2F41-B035-86E95A054807}"/>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36307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87EF-50F7-5049-9008-E90E30E14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E939B-3137-DA45-BE70-E0995A2E61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E0FC6-56C4-F449-A398-4ABAF485F454}"/>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35C4DBD3-81CF-6746-8DC8-595B9FC9A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49140-4F21-1C46-951C-69614A823275}"/>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399320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74C2-16F4-F04B-B0B7-B10294174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A7959-C5B4-8348-9262-47FAB59B9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9EEF9F-3AD0-D048-AC07-70C36EA2838C}"/>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5337E4C8-5F8F-064E-9DE1-DF92AB2C4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C3841-E6C5-CB40-A4B4-2DD09EF04791}"/>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199649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51FB-2800-6C44-9031-D8B837FF0F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69F6E-DF46-2548-8B77-1636F6270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234BA0-8B90-BA44-859B-0422C0917C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4BB6A3-A87F-074A-A0C6-66616C163ACF}"/>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6" name="Footer Placeholder 5">
            <a:extLst>
              <a:ext uri="{FF2B5EF4-FFF2-40B4-BE49-F238E27FC236}">
                <a16:creationId xmlns:a16="http://schemas.microsoft.com/office/drawing/2014/main" id="{BA23B625-9492-9C43-AFAC-2580F3BB6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6AABB-F9EC-744C-A3D7-FD6E43138FE2}"/>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197751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A643-F6F6-9D41-B4C8-3821EFA0E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76CDC-D8CF-ED45-8145-1F05B034C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33357E-3DA2-C640-B3C6-0EA005017C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A4AB6D-A016-0C4A-9E64-B519364C9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03D250-FA1D-F547-8136-E1137899A4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99263-B826-8446-BAA6-2F452A3B644D}"/>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8" name="Footer Placeholder 7">
            <a:extLst>
              <a:ext uri="{FF2B5EF4-FFF2-40B4-BE49-F238E27FC236}">
                <a16:creationId xmlns:a16="http://schemas.microsoft.com/office/drawing/2014/main" id="{22D5B07E-EF44-A645-90AE-360A36675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EB301A-7FDA-8049-82D8-E549DF466285}"/>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361536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54AF-29E0-9640-B375-9CE300712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EB1F4-4BC3-0D40-AA5F-D7D2B5784065}"/>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4" name="Footer Placeholder 3">
            <a:extLst>
              <a:ext uri="{FF2B5EF4-FFF2-40B4-BE49-F238E27FC236}">
                <a16:creationId xmlns:a16="http://schemas.microsoft.com/office/drawing/2014/main" id="{27B54431-5E5F-D646-8B91-D825B46E20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D3080-B4DB-9746-8420-03AD735762FD}"/>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39651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21E89-700C-4C4F-A0D3-EF6DCBB283CD}"/>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3" name="Footer Placeholder 2">
            <a:extLst>
              <a:ext uri="{FF2B5EF4-FFF2-40B4-BE49-F238E27FC236}">
                <a16:creationId xmlns:a16="http://schemas.microsoft.com/office/drawing/2014/main" id="{77419953-9CA8-CE43-AF50-6B16AF94C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7D122-4090-194C-A858-A267D59180B9}"/>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333104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DFA5-B499-4641-8454-4EFE6B18D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468D1-F9ED-A545-AADB-45AFF6B9E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E43A7-1F78-364B-A865-7ED95011B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E2CC46-E493-0446-B32A-CAD474EE2DA2}"/>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6" name="Footer Placeholder 5">
            <a:extLst>
              <a:ext uri="{FF2B5EF4-FFF2-40B4-BE49-F238E27FC236}">
                <a16:creationId xmlns:a16="http://schemas.microsoft.com/office/drawing/2014/main" id="{D22973A7-829C-A841-840F-013838CC1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D4DA0-56C9-344A-8F8A-A407590A3D5D}"/>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259769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357E-C026-4246-92E8-AB48A52D4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45770F-D394-4540-A03D-466A64E54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90E190-6E9E-2948-A176-B65B443C6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061C1D-31D8-E948-B7F7-02768AA75CE2}"/>
              </a:ext>
            </a:extLst>
          </p:cNvPr>
          <p:cNvSpPr>
            <a:spLocks noGrp="1"/>
          </p:cNvSpPr>
          <p:nvPr>
            <p:ph type="dt" sz="half" idx="10"/>
          </p:nvPr>
        </p:nvSpPr>
        <p:spPr/>
        <p:txBody>
          <a:bodyPr/>
          <a:lstStyle/>
          <a:p>
            <a:fld id="{9A850FEA-4E0B-F54C-874C-E41BE39B7556}" type="datetimeFigureOut">
              <a:rPr lang="en-US" smtClean="0"/>
              <a:t>6/5/18</a:t>
            </a:fld>
            <a:endParaRPr lang="en-US"/>
          </a:p>
        </p:txBody>
      </p:sp>
      <p:sp>
        <p:nvSpPr>
          <p:cNvPr id="6" name="Footer Placeholder 5">
            <a:extLst>
              <a:ext uri="{FF2B5EF4-FFF2-40B4-BE49-F238E27FC236}">
                <a16:creationId xmlns:a16="http://schemas.microsoft.com/office/drawing/2014/main" id="{6971A257-134F-1F42-8880-8E4D28785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47F2D-50C6-B349-8B4D-8D41CA253A1D}"/>
              </a:ext>
            </a:extLst>
          </p:cNvPr>
          <p:cNvSpPr>
            <a:spLocks noGrp="1"/>
          </p:cNvSpPr>
          <p:nvPr>
            <p:ph type="sldNum" sz="quarter" idx="12"/>
          </p:nvPr>
        </p:nvSpPr>
        <p:spPr/>
        <p:txBody>
          <a:bodyPr/>
          <a:lstStyle/>
          <a:p>
            <a:fld id="{98D75BB9-C6B2-3F49-AC2F-C92C0C8E8553}" type="slidenum">
              <a:rPr lang="en-US" smtClean="0"/>
              <a:t>‹#›</a:t>
            </a:fld>
            <a:endParaRPr lang="en-US"/>
          </a:p>
        </p:txBody>
      </p:sp>
    </p:spTree>
    <p:extLst>
      <p:ext uri="{BB962C8B-B14F-4D97-AF65-F5344CB8AC3E}">
        <p14:creationId xmlns:p14="http://schemas.microsoft.com/office/powerpoint/2010/main" val="170139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50E7D-F3AC-C043-8433-48BADAAC4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0FFE3-1EBE-814F-862A-48542E017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5A348-DD04-EB49-997E-69EE48699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50FEA-4E0B-F54C-874C-E41BE39B7556}" type="datetimeFigureOut">
              <a:rPr lang="en-US" smtClean="0"/>
              <a:t>6/5/18</a:t>
            </a:fld>
            <a:endParaRPr lang="en-US"/>
          </a:p>
        </p:txBody>
      </p:sp>
      <p:sp>
        <p:nvSpPr>
          <p:cNvPr id="5" name="Footer Placeholder 4">
            <a:extLst>
              <a:ext uri="{FF2B5EF4-FFF2-40B4-BE49-F238E27FC236}">
                <a16:creationId xmlns:a16="http://schemas.microsoft.com/office/drawing/2014/main" id="{11E1399F-D19B-8149-88B6-727735E83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CD317-A7AD-5C4C-949E-2B16EA12AE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75BB9-C6B2-3F49-AC2F-C92C0C8E8553}" type="slidenum">
              <a:rPr lang="en-US" smtClean="0"/>
              <a:t>‹#›</a:t>
            </a:fld>
            <a:endParaRPr lang="en-US"/>
          </a:p>
        </p:txBody>
      </p:sp>
    </p:spTree>
    <p:extLst>
      <p:ext uri="{BB962C8B-B14F-4D97-AF65-F5344CB8AC3E}">
        <p14:creationId xmlns:p14="http://schemas.microsoft.com/office/powerpoint/2010/main" val="283838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6F91-DCB2-2242-9952-4DE7FBB9E2C4}"/>
              </a:ext>
            </a:extLst>
          </p:cNvPr>
          <p:cNvSpPr>
            <a:spLocks noGrp="1"/>
          </p:cNvSpPr>
          <p:nvPr>
            <p:ph type="ctrTitle"/>
          </p:nvPr>
        </p:nvSpPr>
        <p:spPr/>
        <p:txBody>
          <a:bodyPr/>
          <a:lstStyle/>
          <a:p>
            <a:r>
              <a:rPr lang="en-US" dirty="0"/>
              <a:t>Generics</a:t>
            </a:r>
          </a:p>
        </p:txBody>
      </p:sp>
    </p:spTree>
    <p:extLst>
      <p:ext uri="{BB962C8B-B14F-4D97-AF65-F5344CB8AC3E}">
        <p14:creationId xmlns:p14="http://schemas.microsoft.com/office/powerpoint/2010/main" val="37339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A7C6-7708-CE45-806F-A8447D3EA30D}"/>
              </a:ext>
            </a:extLst>
          </p:cNvPr>
          <p:cNvSpPr>
            <a:spLocks noGrp="1"/>
          </p:cNvSpPr>
          <p:nvPr>
            <p:ph type="title"/>
          </p:nvPr>
        </p:nvSpPr>
        <p:spPr/>
        <p:txBody>
          <a:bodyPr/>
          <a:lstStyle/>
          <a:p>
            <a:r>
              <a:rPr lang="en-US" dirty="0"/>
              <a:t>Item 33: Consider </a:t>
            </a:r>
            <a:r>
              <a:rPr lang="en-US" dirty="0" err="1"/>
              <a:t>typesafe</a:t>
            </a:r>
            <a:r>
              <a:rPr lang="en-US" dirty="0"/>
              <a:t> heterogeneous containers</a:t>
            </a:r>
          </a:p>
        </p:txBody>
      </p:sp>
      <p:sp>
        <p:nvSpPr>
          <p:cNvPr id="3" name="Content Placeholder 2">
            <a:extLst>
              <a:ext uri="{FF2B5EF4-FFF2-40B4-BE49-F238E27FC236}">
                <a16:creationId xmlns:a16="http://schemas.microsoft.com/office/drawing/2014/main" id="{62796FC6-185C-3448-91D8-BEA04A0C0E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691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C18A4F-921C-F941-899B-63BC2BF9160F}"/>
              </a:ext>
            </a:extLst>
          </p:cNvPr>
          <p:cNvPicPr>
            <a:picLocks noGrp="1" noChangeAspect="1"/>
          </p:cNvPicPr>
          <p:nvPr>
            <p:ph idx="1"/>
          </p:nvPr>
        </p:nvPicPr>
        <p:blipFill>
          <a:blip r:embed="rId2"/>
          <a:stretch>
            <a:fillRect/>
          </a:stretch>
        </p:blipFill>
        <p:spPr>
          <a:xfrm>
            <a:off x="2054577" y="564532"/>
            <a:ext cx="8726312" cy="5941930"/>
          </a:xfrm>
          <a:prstGeom prst="rect">
            <a:avLst/>
          </a:prstGeom>
        </p:spPr>
      </p:pic>
    </p:spTree>
    <p:extLst>
      <p:ext uri="{BB962C8B-B14F-4D97-AF65-F5344CB8AC3E}">
        <p14:creationId xmlns:p14="http://schemas.microsoft.com/office/powerpoint/2010/main" val="2008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0B4D-38BF-2844-ABA4-4F98A61BE2E8}"/>
              </a:ext>
            </a:extLst>
          </p:cNvPr>
          <p:cNvSpPr>
            <a:spLocks noGrp="1"/>
          </p:cNvSpPr>
          <p:nvPr>
            <p:ph type="title"/>
          </p:nvPr>
        </p:nvSpPr>
        <p:spPr/>
        <p:txBody>
          <a:bodyPr/>
          <a:lstStyle/>
          <a:p>
            <a:r>
              <a:rPr lang="en-US" dirty="0"/>
              <a:t>Item 26: Don’t use raw types</a:t>
            </a:r>
          </a:p>
        </p:txBody>
      </p:sp>
      <p:sp>
        <p:nvSpPr>
          <p:cNvPr id="3" name="Content Placeholder 2">
            <a:extLst>
              <a:ext uri="{FF2B5EF4-FFF2-40B4-BE49-F238E27FC236}">
                <a16:creationId xmlns:a16="http://schemas.microsoft.com/office/drawing/2014/main" id="{8D6718D1-586A-B04B-BD34-CDBB80BB5214}"/>
              </a:ext>
            </a:extLst>
          </p:cNvPr>
          <p:cNvSpPr>
            <a:spLocks noGrp="1"/>
          </p:cNvSpPr>
          <p:nvPr>
            <p:ph idx="1"/>
          </p:nvPr>
        </p:nvSpPr>
        <p:spPr/>
        <p:txBody>
          <a:bodyPr/>
          <a:lstStyle/>
          <a:p>
            <a:r>
              <a:rPr lang="en-US" dirty="0"/>
              <a:t>If you use raw types, you lose all the safety and expressiveness benefits of generics</a:t>
            </a:r>
          </a:p>
          <a:p>
            <a:r>
              <a:rPr lang="en-US" dirty="0"/>
              <a:t>You can put any element to a raw type Collection, but you can’t put any element (other than null) into a Collection&lt;?&gt; </a:t>
            </a:r>
          </a:p>
          <a:p>
            <a:r>
              <a:rPr lang="en-US" dirty="0"/>
              <a:t>You must use raw types in class literals, such as </a:t>
            </a:r>
            <a:r>
              <a:rPr lang="en-US" dirty="0" err="1"/>
              <a:t>List.class</a:t>
            </a:r>
            <a:r>
              <a:rPr lang="en-US" dirty="0"/>
              <a:t>, String[].class, </a:t>
            </a:r>
            <a:r>
              <a:rPr lang="en-US" dirty="0" err="1"/>
              <a:t>int.class</a:t>
            </a:r>
            <a:r>
              <a:rPr lang="en-US" dirty="0"/>
              <a:t>, etc. but List&lt;String&gt;.class, List&lt;?&gt;.class are not</a:t>
            </a:r>
          </a:p>
          <a:p>
            <a:r>
              <a:rPr lang="en-US" dirty="0"/>
              <a:t>It’s the preferred way to use the </a:t>
            </a:r>
            <a:r>
              <a:rPr lang="en-US" dirty="0" err="1"/>
              <a:t>instanceof</a:t>
            </a:r>
            <a:r>
              <a:rPr lang="en-US" dirty="0"/>
              <a:t> operator with generic types.</a:t>
            </a:r>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30510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2914-0268-464F-A590-1024A6D66885}"/>
              </a:ext>
            </a:extLst>
          </p:cNvPr>
          <p:cNvSpPr>
            <a:spLocks noGrp="1"/>
          </p:cNvSpPr>
          <p:nvPr>
            <p:ph type="title"/>
          </p:nvPr>
        </p:nvSpPr>
        <p:spPr/>
        <p:txBody>
          <a:bodyPr/>
          <a:lstStyle/>
          <a:p>
            <a:r>
              <a:rPr lang="en-US" dirty="0"/>
              <a:t>Item 27: Eliminate unchecked warnings</a:t>
            </a:r>
          </a:p>
        </p:txBody>
      </p:sp>
      <p:sp>
        <p:nvSpPr>
          <p:cNvPr id="3" name="Content Placeholder 2">
            <a:extLst>
              <a:ext uri="{FF2B5EF4-FFF2-40B4-BE49-F238E27FC236}">
                <a16:creationId xmlns:a16="http://schemas.microsoft.com/office/drawing/2014/main" id="{AC12E1A2-A95F-234E-A3C3-A8A66BDE7378}"/>
              </a:ext>
            </a:extLst>
          </p:cNvPr>
          <p:cNvSpPr>
            <a:spLocks noGrp="1"/>
          </p:cNvSpPr>
          <p:nvPr>
            <p:ph idx="1"/>
          </p:nvPr>
        </p:nvSpPr>
        <p:spPr/>
        <p:txBody>
          <a:bodyPr/>
          <a:lstStyle/>
          <a:p>
            <a:r>
              <a:rPr lang="en-US" dirty="0"/>
              <a:t>Eliminate every unchecked warning that you can</a:t>
            </a:r>
          </a:p>
          <a:p>
            <a:r>
              <a:rPr lang="en-US" dirty="0"/>
              <a:t>If you can’t eliminate a warning, but you can prove that the code that provoked the warning is </a:t>
            </a:r>
            <a:r>
              <a:rPr lang="en-US" dirty="0" err="1"/>
              <a:t>typesafe</a:t>
            </a:r>
            <a:r>
              <a:rPr lang="en-US" dirty="0"/>
              <a:t>, then (and only then) suppress the warning with an </a:t>
            </a:r>
            <a:r>
              <a:rPr lang="en-US" dirty="0">
                <a:solidFill>
                  <a:schemeClr val="accent1"/>
                </a:solidFill>
              </a:rPr>
              <a:t>@</a:t>
            </a:r>
            <a:r>
              <a:rPr lang="en-US" dirty="0" err="1">
                <a:solidFill>
                  <a:schemeClr val="accent1"/>
                </a:solidFill>
              </a:rPr>
              <a:t>SuppressWarnings</a:t>
            </a:r>
            <a:r>
              <a:rPr lang="en-US" dirty="0">
                <a:solidFill>
                  <a:schemeClr val="accent1"/>
                </a:solidFill>
              </a:rPr>
              <a:t>("unchecked") </a:t>
            </a:r>
            <a:r>
              <a:rPr lang="en-US" dirty="0"/>
              <a:t>annotation</a:t>
            </a:r>
          </a:p>
          <a:p>
            <a:r>
              <a:rPr lang="en-US" dirty="0"/>
              <a:t>Always use the </a:t>
            </a:r>
            <a:r>
              <a:rPr lang="en-US" dirty="0" err="1"/>
              <a:t>SuppressWarnings</a:t>
            </a:r>
            <a:r>
              <a:rPr lang="en-US" dirty="0"/>
              <a:t> annotation on the smallest scope possible</a:t>
            </a:r>
          </a:p>
          <a:p>
            <a:r>
              <a:rPr lang="en-US" dirty="0"/>
              <a:t>Every time you use a @</a:t>
            </a:r>
            <a:r>
              <a:rPr lang="en-US" dirty="0" err="1"/>
              <a:t>SuppressWarnings</a:t>
            </a:r>
            <a:r>
              <a:rPr lang="en-US" dirty="0"/>
              <a:t>(“unchecked”) annotation, add a comment saying why it is safe to do so</a:t>
            </a:r>
            <a:r>
              <a:rPr lang="zh-CN" altLang="en-US" dirty="0"/>
              <a:t> ？</a:t>
            </a:r>
            <a:endParaRPr lang="en-US" dirty="0"/>
          </a:p>
        </p:txBody>
      </p:sp>
    </p:spTree>
    <p:extLst>
      <p:ext uri="{BB962C8B-B14F-4D97-AF65-F5344CB8AC3E}">
        <p14:creationId xmlns:p14="http://schemas.microsoft.com/office/powerpoint/2010/main" val="75574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9E8D-1B4B-8543-A8F8-04A49D71632C}"/>
              </a:ext>
            </a:extLst>
          </p:cNvPr>
          <p:cNvSpPr>
            <a:spLocks noGrp="1"/>
          </p:cNvSpPr>
          <p:nvPr>
            <p:ph type="title"/>
          </p:nvPr>
        </p:nvSpPr>
        <p:spPr/>
        <p:txBody>
          <a:bodyPr/>
          <a:lstStyle/>
          <a:p>
            <a:r>
              <a:rPr lang="en-US" dirty="0"/>
              <a:t>Item 28: Prefer lists to arrays</a:t>
            </a:r>
          </a:p>
        </p:txBody>
      </p:sp>
      <p:sp>
        <p:nvSpPr>
          <p:cNvPr id="3" name="Content Placeholder 2">
            <a:extLst>
              <a:ext uri="{FF2B5EF4-FFF2-40B4-BE49-F238E27FC236}">
                <a16:creationId xmlns:a16="http://schemas.microsoft.com/office/drawing/2014/main" id="{5D569757-622F-E741-BF69-9DAED4EB65D2}"/>
              </a:ext>
            </a:extLst>
          </p:cNvPr>
          <p:cNvSpPr>
            <a:spLocks noGrp="1"/>
          </p:cNvSpPr>
          <p:nvPr>
            <p:ph idx="1"/>
          </p:nvPr>
        </p:nvSpPr>
        <p:spPr/>
        <p:txBody>
          <a:bodyPr>
            <a:normAutofit lnSpcReduction="10000"/>
          </a:bodyPr>
          <a:lstStyle/>
          <a:p>
            <a:r>
              <a:rPr lang="en-US" dirty="0"/>
              <a:t>Arrays are covariant, Generics are invariant (</a:t>
            </a:r>
            <a:r>
              <a:rPr lang="en-US" sz="1800" b="1" dirty="0"/>
              <a:t>you’d rather find out at compile time</a:t>
            </a:r>
            <a:r>
              <a:rPr lang="en-US" dirty="0"/>
              <a:t>)</a:t>
            </a:r>
          </a:p>
          <a:p>
            <a:pPr marL="0" indent="0">
              <a:buNone/>
            </a:pPr>
            <a:r>
              <a:rPr lang="en-US" sz="2000" i="1" dirty="0">
                <a:solidFill>
                  <a:schemeClr val="accent1"/>
                </a:solidFill>
              </a:rPr>
              <a:t>	Object[] </a:t>
            </a:r>
            <a:r>
              <a:rPr lang="en-US" sz="2000" i="1" dirty="0" err="1">
                <a:solidFill>
                  <a:schemeClr val="accent1"/>
                </a:solidFill>
              </a:rPr>
              <a:t>objectArray</a:t>
            </a:r>
            <a:r>
              <a:rPr lang="en-US" sz="2000" i="1" dirty="0">
                <a:solidFill>
                  <a:schemeClr val="accent1"/>
                </a:solidFill>
              </a:rPr>
              <a:t> = </a:t>
            </a:r>
            <a:r>
              <a:rPr lang="en-US" sz="2000" b="1" i="1" dirty="0">
                <a:solidFill>
                  <a:schemeClr val="accent1"/>
                </a:solidFill>
              </a:rPr>
              <a:t>new </a:t>
            </a:r>
            <a:r>
              <a:rPr lang="en-US" sz="2000" i="1" dirty="0">
                <a:solidFill>
                  <a:schemeClr val="accent1"/>
                </a:solidFill>
              </a:rPr>
              <a:t>Long[1];</a:t>
            </a:r>
            <a:br>
              <a:rPr lang="en-US" sz="2000" i="1" dirty="0">
                <a:solidFill>
                  <a:schemeClr val="accent1"/>
                </a:solidFill>
              </a:rPr>
            </a:br>
            <a:r>
              <a:rPr lang="en-US" sz="2000" i="1" dirty="0">
                <a:solidFill>
                  <a:schemeClr val="accent1"/>
                </a:solidFill>
              </a:rPr>
              <a:t>	</a:t>
            </a:r>
            <a:r>
              <a:rPr lang="en-US" sz="2000" i="1" dirty="0" err="1">
                <a:solidFill>
                  <a:schemeClr val="accent1"/>
                </a:solidFill>
              </a:rPr>
              <a:t>objectArray</a:t>
            </a:r>
            <a:r>
              <a:rPr lang="en-US" sz="2000" i="1" dirty="0">
                <a:solidFill>
                  <a:schemeClr val="accent1"/>
                </a:solidFill>
              </a:rPr>
              <a:t>[0] = </a:t>
            </a:r>
            <a:r>
              <a:rPr lang="en-US" sz="2000" b="1" i="1" dirty="0">
                <a:solidFill>
                  <a:schemeClr val="accent1"/>
                </a:solidFill>
              </a:rPr>
              <a:t>"I don't fit in"</a:t>
            </a:r>
            <a:r>
              <a:rPr lang="en-US" sz="2000" i="1" dirty="0">
                <a:solidFill>
                  <a:schemeClr val="accent1"/>
                </a:solidFill>
              </a:rPr>
              <a:t>;</a:t>
            </a:r>
          </a:p>
          <a:p>
            <a:pPr marL="0" indent="0">
              <a:buNone/>
            </a:pPr>
            <a:r>
              <a:rPr lang="en-US" sz="2000" i="1" dirty="0">
                <a:solidFill>
                  <a:schemeClr val="accent1"/>
                </a:solidFill>
              </a:rPr>
              <a:t>	List&lt;Object&gt; </a:t>
            </a:r>
            <a:r>
              <a:rPr lang="en-US" sz="2000" i="1" dirty="0" err="1">
                <a:solidFill>
                  <a:schemeClr val="accent1"/>
                </a:solidFill>
              </a:rPr>
              <a:t>ol</a:t>
            </a:r>
            <a:r>
              <a:rPr lang="en-US" sz="2000" i="1" dirty="0">
                <a:solidFill>
                  <a:schemeClr val="accent1"/>
                </a:solidFill>
              </a:rPr>
              <a:t> = </a:t>
            </a:r>
            <a:r>
              <a:rPr lang="en-US" sz="2000" b="1" i="1" dirty="0">
                <a:solidFill>
                  <a:schemeClr val="accent1"/>
                </a:solidFill>
              </a:rPr>
              <a:t>new </a:t>
            </a:r>
            <a:r>
              <a:rPr lang="en-US" sz="2000" i="1" dirty="0" err="1">
                <a:solidFill>
                  <a:schemeClr val="accent1"/>
                </a:solidFill>
              </a:rPr>
              <a:t>ArrayList</a:t>
            </a:r>
            <a:r>
              <a:rPr lang="en-US" sz="2000" i="1" dirty="0">
                <a:solidFill>
                  <a:schemeClr val="accent1"/>
                </a:solidFill>
              </a:rPr>
              <a:t>&lt;Long&gt;();</a:t>
            </a:r>
            <a:br>
              <a:rPr lang="en-US" sz="2000" i="1" dirty="0">
                <a:solidFill>
                  <a:schemeClr val="accent1"/>
                </a:solidFill>
              </a:rPr>
            </a:br>
            <a:r>
              <a:rPr lang="en-US" sz="2000" i="1" dirty="0">
                <a:solidFill>
                  <a:schemeClr val="accent1"/>
                </a:solidFill>
              </a:rPr>
              <a:t>	</a:t>
            </a:r>
            <a:r>
              <a:rPr lang="en-US" sz="2000" i="1" dirty="0" err="1">
                <a:solidFill>
                  <a:schemeClr val="accent1"/>
                </a:solidFill>
              </a:rPr>
              <a:t>ol.add</a:t>
            </a:r>
            <a:r>
              <a:rPr lang="en-US" sz="2000" i="1" dirty="0">
                <a:solidFill>
                  <a:schemeClr val="accent1"/>
                </a:solidFill>
              </a:rPr>
              <a:t>(</a:t>
            </a:r>
            <a:r>
              <a:rPr lang="en-US" sz="2000" b="1" i="1" dirty="0">
                <a:solidFill>
                  <a:schemeClr val="accent1"/>
                </a:solidFill>
              </a:rPr>
              <a:t>"I don't fit in"</a:t>
            </a:r>
            <a:r>
              <a:rPr lang="en-US" sz="2000" i="1" dirty="0">
                <a:solidFill>
                  <a:schemeClr val="accent1"/>
                </a:solidFill>
              </a:rPr>
              <a:t>);</a:t>
            </a:r>
            <a:endParaRPr lang="en-US" dirty="0"/>
          </a:p>
          <a:p>
            <a:r>
              <a:rPr lang="en-US" dirty="0"/>
              <a:t>Arrays are reified, Generics are implemented by erasure</a:t>
            </a:r>
          </a:p>
          <a:p>
            <a:pPr lvl="1"/>
            <a:r>
              <a:rPr lang="en-US" i="1" dirty="0"/>
              <a:t>Arrays know and enforce their element type at runtime </a:t>
            </a:r>
          </a:p>
          <a:p>
            <a:pPr lvl="1"/>
            <a:r>
              <a:rPr lang="en-US" i="1" dirty="0"/>
              <a:t>Generics enforce their type constraints only at compile time and discard (or erase) their element type information at runtime </a:t>
            </a:r>
          </a:p>
          <a:p>
            <a:pPr lvl="1"/>
            <a:endParaRPr lang="en-US" dirty="0"/>
          </a:p>
          <a:p>
            <a:pPr marL="0" indent="0">
              <a:buNone/>
            </a:pPr>
            <a:r>
              <a:rPr lang="en-US" sz="1900" b="1" dirty="0"/>
              <a:t>Note</a:t>
            </a:r>
            <a:r>
              <a:rPr lang="en-US" sz="1900" dirty="0"/>
              <a:t>: If you find yourself mixing arrays and generics, and getting compile-time errors or warnings, your first impulse should be to replace the arrays with lists. </a:t>
            </a:r>
          </a:p>
          <a:p>
            <a:pPr marL="0" indent="0">
              <a:buNone/>
            </a:pPr>
            <a:endParaRPr lang="en-US" dirty="0"/>
          </a:p>
        </p:txBody>
      </p:sp>
    </p:spTree>
    <p:extLst>
      <p:ext uri="{BB962C8B-B14F-4D97-AF65-F5344CB8AC3E}">
        <p14:creationId xmlns:p14="http://schemas.microsoft.com/office/powerpoint/2010/main" val="413692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01C1-57FC-AC43-842B-4F8962A3CA71}"/>
              </a:ext>
            </a:extLst>
          </p:cNvPr>
          <p:cNvSpPr>
            <a:spLocks noGrp="1"/>
          </p:cNvSpPr>
          <p:nvPr>
            <p:ph type="title"/>
          </p:nvPr>
        </p:nvSpPr>
        <p:spPr/>
        <p:txBody>
          <a:bodyPr/>
          <a:lstStyle/>
          <a:p>
            <a:r>
              <a:rPr lang="en-US" dirty="0"/>
              <a:t>Item 29: Favor generic types</a:t>
            </a:r>
          </a:p>
        </p:txBody>
      </p:sp>
      <p:sp>
        <p:nvSpPr>
          <p:cNvPr id="3" name="Content Placeholder 2">
            <a:extLst>
              <a:ext uri="{FF2B5EF4-FFF2-40B4-BE49-F238E27FC236}">
                <a16:creationId xmlns:a16="http://schemas.microsoft.com/office/drawing/2014/main" id="{277935AD-599B-0340-874C-B6AF41F52C4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5566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73E6-6562-5F49-A2C6-F2D9D43A5734}"/>
              </a:ext>
            </a:extLst>
          </p:cNvPr>
          <p:cNvSpPr>
            <a:spLocks noGrp="1"/>
          </p:cNvSpPr>
          <p:nvPr>
            <p:ph type="title"/>
          </p:nvPr>
        </p:nvSpPr>
        <p:spPr/>
        <p:txBody>
          <a:bodyPr/>
          <a:lstStyle/>
          <a:p>
            <a:r>
              <a:rPr lang="en-US" dirty="0"/>
              <a:t>Item 30: Favor generic methods</a:t>
            </a:r>
          </a:p>
        </p:txBody>
      </p:sp>
      <p:sp>
        <p:nvSpPr>
          <p:cNvPr id="3" name="Content Placeholder 2">
            <a:extLst>
              <a:ext uri="{FF2B5EF4-FFF2-40B4-BE49-F238E27FC236}">
                <a16:creationId xmlns:a16="http://schemas.microsoft.com/office/drawing/2014/main" id="{05D9D3E0-5DE9-7A4C-894C-F177ECD205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176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E945-C86D-464D-BB2E-563B7E4E36EB}"/>
              </a:ext>
            </a:extLst>
          </p:cNvPr>
          <p:cNvSpPr>
            <a:spLocks noGrp="1"/>
          </p:cNvSpPr>
          <p:nvPr>
            <p:ph type="title"/>
          </p:nvPr>
        </p:nvSpPr>
        <p:spPr/>
        <p:txBody>
          <a:bodyPr/>
          <a:lstStyle/>
          <a:p>
            <a:r>
              <a:rPr lang="en-US" dirty="0"/>
              <a:t>Item 31: Use bounded wildcards to increase API flexibility</a:t>
            </a:r>
          </a:p>
        </p:txBody>
      </p:sp>
      <p:sp>
        <p:nvSpPr>
          <p:cNvPr id="3" name="Content Placeholder 2">
            <a:extLst>
              <a:ext uri="{FF2B5EF4-FFF2-40B4-BE49-F238E27FC236}">
                <a16:creationId xmlns:a16="http://schemas.microsoft.com/office/drawing/2014/main" id="{4C4DFE18-8D06-1646-83C3-EBF7F1825C7B}"/>
              </a:ext>
            </a:extLst>
          </p:cNvPr>
          <p:cNvSpPr>
            <a:spLocks noGrp="1"/>
          </p:cNvSpPr>
          <p:nvPr>
            <p:ph idx="1"/>
          </p:nvPr>
        </p:nvSpPr>
        <p:spPr/>
        <p:txBody>
          <a:bodyPr>
            <a:normAutofit lnSpcReduction="10000"/>
          </a:bodyPr>
          <a:lstStyle/>
          <a:p>
            <a:r>
              <a:rPr lang="en-US" dirty="0"/>
              <a:t>For maximum flexibility, use wildcard types on input parameters that represent producers or consumers</a:t>
            </a:r>
          </a:p>
          <a:p>
            <a:pPr lvl="1"/>
            <a:r>
              <a:rPr lang="en-US" dirty="0"/>
              <a:t>PECS stands for producer-extends, consumer-super</a:t>
            </a:r>
          </a:p>
          <a:p>
            <a:r>
              <a:rPr lang="en-US" dirty="0"/>
              <a:t>Do not use bounded wildcard types as return types</a:t>
            </a:r>
          </a:p>
          <a:p>
            <a:r>
              <a:rPr lang="en-US" dirty="0"/>
              <a:t>If the user of a class has to think about wildcard types, there is probably something wrong with its API</a:t>
            </a:r>
          </a:p>
          <a:p>
            <a:pPr marL="457200" lvl="1" indent="0">
              <a:buNone/>
            </a:pPr>
            <a:r>
              <a:rPr lang="en-US" sz="1900" i="1" dirty="0"/>
              <a:t>Set&lt;Integer&gt; integers = </a:t>
            </a:r>
            <a:r>
              <a:rPr lang="en-US" sz="1900" i="1" dirty="0" err="1"/>
              <a:t>Set.of</a:t>
            </a:r>
            <a:r>
              <a:rPr lang="en-US" sz="1900" i="1" dirty="0"/>
              <a:t>(1, 3, 5); </a:t>
            </a:r>
          </a:p>
          <a:p>
            <a:pPr marL="457200" lvl="1" indent="0">
              <a:buNone/>
            </a:pPr>
            <a:r>
              <a:rPr lang="en-US" sz="1900" i="1" dirty="0"/>
              <a:t>Set&lt;Double&gt; doubles = </a:t>
            </a:r>
            <a:r>
              <a:rPr lang="en-US" sz="1900" i="1" dirty="0" err="1"/>
              <a:t>Set.of</a:t>
            </a:r>
            <a:r>
              <a:rPr lang="en-US" sz="1900" i="1" dirty="0"/>
              <a:t>(2.0, 4.0, 6.0); </a:t>
            </a:r>
          </a:p>
          <a:p>
            <a:pPr marL="457200" lvl="1" indent="0">
              <a:buNone/>
            </a:pPr>
            <a:r>
              <a:rPr lang="en-US" sz="1900" i="1" dirty="0"/>
              <a:t>Set&lt;Number&gt; numbers = union(integers, doubles); </a:t>
            </a:r>
            <a:endParaRPr lang="en-US" altLang="zh-CN" dirty="0"/>
          </a:p>
          <a:p>
            <a:r>
              <a:rPr lang="en-US" dirty="0"/>
              <a:t>if a type parameter appears only once in a method declaration, replace it with a wildcard</a:t>
            </a:r>
          </a:p>
        </p:txBody>
      </p:sp>
    </p:spTree>
    <p:extLst>
      <p:ext uri="{BB962C8B-B14F-4D97-AF65-F5344CB8AC3E}">
        <p14:creationId xmlns:p14="http://schemas.microsoft.com/office/powerpoint/2010/main" val="58080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C5E2-FE59-3A4B-BB75-C299B3FA73E9}"/>
              </a:ext>
            </a:extLst>
          </p:cNvPr>
          <p:cNvSpPr>
            <a:spLocks noGrp="1"/>
          </p:cNvSpPr>
          <p:nvPr>
            <p:ph type="title"/>
          </p:nvPr>
        </p:nvSpPr>
        <p:spPr/>
        <p:txBody>
          <a:bodyPr/>
          <a:lstStyle/>
          <a:p>
            <a:r>
              <a:rPr lang="en-US" dirty="0"/>
              <a:t>Item 32: Combine generics and </a:t>
            </a:r>
            <a:r>
              <a:rPr lang="en-US" dirty="0" err="1"/>
              <a:t>varargs</a:t>
            </a:r>
            <a:r>
              <a:rPr lang="en-US" dirty="0"/>
              <a:t> judiciously</a:t>
            </a:r>
          </a:p>
        </p:txBody>
      </p:sp>
      <p:sp>
        <p:nvSpPr>
          <p:cNvPr id="3" name="Content Placeholder 2">
            <a:extLst>
              <a:ext uri="{FF2B5EF4-FFF2-40B4-BE49-F238E27FC236}">
                <a16:creationId xmlns:a16="http://schemas.microsoft.com/office/drawing/2014/main" id="{460A0D96-89B8-5A4C-A0D5-A4F21A0C0A0C}"/>
              </a:ext>
            </a:extLst>
          </p:cNvPr>
          <p:cNvSpPr>
            <a:spLocks noGrp="1"/>
          </p:cNvSpPr>
          <p:nvPr>
            <p:ph idx="1"/>
          </p:nvPr>
        </p:nvSpPr>
        <p:spPr/>
        <p:txBody>
          <a:bodyPr>
            <a:normAutofit lnSpcReduction="10000"/>
          </a:bodyPr>
          <a:lstStyle/>
          <a:p>
            <a:r>
              <a:rPr lang="en-US" dirty="0"/>
              <a:t>it is unsafe to store a value in a generic </a:t>
            </a:r>
            <a:r>
              <a:rPr lang="en-US" dirty="0" err="1"/>
              <a:t>varargs</a:t>
            </a:r>
            <a:r>
              <a:rPr lang="en-US" dirty="0"/>
              <a:t> array parameter</a:t>
            </a:r>
          </a:p>
          <a:p>
            <a:r>
              <a:rPr lang="en-US" dirty="0"/>
              <a:t>the </a:t>
            </a:r>
            <a:r>
              <a:rPr lang="en-US" dirty="0" err="1"/>
              <a:t>SafeVarargs</a:t>
            </a:r>
            <a:r>
              <a:rPr lang="en-US" dirty="0"/>
              <a:t> (since java 7) annotation constitutes a promise by the author of a method that it is </a:t>
            </a:r>
            <a:r>
              <a:rPr lang="en-US" dirty="0" err="1"/>
              <a:t>typesafe</a:t>
            </a:r>
            <a:endParaRPr lang="en-US" dirty="0"/>
          </a:p>
          <a:p>
            <a:r>
              <a:rPr lang="en-US" dirty="0"/>
              <a:t>it is unsafe to give another method access to a generic </a:t>
            </a:r>
            <a:r>
              <a:rPr lang="en-US" dirty="0" err="1"/>
              <a:t>varargs</a:t>
            </a:r>
            <a:r>
              <a:rPr lang="en-US" dirty="0"/>
              <a:t> parameter array</a:t>
            </a:r>
          </a:p>
          <a:p>
            <a:r>
              <a:rPr lang="en-US" dirty="0"/>
              <a:t>Use @</a:t>
            </a:r>
            <a:r>
              <a:rPr lang="en-US" dirty="0" err="1"/>
              <a:t>SafeVarargs</a:t>
            </a:r>
            <a:r>
              <a:rPr lang="en-US" dirty="0"/>
              <a:t> on every method with a </a:t>
            </a:r>
            <a:r>
              <a:rPr lang="en-US" dirty="0" err="1"/>
              <a:t>varargs</a:t>
            </a:r>
            <a:r>
              <a:rPr lang="en-US" dirty="0"/>
              <a:t> parameter of a generic or parameterized type</a:t>
            </a:r>
          </a:p>
          <a:p>
            <a:pPr lvl="1"/>
            <a:r>
              <a:rPr lang="en-US" dirty="0"/>
              <a:t>As a reminder, a generic </a:t>
            </a:r>
            <a:r>
              <a:rPr lang="en-US" dirty="0" err="1"/>
              <a:t>varargs</a:t>
            </a:r>
            <a:r>
              <a:rPr lang="en-US" dirty="0"/>
              <a:t> methods is safe if: </a:t>
            </a:r>
          </a:p>
          <a:p>
            <a:pPr lvl="2"/>
            <a:r>
              <a:rPr lang="en-US" dirty="0"/>
              <a:t>1. it doesn’t store anything in the </a:t>
            </a:r>
            <a:r>
              <a:rPr lang="en-US" dirty="0" err="1"/>
              <a:t>varargs</a:t>
            </a:r>
            <a:r>
              <a:rPr lang="en-US" dirty="0"/>
              <a:t> parameter array, and </a:t>
            </a:r>
          </a:p>
          <a:p>
            <a:pPr lvl="2"/>
            <a:r>
              <a:rPr lang="en-US" dirty="0"/>
              <a:t>2. it doesn’t make the array (or a clone) visible to untrusted code. </a:t>
            </a:r>
          </a:p>
          <a:p>
            <a:pPr marL="914400" lvl="2" indent="0">
              <a:buNone/>
            </a:pPr>
            <a:r>
              <a:rPr lang="en-US" dirty="0"/>
              <a:t>If either of these prohibitions is violated, fix it. </a:t>
            </a:r>
          </a:p>
          <a:p>
            <a:pPr lvl="1"/>
            <a:endParaRPr lang="en-US" dirty="0"/>
          </a:p>
        </p:txBody>
      </p:sp>
    </p:spTree>
    <p:extLst>
      <p:ext uri="{BB962C8B-B14F-4D97-AF65-F5344CB8AC3E}">
        <p14:creationId xmlns:p14="http://schemas.microsoft.com/office/powerpoint/2010/main" val="548123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4451</TotalTime>
  <Words>1176</Words>
  <Application>Microsoft Macintosh PowerPoint</Application>
  <PresentationFormat>Widescreen</PresentationFormat>
  <Paragraphs>59</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Arial</vt:lpstr>
      <vt:lpstr>Calibri</vt:lpstr>
      <vt:lpstr>Calibri Light</vt:lpstr>
      <vt:lpstr>Office Theme</vt:lpstr>
      <vt:lpstr>Generics</vt:lpstr>
      <vt:lpstr>PowerPoint Presentation</vt:lpstr>
      <vt:lpstr>Item 26: Don’t use raw types</vt:lpstr>
      <vt:lpstr>Item 27: Eliminate unchecked warnings</vt:lpstr>
      <vt:lpstr>Item 28: Prefer lists to arrays</vt:lpstr>
      <vt:lpstr>Item 29: Favor generic types</vt:lpstr>
      <vt:lpstr>Item 30: Favor generic methods</vt:lpstr>
      <vt:lpstr>Item 31: Use bounded wildcards to increase API flexibility</vt:lpstr>
      <vt:lpstr>Item 32: Combine generics and varargs judiciously</vt:lpstr>
      <vt:lpstr>Item 33: Consider typesafe heterogeneous containers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L Leon</dc:creator>
  <cp:lastModifiedBy>L Leon</cp:lastModifiedBy>
  <cp:revision>21</cp:revision>
  <dcterms:created xsi:type="dcterms:W3CDTF">2018-06-05T08:12:39Z</dcterms:created>
  <dcterms:modified xsi:type="dcterms:W3CDTF">2018-06-08T10:24:05Z</dcterms:modified>
</cp:coreProperties>
</file>