
<file path=[Content_Types].xml><?xml version="1.0" encoding="utf-8"?>
<Types xmlns="http://schemas.openxmlformats.org/package/2006/content-types">
  <Default Extension="xml" ContentType="application/xml"/>
  <Default Extension="jpeg" ContentType="image/jpeg"/>
  <Default Extension="bin"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70" r:id="rId4"/>
    <p:sldId id="259" r:id="rId5"/>
    <p:sldId id="269" r:id="rId6"/>
    <p:sldId id="271" r:id="rId7"/>
    <p:sldId id="261" r:id="rId8"/>
    <p:sldId id="274" r:id="rId9"/>
    <p:sldId id="262" r:id="rId10"/>
    <p:sldId id="275" r:id="rId11"/>
    <p:sldId id="263" r:id="rId12"/>
    <p:sldId id="277" r:id="rId13"/>
    <p:sldId id="278" r:id="rId14"/>
    <p:sldId id="264" r:id="rId15"/>
    <p:sldId id="273" r:id="rId16"/>
    <p:sldId id="265" r:id="rId17"/>
    <p:sldId id="272" r:id="rId18"/>
    <p:sldId id="266" r:id="rId19"/>
    <p:sldId id="267" r:id="rId20"/>
    <p:sldId id="268" r:id="rId21"/>
    <p:sldId id="276" r:id="rId2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95"/>
    <p:restoredTop sz="81319"/>
  </p:normalViewPr>
  <p:slideViewPr>
    <p:cSldViewPr snapToGrid="0" snapToObjects="1">
      <p:cViewPr varScale="1">
        <p:scale>
          <a:sx n="102" d="100"/>
          <a:sy n="102" d="100"/>
        </p:scale>
        <p:origin x="480"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2105F-9DE0-A640-933F-8899D87D6EC1}" type="datetimeFigureOut">
              <a:rPr kumimoji="1" lang="ko-KR" altLang="en-US" smtClean="0"/>
              <a:t>2018. 6. 8.</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A9F096-D645-D644-AADE-9EFB21E4AF10}" type="slidenum">
              <a:rPr kumimoji="1" lang="ko-KR" altLang="en-US" smtClean="0"/>
              <a:t>‹#›</a:t>
            </a:fld>
            <a:endParaRPr kumimoji="1" lang="ko-KR" altLang="en-US"/>
          </a:p>
        </p:txBody>
      </p:sp>
    </p:spTree>
    <p:extLst>
      <p:ext uri="{BB962C8B-B14F-4D97-AF65-F5344CB8AC3E}">
        <p14:creationId xmlns:p14="http://schemas.microsoft.com/office/powerpoint/2010/main" val="12608522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922183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87691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969151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r>
              <a:rPr lang="en-US" dirty="0" smtClean="0"/>
              <a:t>https://</a:t>
            </a:r>
            <a:r>
              <a:rPr lang="en-US" dirty="0" err="1" smtClean="0"/>
              <a:t>stackoverflow.com</a:t>
            </a:r>
            <a:r>
              <a:rPr lang="en-US" dirty="0" smtClean="0"/>
              <a:t>/questions/44325301/examples-for-combinatorial-explosion-in-java</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941825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r>
              <a:rPr lang="en-US" dirty="0" smtClean="0"/>
              <a:t>abstract</a:t>
            </a:r>
            <a:r>
              <a:rPr lang="en-US" baseline="0" dirty="0" smtClean="0"/>
              <a:t> wrapper class </a:t>
            </a:r>
            <a:r>
              <a:rPr lang="en-US" dirty="0" smtClean="0"/>
              <a:t>example : book 103, </a:t>
            </a:r>
            <a:r>
              <a:rPr lang="en-US" dirty="0" err="1" smtClean="0"/>
              <a:t>ppt</a:t>
            </a:r>
            <a:r>
              <a:rPr lang="en-US" dirty="0" smtClean="0"/>
              <a:t> 126</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11565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41449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221278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00200" lvl="3"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661144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r>
              <a:rPr lang="ko-KR" altLang="en-US" sz="1200" b="0" i="0" kern="1200" dirty="0" smtClean="0">
                <a:solidFill>
                  <a:schemeClr val="tx1"/>
                </a:solidFill>
                <a:effectLst/>
                <a:latin typeface="+mn-lt"/>
                <a:ea typeface="+mn-ea"/>
                <a:cs typeface="+mn-cs"/>
              </a:rPr>
              <a:t>몰질량을 포함한 </a:t>
            </a:r>
            <a:r>
              <a:rPr lang="en-US" altLang="ko-KR" sz="1200" b="0" i="0" kern="1200" dirty="0" smtClean="0">
                <a:solidFill>
                  <a:schemeClr val="tx1"/>
                </a:solidFill>
                <a:effectLst/>
                <a:latin typeface="+mn-lt"/>
                <a:ea typeface="+mn-ea"/>
                <a:cs typeface="+mn-cs"/>
              </a:rPr>
              <a:t>1mol</a:t>
            </a:r>
            <a:r>
              <a:rPr lang="ko-KR" altLang="en-US" sz="1200" b="0" i="0" kern="1200" dirty="0" smtClean="0">
                <a:solidFill>
                  <a:schemeClr val="tx1"/>
                </a:solidFill>
                <a:effectLst/>
                <a:latin typeface="+mn-lt"/>
                <a:ea typeface="+mn-ea"/>
                <a:cs typeface="+mn-cs"/>
              </a:rPr>
              <a:t>의 구성 입자</a:t>
            </a:r>
            <a:r>
              <a:rPr lang="en-US" altLang="ko-KR" sz="1200" b="0" i="0" kern="1200" dirty="0" smtClean="0">
                <a:solidFill>
                  <a:schemeClr val="tx1"/>
                </a:solidFill>
                <a:effectLst/>
                <a:latin typeface="+mn-lt"/>
                <a:ea typeface="+mn-ea"/>
                <a:cs typeface="+mn-cs"/>
              </a:rPr>
              <a:t>(</a:t>
            </a:r>
            <a:r>
              <a:rPr lang="ko-KR" altLang="en-US" sz="1200" b="0" i="0" kern="1200" dirty="0" smtClean="0">
                <a:solidFill>
                  <a:schemeClr val="tx1"/>
                </a:solidFill>
                <a:effectLst/>
                <a:latin typeface="+mn-lt"/>
                <a:ea typeface="+mn-ea"/>
                <a:cs typeface="+mn-cs"/>
              </a:rPr>
              <a:t>원자</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분자</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이온 등</a:t>
            </a:r>
            <a:r>
              <a:rPr lang="en-US" altLang="ko-KR" sz="1200" b="0" i="0" kern="1200" dirty="0" smtClean="0">
                <a:solidFill>
                  <a:schemeClr val="tx1"/>
                </a:solidFill>
                <a:effectLst/>
                <a:latin typeface="+mn-lt"/>
                <a:ea typeface="+mn-ea"/>
                <a:cs typeface="+mn-cs"/>
              </a:rPr>
              <a:t>) </a:t>
            </a:r>
            <a:r>
              <a:rPr lang="ko-KR" altLang="en-US" sz="1200" b="0" i="0" kern="1200" dirty="0" smtClean="0">
                <a:solidFill>
                  <a:schemeClr val="tx1"/>
                </a:solidFill>
                <a:effectLst/>
                <a:latin typeface="+mn-lt"/>
                <a:ea typeface="+mn-ea"/>
                <a:cs typeface="+mn-cs"/>
              </a:rPr>
              <a:t>속에 들어 있는 입자의 수이다</a:t>
            </a:r>
            <a:r>
              <a:rPr lang="en-US" altLang="ko-KR" sz="1200" b="0" i="0" kern="1200" dirty="0" smtClean="0">
                <a:solidFill>
                  <a:schemeClr val="tx1"/>
                </a:solidFill>
                <a:effectLst/>
                <a:latin typeface="+mn-lt"/>
                <a:ea typeface="+mn-ea"/>
                <a:cs typeface="+mn-cs"/>
              </a:rPr>
              <a:t/>
            </a:r>
            <a:br>
              <a:rPr lang="en-US" altLang="ko-KR" sz="1200" b="0" i="0" kern="1200" dirty="0" smtClean="0">
                <a:solidFill>
                  <a:schemeClr val="tx1"/>
                </a:solidFill>
                <a:effectLst/>
                <a:latin typeface="+mn-lt"/>
                <a:ea typeface="+mn-ea"/>
                <a:cs typeface="+mn-cs"/>
              </a:rPr>
            </a:br>
            <a:r>
              <a:rPr lang="en-US" altLang="ko-KR" sz="1200" b="0" i="0" kern="1200" dirty="0" smtClean="0">
                <a:solidFill>
                  <a:schemeClr val="tx1"/>
                </a:solidFill>
                <a:effectLst/>
                <a:latin typeface="+mn-lt"/>
                <a:ea typeface="+mn-ea"/>
                <a:cs typeface="+mn-cs"/>
              </a:rPr>
              <a:t>The mass of a mole of substance is called the </a:t>
            </a:r>
            <a:r>
              <a:rPr lang="en-US" altLang="ko-KR" sz="1200" b="1" i="0" kern="1200" dirty="0" smtClean="0">
                <a:solidFill>
                  <a:schemeClr val="tx1"/>
                </a:solidFill>
                <a:effectLst/>
                <a:latin typeface="+mn-lt"/>
                <a:ea typeface="+mn-ea"/>
                <a:cs typeface="+mn-cs"/>
              </a:rPr>
              <a:t>molar mass </a:t>
            </a:r>
            <a:r>
              <a:rPr lang="en-US" altLang="ko-KR" sz="1200" b="0" i="0" kern="1200" dirty="0" smtClean="0">
                <a:solidFill>
                  <a:schemeClr val="tx1"/>
                </a:solidFill>
                <a:effectLst/>
                <a:latin typeface="+mn-lt"/>
                <a:ea typeface="+mn-ea"/>
                <a:cs typeface="+mn-cs"/>
              </a:rPr>
              <a:t>of that substance.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65586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r>
              <a:rPr lang="en-US" dirty="0" smtClean="0"/>
              <a:t>wrong</a:t>
            </a:r>
            <a:r>
              <a:rPr lang="en-US" baseline="0" dirty="0" smtClean="0"/>
              <a:t> case : pdf 132 page or book 109 ~ 111</a:t>
            </a:r>
          </a:p>
          <a:p>
            <a:pPr marL="685800" lvl="1" indent="-228600">
              <a:buAutoNum type="arabicPeriod"/>
            </a:pPr>
            <a:endParaRPr lang="en-US" baseline="0" dirty="0" smtClean="0"/>
          </a:p>
          <a:p>
            <a:pPr marL="685800" lvl="1"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1266744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90943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1" hangingPunct="1">
              <a:lnSpc>
                <a:spcPct val="100000"/>
              </a:lnSpc>
              <a:spcBef>
                <a:spcPts val="0"/>
              </a:spcBef>
              <a:spcAft>
                <a:spcPts val="0"/>
              </a:spcAft>
              <a:buClrTx/>
              <a:buSzTx/>
              <a:buFontTx/>
              <a:buNone/>
              <a:tabLst/>
              <a:defRPr/>
            </a:pPr>
            <a:r>
              <a:rPr lang="ko-KR" altLang="en-US" dirty="0" smtClean="0"/>
              <a:t>가장 중요한 것은 클래스나 멤버에 최대한 접근</a:t>
            </a:r>
            <a:r>
              <a:rPr lang="ko-KR" altLang="en-US" baseline="0" dirty="0" smtClean="0"/>
              <a:t> 불가능하도록 만드는 것이 좋다</a:t>
            </a:r>
            <a:r>
              <a:rPr lang="en-US" altLang="ko-KR" baseline="0" dirty="0" smtClean="0"/>
              <a:t>.</a:t>
            </a:r>
            <a:r>
              <a:rPr lang="ko-KR" altLang="en-US" baseline="0" dirty="0" smtClean="0"/>
              <a:t> </a:t>
            </a:r>
            <a:endParaRPr lang="en-US" altLang="ko-KR" baseline="0" dirty="0" smtClean="0"/>
          </a:p>
          <a:p>
            <a:pPr marL="685800" marR="0" lvl="1" indent="-228600" algn="l" defTabSz="914400" rtl="0" eaLnBrk="1" fontAlgn="auto" latinLnBrk="1" hangingPunct="1">
              <a:lnSpc>
                <a:spcPct val="100000"/>
              </a:lnSpc>
              <a:spcBef>
                <a:spcPts val="0"/>
              </a:spcBef>
              <a:spcAft>
                <a:spcPts val="0"/>
              </a:spcAft>
              <a:buClrTx/>
              <a:buSzTx/>
              <a:buFontTx/>
              <a:buNone/>
              <a:tabLst/>
              <a:defRPr/>
            </a:pPr>
            <a:r>
              <a:rPr lang="ko-KR" altLang="en-US" baseline="0" dirty="0" smtClean="0"/>
              <a:t>이를 위해서는 접근자를 잘 활용하는 것이 좋다</a:t>
            </a:r>
            <a:r>
              <a:rPr lang="en-US" altLang="ko-KR" baseline="0" dirty="0" smtClean="0"/>
              <a:t>.</a:t>
            </a:r>
          </a:p>
          <a:p>
            <a:pPr marL="685800" marR="0" lvl="1" indent="-228600" algn="l" defTabSz="914400" rtl="0" eaLnBrk="1" fontAlgn="auto" latinLnBrk="1" hangingPunct="1">
              <a:lnSpc>
                <a:spcPct val="100000"/>
              </a:lnSpc>
              <a:spcBef>
                <a:spcPts val="0"/>
              </a:spcBef>
              <a:spcAft>
                <a:spcPts val="0"/>
              </a:spcAft>
              <a:buClrTx/>
              <a:buSzTx/>
              <a:buFontTx/>
              <a:buNone/>
              <a:tabLst/>
              <a:defRPr/>
            </a:pPr>
            <a:endParaRPr lang="en-US" dirty="0" smtClean="0"/>
          </a:p>
          <a:p>
            <a:pPr marL="685800" marR="0" lvl="1" indent="-228600" algn="l" defTabSz="914400" rtl="0" eaLnBrk="1" fontAlgn="auto" latinLnBrk="1" hangingPunct="1">
              <a:lnSpc>
                <a:spcPct val="100000"/>
              </a:lnSpc>
              <a:spcBef>
                <a:spcPts val="0"/>
              </a:spcBef>
              <a:spcAft>
                <a:spcPts val="0"/>
              </a:spcAft>
              <a:buClrTx/>
              <a:buSzTx/>
              <a:buFontTx/>
              <a:buNone/>
              <a:tabLst/>
              <a:defRPr/>
            </a:pPr>
            <a:r>
              <a:rPr lang="en-US" dirty="0" smtClean="0"/>
              <a:t>private</a:t>
            </a:r>
            <a:r>
              <a:rPr lang="en-US" baseline="0" dirty="0" smtClean="0"/>
              <a:t> : </a:t>
            </a:r>
            <a:r>
              <a:rPr lang="ko-KR" altLang="en-US" baseline="0" dirty="0" smtClean="0"/>
              <a:t>오직 탑레벨 클래스에서만 접근 가능하다</a:t>
            </a:r>
            <a:r>
              <a:rPr lang="en-US" altLang="ko-KR" baseline="0" dirty="0" smtClean="0"/>
              <a:t>.</a:t>
            </a:r>
            <a:r>
              <a:rPr lang="ko-KR" altLang="en-US" baseline="0" dirty="0" smtClean="0"/>
              <a:t> </a:t>
            </a:r>
            <a:endParaRPr lang="en-US" altLang="ko-KR" baseline="0" dirty="0" smtClean="0"/>
          </a:p>
          <a:p>
            <a:pPr marL="685800" marR="0" lvl="1" indent="-22860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package-private : </a:t>
            </a:r>
            <a:r>
              <a:rPr lang="ko-KR" altLang="en-US" baseline="0" dirty="0" smtClean="0"/>
              <a:t>동일 패키지 내에서만 사용가능하다</a:t>
            </a:r>
            <a:r>
              <a:rPr lang="en-US" altLang="ko-KR" baseline="0" dirty="0" smtClean="0"/>
              <a:t>.</a:t>
            </a:r>
          </a:p>
          <a:p>
            <a:pPr marL="685800" marR="0" lvl="1" indent="-22860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protected</a:t>
            </a:r>
            <a:r>
              <a:rPr lang="ko-KR" altLang="en-US" baseline="0" dirty="0" smtClean="0"/>
              <a:t> 서브클래스에서 접근 가능하다</a:t>
            </a:r>
            <a:r>
              <a:rPr lang="en-US" altLang="ko-KR" baseline="0" dirty="0" smtClean="0"/>
              <a:t>.</a:t>
            </a:r>
          </a:p>
          <a:p>
            <a:pPr marL="685800" marR="0" lvl="1" indent="-22860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public</a:t>
            </a:r>
            <a:r>
              <a:rPr lang="ko-KR" altLang="en-US" baseline="0" dirty="0" smtClean="0"/>
              <a:t> 어디서나 접근 가능하다</a:t>
            </a:r>
            <a:r>
              <a:rPr lang="en-US" altLang="ko-KR" baseline="0" dirty="0" smtClean="0"/>
              <a:t>.</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75986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276755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130426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1" hangingPunct="1">
              <a:lnSpc>
                <a:spcPct val="100000"/>
              </a:lnSpc>
              <a:spcBef>
                <a:spcPts val="0"/>
              </a:spcBef>
              <a:spcAft>
                <a:spcPts val="0"/>
              </a:spcAft>
              <a:buClrTx/>
              <a:buSzTx/>
              <a:buFontTx/>
              <a:buNone/>
              <a:tabLst/>
              <a:defRPr/>
            </a:pPr>
            <a:r>
              <a:rPr lang="en-US" altLang="ko-KR" baseline="0" dirty="0" smtClean="0"/>
              <a:t>and if the fields are immutable, to expose fields directly is less harmful.</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425525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129407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534112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660660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r>
              <a:rPr lang="en-US" dirty="0" smtClean="0"/>
              <a:t>the</a:t>
            </a:r>
            <a:r>
              <a:rPr lang="en-US" baseline="0" dirty="0" smtClean="0"/>
              <a:t> inheritance in this page, means implementation inheritance when one class extends another.</a:t>
            </a:r>
          </a:p>
          <a:p>
            <a:pPr marL="685800" lvl="1" indent="-228600">
              <a:buAutoNum type="arabicPeriod"/>
            </a:pPr>
            <a:endParaRPr lang="en-US" baseline="0" dirty="0" smtClean="0"/>
          </a:p>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96367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r>
              <a:rPr lang="en-US" dirty="0" smtClean="0"/>
              <a:t>example</a:t>
            </a:r>
            <a:r>
              <a:rPr lang="en-US" baseline="0" dirty="0" smtClean="0"/>
              <a:t> : </a:t>
            </a:r>
            <a:r>
              <a:rPr lang="en-US" baseline="0" dirty="0" err="1" smtClean="0"/>
              <a:t>ppt</a:t>
            </a:r>
            <a:r>
              <a:rPr lang="en-US" baseline="0" dirty="0" smtClean="0"/>
              <a:t> 113, book : 90</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62923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eriod"/>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19375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kumimoji="1" lang="ko-KR" altLang="en-US" smtClean="0"/>
              <a:t>마스터 제목 스타일 편집</a:t>
            </a:r>
            <a:endParaRPr kumimoji="1" lang="ko-KR" altLang="en-US"/>
          </a:p>
        </p:txBody>
      </p:sp>
      <p:sp>
        <p:nvSpPr>
          <p:cNvPr id="3" name="부제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smtClean="0"/>
              <a:t>마스터 부제목 스타일 편집</a:t>
            </a:r>
            <a:endParaRPr kumimoji="1" lang="ko-KR" altLang="en-US"/>
          </a:p>
        </p:txBody>
      </p:sp>
      <p:sp>
        <p:nvSpPr>
          <p:cNvPr id="4" name="날짜 개체 틀 3"/>
          <p:cNvSpPr>
            <a:spLocks noGrp="1"/>
          </p:cNvSpPr>
          <p:nvPr>
            <p:ph type="dt" sz="half" idx="10"/>
          </p:nvPr>
        </p:nvSpPr>
        <p:spPr/>
        <p:txBody>
          <a:bodyPr/>
          <a:lstStyle/>
          <a:p>
            <a:fld id="{692033FD-E7A1-4B40-BF60-CB41C74F1CF1}" type="datetimeFigureOut">
              <a:rPr kumimoji="1" lang="ko-KR" altLang="en-US" smtClean="0"/>
              <a:t>2018. 6. 8.</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2CD0CCDE-3DC5-3840-B2A9-6B1846AE7CAB}" type="slidenum">
              <a:rPr kumimoji="1" lang="ko-KR" altLang="en-US" smtClean="0"/>
              <a:t>‹#›</a:t>
            </a:fld>
            <a:endParaRPr kumimoji="1" lang="ko-KR" altLang="en-US"/>
          </a:p>
        </p:txBody>
      </p:sp>
    </p:spTree>
    <p:extLst>
      <p:ext uri="{BB962C8B-B14F-4D97-AF65-F5344CB8AC3E}">
        <p14:creationId xmlns:p14="http://schemas.microsoft.com/office/powerpoint/2010/main" val="143400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세로 텍스트 개체 틀 2"/>
          <p:cNvSpPr>
            <a:spLocks noGrp="1"/>
          </p:cNvSpPr>
          <p:nvPr>
            <p:ph type="body" orient="vert" idx="1"/>
          </p:nvPr>
        </p:nvSpPr>
        <p:spPr/>
        <p:txBody>
          <a:bodyPr vert="eaVert"/>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692033FD-E7A1-4B40-BF60-CB41C74F1CF1}" type="datetimeFigureOut">
              <a:rPr kumimoji="1" lang="ko-KR" altLang="en-US" smtClean="0"/>
              <a:t>2018. 6. 8.</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2CD0CCDE-3DC5-3840-B2A9-6B1846AE7CAB}" type="slidenum">
              <a:rPr kumimoji="1" lang="ko-KR" altLang="en-US" smtClean="0"/>
              <a:t>‹#›</a:t>
            </a:fld>
            <a:endParaRPr kumimoji="1" lang="ko-KR" altLang="en-US"/>
          </a:p>
        </p:txBody>
      </p:sp>
    </p:spTree>
    <p:extLst>
      <p:ext uri="{BB962C8B-B14F-4D97-AF65-F5344CB8AC3E}">
        <p14:creationId xmlns:p14="http://schemas.microsoft.com/office/powerpoint/2010/main" val="68192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kumimoji="1" lang="ko-KR" altLang="en-US" smtClean="0"/>
              <a:t>마스터 제목 스타일 편집</a:t>
            </a:r>
            <a:endParaRPr kumimoji="1"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692033FD-E7A1-4B40-BF60-CB41C74F1CF1}" type="datetimeFigureOut">
              <a:rPr kumimoji="1" lang="ko-KR" altLang="en-US" smtClean="0"/>
              <a:t>2018. 6. 8.</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2CD0CCDE-3DC5-3840-B2A9-6B1846AE7CAB}" type="slidenum">
              <a:rPr kumimoji="1" lang="ko-KR" altLang="en-US" smtClean="0"/>
              <a:t>‹#›</a:t>
            </a:fld>
            <a:endParaRPr kumimoji="1" lang="ko-KR" altLang="en-US"/>
          </a:p>
        </p:txBody>
      </p:sp>
    </p:spTree>
    <p:extLst>
      <p:ext uri="{BB962C8B-B14F-4D97-AF65-F5344CB8AC3E}">
        <p14:creationId xmlns:p14="http://schemas.microsoft.com/office/powerpoint/2010/main" val="208249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6/8/18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94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내용 개체 틀 2"/>
          <p:cNvSpPr>
            <a:spLocks noGrp="1"/>
          </p:cNvSpPr>
          <p:nvPr>
            <p:ph idx="1"/>
          </p:nvPr>
        </p:nvSpPr>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10"/>
          </p:nvPr>
        </p:nvSpPr>
        <p:spPr/>
        <p:txBody>
          <a:bodyPr/>
          <a:lstStyle/>
          <a:p>
            <a:fld id="{692033FD-E7A1-4B40-BF60-CB41C74F1CF1}" type="datetimeFigureOut">
              <a:rPr kumimoji="1" lang="ko-KR" altLang="en-US" smtClean="0"/>
              <a:t>2018. 6. 8.</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2CD0CCDE-3DC5-3840-B2A9-6B1846AE7CAB}" type="slidenum">
              <a:rPr kumimoji="1" lang="ko-KR" altLang="en-US" smtClean="0"/>
              <a:t>‹#›</a:t>
            </a:fld>
            <a:endParaRPr kumimoji="1" lang="ko-KR" altLang="en-US"/>
          </a:p>
        </p:txBody>
      </p:sp>
    </p:spTree>
    <p:extLst>
      <p:ext uri="{BB962C8B-B14F-4D97-AF65-F5344CB8AC3E}">
        <p14:creationId xmlns:p14="http://schemas.microsoft.com/office/powerpoint/2010/main" val="5034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smtClean="0"/>
              <a:t>마스터 텍스트 스타일을 편집하려면 클릭</a:t>
            </a:r>
          </a:p>
        </p:txBody>
      </p:sp>
      <p:sp>
        <p:nvSpPr>
          <p:cNvPr id="4" name="날짜 개체 틀 3"/>
          <p:cNvSpPr>
            <a:spLocks noGrp="1"/>
          </p:cNvSpPr>
          <p:nvPr>
            <p:ph type="dt" sz="half" idx="10"/>
          </p:nvPr>
        </p:nvSpPr>
        <p:spPr/>
        <p:txBody>
          <a:bodyPr/>
          <a:lstStyle/>
          <a:p>
            <a:fld id="{692033FD-E7A1-4B40-BF60-CB41C74F1CF1}" type="datetimeFigureOut">
              <a:rPr kumimoji="1" lang="ko-KR" altLang="en-US" smtClean="0"/>
              <a:t>2018. 6. 8.</a:t>
            </a:fld>
            <a:endParaRPr kumimoji="1" lang="ko-KR" altLang="en-US"/>
          </a:p>
        </p:txBody>
      </p:sp>
      <p:sp>
        <p:nvSpPr>
          <p:cNvPr id="5" name="바닥글 개체 틀 4"/>
          <p:cNvSpPr>
            <a:spLocks noGrp="1"/>
          </p:cNvSpPr>
          <p:nvPr>
            <p:ph type="ftr" sz="quarter" idx="11"/>
          </p:nvPr>
        </p:nvSpPr>
        <p:spPr/>
        <p:txBody>
          <a:bodyPr/>
          <a:lstStyle/>
          <a:p>
            <a:endParaRPr kumimoji="1" lang="ko-KR" altLang="en-US"/>
          </a:p>
        </p:txBody>
      </p:sp>
      <p:sp>
        <p:nvSpPr>
          <p:cNvPr id="6" name="슬라이드 번호 개체 틀 5"/>
          <p:cNvSpPr>
            <a:spLocks noGrp="1"/>
          </p:cNvSpPr>
          <p:nvPr>
            <p:ph type="sldNum" sz="quarter" idx="12"/>
          </p:nvPr>
        </p:nvSpPr>
        <p:spPr/>
        <p:txBody>
          <a:bodyPr/>
          <a:lstStyle/>
          <a:p>
            <a:fld id="{2CD0CCDE-3DC5-3840-B2A9-6B1846AE7CAB}" type="slidenum">
              <a:rPr kumimoji="1" lang="ko-KR" altLang="en-US" smtClean="0"/>
              <a:t>‹#›</a:t>
            </a:fld>
            <a:endParaRPr kumimoji="1" lang="ko-KR" altLang="en-US"/>
          </a:p>
        </p:txBody>
      </p:sp>
    </p:spTree>
    <p:extLst>
      <p:ext uri="{BB962C8B-B14F-4D97-AF65-F5344CB8AC3E}">
        <p14:creationId xmlns:p14="http://schemas.microsoft.com/office/powerpoint/2010/main" val="2120029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내용 개체 틀 2"/>
          <p:cNvSpPr>
            <a:spLocks noGrp="1"/>
          </p:cNvSpPr>
          <p:nvPr>
            <p:ph sz="half" idx="1"/>
          </p:nvPr>
        </p:nvSpPr>
        <p:spPr>
          <a:xfrm>
            <a:off x="838200" y="1825625"/>
            <a:ext cx="5181600" cy="435133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내용 개체 틀 3"/>
          <p:cNvSpPr>
            <a:spLocks noGrp="1"/>
          </p:cNvSpPr>
          <p:nvPr>
            <p:ph sz="half" idx="2"/>
          </p:nvPr>
        </p:nvSpPr>
        <p:spPr>
          <a:xfrm>
            <a:off x="6172200" y="1825625"/>
            <a:ext cx="5181600" cy="435133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5" name="날짜 개체 틀 4"/>
          <p:cNvSpPr>
            <a:spLocks noGrp="1"/>
          </p:cNvSpPr>
          <p:nvPr>
            <p:ph type="dt" sz="half" idx="10"/>
          </p:nvPr>
        </p:nvSpPr>
        <p:spPr/>
        <p:txBody>
          <a:bodyPr/>
          <a:lstStyle/>
          <a:p>
            <a:fld id="{692033FD-E7A1-4B40-BF60-CB41C74F1CF1}" type="datetimeFigureOut">
              <a:rPr kumimoji="1" lang="ko-KR" altLang="en-US" smtClean="0"/>
              <a:t>2018. 6. 8.</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2CD0CCDE-3DC5-3840-B2A9-6B1846AE7CAB}" type="slidenum">
              <a:rPr kumimoji="1" lang="ko-KR" altLang="en-US" smtClean="0"/>
              <a:t>‹#›</a:t>
            </a:fld>
            <a:endParaRPr kumimoji="1" lang="ko-KR" altLang="en-US"/>
          </a:p>
        </p:txBody>
      </p:sp>
    </p:spTree>
    <p:extLst>
      <p:ext uri="{BB962C8B-B14F-4D97-AF65-F5344CB8AC3E}">
        <p14:creationId xmlns:p14="http://schemas.microsoft.com/office/powerpoint/2010/main" val="29039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smtClean="0"/>
              <a:t>마스터 텍스트 스타일을 편집하려면 클릭</a:t>
            </a:r>
          </a:p>
        </p:txBody>
      </p:sp>
      <p:sp>
        <p:nvSpPr>
          <p:cNvPr id="4" name="내용 개체 틀 3"/>
          <p:cNvSpPr>
            <a:spLocks noGrp="1"/>
          </p:cNvSpPr>
          <p:nvPr>
            <p:ph sz="half" idx="2"/>
          </p:nvPr>
        </p:nvSpPr>
        <p:spPr>
          <a:xfrm>
            <a:off x="839788" y="2505075"/>
            <a:ext cx="5157787" cy="368458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smtClean="0"/>
              <a:t>마스터 텍스트 스타일을 편집하려면 클릭</a:t>
            </a:r>
          </a:p>
        </p:txBody>
      </p:sp>
      <p:sp>
        <p:nvSpPr>
          <p:cNvPr id="6" name="내용 개체 틀 5"/>
          <p:cNvSpPr>
            <a:spLocks noGrp="1"/>
          </p:cNvSpPr>
          <p:nvPr>
            <p:ph sz="quarter" idx="4"/>
          </p:nvPr>
        </p:nvSpPr>
        <p:spPr>
          <a:xfrm>
            <a:off x="6172200" y="2505075"/>
            <a:ext cx="5183188" cy="3684588"/>
          </a:xfrm>
        </p:spPr>
        <p:txBody>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7" name="날짜 개체 틀 6"/>
          <p:cNvSpPr>
            <a:spLocks noGrp="1"/>
          </p:cNvSpPr>
          <p:nvPr>
            <p:ph type="dt" sz="half" idx="10"/>
          </p:nvPr>
        </p:nvSpPr>
        <p:spPr/>
        <p:txBody>
          <a:bodyPr/>
          <a:lstStyle/>
          <a:p>
            <a:fld id="{692033FD-E7A1-4B40-BF60-CB41C74F1CF1}" type="datetimeFigureOut">
              <a:rPr kumimoji="1" lang="ko-KR" altLang="en-US" smtClean="0"/>
              <a:t>2018. 6. 8.</a:t>
            </a:fld>
            <a:endParaRPr kumimoji="1" lang="ko-KR" altLang="en-US"/>
          </a:p>
        </p:txBody>
      </p:sp>
      <p:sp>
        <p:nvSpPr>
          <p:cNvPr id="8" name="바닥글 개체 틀 7"/>
          <p:cNvSpPr>
            <a:spLocks noGrp="1"/>
          </p:cNvSpPr>
          <p:nvPr>
            <p:ph type="ftr" sz="quarter" idx="11"/>
          </p:nvPr>
        </p:nvSpPr>
        <p:spPr/>
        <p:txBody>
          <a:bodyPr/>
          <a:lstStyle/>
          <a:p>
            <a:endParaRPr kumimoji="1" lang="ko-KR" altLang="en-US"/>
          </a:p>
        </p:txBody>
      </p:sp>
      <p:sp>
        <p:nvSpPr>
          <p:cNvPr id="9" name="슬라이드 번호 개체 틀 8"/>
          <p:cNvSpPr>
            <a:spLocks noGrp="1"/>
          </p:cNvSpPr>
          <p:nvPr>
            <p:ph type="sldNum" sz="quarter" idx="12"/>
          </p:nvPr>
        </p:nvSpPr>
        <p:spPr/>
        <p:txBody>
          <a:bodyPr/>
          <a:lstStyle/>
          <a:p>
            <a:fld id="{2CD0CCDE-3DC5-3840-B2A9-6B1846AE7CAB}" type="slidenum">
              <a:rPr kumimoji="1" lang="ko-KR" altLang="en-US" smtClean="0"/>
              <a:t>‹#›</a:t>
            </a:fld>
            <a:endParaRPr kumimoji="1" lang="ko-KR" altLang="en-US"/>
          </a:p>
        </p:txBody>
      </p:sp>
    </p:spTree>
    <p:extLst>
      <p:ext uri="{BB962C8B-B14F-4D97-AF65-F5344CB8AC3E}">
        <p14:creationId xmlns:p14="http://schemas.microsoft.com/office/powerpoint/2010/main" val="160329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1" lang="ko-KR" altLang="en-US" smtClean="0"/>
              <a:t>마스터 제목 스타일 편집</a:t>
            </a:r>
            <a:endParaRPr kumimoji="1" lang="ko-KR" altLang="en-US"/>
          </a:p>
        </p:txBody>
      </p:sp>
      <p:sp>
        <p:nvSpPr>
          <p:cNvPr id="3" name="날짜 개체 틀 2"/>
          <p:cNvSpPr>
            <a:spLocks noGrp="1"/>
          </p:cNvSpPr>
          <p:nvPr>
            <p:ph type="dt" sz="half" idx="10"/>
          </p:nvPr>
        </p:nvSpPr>
        <p:spPr/>
        <p:txBody>
          <a:bodyPr/>
          <a:lstStyle/>
          <a:p>
            <a:fld id="{692033FD-E7A1-4B40-BF60-CB41C74F1CF1}" type="datetimeFigureOut">
              <a:rPr kumimoji="1" lang="ko-KR" altLang="en-US" smtClean="0"/>
              <a:t>2018. 6. 8.</a:t>
            </a:fld>
            <a:endParaRPr kumimoji="1" lang="ko-KR" altLang="en-US"/>
          </a:p>
        </p:txBody>
      </p:sp>
      <p:sp>
        <p:nvSpPr>
          <p:cNvPr id="4" name="바닥글 개체 틀 3"/>
          <p:cNvSpPr>
            <a:spLocks noGrp="1"/>
          </p:cNvSpPr>
          <p:nvPr>
            <p:ph type="ftr" sz="quarter" idx="11"/>
          </p:nvPr>
        </p:nvSpPr>
        <p:spPr/>
        <p:txBody>
          <a:bodyPr/>
          <a:lstStyle/>
          <a:p>
            <a:endParaRPr kumimoji="1" lang="ko-KR" altLang="en-US"/>
          </a:p>
        </p:txBody>
      </p:sp>
      <p:sp>
        <p:nvSpPr>
          <p:cNvPr id="5" name="슬라이드 번호 개체 틀 4"/>
          <p:cNvSpPr>
            <a:spLocks noGrp="1"/>
          </p:cNvSpPr>
          <p:nvPr>
            <p:ph type="sldNum" sz="quarter" idx="12"/>
          </p:nvPr>
        </p:nvSpPr>
        <p:spPr/>
        <p:txBody>
          <a:bodyPr/>
          <a:lstStyle/>
          <a:p>
            <a:fld id="{2CD0CCDE-3DC5-3840-B2A9-6B1846AE7CAB}" type="slidenum">
              <a:rPr kumimoji="1" lang="ko-KR" altLang="en-US" smtClean="0"/>
              <a:t>‹#›</a:t>
            </a:fld>
            <a:endParaRPr kumimoji="1" lang="ko-KR" altLang="en-US"/>
          </a:p>
        </p:txBody>
      </p:sp>
    </p:spTree>
    <p:extLst>
      <p:ext uri="{BB962C8B-B14F-4D97-AF65-F5344CB8AC3E}">
        <p14:creationId xmlns:p14="http://schemas.microsoft.com/office/powerpoint/2010/main" val="214299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백지">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92033FD-E7A1-4B40-BF60-CB41C74F1CF1}" type="datetimeFigureOut">
              <a:rPr kumimoji="1" lang="ko-KR" altLang="en-US" smtClean="0"/>
              <a:t>2018. 6. 8.</a:t>
            </a:fld>
            <a:endParaRPr kumimoji="1" lang="ko-KR" altLang="en-US"/>
          </a:p>
        </p:txBody>
      </p:sp>
      <p:sp>
        <p:nvSpPr>
          <p:cNvPr id="3" name="바닥글 개체 틀 2"/>
          <p:cNvSpPr>
            <a:spLocks noGrp="1"/>
          </p:cNvSpPr>
          <p:nvPr>
            <p:ph type="ftr" sz="quarter" idx="11"/>
          </p:nvPr>
        </p:nvSpPr>
        <p:spPr/>
        <p:txBody>
          <a:bodyPr/>
          <a:lstStyle/>
          <a:p>
            <a:endParaRPr kumimoji="1" lang="ko-KR" altLang="en-US"/>
          </a:p>
        </p:txBody>
      </p:sp>
      <p:sp>
        <p:nvSpPr>
          <p:cNvPr id="4" name="슬라이드 번호 개체 틀 3"/>
          <p:cNvSpPr>
            <a:spLocks noGrp="1"/>
          </p:cNvSpPr>
          <p:nvPr>
            <p:ph type="sldNum" sz="quarter" idx="12"/>
          </p:nvPr>
        </p:nvSpPr>
        <p:spPr/>
        <p:txBody>
          <a:bodyPr/>
          <a:lstStyle/>
          <a:p>
            <a:fld id="{2CD0CCDE-3DC5-3840-B2A9-6B1846AE7CAB}" type="slidenum">
              <a:rPr kumimoji="1" lang="ko-KR" altLang="en-US" smtClean="0"/>
              <a:t>‹#›</a:t>
            </a:fld>
            <a:endParaRPr kumimoji="1" lang="ko-KR" altLang="en-US"/>
          </a:p>
        </p:txBody>
      </p:sp>
    </p:spTree>
    <p:extLst>
      <p:ext uri="{BB962C8B-B14F-4D97-AF65-F5344CB8AC3E}">
        <p14:creationId xmlns:p14="http://schemas.microsoft.com/office/powerpoint/2010/main" val="179256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smtClean="0"/>
              <a:t>마스터 제목 스타일 편집</a:t>
            </a:r>
            <a:endParaRPr kumimoji="1"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smtClean="0"/>
              <a:t>마스터 텍스트 스타일을 편집하려면 클릭</a:t>
            </a:r>
          </a:p>
        </p:txBody>
      </p:sp>
      <p:sp>
        <p:nvSpPr>
          <p:cNvPr id="5" name="날짜 개체 틀 4"/>
          <p:cNvSpPr>
            <a:spLocks noGrp="1"/>
          </p:cNvSpPr>
          <p:nvPr>
            <p:ph type="dt" sz="half" idx="10"/>
          </p:nvPr>
        </p:nvSpPr>
        <p:spPr/>
        <p:txBody>
          <a:bodyPr/>
          <a:lstStyle/>
          <a:p>
            <a:fld id="{692033FD-E7A1-4B40-BF60-CB41C74F1CF1}" type="datetimeFigureOut">
              <a:rPr kumimoji="1" lang="ko-KR" altLang="en-US" smtClean="0"/>
              <a:t>2018. 6. 8.</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2CD0CCDE-3DC5-3840-B2A9-6B1846AE7CAB}" type="slidenum">
              <a:rPr kumimoji="1" lang="ko-KR" altLang="en-US" smtClean="0"/>
              <a:t>‹#›</a:t>
            </a:fld>
            <a:endParaRPr kumimoji="1" lang="ko-KR" altLang="en-US"/>
          </a:p>
        </p:txBody>
      </p:sp>
    </p:spTree>
    <p:extLst>
      <p:ext uri="{BB962C8B-B14F-4D97-AF65-F5344CB8AC3E}">
        <p14:creationId xmlns:p14="http://schemas.microsoft.com/office/powerpoint/2010/main" val="65314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kumimoji="1" lang="ko-KR" altLang="en-US" smtClean="0"/>
              <a:t>마스터 제목 스타일 편집</a:t>
            </a:r>
            <a:endParaRPr kumimoji="1"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smtClean="0"/>
              <a:t>마스터 텍스트 스타일을 편집하려면 클릭</a:t>
            </a:r>
          </a:p>
        </p:txBody>
      </p:sp>
      <p:sp>
        <p:nvSpPr>
          <p:cNvPr id="5" name="날짜 개체 틀 4"/>
          <p:cNvSpPr>
            <a:spLocks noGrp="1"/>
          </p:cNvSpPr>
          <p:nvPr>
            <p:ph type="dt" sz="half" idx="10"/>
          </p:nvPr>
        </p:nvSpPr>
        <p:spPr/>
        <p:txBody>
          <a:bodyPr/>
          <a:lstStyle/>
          <a:p>
            <a:fld id="{692033FD-E7A1-4B40-BF60-CB41C74F1CF1}" type="datetimeFigureOut">
              <a:rPr kumimoji="1" lang="ko-KR" altLang="en-US" smtClean="0"/>
              <a:t>2018. 6. 8.</a:t>
            </a:fld>
            <a:endParaRPr kumimoji="1" lang="ko-KR" altLang="en-US"/>
          </a:p>
        </p:txBody>
      </p:sp>
      <p:sp>
        <p:nvSpPr>
          <p:cNvPr id="6" name="바닥글 개체 틀 5"/>
          <p:cNvSpPr>
            <a:spLocks noGrp="1"/>
          </p:cNvSpPr>
          <p:nvPr>
            <p:ph type="ftr" sz="quarter" idx="11"/>
          </p:nvPr>
        </p:nvSpPr>
        <p:spPr/>
        <p:txBody>
          <a:bodyPr/>
          <a:lstStyle/>
          <a:p>
            <a:endParaRPr kumimoji="1" lang="ko-KR" altLang="en-US"/>
          </a:p>
        </p:txBody>
      </p:sp>
      <p:sp>
        <p:nvSpPr>
          <p:cNvPr id="7" name="슬라이드 번호 개체 틀 6"/>
          <p:cNvSpPr>
            <a:spLocks noGrp="1"/>
          </p:cNvSpPr>
          <p:nvPr>
            <p:ph type="sldNum" sz="quarter" idx="12"/>
          </p:nvPr>
        </p:nvSpPr>
        <p:spPr/>
        <p:txBody>
          <a:bodyPr/>
          <a:lstStyle/>
          <a:p>
            <a:fld id="{2CD0CCDE-3DC5-3840-B2A9-6B1846AE7CAB}" type="slidenum">
              <a:rPr kumimoji="1" lang="ko-KR" altLang="en-US" smtClean="0"/>
              <a:t>‹#›</a:t>
            </a:fld>
            <a:endParaRPr kumimoji="1" lang="ko-KR" altLang="en-US"/>
          </a:p>
        </p:txBody>
      </p:sp>
    </p:spTree>
    <p:extLst>
      <p:ext uri="{BB962C8B-B14F-4D97-AF65-F5344CB8AC3E}">
        <p14:creationId xmlns:p14="http://schemas.microsoft.com/office/powerpoint/2010/main" val="16957182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smtClean="0"/>
              <a:t>마스터 제목 스타일 편집</a:t>
            </a:r>
            <a:endParaRPr kumimoji="1"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smtClean="0"/>
              <a:t>마스터 텍스트 스타일을 편집하려면 클릭</a:t>
            </a:r>
          </a:p>
          <a:p>
            <a:pPr lvl="1"/>
            <a:r>
              <a:rPr kumimoji="1" lang="ko-KR" altLang="en-US" smtClean="0"/>
              <a:t>두 번째 수준</a:t>
            </a:r>
          </a:p>
          <a:p>
            <a:pPr lvl="2"/>
            <a:r>
              <a:rPr kumimoji="1" lang="ko-KR" altLang="en-US" smtClean="0"/>
              <a:t>세 번째 수준</a:t>
            </a:r>
          </a:p>
          <a:p>
            <a:pPr lvl="3"/>
            <a:r>
              <a:rPr kumimoji="1" lang="ko-KR" altLang="en-US" smtClean="0"/>
              <a:t>네 번째 수준</a:t>
            </a:r>
          </a:p>
          <a:p>
            <a:pPr lvl="4"/>
            <a:r>
              <a:rPr kumimoji="1" lang="ko-KR" altLang="en-US" smtClean="0"/>
              <a:t>다섯 번째 수준</a:t>
            </a:r>
            <a:endParaRPr kumimoji="1"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033FD-E7A1-4B40-BF60-CB41C74F1CF1}" type="datetimeFigureOut">
              <a:rPr kumimoji="1" lang="ko-KR" altLang="en-US" smtClean="0"/>
              <a:t>2018. 6. 8.</a:t>
            </a:fld>
            <a:endParaRPr kumimoji="1"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0CCDE-3DC5-3840-B2A9-6B1846AE7CAB}" type="slidenum">
              <a:rPr kumimoji="1" lang="ko-KR" altLang="en-US" smtClean="0"/>
              <a:t>‹#›</a:t>
            </a:fld>
            <a:endParaRPr kumimoji="1" lang="ko-KR" altLang="en-US"/>
          </a:p>
        </p:txBody>
      </p:sp>
    </p:spTree>
    <p:extLst>
      <p:ext uri="{BB962C8B-B14F-4D97-AF65-F5344CB8AC3E}">
        <p14:creationId xmlns:p14="http://schemas.microsoft.com/office/powerpoint/2010/main" val="801478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First &quot;Computer Bug&quot; Moth found trapped between points at Relay # 70, Panel F, of the Mark II Aiken Relay Calculator while it was being tested at Harvard University, 9 September 1947. The operators affixed the moth to the computer log, with the entry: &quot;First actual case of bug being found&quot;. (The term &quot;debugging&quot; already existed; thus, finding an actual bug was an amusing occurrence.) In 1988, the log, with the moth still taped by the entry, was in the Naval Surface Warfare Center Computer Museum at Dahlgren, Virginia, which erroneously dated it 9 September 1945. The Smithsonian Institute's National Museum of American History and other sources have the correct date of 9 September 1947 (Object ID: 1994.0191.01). The Harvard Mark II computer was not complete until the summer of 1947. Removed caption read: Photo # NH 96566-KB First Computer &quot;Bug&quot;, 19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984" y="712654"/>
            <a:ext cx="6896936" cy="5433667"/>
          </a:xfrm>
          <a:prstGeom prst="rect">
            <a:avLst/>
          </a:prstGeom>
        </p:spPr>
      </p:pic>
      <p:sp>
        <p:nvSpPr>
          <p:cNvPr id="2" name="Title 1"/>
          <p:cNvSpPr>
            <a:spLocks noGrp="1"/>
          </p:cNvSpPr>
          <p:nvPr>
            <p:ph type="title"/>
          </p:nvPr>
        </p:nvSpPr>
        <p:spPr>
          <a:xfrm>
            <a:off x="636805" y="640080"/>
            <a:ext cx="3378099" cy="3034857"/>
          </a:xfrm>
        </p:spPr>
        <p:txBody>
          <a:bodyPr vert="horz" lIns="91440" tIns="45720" rIns="91440" bIns="45720" rtlCol="0" anchor="b">
            <a:normAutofit/>
          </a:bodyPr>
          <a:lstStyle/>
          <a:p>
            <a:pPr algn="r"/>
            <a:r>
              <a:rPr lang="en-US" sz="4400" kern="1200" cap="all" spc="200" baseline="0" dirty="0">
                <a:solidFill>
                  <a:schemeClr val="tx1">
                    <a:lumMod val="95000"/>
                    <a:lumOff val="5000"/>
                  </a:schemeClr>
                </a:solidFill>
                <a:latin typeface="+mj-lt"/>
                <a:ea typeface="+mj-ea"/>
                <a:cs typeface="+mj-cs"/>
              </a:rPr>
              <a:t>Effective Java 3</a:t>
            </a:r>
            <a:r>
              <a:rPr lang="en-US" sz="4400" kern="1200" cap="all" spc="200" baseline="30000" dirty="0">
                <a:solidFill>
                  <a:schemeClr val="tx1">
                    <a:lumMod val="95000"/>
                    <a:lumOff val="5000"/>
                  </a:schemeClr>
                </a:solidFill>
                <a:latin typeface="+mj-lt"/>
                <a:ea typeface="+mj-ea"/>
                <a:cs typeface="+mj-cs"/>
              </a:rPr>
              <a:t>RD</a:t>
            </a:r>
            <a:r>
              <a:rPr lang="en-US" sz="4400" kern="1200" cap="all" spc="200" baseline="0" dirty="0">
                <a:solidFill>
                  <a:schemeClr val="tx1">
                    <a:lumMod val="95000"/>
                    <a:lumOff val="5000"/>
                  </a:schemeClr>
                </a:solidFill>
                <a:latin typeface="+mj-lt"/>
                <a:ea typeface="+mj-ea"/>
                <a:cs typeface="+mj-cs"/>
              </a:rPr>
              <a:t> Edition</a:t>
            </a:r>
          </a:p>
        </p:txBody>
      </p:sp>
      <p:sp>
        <p:nvSpPr>
          <p:cNvPr id="3" name="Content Placeholder 2"/>
          <p:cNvSpPr>
            <a:spLocks noGrp="1"/>
          </p:cNvSpPr>
          <p:nvPr>
            <p:ph idx="1"/>
          </p:nvPr>
        </p:nvSpPr>
        <p:spPr>
          <a:xfrm>
            <a:off x="636806" y="3849539"/>
            <a:ext cx="3816441" cy="2367405"/>
          </a:xfrm>
        </p:spPr>
        <p:txBody>
          <a:bodyPr vert="horz" lIns="91440" tIns="45720" rIns="91440" bIns="45720" rtlCol="0" anchor="t">
            <a:normAutofit/>
          </a:bodyPr>
          <a:lstStyle/>
          <a:p>
            <a:pPr marL="0" indent="0" algn="r">
              <a:lnSpc>
                <a:spcPct val="100000"/>
              </a:lnSpc>
              <a:spcBef>
                <a:spcPts val="0"/>
              </a:spcBef>
              <a:buNone/>
            </a:pPr>
            <a:r>
              <a:rPr lang="en-US" sz="1600" dirty="0">
                <a:solidFill>
                  <a:schemeClr val="tx1">
                    <a:lumMod val="95000"/>
                    <a:lumOff val="5000"/>
                  </a:schemeClr>
                </a:solidFill>
              </a:rPr>
              <a:t>Chapter </a:t>
            </a:r>
            <a:r>
              <a:rPr lang="en-US" sz="1600" dirty="0" smtClean="0">
                <a:solidFill>
                  <a:schemeClr val="tx1">
                    <a:lumMod val="95000"/>
                    <a:lumOff val="5000"/>
                  </a:schemeClr>
                </a:solidFill>
              </a:rPr>
              <a:t>4. Classes and Interfaces</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1193859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fontScale="90000"/>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19: Design and document for inheritance or else prohibit it</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3" name="Text 2"/>
          <p:cNvSpPr/>
          <p:nvPr/>
        </p:nvSpPr>
        <p:spPr>
          <a:xfrm>
            <a:off x="838199" y="1461299"/>
            <a:ext cx="10876005" cy="3785652"/>
          </a:xfrm>
          <a:prstGeom prst="rect">
            <a:avLst/>
          </a:prstGeom>
        </p:spPr>
        <p:txBody>
          <a:bodyPr wrap="square">
            <a:spAutoFit/>
          </a:bodyPr>
          <a:lstStyle/>
          <a:p>
            <a:pPr marL="285750" indent="-285750">
              <a:lnSpc>
                <a:spcPct val="150000"/>
              </a:lnSpc>
              <a:buFont typeface="Arial" charset="0"/>
              <a:buChar char="•"/>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A</a:t>
            </a: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 class may have to provide hooks into its internal working in the form of judiciously chosen protected methods.</a:t>
            </a:r>
          </a:p>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The only way to test a class designed for inheritance is to write subclasses.</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test your class by writing subclasses before you release it.</a:t>
            </a:r>
          </a:p>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Constructors must not invoke </a:t>
            </a: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overridable</a:t>
            </a: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 methods.</a:t>
            </a:r>
          </a:p>
          <a:p>
            <a:pPr marL="285750" indent="-285750">
              <a:lnSpc>
                <a:spcPct val="150000"/>
              </a:lnSpc>
              <a:buFont typeface="Arial" charset="0"/>
              <a:buChar char="•"/>
            </a:pPr>
            <a:r>
              <a:rPr lang="en-US" sz="1600" b="1" dirty="0">
                <a:latin typeface="Helvetica Neue" panose="020B0702040204020203" pitchFamily="34" charset="0"/>
                <a:ea typeface="Helvetica Neue" panose="020B0702040204020203" pitchFamily="34" charset="0"/>
                <a:cs typeface="Helvetica Neue" panose="020B0502040204020203" pitchFamily="34" charset="0"/>
              </a:rPr>
              <a:t>N</a:t>
            </a: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either clone nor </a:t>
            </a: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readObject</a:t>
            </a: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 may invoke an </a:t>
            </a: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overridable</a:t>
            </a: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 method, directly or  indirectly</a:t>
            </a:r>
          </a:p>
          <a:p>
            <a:pPr marL="285750" indent="-285750">
              <a:lnSpc>
                <a:spcPct val="150000"/>
              </a:lnSpc>
              <a:buFont typeface="Arial" charset="0"/>
              <a:buChar char="•"/>
            </a:pPr>
            <a:endParaRPr lang="en-US" sz="1600" b="1" dirty="0" smtClean="0">
              <a:latin typeface="Helvetica Neue" panose="020B0702040204020203" pitchFamily="34" charset="0"/>
              <a:ea typeface="Helvetica Neue" panose="020B0702040204020203" pitchFamily="34" charset="0"/>
              <a:cs typeface="Helvetica Neue" panose="020B0502040204020203" pitchFamily="34" charset="0"/>
            </a:endParaRPr>
          </a:p>
          <a:p>
            <a:pPr marL="285750" indent="-285750">
              <a:lnSpc>
                <a:spcPct val="150000"/>
              </a:lnSpc>
              <a:buFont typeface="Arial" charset="0"/>
              <a:buChar char="•"/>
            </a:pPr>
            <a:r>
              <a:rPr lang="en-US" altLang="ko-KR" sz="1600" b="1" dirty="0">
                <a:latin typeface="Helvetica Neue" panose="020B0702040204020203" pitchFamily="34" charset="0"/>
                <a:ea typeface="Helvetica Neue" panose="020B0702040204020203" pitchFamily="34" charset="0"/>
                <a:cs typeface="Helvetica Neue" panose="020B0502040204020203" pitchFamily="34" charset="0"/>
              </a:rPr>
              <a:t>Summarize </a:t>
            </a:r>
            <a:endParaRPr lang="en-US" altLang="ko-KR" sz="1600" b="1" dirty="0" smtClean="0">
              <a:latin typeface="Helvetica Neue" panose="020B0702040204020203" pitchFamily="34" charset="0"/>
              <a:ea typeface="Helvetica Neue" panose="020B0702040204020203" pitchFamily="34" charset="0"/>
              <a:cs typeface="Helvetica Neue" panose="020B0502040204020203" pitchFamily="34" charset="0"/>
            </a:endParaRP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designing a class for inheritance requires great effort and places substantial limitations on the class.</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prohibit </a:t>
            </a:r>
            <a:r>
              <a:rPr lang="en-US" sz="1600" dirty="0" err="1" smtClean="0">
                <a:latin typeface="Helvetica Neue" panose="020B0702040204020203" pitchFamily="34" charset="0"/>
                <a:ea typeface="Helvetica Neue" panose="020B0702040204020203" pitchFamily="34" charset="0"/>
                <a:cs typeface="Helvetica Neue" panose="020B0502040204020203" pitchFamily="34" charset="0"/>
              </a:rPr>
              <a:t>subclassing</a:t>
            </a: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 in classes that are not designed and documented to be safely </a:t>
            </a:r>
            <a:r>
              <a:rPr lang="en-US" sz="1600" dirty="0" err="1" smtClean="0">
                <a:latin typeface="Helvetica Neue" panose="020B0702040204020203" pitchFamily="34" charset="0"/>
                <a:ea typeface="Helvetica Neue" panose="020B0702040204020203" pitchFamily="34" charset="0"/>
                <a:cs typeface="Helvetica Neue" panose="020B0502040204020203" pitchFamily="34" charset="0"/>
              </a:rPr>
              <a:t>subclassed</a:t>
            </a: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a:t>
            </a:r>
            <a:endParaRPr lang="en-US" sz="1600" dirty="0">
              <a:latin typeface="Helvetica Neue" panose="020B0702040204020203" pitchFamily="34" charset="0"/>
              <a:ea typeface="Helvetica Neue" panose="020B0702040204020203" pitchFamily="34" charset="0"/>
              <a:cs typeface="Helvetica Neue" panose="020B0502040204020203" pitchFamily="34" charset="0"/>
            </a:endParaRPr>
          </a:p>
        </p:txBody>
      </p:sp>
    </p:spTree>
    <p:extLst>
      <p:ext uri="{BB962C8B-B14F-4D97-AF65-F5344CB8AC3E}">
        <p14:creationId xmlns:p14="http://schemas.microsoft.com/office/powerpoint/2010/main" val="374653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20: Prefer interfaces to abstract classes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5" name="Text 2"/>
          <p:cNvSpPr/>
          <p:nvPr/>
        </p:nvSpPr>
        <p:spPr>
          <a:xfrm>
            <a:off x="838200" y="1461299"/>
            <a:ext cx="10462846" cy="3416320"/>
          </a:xfrm>
          <a:prstGeom prst="rect">
            <a:avLst/>
          </a:prstGeom>
        </p:spPr>
        <p:txBody>
          <a:bodyPr wrap="square">
            <a:spAutoFit/>
          </a:bodyPr>
          <a:lstStyle/>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Interface abstract class </a:t>
            </a: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differece</a:t>
            </a:r>
            <a:endParaRPr lang="en-US" sz="1600" b="1" dirty="0" smtClean="0">
              <a:latin typeface="Helvetica Neue" panose="020B0702040204020203" pitchFamily="34" charset="0"/>
              <a:ea typeface="Helvetica Neue" panose="020B0702040204020203" pitchFamily="34" charset="0"/>
              <a:cs typeface="Helvetica Neue" panose="020B0502040204020203" pitchFamily="34" charset="0"/>
            </a:endParaRP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to implement the type defined by an abstract class</a:t>
            </a:r>
          </a:p>
          <a:p>
            <a:pPr marL="742950" lvl="1" indent="-285750">
              <a:lnSpc>
                <a:spcPct val="150000"/>
              </a:lnSpc>
              <a:buFont typeface="Arial" charset="0"/>
              <a:buChar char="•"/>
            </a:pPr>
            <a:endParaRPr lang="en-US" sz="1600" b="1" dirty="0">
              <a:latin typeface="Helvetica Neue" panose="020B0702040204020203" pitchFamily="34" charset="0"/>
              <a:ea typeface="Helvetica Neue" panose="020B0702040204020203" pitchFamily="34" charset="0"/>
              <a:cs typeface="Helvetica Neue" panose="020B0502040204020203" pitchFamily="34" charset="0"/>
            </a:endParaRPr>
          </a:p>
          <a:p>
            <a:pPr marL="285750" indent="-285750">
              <a:lnSpc>
                <a:spcPct val="150000"/>
              </a:lnSpc>
              <a:buFont typeface="Arial" charset="0"/>
              <a:buChar char="•"/>
            </a:pP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Interfaces’s</a:t>
            </a: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 </a:t>
            </a: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advatage</a:t>
            </a:r>
            <a:endParaRPr lang="en-US" sz="1600" b="1" dirty="0">
              <a:latin typeface="Helvetica Neue" panose="020B0702040204020203" pitchFamily="34" charset="0"/>
              <a:ea typeface="Helvetica Neue" panose="020B0702040204020203" pitchFamily="34" charset="0"/>
              <a:cs typeface="Helvetica Neue" panose="020B0502040204020203" pitchFamily="34" charset="0"/>
            </a:endParaRP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Existing classes can </a:t>
            </a:r>
            <a:r>
              <a:rPr lang="en-US" sz="1600" dirty="0" err="1" smtClean="0">
                <a:latin typeface="Helvetica Neue" panose="020B0702040204020203" pitchFamily="34" charset="0"/>
                <a:ea typeface="Helvetica Neue" panose="020B0702040204020203" pitchFamily="34" charset="0"/>
                <a:cs typeface="Helvetica Neue" panose="020B0502040204020203" pitchFamily="34" charset="0"/>
              </a:rPr>
              <a:t>easiy</a:t>
            </a: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 be retrofitted to implement a new interface</a:t>
            </a:r>
          </a:p>
          <a:p>
            <a:pPr marL="1200150" lvl="2"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to add the required methods, and add an implements clause to the class declaration.</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Interfaces are ideal for defining </a:t>
            </a:r>
            <a:r>
              <a:rPr lang="en-US" sz="1600" dirty="0" err="1" smtClean="0">
                <a:latin typeface="Helvetica Neue" panose="020B0702040204020203" pitchFamily="34" charset="0"/>
                <a:ea typeface="Helvetica Neue" panose="020B0702040204020203" pitchFamily="34" charset="0"/>
                <a:cs typeface="Helvetica Neue" panose="020B0502040204020203" pitchFamily="34" charset="0"/>
              </a:rPr>
              <a:t>mixins</a:t>
            </a: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a:t>
            </a:r>
          </a:p>
          <a:p>
            <a:pPr marL="1200150" lvl="2" indent="-285750">
              <a:lnSpc>
                <a:spcPct val="150000"/>
              </a:lnSpc>
              <a:buFont typeface="Arial" charset="0"/>
              <a:buChar char="•"/>
            </a:pPr>
            <a:r>
              <a:rPr lang="en-US" altLang="ko-KR" sz="1600" dirty="0" err="1"/>
              <a:t>mixin</a:t>
            </a:r>
            <a:r>
              <a:rPr lang="en-US" altLang="ko-KR" sz="1600" dirty="0"/>
              <a:t> : a type that a class can implement in addition to Its “primary type” to declare that it provides some optional </a:t>
            </a:r>
            <a:r>
              <a:rPr lang="en-US" altLang="ko-KR" sz="1600" dirty="0" err="1"/>
              <a:t>hebavior</a:t>
            </a:r>
            <a:r>
              <a:rPr lang="en-US" altLang="ko-KR" sz="1600" dirty="0"/>
              <a:t> ex) </a:t>
            </a:r>
            <a:r>
              <a:rPr lang="en-US" altLang="ko-KR" sz="1600" dirty="0" smtClean="0"/>
              <a:t>Comparable.</a:t>
            </a:r>
            <a:endParaRPr lang="en-US" sz="1600" dirty="0" smtClean="0">
              <a:latin typeface="Helvetica Neue" panose="020B0702040204020203" pitchFamily="34" charset="0"/>
              <a:ea typeface="Helvetica Neue" panose="020B0702040204020203" pitchFamily="34" charset="0"/>
              <a:cs typeface="Helvetica Neue" panose="020B0502040204020203" pitchFamily="34" charset="0"/>
            </a:endParaRPr>
          </a:p>
        </p:txBody>
      </p:sp>
    </p:spTree>
    <p:extLst>
      <p:ext uri="{BB962C8B-B14F-4D97-AF65-F5344CB8AC3E}">
        <p14:creationId xmlns:p14="http://schemas.microsoft.com/office/powerpoint/2010/main" val="1957031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20: Prefer interfaces to abstract classes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5" name="Text 2"/>
          <p:cNvSpPr/>
          <p:nvPr/>
        </p:nvSpPr>
        <p:spPr>
          <a:xfrm>
            <a:off x="838200" y="1461299"/>
            <a:ext cx="10462846" cy="1200329"/>
          </a:xfrm>
          <a:prstGeom prst="rect">
            <a:avLst/>
          </a:prstGeom>
        </p:spPr>
        <p:txBody>
          <a:bodyPr wrap="square">
            <a:spAutoFit/>
          </a:bodyPr>
          <a:lstStyle/>
          <a:p>
            <a:pPr marL="285750" indent="-285750">
              <a:lnSpc>
                <a:spcPct val="150000"/>
              </a:lnSpc>
              <a:buFont typeface="Arial" charset="0"/>
              <a:buChar char="•"/>
            </a:pP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Interfaces’s</a:t>
            </a: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 </a:t>
            </a: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advatage</a:t>
            </a:r>
            <a:endParaRPr lang="en-US" sz="1600" b="1" dirty="0">
              <a:latin typeface="Helvetica Neue" panose="020B0702040204020203" pitchFamily="34" charset="0"/>
              <a:ea typeface="Helvetica Neue" panose="020B0702040204020203" pitchFamily="34" charset="0"/>
              <a:cs typeface="Helvetica Neue" panose="020B0502040204020203" pitchFamily="34" charset="0"/>
            </a:endParaRP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Interfaces allow for the construction of nonhierarchical type </a:t>
            </a:r>
            <a:r>
              <a:rPr lang="en-US" sz="1600" dirty="0" err="1" smtClean="0">
                <a:latin typeface="Helvetica Neue" panose="020B0702040204020203" pitchFamily="34" charset="0"/>
                <a:ea typeface="Helvetica Neue" panose="020B0702040204020203" pitchFamily="34" charset="0"/>
                <a:cs typeface="Helvetica Neue" panose="020B0502040204020203" pitchFamily="34" charset="0"/>
              </a:rPr>
              <a:t>framworks</a:t>
            </a: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a:t>
            </a:r>
          </a:p>
          <a:p>
            <a:pPr marL="1200150" lvl="2"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If don’t use interfaces, occur combinatorial explosion.</a:t>
            </a:r>
            <a:endParaRPr lang="en-US" sz="1600" dirty="0">
              <a:latin typeface="Helvetica Neue" panose="020B0702040204020203" pitchFamily="34" charset="0"/>
              <a:ea typeface="Helvetica Neue" panose="020B0702040204020203" pitchFamily="34" charset="0"/>
              <a:cs typeface="Helvetica Neue" panose="020B0502040204020203" pitchFamily="34" charset="0"/>
            </a:endParaRPr>
          </a:p>
        </p:txBody>
      </p:sp>
      <p:sp>
        <p:nvSpPr>
          <p:cNvPr id="6" name="직사각형 5"/>
          <p:cNvSpPr/>
          <p:nvPr/>
        </p:nvSpPr>
        <p:spPr>
          <a:xfrm>
            <a:off x="290560" y="2994829"/>
            <a:ext cx="3811881" cy="830997"/>
          </a:xfrm>
          <a:prstGeom prst="rect">
            <a:avLst/>
          </a:prstGeom>
        </p:spPr>
        <p:txBody>
          <a:bodyPr wrap="square">
            <a:spAutoFit/>
          </a:bodyPr>
          <a:lstStyle/>
          <a:p>
            <a:r>
              <a:rPr lang="en-US" altLang="ko-KR" sz="1600" dirty="0" smtClean="0">
                <a:solidFill>
                  <a:srgbClr val="CC7832"/>
                </a:solidFill>
              </a:rPr>
              <a:t>public </a:t>
            </a:r>
            <a:r>
              <a:rPr lang="en-US" altLang="ko-KR" sz="1600" dirty="0">
                <a:solidFill>
                  <a:srgbClr val="CC7832"/>
                </a:solidFill>
              </a:rPr>
              <a:t>interface </a:t>
            </a:r>
            <a:r>
              <a:rPr lang="en-US" altLang="ko-KR" sz="1600" dirty="0"/>
              <a:t>Singer {</a:t>
            </a:r>
            <a:br>
              <a:rPr lang="en-US" altLang="ko-KR" sz="1600" dirty="0"/>
            </a:br>
            <a:r>
              <a:rPr lang="en-US" altLang="ko-KR" sz="1600" dirty="0"/>
              <a:t>   </a:t>
            </a:r>
            <a:r>
              <a:rPr lang="en-US" altLang="ko-KR" sz="1600" dirty="0" err="1"/>
              <a:t>AudioClip</a:t>
            </a:r>
            <a:r>
              <a:rPr lang="en-US" altLang="ko-KR" sz="1600" dirty="0"/>
              <a:t> </a:t>
            </a:r>
            <a:r>
              <a:rPr lang="en-US" altLang="ko-KR" sz="1600" dirty="0">
                <a:solidFill>
                  <a:srgbClr val="FFC66D"/>
                </a:solidFill>
              </a:rPr>
              <a:t>Sing</a:t>
            </a:r>
            <a:r>
              <a:rPr lang="en-US" altLang="ko-KR" sz="1600" dirty="0"/>
              <a:t>(Song s)</a:t>
            </a:r>
            <a:r>
              <a:rPr lang="en-US" altLang="ko-KR" sz="1600" dirty="0">
                <a:solidFill>
                  <a:srgbClr val="CC7832"/>
                </a:solidFill>
              </a:rPr>
              <a:t>;</a:t>
            </a:r>
            <a:br>
              <a:rPr lang="en-US" altLang="ko-KR" sz="1600" dirty="0">
                <a:solidFill>
                  <a:srgbClr val="CC7832"/>
                </a:solidFill>
              </a:rPr>
            </a:br>
            <a:r>
              <a:rPr lang="en-US" altLang="ko-KR" sz="1600" dirty="0" smtClean="0"/>
              <a:t>}</a:t>
            </a:r>
            <a:endParaRPr lang="ko-KR" altLang="en-US" sz="1600" dirty="0"/>
          </a:p>
        </p:txBody>
      </p:sp>
      <p:sp>
        <p:nvSpPr>
          <p:cNvPr id="7" name="직사각형 6"/>
          <p:cNvSpPr/>
          <p:nvPr/>
        </p:nvSpPr>
        <p:spPr>
          <a:xfrm>
            <a:off x="290560" y="3994209"/>
            <a:ext cx="3811881" cy="830997"/>
          </a:xfrm>
          <a:prstGeom prst="rect">
            <a:avLst/>
          </a:prstGeom>
        </p:spPr>
        <p:txBody>
          <a:bodyPr wrap="square">
            <a:spAutoFit/>
          </a:bodyPr>
          <a:lstStyle/>
          <a:p>
            <a:r>
              <a:rPr lang="en-US" altLang="ko-KR" sz="1600" dirty="0">
                <a:solidFill>
                  <a:srgbClr val="CC7832"/>
                </a:solidFill>
              </a:rPr>
              <a:t>public interface </a:t>
            </a:r>
            <a:r>
              <a:rPr lang="en-US" altLang="ko-KR" sz="1600" dirty="0"/>
              <a:t>Songwriter {</a:t>
            </a:r>
            <a:br>
              <a:rPr lang="en-US" altLang="ko-KR" sz="1600" dirty="0"/>
            </a:br>
            <a:r>
              <a:rPr lang="en-US" altLang="ko-KR" sz="1600" dirty="0"/>
              <a:t>   Song </a:t>
            </a:r>
            <a:r>
              <a:rPr lang="en-US" altLang="ko-KR" sz="1600" dirty="0">
                <a:solidFill>
                  <a:srgbClr val="FFC66D"/>
                </a:solidFill>
              </a:rPr>
              <a:t>compose</a:t>
            </a:r>
            <a:r>
              <a:rPr lang="en-US" altLang="ko-KR" sz="1600" dirty="0"/>
              <a:t>(</a:t>
            </a:r>
            <a:r>
              <a:rPr lang="en-US" altLang="ko-KR" sz="1600" dirty="0" err="1">
                <a:solidFill>
                  <a:srgbClr val="CC7832"/>
                </a:solidFill>
              </a:rPr>
              <a:t>boolean</a:t>
            </a:r>
            <a:r>
              <a:rPr lang="en-US" altLang="ko-KR" sz="1600" dirty="0">
                <a:solidFill>
                  <a:srgbClr val="CC7832"/>
                </a:solidFill>
              </a:rPr>
              <a:t> </a:t>
            </a:r>
            <a:r>
              <a:rPr lang="en-US" altLang="ko-KR" sz="1600" dirty="0"/>
              <a:t>hit)</a:t>
            </a:r>
            <a:r>
              <a:rPr lang="en-US" altLang="ko-KR" sz="1600" dirty="0">
                <a:solidFill>
                  <a:srgbClr val="CC7832"/>
                </a:solidFill>
              </a:rPr>
              <a:t>;</a:t>
            </a:r>
            <a:br>
              <a:rPr lang="en-US" altLang="ko-KR" sz="1600" dirty="0">
                <a:solidFill>
                  <a:srgbClr val="CC7832"/>
                </a:solidFill>
              </a:rPr>
            </a:br>
            <a:r>
              <a:rPr lang="en-US" altLang="ko-KR" sz="1600" dirty="0"/>
              <a:t>}</a:t>
            </a:r>
            <a:endParaRPr lang="ko-KR" altLang="en-US" sz="1600" dirty="0"/>
          </a:p>
        </p:txBody>
      </p:sp>
      <p:sp>
        <p:nvSpPr>
          <p:cNvPr id="8" name="직사각형 7"/>
          <p:cNvSpPr/>
          <p:nvPr/>
        </p:nvSpPr>
        <p:spPr>
          <a:xfrm>
            <a:off x="290560" y="5210040"/>
            <a:ext cx="5999029" cy="1077218"/>
          </a:xfrm>
          <a:prstGeom prst="rect">
            <a:avLst/>
          </a:prstGeom>
        </p:spPr>
        <p:txBody>
          <a:bodyPr wrap="square">
            <a:spAutoFit/>
          </a:bodyPr>
          <a:lstStyle/>
          <a:p>
            <a:r>
              <a:rPr lang="en-US" altLang="ko-KR" sz="1600" dirty="0">
                <a:solidFill>
                  <a:srgbClr val="CC7832"/>
                </a:solidFill>
              </a:rPr>
              <a:t>public interface </a:t>
            </a:r>
            <a:r>
              <a:rPr lang="en-US" altLang="ko-KR" sz="1600" dirty="0" err="1"/>
              <a:t>SingerSongwriter</a:t>
            </a:r>
            <a:r>
              <a:rPr lang="en-US" altLang="ko-KR" sz="1600" dirty="0"/>
              <a:t> </a:t>
            </a:r>
            <a:r>
              <a:rPr lang="en-US" altLang="ko-KR" sz="1600" dirty="0" smtClean="0">
                <a:solidFill>
                  <a:srgbClr val="CC7832"/>
                </a:solidFill>
              </a:rPr>
              <a:t>extends </a:t>
            </a:r>
            <a:r>
              <a:rPr lang="en-US" altLang="ko-KR" sz="1600" dirty="0"/>
              <a:t>Singer</a:t>
            </a:r>
            <a:r>
              <a:rPr lang="en-US" altLang="ko-KR" sz="1600" dirty="0">
                <a:solidFill>
                  <a:srgbClr val="CC7832"/>
                </a:solidFill>
              </a:rPr>
              <a:t>, </a:t>
            </a:r>
            <a:r>
              <a:rPr lang="en-US" altLang="ko-KR" sz="1600" dirty="0"/>
              <a:t>Songwriter {</a:t>
            </a:r>
            <a:br>
              <a:rPr lang="en-US" altLang="ko-KR" sz="1600" dirty="0"/>
            </a:br>
            <a:r>
              <a:rPr lang="en-US" altLang="ko-KR" sz="1600" dirty="0"/>
              <a:t>   </a:t>
            </a:r>
            <a:r>
              <a:rPr lang="en-US" altLang="ko-KR" sz="1600" dirty="0" err="1"/>
              <a:t>AudioClip</a:t>
            </a:r>
            <a:r>
              <a:rPr lang="en-US" altLang="ko-KR" sz="1600" dirty="0"/>
              <a:t> </a:t>
            </a:r>
            <a:r>
              <a:rPr lang="en-US" altLang="ko-KR" sz="1600" dirty="0">
                <a:solidFill>
                  <a:srgbClr val="FFC66D"/>
                </a:solidFill>
              </a:rPr>
              <a:t>strum</a:t>
            </a:r>
            <a:r>
              <a:rPr lang="en-US" altLang="ko-KR" sz="1600" dirty="0"/>
              <a:t>()</a:t>
            </a:r>
            <a:r>
              <a:rPr lang="en-US" altLang="ko-KR" sz="1600" dirty="0">
                <a:solidFill>
                  <a:srgbClr val="CC7832"/>
                </a:solidFill>
              </a:rPr>
              <a:t>;</a:t>
            </a:r>
            <a:br>
              <a:rPr lang="en-US" altLang="ko-KR" sz="1600" dirty="0">
                <a:solidFill>
                  <a:srgbClr val="CC7832"/>
                </a:solidFill>
              </a:rPr>
            </a:br>
            <a:r>
              <a:rPr lang="en-US" altLang="ko-KR" sz="1600" dirty="0">
                <a:solidFill>
                  <a:srgbClr val="CC7832"/>
                </a:solidFill>
              </a:rPr>
              <a:t>   void </a:t>
            </a:r>
            <a:r>
              <a:rPr lang="en-US" altLang="ko-KR" sz="1600" dirty="0" err="1">
                <a:solidFill>
                  <a:srgbClr val="FFC66D"/>
                </a:solidFill>
              </a:rPr>
              <a:t>actSensitive</a:t>
            </a:r>
            <a:r>
              <a:rPr lang="en-US" altLang="ko-KR" sz="1600" dirty="0"/>
              <a:t>()</a:t>
            </a:r>
            <a:r>
              <a:rPr lang="en-US" altLang="ko-KR" sz="1600" dirty="0">
                <a:solidFill>
                  <a:srgbClr val="CC7832"/>
                </a:solidFill>
              </a:rPr>
              <a:t>;</a:t>
            </a:r>
            <a:br>
              <a:rPr lang="en-US" altLang="ko-KR" sz="1600" dirty="0">
                <a:solidFill>
                  <a:srgbClr val="CC7832"/>
                </a:solidFill>
              </a:rPr>
            </a:br>
            <a:r>
              <a:rPr lang="en-US" altLang="ko-KR" sz="1600" dirty="0" smtClean="0"/>
              <a:t>}</a:t>
            </a:r>
            <a:endParaRPr lang="ko-KR" altLang="en-US" sz="1600" dirty="0"/>
          </a:p>
        </p:txBody>
      </p:sp>
      <p:sp>
        <p:nvSpPr>
          <p:cNvPr id="9" name="직사각형 8"/>
          <p:cNvSpPr/>
          <p:nvPr/>
        </p:nvSpPr>
        <p:spPr>
          <a:xfrm>
            <a:off x="6380201" y="2829014"/>
            <a:ext cx="4366052" cy="830997"/>
          </a:xfrm>
          <a:prstGeom prst="rect">
            <a:avLst/>
          </a:prstGeom>
        </p:spPr>
        <p:txBody>
          <a:bodyPr wrap="square">
            <a:spAutoFit/>
          </a:bodyPr>
          <a:lstStyle/>
          <a:p>
            <a:r>
              <a:rPr lang="en-US" altLang="ko-KR" sz="1600" dirty="0">
                <a:solidFill>
                  <a:srgbClr val="CC7832"/>
                </a:solidFill>
              </a:rPr>
              <a:t>public abstract class </a:t>
            </a:r>
            <a:r>
              <a:rPr lang="en-US" altLang="ko-KR" sz="1600" dirty="0"/>
              <a:t>Singer {</a:t>
            </a:r>
            <a:br>
              <a:rPr lang="en-US" altLang="ko-KR" sz="1600" dirty="0"/>
            </a:br>
            <a:r>
              <a:rPr lang="en-US" altLang="ko-KR" sz="1600" dirty="0"/>
              <a:t>   </a:t>
            </a:r>
            <a:r>
              <a:rPr lang="en-US" altLang="ko-KR" sz="1600" dirty="0">
                <a:solidFill>
                  <a:srgbClr val="CC7832"/>
                </a:solidFill>
              </a:rPr>
              <a:t>abstract </a:t>
            </a:r>
            <a:r>
              <a:rPr lang="en-US" altLang="ko-KR" sz="1600" dirty="0" err="1"/>
              <a:t>AudioClip</a:t>
            </a:r>
            <a:r>
              <a:rPr lang="en-US" altLang="ko-KR" sz="1600" dirty="0"/>
              <a:t> </a:t>
            </a:r>
            <a:r>
              <a:rPr lang="en-US" altLang="ko-KR" sz="1600" dirty="0">
                <a:solidFill>
                  <a:srgbClr val="FFC66D"/>
                </a:solidFill>
              </a:rPr>
              <a:t>Sing</a:t>
            </a:r>
            <a:r>
              <a:rPr lang="en-US" altLang="ko-KR" sz="1600" dirty="0"/>
              <a:t>(Song s)</a:t>
            </a:r>
            <a:r>
              <a:rPr lang="en-US" altLang="ko-KR" sz="1600" dirty="0">
                <a:solidFill>
                  <a:srgbClr val="CC7832"/>
                </a:solidFill>
              </a:rPr>
              <a:t>;</a:t>
            </a:r>
            <a:br>
              <a:rPr lang="en-US" altLang="ko-KR" sz="1600" dirty="0">
                <a:solidFill>
                  <a:srgbClr val="CC7832"/>
                </a:solidFill>
              </a:rPr>
            </a:br>
            <a:r>
              <a:rPr lang="en-US" altLang="ko-KR" sz="1600" dirty="0" smtClean="0"/>
              <a:t>}</a:t>
            </a:r>
            <a:endParaRPr lang="ko-KR" altLang="en-US" sz="1600" dirty="0"/>
          </a:p>
        </p:txBody>
      </p:sp>
      <p:sp>
        <p:nvSpPr>
          <p:cNvPr id="10" name="직사각형 9"/>
          <p:cNvSpPr/>
          <p:nvPr/>
        </p:nvSpPr>
        <p:spPr>
          <a:xfrm>
            <a:off x="6380201" y="3915300"/>
            <a:ext cx="4633783" cy="830997"/>
          </a:xfrm>
          <a:prstGeom prst="rect">
            <a:avLst/>
          </a:prstGeom>
        </p:spPr>
        <p:txBody>
          <a:bodyPr wrap="square">
            <a:spAutoFit/>
          </a:bodyPr>
          <a:lstStyle/>
          <a:p>
            <a:r>
              <a:rPr lang="en-US" altLang="ko-KR" sz="1600">
                <a:solidFill>
                  <a:srgbClr val="CC7832"/>
                </a:solidFill>
              </a:rPr>
              <a:t>public abstract class </a:t>
            </a:r>
            <a:r>
              <a:rPr lang="en-US" altLang="ko-KR" sz="1600"/>
              <a:t>Songwriter {</a:t>
            </a:r>
            <a:br>
              <a:rPr lang="en-US" altLang="ko-KR" sz="1600"/>
            </a:br>
            <a:r>
              <a:rPr lang="en-US" altLang="ko-KR" sz="1600"/>
              <a:t>   </a:t>
            </a:r>
            <a:r>
              <a:rPr lang="en-US" altLang="ko-KR" sz="1600">
                <a:solidFill>
                  <a:srgbClr val="CC7832"/>
                </a:solidFill>
              </a:rPr>
              <a:t>abstract </a:t>
            </a:r>
            <a:r>
              <a:rPr lang="en-US" altLang="ko-KR" sz="1600"/>
              <a:t>Song </a:t>
            </a:r>
            <a:r>
              <a:rPr lang="en-US" altLang="ko-KR" sz="1600">
                <a:solidFill>
                  <a:srgbClr val="FFC66D"/>
                </a:solidFill>
              </a:rPr>
              <a:t>compose</a:t>
            </a:r>
            <a:r>
              <a:rPr lang="en-US" altLang="ko-KR" sz="1600"/>
              <a:t>(</a:t>
            </a:r>
            <a:r>
              <a:rPr lang="en-US" altLang="ko-KR" sz="1600" dirty="0" err="1">
                <a:solidFill>
                  <a:srgbClr val="CC7832"/>
                </a:solidFill>
              </a:rPr>
              <a:t>boolean</a:t>
            </a:r>
            <a:r>
              <a:rPr lang="en-US" altLang="ko-KR" sz="1600" dirty="0">
                <a:solidFill>
                  <a:srgbClr val="CC7832"/>
                </a:solidFill>
              </a:rPr>
              <a:t> </a:t>
            </a:r>
            <a:r>
              <a:rPr lang="en-US" altLang="ko-KR" sz="1600" dirty="0"/>
              <a:t>hit)</a:t>
            </a:r>
            <a:r>
              <a:rPr lang="en-US" altLang="ko-KR" sz="1600" dirty="0">
                <a:solidFill>
                  <a:srgbClr val="CC7832"/>
                </a:solidFill>
              </a:rPr>
              <a:t>;</a:t>
            </a:r>
            <a:br>
              <a:rPr lang="en-US" altLang="ko-KR" sz="1600" dirty="0">
                <a:solidFill>
                  <a:srgbClr val="CC7832"/>
                </a:solidFill>
              </a:rPr>
            </a:br>
            <a:r>
              <a:rPr lang="en-US" altLang="ko-KR" sz="1600" dirty="0"/>
              <a:t>}</a:t>
            </a:r>
            <a:endParaRPr lang="ko-KR" altLang="en-US" sz="1600" dirty="0"/>
          </a:p>
        </p:txBody>
      </p:sp>
      <p:sp>
        <p:nvSpPr>
          <p:cNvPr id="11" name="직사각형 10"/>
          <p:cNvSpPr/>
          <p:nvPr/>
        </p:nvSpPr>
        <p:spPr>
          <a:xfrm>
            <a:off x="6380201" y="5010781"/>
            <a:ext cx="5490522" cy="1323439"/>
          </a:xfrm>
          <a:prstGeom prst="rect">
            <a:avLst/>
          </a:prstGeom>
        </p:spPr>
        <p:txBody>
          <a:bodyPr wrap="square">
            <a:spAutoFit/>
          </a:bodyPr>
          <a:lstStyle/>
          <a:p>
            <a:r>
              <a:rPr lang="en-US" altLang="ko-KR" sz="1600" dirty="0">
                <a:solidFill>
                  <a:srgbClr val="CC7832"/>
                </a:solidFill>
              </a:rPr>
              <a:t>public abstract class </a:t>
            </a:r>
            <a:r>
              <a:rPr lang="en-US" altLang="ko-KR" sz="1600" dirty="0" err="1"/>
              <a:t>SingerSongwriter</a:t>
            </a:r>
            <a:r>
              <a:rPr lang="en-US" altLang="ko-KR" sz="1600" dirty="0"/>
              <a:t> </a:t>
            </a:r>
            <a:r>
              <a:rPr lang="en-US" altLang="ko-KR" sz="1600" dirty="0">
                <a:solidFill>
                  <a:srgbClr val="CC7832"/>
                </a:solidFill>
              </a:rPr>
              <a:t>extends </a:t>
            </a:r>
            <a:r>
              <a:rPr lang="en-US" altLang="ko-KR" sz="1600" dirty="0"/>
              <a:t>Singer {</a:t>
            </a:r>
            <a:br>
              <a:rPr lang="en-US" altLang="ko-KR" sz="1600" dirty="0"/>
            </a:br>
            <a:r>
              <a:rPr lang="en-US" altLang="ko-KR" sz="1600" dirty="0"/>
              <a:t>   </a:t>
            </a:r>
            <a:r>
              <a:rPr lang="en-US" altLang="ko-KR" sz="1600" dirty="0">
                <a:solidFill>
                  <a:srgbClr val="CC7832"/>
                </a:solidFill>
              </a:rPr>
              <a:t>abstract </a:t>
            </a:r>
            <a:r>
              <a:rPr lang="en-US" altLang="ko-KR" sz="1600" dirty="0" err="1"/>
              <a:t>AudioClip</a:t>
            </a:r>
            <a:r>
              <a:rPr lang="en-US" altLang="ko-KR" sz="1600" dirty="0"/>
              <a:t> </a:t>
            </a:r>
            <a:r>
              <a:rPr lang="en-US" altLang="ko-KR" sz="1600" dirty="0">
                <a:solidFill>
                  <a:srgbClr val="FFC66D"/>
                </a:solidFill>
              </a:rPr>
              <a:t>strum</a:t>
            </a:r>
            <a:r>
              <a:rPr lang="en-US" altLang="ko-KR" sz="1600" dirty="0"/>
              <a:t>()</a:t>
            </a:r>
            <a:r>
              <a:rPr lang="en-US" altLang="ko-KR" sz="1600" dirty="0">
                <a:solidFill>
                  <a:srgbClr val="CC7832"/>
                </a:solidFill>
              </a:rPr>
              <a:t>;</a:t>
            </a:r>
            <a:br>
              <a:rPr lang="en-US" altLang="ko-KR" sz="1600" dirty="0">
                <a:solidFill>
                  <a:srgbClr val="CC7832"/>
                </a:solidFill>
              </a:rPr>
            </a:br>
            <a:r>
              <a:rPr lang="en-US" altLang="ko-KR" sz="1600" dirty="0">
                <a:solidFill>
                  <a:srgbClr val="CC7832"/>
                </a:solidFill>
              </a:rPr>
              <a:t>   abstract void </a:t>
            </a:r>
            <a:r>
              <a:rPr lang="en-US" altLang="ko-KR" sz="1600" dirty="0" err="1">
                <a:solidFill>
                  <a:srgbClr val="FFC66D"/>
                </a:solidFill>
              </a:rPr>
              <a:t>actSensitive</a:t>
            </a:r>
            <a:r>
              <a:rPr lang="en-US" altLang="ko-KR" sz="1600" dirty="0"/>
              <a:t>()</a:t>
            </a:r>
            <a:r>
              <a:rPr lang="en-US" altLang="ko-KR" sz="1600" dirty="0">
                <a:solidFill>
                  <a:srgbClr val="CC7832"/>
                </a:solidFill>
              </a:rPr>
              <a:t>;</a:t>
            </a:r>
            <a:br>
              <a:rPr lang="en-US" altLang="ko-KR" sz="1600" dirty="0">
                <a:solidFill>
                  <a:srgbClr val="CC7832"/>
                </a:solidFill>
              </a:rPr>
            </a:br>
            <a:r>
              <a:rPr lang="en-US" altLang="ko-KR" sz="1600" dirty="0">
                <a:solidFill>
                  <a:srgbClr val="CC7832"/>
                </a:solidFill>
              </a:rPr>
              <a:t>   abstract </a:t>
            </a:r>
            <a:r>
              <a:rPr lang="en-US" altLang="ko-KR" sz="1600" dirty="0"/>
              <a:t>Song </a:t>
            </a:r>
            <a:r>
              <a:rPr lang="en-US" altLang="ko-KR" sz="1600" dirty="0">
                <a:solidFill>
                  <a:srgbClr val="FFC66D"/>
                </a:solidFill>
              </a:rPr>
              <a:t>compose</a:t>
            </a:r>
            <a:r>
              <a:rPr lang="en-US" altLang="ko-KR" sz="1600" dirty="0"/>
              <a:t>(</a:t>
            </a:r>
            <a:r>
              <a:rPr lang="en-US" altLang="ko-KR" sz="1600" dirty="0" err="1">
                <a:solidFill>
                  <a:srgbClr val="CC7832"/>
                </a:solidFill>
              </a:rPr>
              <a:t>boolean</a:t>
            </a:r>
            <a:r>
              <a:rPr lang="en-US" altLang="ko-KR" sz="1600" dirty="0">
                <a:solidFill>
                  <a:srgbClr val="CC7832"/>
                </a:solidFill>
              </a:rPr>
              <a:t> </a:t>
            </a:r>
            <a:r>
              <a:rPr lang="en-US" altLang="ko-KR" sz="1600" dirty="0"/>
              <a:t>hit)</a:t>
            </a:r>
            <a:r>
              <a:rPr lang="en-US" altLang="ko-KR" sz="1600" dirty="0">
                <a:solidFill>
                  <a:srgbClr val="CC7832"/>
                </a:solidFill>
              </a:rPr>
              <a:t>;</a:t>
            </a:r>
            <a:br>
              <a:rPr lang="en-US" altLang="ko-KR" sz="1600" dirty="0">
                <a:solidFill>
                  <a:srgbClr val="CC7832"/>
                </a:solidFill>
              </a:rPr>
            </a:br>
            <a:r>
              <a:rPr lang="en-US" altLang="ko-KR" sz="1600" dirty="0"/>
              <a:t>}</a:t>
            </a:r>
            <a:endParaRPr lang="ko-KR" altLang="en-US" sz="1600" dirty="0"/>
          </a:p>
        </p:txBody>
      </p:sp>
    </p:spTree>
    <p:extLst>
      <p:ext uri="{BB962C8B-B14F-4D97-AF65-F5344CB8AC3E}">
        <p14:creationId xmlns:p14="http://schemas.microsoft.com/office/powerpoint/2010/main" val="68638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20: Prefer interfaces to abstract classes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5" name="Text 2"/>
          <p:cNvSpPr/>
          <p:nvPr/>
        </p:nvSpPr>
        <p:spPr>
          <a:xfrm>
            <a:off x="838200" y="1461299"/>
            <a:ext cx="10462846" cy="1200329"/>
          </a:xfrm>
          <a:prstGeom prst="rect">
            <a:avLst/>
          </a:prstGeom>
        </p:spPr>
        <p:txBody>
          <a:bodyPr wrap="square">
            <a:spAutoFit/>
          </a:bodyPr>
          <a:lstStyle/>
          <a:p>
            <a:pPr marL="285750" indent="-285750">
              <a:lnSpc>
                <a:spcPct val="150000"/>
              </a:lnSpc>
              <a:buFont typeface="Arial" charset="0"/>
              <a:buChar char="•"/>
            </a:pP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Interfaces’s</a:t>
            </a: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 </a:t>
            </a: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advatage</a:t>
            </a:r>
            <a:endParaRPr lang="en-US" sz="1600" b="1" dirty="0">
              <a:latin typeface="Helvetica Neue" panose="020B0702040204020203" pitchFamily="34" charset="0"/>
              <a:ea typeface="Helvetica Neue" panose="020B0702040204020203" pitchFamily="34" charset="0"/>
              <a:cs typeface="Helvetica Neue" panose="020B0502040204020203" pitchFamily="34" charset="0"/>
            </a:endParaRP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Interfaces enable safe, powerful functionality enhancements via the wrapper class</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or using skeletal implementation(abstract interface).</a:t>
            </a:r>
          </a:p>
        </p:txBody>
      </p:sp>
      <p:sp>
        <p:nvSpPr>
          <p:cNvPr id="3" name="직사각형 2"/>
          <p:cNvSpPr/>
          <p:nvPr/>
        </p:nvSpPr>
        <p:spPr>
          <a:xfrm>
            <a:off x="834260" y="5685606"/>
            <a:ext cx="9841978" cy="507831"/>
          </a:xfrm>
          <a:prstGeom prst="rect">
            <a:avLst/>
          </a:prstGeom>
        </p:spPr>
        <p:txBody>
          <a:bodyPr wrap="square">
            <a:spAutoFit/>
          </a:bodyPr>
          <a:lstStyle/>
          <a:p>
            <a:pPr marL="285750" indent="-285750">
              <a:lnSpc>
                <a:spcPct val="150000"/>
              </a:lnSpc>
              <a:buFont typeface="Arial" charset="0"/>
              <a:buChar char="•"/>
            </a:pPr>
            <a:r>
              <a:rPr lang="en-US" altLang="ko-KR" dirty="0">
                <a:latin typeface="Helvetica Neue" panose="020B0702040204020203" pitchFamily="34" charset="0"/>
                <a:ea typeface="Helvetica Neue" panose="020B0702040204020203" pitchFamily="34" charset="0"/>
                <a:cs typeface="Helvetica Neue" panose="020B0502040204020203" pitchFamily="34" charset="0"/>
              </a:rPr>
              <a:t>good documentation is </a:t>
            </a:r>
            <a:r>
              <a:rPr lang="en-US" altLang="ko-KR" dirty="0" err="1">
                <a:latin typeface="Helvetica Neue" panose="020B0702040204020203" pitchFamily="34" charset="0"/>
                <a:ea typeface="Helvetica Neue" panose="020B0702040204020203" pitchFamily="34" charset="0"/>
                <a:cs typeface="Helvetica Neue" panose="020B0502040204020203" pitchFamily="34" charset="0"/>
              </a:rPr>
              <a:t>absoulutely</a:t>
            </a:r>
            <a:r>
              <a:rPr lang="en-US" altLang="ko-KR" dirty="0">
                <a:latin typeface="Helvetica Neue" panose="020B0702040204020203" pitchFamily="34" charset="0"/>
                <a:ea typeface="Helvetica Neue" panose="020B0702040204020203" pitchFamily="34" charset="0"/>
                <a:cs typeface="Helvetica Neue" panose="020B0502040204020203" pitchFamily="34" charset="0"/>
              </a:rPr>
              <a:t> essential in a skeletal implementation.</a:t>
            </a:r>
          </a:p>
        </p:txBody>
      </p:sp>
      <p:sp>
        <p:nvSpPr>
          <p:cNvPr id="6" name="직사각형 5"/>
          <p:cNvSpPr/>
          <p:nvPr/>
        </p:nvSpPr>
        <p:spPr>
          <a:xfrm>
            <a:off x="834260" y="2927122"/>
            <a:ext cx="7060506" cy="2492990"/>
          </a:xfrm>
          <a:prstGeom prst="rect">
            <a:avLst/>
          </a:prstGeom>
        </p:spPr>
        <p:txBody>
          <a:bodyPr wrap="square">
            <a:spAutoFit/>
          </a:bodyPr>
          <a:lstStyle/>
          <a:p>
            <a:r>
              <a:rPr lang="en-US" altLang="ko-KR" sz="1200" dirty="0">
                <a:solidFill>
                  <a:srgbClr val="CC7832"/>
                </a:solidFill>
              </a:rPr>
              <a:t>public abstract class </a:t>
            </a:r>
            <a:r>
              <a:rPr lang="en-US" altLang="ko-KR" sz="1200" dirty="0" err="1"/>
              <a:t>AbstractMapEntry</a:t>
            </a:r>
            <a:r>
              <a:rPr lang="en-US" altLang="ko-KR" sz="1200" dirty="0"/>
              <a:t>&lt;</a:t>
            </a:r>
            <a:r>
              <a:rPr lang="en-US" altLang="ko-KR" sz="1200" dirty="0">
                <a:solidFill>
                  <a:srgbClr val="507874"/>
                </a:solidFill>
              </a:rPr>
              <a:t>K</a:t>
            </a:r>
            <a:r>
              <a:rPr lang="en-US" altLang="ko-KR" sz="1200" dirty="0">
                <a:solidFill>
                  <a:srgbClr val="CC7832"/>
                </a:solidFill>
              </a:rPr>
              <a:t>,</a:t>
            </a:r>
            <a:r>
              <a:rPr lang="en-US" altLang="ko-KR" sz="1200" dirty="0">
                <a:solidFill>
                  <a:srgbClr val="507874"/>
                </a:solidFill>
              </a:rPr>
              <a:t>V</a:t>
            </a:r>
            <a:r>
              <a:rPr lang="en-US" altLang="ko-KR" sz="1200" dirty="0"/>
              <a:t>&gt; </a:t>
            </a:r>
            <a:r>
              <a:rPr lang="en-US" altLang="ko-KR" sz="1200" dirty="0">
                <a:solidFill>
                  <a:srgbClr val="CC7832"/>
                </a:solidFill>
              </a:rPr>
              <a:t>implements </a:t>
            </a:r>
            <a:r>
              <a:rPr lang="en-US" altLang="ko-KR" sz="1200" dirty="0" err="1"/>
              <a:t>Map.Entry</a:t>
            </a:r>
            <a:r>
              <a:rPr lang="en-US" altLang="ko-KR" sz="1200" dirty="0"/>
              <a:t>&lt;</a:t>
            </a:r>
            <a:r>
              <a:rPr lang="en-US" altLang="ko-KR" sz="1200" dirty="0">
                <a:solidFill>
                  <a:srgbClr val="507874"/>
                </a:solidFill>
              </a:rPr>
              <a:t>K</a:t>
            </a:r>
            <a:r>
              <a:rPr lang="en-US" altLang="ko-KR" sz="1200" dirty="0">
                <a:solidFill>
                  <a:srgbClr val="CC7832"/>
                </a:solidFill>
              </a:rPr>
              <a:t>,</a:t>
            </a:r>
            <a:r>
              <a:rPr lang="en-US" altLang="ko-KR" sz="1200" dirty="0">
                <a:solidFill>
                  <a:srgbClr val="507874"/>
                </a:solidFill>
              </a:rPr>
              <a:t>V</a:t>
            </a:r>
            <a:r>
              <a:rPr lang="en-US" altLang="ko-KR" sz="1200" dirty="0"/>
              <a:t>&gt; {</a:t>
            </a:r>
            <a:br>
              <a:rPr lang="en-US" altLang="ko-KR" sz="1200" dirty="0"/>
            </a:br>
            <a:r>
              <a:rPr lang="en-US" altLang="ko-KR" sz="1200" dirty="0"/>
              <a:t>   </a:t>
            </a:r>
            <a:r>
              <a:rPr lang="en-US" altLang="ko-KR" sz="1200" dirty="0">
                <a:solidFill>
                  <a:srgbClr val="808080"/>
                </a:solidFill>
              </a:rPr>
              <a:t>// Entries in a modifiable map must override this method</a:t>
            </a:r>
            <a:br>
              <a:rPr lang="en-US" altLang="ko-KR" sz="1200" dirty="0">
                <a:solidFill>
                  <a:srgbClr val="808080"/>
                </a:solidFill>
              </a:rPr>
            </a:br>
            <a:r>
              <a:rPr lang="en-US" altLang="ko-KR" sz="1200" dirty="0">
                <a:solidFill>
                  <a:srgbClr val="808080"/>
                </a:solidFill>
              </a:rPr>
              <a:t/>
            </a:r>
            <a:br>
              <a:rPr lang="en-US" altLang="ko-KR" sz="1200" dirty="0">
                <a:solidFill>
                  <a:srgbClr val="808080"/>
                </a:solidFill>
              </a:rPr>
            </a:br>
            <a:r>
              <a:rPr lang="en-US" altLang="ko-KR" sz="1200" dirty="0">
                <a:solidFill>
                  <a:srgbClr val="808080"/>
                </a:solidFill>
              </a:rPr>
              <a:t>   </a:t>
            </a:r>
            <a:r>
              <a:rPr lang="en-US" altLang="ko-KR" sz="1200" dirty="0">
                <a:solidFill>
                  <a:srgbClr val="BBB529"/>
                </a:solidFill>
              </a:rPr>
              <a:t>@Override </a:t>
            </a:r>
            <a:r>
              <a:rPr lang="en-US" altLang="ko-KR" sz="1200" dirty="0">
                <a:solidFill>
                  <a:srgbClr val="CC7832"/>
                </a:solidFill>
              </a:rPr>
              <a:t>public </a:t>
            </a:r>
            <a:r>
              <a:rPr lang="en-US" altLang="ko-KR" sz="1200" dirty="0">
                <a:solidFill>
                  <a:srgbClr val="507874"/>
                </a:solidFill>
              </a:rPr>
              <a:t>V </a:t>
            </a:r>
            <a:r>
              <a:rPr lang="en-US" altLang="ko-KR" sz="1200" dirty="0" err="1">
                <a:solidFill>
                  <a:srgbClr val="FFC66D"/>
                </a:solidFill>
              </a:rPr>
              <a:t>setValue</a:t>
            </a:r>
            <a:r>
              <a:rPr lang="en-US" altLang="ko-KR" sz="1200" dirty="0"/>
              <a:t>(</a:t>
            </a:r>
            <a:r>
              <a:rPr lang="en-US" altLang="ko-KR" sz="1200" dirty="0">
                <a:solidFill>
                  <a:srgbClr val="507874"/>
                </a:solidFill>
              </a:rPr>
              <a:t>V </a:t>
            </a:r>
            <a:r>
              <a:rPr lang="en-US" altLang="ko-KR" sz="1200" dirty="0"/>
              <a:t>value) {</a:t>
            </a:r>
            <a:br>
              <a:rPr lang="en-US" altLang="ko-KR" sz="1200" dirty="0"/>
            </a:br>
            <a:r>
              <a:rPr lang="en-US" altLang="ko-KR" sz="1200" dirty="0"/>
              <a:t> </a:t>
            </a:r>
            <a:r>
              <a:rPr lang="en-US" altLang="ko-KR" sz="1200" dirty="0" smtClean="0"/>
              <a:t>     </a:t>
            </a:r>
            <a:r>
              <a:rPr lang="en-US" altLang="ko-KR" sz="1200" dirty="0" smtClean="0">
                <a:solidFill>
                  <a:srgbClr val="CC7832"/>
                </a:solidFill>
              </a:rPr>
              <a:t>throw new </a:t>
            </a:r>
            <a:r>
              <a:rPr lang="en-US" altLang="ko-KR" sz="1200" dirty="0" err="1" smtClean="0"/>
              <a:t>UnsupportedOperationException</a:t>
            </a:r>
            <a:r>
              <a:rPr lang="en-US" altLang="ko-KR" sz="1200" dirty="0" smtClean="0"/>
              <a:t>()</a:t>
            </a:r>
            <a:r>
              <a:rPr lang="en-US" altLang="ko-KR" sz="1200" dirty="0" smtClean="0">
                <a:solidFill>
                  <a:srgbClr val="CC7832"/>
                </a:solidFill>
              </a:rPr>
              <a:t>;</a:t>
            </a:r>
            <a:br>
              <a:rPr lang="en-US" altLang="ko-KR" sz="1200" dirty="0" smtClean="0">
                <a:solidFill>
                  <a:srgbClr val="CC7832"/>
                </a:solidFill>
              </a:rPr>
            </a:br>
            <a:r>
              <a:rPr lang="en-US" altLang="ko-KR" sz="1200" dirty="0" smtClean="0">
                <a:solidFill>
                  <a:srgbClr val="CC7832"/>
                </a:solidFill>
              </a:rPr>
              <a:t>   </a:t>
            </a:r>
            <a:r>
              <a:rPr lang="en-US" altLang="ko-KR" sz="1200" dirty="0" smtClean="0"/>
              <a:t>}</a:t>
            </a:r>
          </a:p>
          <a:p>
            <a:endParaRPr lang="en-US" altLang="ko-KR" sz="1200" dirty="0" smtClean="0"/>
          </a:p>
          <a:p>
            <a:r>
              <a:rPr lang="en-US" altLang="ko-KR" sz="1200" dirty="0">
                <a:solidFill>
                  <a:srgbClr val="808080"/>
                </a:solidFill>
              </a:rPr>
              <a:t> </a:t>
            </a:r>
            <a:r>
              <a:rPr lang="en-US" altLang="ko-KR" sz="1200" dirty="0" smtClean="0">
                <a:solidFill>
                  <a:srgbClr val="808080"/>
                </a:solidFill>
              </a:rPr>
              <a:t>  // </a:t>
            </a:r>
            <a:r>
              <a:rPr lang="en-US" altLang="ko-KR" sz="1200" dirty="0">
                <a:solidFill>
                  <a:srgbClr val="808080"/>
                </a:solidFill>
              </a:rPr>
              <a:t>Implements the general contract of </a:t>
            </a:r>
            <a:r>
              <a:rPr lang="en-US" altLang="ko-KR" sz="1200" dirty="0" err="1" smtClean="0">
                <a:solidFill>
                  <a:srgbClr val="808080"/>
                </a:solidFill>
              </a:rPr>
              <a:t>Map.Entry.equals</a:t>
            </a:r>
            <a:r>
              <a:rPr lang="en-US" altLang="ko-KR" sz="1200" dirty="0">
                <a:solidFill>
                  <a:srgbClr val="808080"/>
                </a:solidFill>
              </a:rPr>
              <a:t/>
            </a:r>
            <a:br>
              <a:rPr lang="en-US" altLang="ko-KR" sz="1200" dirty="0">
                <a:solidFill>
                  <a:srgbClr val="808080"/>
                </a:solidFill>
              </a:rPr>
            </a:br>
            <a:r>
              <a:rPr lang="en-US" altLang="ko-KR" sz="1200" dirty="0">
                <a:solidFill>
                  <a:srgbClr val="808080"/>
                </a:solidFill>
              </a:rPr>
              <a:t>   </a:t>
            </a:r>
            <a:r>
              <a:rPr lang="en-US" altLang="ko-KR" sz="1200" dirty="0">
                <a:solidFill>
                  <a:srgbClr val="BBB529"/>
                </a:solidFill>
              </a:rPr>
              <a:t>@Override </a:t>
            </a:r>
            <a:r>
              <a:rPr lang="en-US" altLang="ko-KR" sz="1200" dirty="0">
                <a:solidFill>
                  <a:srgbClr val="CC7832"/>
                </a:solidFill>
              </a:rPr>
              <a:t>public </a:t>
            </a:r>
            <a:r>
              <a:rPr lang="en-US" altLang="ko-KR" sz="1200" dirty="0" err="1">
                <a:solidFill>
                  <a:srgbClr val="CC7832"/>
                </a:solidFill>
              </a:rPr>
              <a:t>boolean</a:t>
            </a:r>
            <a:r>
              <a:rPr lang="en-US" altLang="ko-KR" sz="1200" dirty="0">
                <a:solidFill>
                  <a:srgbClr val="CC7832"/>
                </a:solidFill>
              </a:rPr>
              <a:t> </a:t>
            </a:r>
            <a:r>
              <a:rPr lang="en-US" altLang="ko-KR" sz="1200" dirty="0">
                <a:solidFill>
                  <a:srgbClr val="FFC66D"/>
                </a:solidFill>
              </a:rPr>
              <a:t>equals</a:t>
            </a:r>
            <a:r>
              <a:rPr lang="en-US" altLang="ko-KR" sz="1200" dirty="0"/>
              <a:t>(Object o) </a:t>
            </a:r>
            <a:r>
              <a:rPr lang="en-US" altLang="ko-KR" sz="1200" dirty="0" smtClean="0"/>
              <a:t>{ …</a:t>
            </a:r>
            <a:r>
              <a:rPr lang="en-US" altLang="ko-KR" sz="1200" dirty="0" smtClean="0">
                <a:solidFill>
                  <a:srgbClr val="CC7832"/>
                </a:solidFill>
              </a:rPr>
              <a:t> </a:t>
            </a:r>
            <a:r>
              <a:rPr lang="en-US" altLang="ko-KR" sz="1200" dirty="0" smtClean="0"/>
              <a:t>}</a:t>
            </a:r>
            <a:br>
              <a:rPr lang="en-US" altLang="ko-KR" sz="1200" dirty="0" smtClean="0"/>
            </a:br>
            <a:r>
              <a:rPr lang="en-US" altLang="ko-KR" sz="1200" dirty="0" smtClean="0"/>
              <a:t>   </a:t>
            </a:r>
            <a:r>
              <a:rPr lang="en-US" altLang="ko-KR" sz="1200" dirty="0" smtClean="0">
                <a:solidFill>
                  <a:srgbClr val="808080"/>
                </a:solidFill>
              </a:rPr>
              <a:t>// Implements the general contract of </a:t>
            </a:r>
            <a:r>
              <a:rPr lang="en-US" altLang="ko-KR" sz="1200" dirty="0" err="1" smtClean="0">
                <a:solidFill>
                  <a:srgbClr val="808080"/>
                </a:solidFill>
              </a:rPr>
              <a:t>Map.Entry.hashCode</a:t>
            </a:r>
            <a:r>
              <a:rPr lang="en-US" altLang="ko-KR" sz="1200" dirty="0" smtClean="0">
                <a:solidFill>
                  <a:srgbClr val="808080"/>
                </a:solidFill>
              </a:rPr>
              <a:t/>
            </a:r>
            <a:br>
              <a:rPr lang="en-US" altLang="ko-KR" sz="1200" dirty="0" smtClean="0">
                <a:solidFill>
                  <a:srgbClr val="808080"/>
                </a:solidFill>
              </a:rPr>
            </a:br>
            <a:r>
              <a:rPr lang="en-US" altLang="ko-KR" sz="1200" dirty="0" smtClean="0">
                <a:solidFill>
                  <a:srgbClr val="808080"/>
                </a:solidFill>
              </a:rPr>
              <a:t>   </a:t>
            </a:r>
            <a:r>
              <a:rPr lang="en-US" altLang="ko-KR" sz="1200" dirty="0" smtClean="0">
                <a:solidFill>
                  <a:srgbClr val="BBB529"/>
                </a:solidFill>
              </a:rPr>
              <a:t>@Override </a:t>
            </a:r>
            <a:r>
              <a:rPr lang="en-US" altLang="ko-KR" sz="1200" dirty="0" smtClean="0">
                <a:solidFill>
                  <a:srgbClr val="CC7832"/>
                </a:solidFill>
              </a:rPr>
              <a:t>public </a:t>
            </a:r>
            <a:r>
              <a:rPr lang="en-US" altLang="ko-KR" sz="1200" dirty="0" err="1" smtClean="0">
                <a:solidFill>
                  <a:srgbClr val="CC7832"/>
                </a:solidFill>
              </a:rPr>
              <a:t>int</a:t>
            </a:r>
            <a:r>
              <a:rPr lang="en-US" altLang="ko-KR" sz="1200" dirty="0" smtClean="0">
                <a:solidFill>
                  <a:srgbClr val="CC7832"/>
                </a:solidFill>
              </a:rPr>
              <a:t> </a:t>
            </a:r>
            <a:r>
              <a:rPr lang="en-US" altLang="ko-KR" sz="1200" dirty="0" err="1" smtClean="0">
                <a:solidFill>
                  <a:srgbClr val="FFC66D"/>
                </a:solidFill>
              </a:rPr>
              <a:t>hashCode</a:t>
            </a:r>
            <a:r>
              <a:rPr lang="en-US" altLang="ko-KR" sz="1200" dirty="0" smtClean="0"/>
              <a:t>() { …</a:t>
            </a:r>
            <a:r>
              <a:rPr lang="en-US" altLang="ko-KR" sz="1200" dirty="0" smtClean="0">
                <a:solidFill>
                  <a:srgbClr val="CC7832"/>
                </a:solidFill>
              </a:rPr>
              <a:t> </a:t>
            </a:r>
            <a:r>
              <a:rPr lang="en-US" altLang="ko-KR" sz="1200" dirty="0" smtClean="0"/>
              <a:t>}</a:t>
            </a:r>
            <a:br>
              <a:rPr lang="en-US" altLang="ko-KR" sz="1200" dirty="0" smtClean="0"/>
            </a:br>
            <a:r>
              <a:rPr lang="en-US" altLang="ko-KR" sz="1200" dirty="0" smtClean="0"/>
              <a:t>   </a:t>
            </a:r>
            <a:r>
              <a:rPr lang="en-US" altLang="ko-KR" sz="1200" dirty="0" smtClean="0">
                <a:solidFill>
                  <a:srgbClr val="BBB529"/>
                </a:solidFill>
              </a:rPr>
              <a:t>@Override </a:t>
            </a:r>
            <a:r>
              <a:rPr lang="en-US" altLang="ko-KR" sz="1200" dirty="0" smtClean="0">
                <a:solidFill>
                  <a:srgbClr val="CC7832"/>
                </a:solidFill>
              </a:rPr>
              <a:t>public </a:t>
            </a:r>
            <a:r>
              <a:rPr lang="en-US" altLang="ko-KR" sz="1200" dirty="0" smtClean="0"/>
              <a:t>String </a:t>
            </a:r>
            <a:r>
              <a:rPr lang="en-US" altLang="ko-KR" sz="1200" dirty="0" err="1" smtClean="0">
                <a:solidFill>
                  <a:srgbClr val="FFC66D"/>
                </a:solidFill>
              </a:rPr>
              <a:t>toString</a:t>
            </a:r>
            <a:r>
              <a:rPr lang="en-US" altLang="ko-KR" sz="1200" dirty="0" smtClean="0"/>
              <a:t>() {</a:t>
            </a:r>
            <a:r>
              <a:rPr lang="en-US" altLang="ko-KR" sz="1200" dirty="0"/>
              <a:t>…</a:t>
            </a:r>
            <a:r>
              <a:rPr lang="en-US" altLang="ko-KR" sz="1200" dirty="0">
                <a:solidFill>
                  <a:srgbClr val="CC7832"/>
                </a:solidFill>
              </a:rPr>
              <a:t> </a:t>
            </a:r>
            <a:r>
              <a:rPr lang="en-US" altLang="ko-KR" sz="1200" dirty="0" smtClean="0"/>
              <a:t>}</a:t>
            </a:r>
            <a:br>
              <a:rPr lang="en-US" altLang="ko-KR" sz="1200" dirty="0" smtClean="0"/>
            </a:br>
            <a:r>
              <a:rPr lang="en-US" altLang="ko-KR" sz="1200" dirty="0" smtClean="0"/>
              <a:t>}</a:t>
            </a:r>
            <a:endParaRPr lang="ko-KR" altLang="en-US" sz="1200" dirty="0"/>
          </a:p>
        </p:txBody>
      </p:sp>
    </p:spTree>
    <p:extLst>
      <p:ext uri="{BB962C8B-B14F-4D97-AF65-F5344CB8AC3E}">
        <p14:creationId xmlns:p14="http://schemas.microsoft.com/office/powerpoint/2010/main" val="109003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21: Design interfaces for posterity</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4" name="Text 2"/>
          <p:cNvSpPr/>
          <p:nvPr/>
        </p:nvSpPr>
        <p:spPr>
          <a:xfrm>
            <a:off x="838200" y="1461299"/>
            <a:ext cx="10462846" cy="783484"/>
          </a:xfrm>
          <a:prstGeom prst="rect">
            <a:avLst/>
          </a:prstGeom>
        </p:spPr>
        <p:txBody>
          <a:bodyPr wrap="square">
            <a:spAutoFit/>
          </a:bodyPr>
          <a:lstStyle/>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It is not always possible to write a default method that maintains all invariants of every conceivable implementation.</a:t>
            </a:r>
          </a:p>
        </p:txBody>
      </p:sp>
      <p:sp>
        <p:nvSpPr>
          <p:cNvPr id="5" name="직사각형 4"/>
          <p:cNvSpPr/>
          <p:nvPr/>
        </p:nvSpPr>
        <p:spPr>
          <a:xfrm>
            <a:off x="834259" y="2771164"/>
            <a:ext cx="4771590" cy="3108543"/>
          </a:xfrm>
          <a:prstGeom prst="rect">
            <a:avLst/>
          </a:prstGeom>
        </p:spPr>
        <p:txBody>
          <a:bodyPr wrap="square">
            <a:spAutoFit/>
          </a:bodyPr>
          <a:lstStyle/>
          <a:p>
            <a:r>
              <a:rPr lang="en-US" altLang="ko-KR" sz="1400" dirty="0" smtClean="0">
                <a:solidFill>
                  <a:srgbClr val="CC7832"/>
                </a:solidFill>
              </a:rPr>
              <a:t>// in java8, add </a:t>
            </a:r>
            <a:r>
              <a:rPr lang="en-US" altLang="ko-KR" sz="1400" dirty="0" err="1" smtClean="0">
                <a:solidFill>
                  <a:srgbClr val="CC7832"/>
                </a:solidFill>
              </a:rPr>
              <a:t>defatul</a:t>
            </a:r>
            <a:r>
              <a:rPr lang="en-US" altLang="ko-KR" sz="1400" dirty="0" smtClean="0">
                <a:solidFill>
                  <a:srgbClr val="CC7832"/>
                </a:solidFill>
              </a:rPr>
              <a:t> methods on Collection </a:t>
            </a:r>
          </a:p>
          <a:p>
            <a:endParaRPr lang="en-US" altLang="ko-KR" sz="1400" dirty="0" smtClean="0">
              <a:solidFill>
                <a:srgbClr val="CC7832"/>
              </a:solidFill>
            </a:endParaRPr>
          </a:p>
          <a:p>
            <a:r>
              <a:rPr lang="en-US" altLang="ko-KR" sz="1400" dirty="0" smtClean="0">
                <a:solidFill>
                  <a:srgbClr val="CC7832"/>
                </a:solidFill>
              </a:rPr>
              <a:t>default </a:t>
            </a:r>
            <a:r>
              <a:rPr lang="en-US" altLang="ko-KR" sz="1400" dirty="0" err="1">
                <a:solidFill>
                  <a:srgbClr val="CC7832"/>
                </a:solidFill>
              </a:rPr>
              <a:t>boolean</a:t>
            </a:r>
            <a:r>
              <a:rPr lang="en-US" altLang="ko-KR" sz="1400" dirty="0">
                <a:solidFill>
                  <a:srgbClr val="CC7832"/>
                </a:solidFill>
              </a:rPr>
              <a:t> </a:t>
            </a:r>
            <a:r>
              <a:rPr lang="en-US" altLang="ko-KR" sz="1400" dirty="0" err="1">
                <a:solidFill>
                  <a:srgbClr val="FFC66D"/>
                </a:solidFill>
              </a:rPr>
              <a:t>removeIf</a:t>
            </a:r>
            <a:r>
              <a:rPr lang="en-US" altLang="ko-KR" sz="1400" dirty="0"/>
              <a:t>(Predicate&lt;? </a:t>
            </a:r>
            <a:r>
              <a:rPr lang="en-US" altLang="ko-KR" sz="1400" dirty="0">
                <a:solidFill>
                  <a:srgbClr val="CC7832"/>
                </a:solidFill>
              </a:rPr>
              <a:t>super </a:t>
            </a:r>
            <a:r>
              <a:rPr lang="en-US" altLang="ko-KR" sz="1400" dirty="0">
                <a:solidFill>
                  <a:srgbClr val="507874"/>
                </a:solidFill>
              </a:rPr>
              <a:t>E</a:t>
            </a:r>
            <a:r>
              <a:rPr lang="en-US" altLang="ko-KR" sz="1400" dirty="0"/>
              <a:t>&gt; filter) {</a:t>
            </a:r>
            <a:br>
              <a:rPr lang="en-US" altLang="ko-KR" sz="1400" dirty="0"/>
            </a:br>
            <a:r>
              <a:rPr lang="en-US" altLang="ko-KR" sz="1400" dirty="0"/>
              <a:t>    </a:t>
            </a:r>
            <a:r>
              <a:rPr lang="en-US" altLang="ko-KR" sz="1400" dirty="0" err="1"/>
              <a:t>Objects.</a:t>
            </a:r>
            <a:r>
              <a:rPr lang="en-US" altLang="ko-KR" sz="1400" i="1" dirty="0" err="1"/>
              <a:t>requireNonNull</a:t>
            </a:r>
            <a:r>
              <a:rPr lang="en-US" altLang="ko-KR" sz="1400" dirty="0"/>
              <a:t>(filter)</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t>
            </a:r>
            <a:r>
              <a:rPr lang="en-US" altLang="ko-KR" sz="1400" dirty="0" err="1">
                <a:solidFill>
                  <a:srgbClr val="CC7832"/>
                </a:solidFill>
              </a:rPr>
              <a:t>boolean</a:t>
            </a:r>
            <a:r>
              <a:rPr lang="en-US" altLang="ko-KR" sz="1400" dirty="0">
                <a:solidFill>
                  <a:srgbClr val="CC7832"/>
                </a:solidFill>
              </a:rPr>
              <a:t> </a:t>
            </a:r>
            <a:r>
              <a:rPr lang="en-US" altLang="ko-KR" sz="1400" dirty="0"/>
              <a:t>removed = </a:t>
            </a:r>
            <a:r>
              <a:rPr lang="en-US" altLang="ko-KR" sz="1400" dirty="0">
                <a:solidFill>
                  <a:srgbClr val="CC7832"/>
                </a:solidFill>
              </a:rPr>
              <a:t>false;</a:t>
            </a:r>
            <a:br>
              <a:rPr lang="en-US" altLang="ko-KR" sz="1400" dirty="0">
                <a:solidFill>
                  <a:srgbClr val="CC7832"/>
                </a:solidFill>
              </a:rPr>
            </a:br>
            <a:r>
              <a:rPr lang="en-US" altLang="ko-KR" sz="1400" dirty="0">
                <a:solidFill>
                  <a:srgbClr val="CC7832"/>
                </a:solidFill>
              </a:rPr>
              <a:t>    final </a:t>
            </a:r>
            <a:r>
              <a:rPr lang="en-US" altLang="ko-KR" sz="1400" dirty="0"/>
              <a:t>Iterator&lt;</a:t>
            </a:r>
            <a:r>
              <a:rPr lang="en-US" altLang="ko-KR" sz="1400" dirty="0">
                <a:solidFill>
                  <a:srgbClr val="507874"/>
                </a:solidFill>
              </a:rPr>
              <a:t>E</a:t>
            </a:r>
            <a:r>
              <a:rPr lang="en-US" altLang="ko-KR" sz="1400" dirty="0"/>
              <a:t>&gt; each = iterator()</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while </a:t>
            </a:r>
            <a:r>
              <a:rPr lang="en-US" altLang="ko-KR" sz="1400" dirty="0"/>
              <a:t>(</a:t>
            </a:r>
            <a:r>
              <a:rPr lang="en-US" altLang="ko-KR" sz="1400" dirty="0" err="1"/>
              <a:t>each.hasNext</a:t>
            </a:r>
            <a:r>
              <a:rPr lang="en-US" altLang="ko-KR" sz="1400" dirty="0"/>
              <a:t>()) {</a:t>
            </a:r>
            <a:br>
              <a:rPr lang="en-US" altLang="ko-KR" sz="1400" dirty="0"/>
            </a:br>
            <a:r>
              <a:rPr lang="en-US" altLang="ko-KR" sz="1400" dirty="0"/>
              <a:t>        </a:t>
            </a:r>
            <a:r>
              <a:rPr lang="en-US" altLang="ko-KR" sz="1400" dirty="0">
                <a:solidFill>
                  <a:srgbClr val="CC7832"/>
                </a:solidFill>
              </a:rPr>
              <a:t>if </a:t>
            </a:r>
            <a:r>
              <a:rPr lang="en-US" altLang="ko-KR" sz="1400" dirty="0"/>
              <a:t>(</a:t>
            </a:r>
            <a:r>
              <a:rPr lang="en-US" altLang="ko-KR" sz="1400" dirty="0" err="1"/>
              <a:t>filter.test</a:t>
            </a:r>
            <a:r>
              <a:rPr lang="en-US" altLang="ko-KR" sz="1400" dirty="0"/>
              <a:t>(</a:t>
            </a:r>
            <a:r>
              <a:rPr lang="en-US" altLang="ko-KR" sz="1400" dirty="0" err="1"/>
              <a:t>each.next</a:t>
            </a:r>
            <a:r>
              <a:rPr lang="en-US" altLang="ko-KR" sz="1400" dirty="0"/>
              <a:t>())) {</a:t>
            </a:r>
            <a:br>
              <a:rPr lang="en-US" altLang="ko-KR" sz="1400" dirty="0"/>
            </a:br>
            <a:r>
              <a:rPr lang="en-US" altLang="ko-KR" sz="1400" dirty="0"/>
              <a:t>            </a:t>
            </a:r>
            <a:r>
              <a:rPr lang="en-US" altLang="ko-KR" sz="1400" dirty="0" err="1"/>
              <a:t>each.remove</a:t>
            </a:r>
            <a:r>
              <a:rPr lang="en-US" altLang="ko-KR" sz="1400" dirty="0"/>
              <a:t>()</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t>
            </a:r>
            <a:r>
              <a:rPr lang="en-US" altLang="ko-KR" sz="1400" dirty="0"/>
              <a:t>removed = </a:t>
            </a:r>
            <a:r>
              <a:rPr lang="en-US" altLang="ko-KR" sz="1400" dirty="0">
                <a:solidFill>
                  <a:srgbClr val="CC7832"/>
                </a:solidFill>
              </a:rPr>
              <a:t>true;</a:t>
            </a:r>
            <a:br>
              <a:rPr lang="en-US" altLang="ko-KR" sz="1400" dirty="0">
                <a:solidFill>
                  <a:srgbClr val="CC7832"/>
                </a:solidFill>
              </a:rPr>
            </a:br>
            <a:r>
              <a:rPr lang="en-US" altLang="ko-KR" sz="1400" dirty="0">
                <a:solidFill>
                  <a:srgbClr val="CC7832"/>
                </a:solidFill>
              </a:rPr>
              <a:t>        </a:t>
            </a:r>
            <a:r>
              <a:rPr lang="en-US" altLang="ko-KR" sz="1400" dirty="0"/>
              <a:t>}</a:t>
            </a:r>
            <a:br>
              <a:rPr lang="en-US" altLang="ko-KR" sz="1400" dirty="0"/>
            </a:br>
            <a:r>
              <a:rPr lang="en-US" altLang="ko-KR" sz="1400" dirty="0"/>
              <a:t>    }</a:t>
            </a:r>
            <a:br>
              <a:rPr lang="en-US" altLang="ko-KR" sz="1400" dirty="0"/>
            </a:br>
            <a:r>
              <a:rPr lang="en-US" altLang="ko-KR" sz="1400" dirty="0"/>
              <a:t>    </a:t>
            </a:r>
            <a:r>
              <a:rPr lang="en-US" altLang="ko-KR" sz="1400" dirty="0">
                <a:solidFill>
                  <a:srgbClr val="CC7832"/>
                </a:solidFill>
              </a:rPr>
              <a:t>return </a:t>
            </a:r>
            <a:r>
              <a:rPr lang="en-US" altLang="ko-KR" sz="1400" dirty="0"/>
              <a:t>removed</a:t>
            </a:r>
            <a:r>
              <a:rPr lang="en-US" altLang="ko-KR" sz="1400" dirty="0">
                <a:solidFill>
                  <a:srgbClr val="CC7832"/>
                </a:solidFill>
              </a:rPr>
              <a:t>;</a:t>
            </a:r>
            <a:br>
              <a:rPr lang="en-US" altLang="ko-KR" sz="1400" dirty="0">
                <a:solidFill>
                  <a:srgbClr val="CC7832"/>
                </a:solidFill>
              </a:rPr>
            </a:br>
            <a:r>
              <a:rPr lang="en-US" altLang="ko-KR" sz="1400" dirty="0"/>
              <a:t>}</a:t>
            </a:r>
            <a:endParaRPr lang="ko-KR" altLang="en-US" sz="1400" dirty="0"/>
          </a:p>
        </p:txBody>
      </p:sp>
      <p:sp>
        <p:nvSpPr>
          <p:cNvPr id="6" name="직사각형 5"/>
          <p:cNvSpPr/>
          <p:nvPr/>
        </p:nvSpPr>
        <p:spPr>
          <a:xfrm>
            <a:off x="5642920" y="2555720"/>
            <a:ext cx="6096000" cy="2893100"/>
          </a:xfrm>
          <a:prstGeom prst="rect">
            <a:avLst/>
          </a:prstGeom>
        </p:spPr>
        <p:txBody>
          <a:bodyPr>
            <a:spAutoFit/>
          </a:bodyPr>
          <a:lstStyle/>
          <a:p>
            <a:r>
              <a:rPr lang="en-US" altLang="ko-KR" sz="1400" dirty="0" smtClean="0"/>
              <a:t>// not override </a:t>
            </a:r>
            <a:r>
              <a:rPr lang="en-US" altLang="ko-KR" sz="1400" dirty="0" err="1" smtClean="0"/>
              <a:t>removeIf</a:t>
            </a:r>
            <a:r>
              <a:rPr lang="en-US" altLang="ko-KR" sz="1400" dirty="0"/>
              <a:t/>
            </a:r>
            <a:br>
              <a:rPr lang="en-US" altLang="ko-KR" sz="1400" dirty="0"/>
            </a:br>
            <a:r>
              <a:rPr lang="en-US" altLang="ko-KR" sz="1400" dirty="0">
                <a:solidFill>
                  <a:srgbClr val="CC7832"/>
                </a:solidFill>
              </a:rPr>
              <a:t>package </a:t>
            </a:r>
            <a:r>
              <a:rPr lang="en-US" altLang="ko-KR" sz="1400" dirty="0"/>
              <a:t>org.apache.commons.collections4.collection</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r>
            <a:br>
              <a:rPr lang="en-US" altLang="ko-KR" sz="1400" dirty="0">
                <a:solidFill>
                  <a:srgbClr val="CC7832"/>
                </a:solidFill>
              </a:rPr>
            </a:br>
            <a:r>
              <a:rPr lang="en-US" altLang="ko-KR" sz="1400" dirty="0">
                <a:solidFill>
                  <a:srgbClr val="CC7832"/>
                </a:solidFill>
              </a:rPr>
              <a:t>import </a:t>
            </a:r>
            <a:r>
              <a:rPr lang="en-US" altLang="ko-KR" sz="1400" dirty="0" smtClean="0"/>
              <a:t>…</a:t>
            </a:r>
            <a:r>
              <a:rPr lang="en-US" altLang="ko-KR" sz="1400" dirty="0">
                <a:solidFill>
                  <a:srgbClr val="CC7832"/>
                </a:solidFill>
              </a:rPr>
              <a:t/>
            </a:r>
            <a:br>
              <a:rPr lang="en-US" altLang="ko-KR" sz="1400" dirty="0">
                <a:solidFill>
                  <a:srgbClr val="CC7832"/>
                </a:solidFill>
              </a:rPr>
            </a:br>
            <a:r>
              <a:rPr lang="en-US" altLang="ko-KR" sz="1400" dirty="0">
                <a:solidFill>
                  <a:srgbClr val="CC7832"/>
                </a:solidFill>
              </a:rPr>
              <a:t/>
            </a:r>
            <a:br>
              <a:rPr lang="en-US" altLang="ko-KR" sz="1400" dirty="0">
                <a:solidFill>
                  <a:srgbClr val="CC7832"/>
                </a:solidFill>
              </a:rPr>
            </a:br>
            <a:r>
              <a:rPr lang="en-US" altLang="ko-KR" sz="1400" dirty="0">
                <a:solidFill>
                  <a:srgbClr val="CC7832"/>
                </a:solidFill>
              </a:rPr>
              <a:t>public class </a:t>
            </a:r>
            <a:r>
              <a:rPr lang="en-US" altLang="ko-KR" sz="1400" dirty="0" err="1"/>
              <a:t>SynchronizedCollection</a:t>
            </a:r>
            <a:r>
              <a:rPr lang="en-US" altLang="ko-KR" sz="1400" dirty="0"/>
              <a:t>&lt;E&gt; </a:t>
            </a:r>
            <a:r>
              <a:rPr lang="en-US" altLang="ko-KR" sz="1400" dirty="0">
                <a:solidFill>
                  <a:srgbClr val="CC7832"/>
                </a:solidFill>
              </a:rPr>
              <a:t>implements </a:t>
            </a:r>
            <a:r>
              <a:rPr lang="en-US" altLang="ko-KR" sz="1400" dirty="0"/>
              <a:t>Collection&lt;E&gt;</a:t>
            </a:r>
            <a:r>
              <a:rPr lang="en-US" altLang="ko-KR" sz="1400" dirty="0">
                <a:solidFill>
                  <a:srgbClr val="CC7832"/>
                </a:solidFill>
              </a:rPr>
              <a:t>, </a:t>
            </a:r>
            <a:r>
              <a:rPr lang="en-US" altLang="ko-KR" sz="1400" dirty="0"/>
              <a:t>Serializable {</a:t>
            </a:r>
            <a:br>
              <a:rPr lang="en-US" altLang="ko-KR" sz="1400" dirty="0"/>
            </a:br>
            <a:r>
              <a:rPr lang="en-US" altLang="ko-KR" sz="1400" dirty="0"/>
              <a:t>    </a:t>
            </a:r>
            <a:r>
              <a:rPr lang="en-US" altLang="ko-KR" sz="1400" dirty="0">
                <a:solidFill>
                  <a:srgbClr val="CC7832"/>
                </a:solidFill>
              </a:rPr>
              <a:t>private static final long </a:t>
            </a:r>
            <a:r>
              <a:rPr lang="en-US" altLang="ko-KR" sz="1400" dirty="0" err="1"/>
              <a:t>serialVersionUID</a:t>
            </a:r>
            <a:r>
              <a:rPr lang="en-US" altLang="ko-KR" sz="1400" dirty="0"/>
              <a:t> = </a:t>
            </a:r>
            <a:r>
              <a:rPr lang="en-US" altLang="ko-KR" sz="1400" dirty="0">
                <a:solidFill>
                  <a:srgbClr val="6897BB"/>
                </a:solidFill>
              </a:rPr>
              <a:t>2412805092710877986L</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private final </a:t>
            </a:r>
            <a:r>
              <a:rPr lang="en-US" altLang="ko-KR" sz="1400" dirty="0"/>
              <a:t>Collection&lt;E&gt; collection</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protected final </a:t>
            </a:r>
            <a:r>
              <a:rPr lang="en-US" altLang="ko-KR" sz="1400" dirty="0"/>
              <a:t>Object lock</a:t>
            </a:r>
            <a:r>
              <a:rPr lang="en-US" altLang="ko-KR" sz="1400" dirty="0" smtClean="0">
                <a:solidFill>
                  <a:srgbClr val="CC7832"/>
                </a:solidFill>
              </a:rPr>
              <a:t>;</a:t>
            </a:r>
          </a:p>
          <a:p>
            <a:r>
              <a:rPr lang="en-US" altLang="ko-KR" sz="1400" dirty="0" smtClean="0">
                <a:solidFill>
                  <a:srgbClr val="CC7832"/>
                </a:solidFill>
              </a:rPr>
              <a:t>…</a:t>
            </a:r>
          </a:p>
          <a:p>
            <a:r>
              <a:rPr lang="en-US" altLang="ko-KR" sz="1400" dirty="0">
                <a:solidFill>
                  <a:srgbClr val="CC7832"/>
                </a:solidFill>
              </a:rPr>
              <a:t>}</a:t>
            </a:r>
            <a:br>
              <a:rPr lang="en-US" altLang="ko-KR" sz="1400" dirty="0">
                <a:solidFill>
                  <a:srgbClr val="CC7832"/>
                </a:solidFill>
              </a:rPr>
            </a:br>
            <a:endParaRPr lang="ko-KR" altLang="en-US" sz="1400" dirty="0"/>
          </a:p>
        </p:txBody>
      </p:sp>
      <p:sp>
        <p:nvSpPr>
          <p:cNvPr id="7" name="Text 2"/>
          <p:cNvSpPr/>
          <p:nvPr/>
        </p:nvSpPr>
        <p:spPr>
          <a:xfrm>
            <a:off x="5642920" y="5448820"/>
            <a:ext cx="6096000" cy="830997"/>
          </a:xfrm>
          <a:prstGeom prst="rect">
            <a:avLst/>
          </a:prstGeom>
        </p:spPr>
        <p:txBody>
          <a:bodyPr wrap="square">
            <a:spAutoFit/>
          </a:bodyPr>
          <a:lstStyle/>
          <a:p>
            <a:pPr marL="285750" indent="-285750">
              <a:lnSpc>
                <a:spcPct val="150000"/>
              </a:lnSpc>
              <a:buFont typeface="Arial" charset="0"/>
              <a:buChar char="•"/>
            </a:pP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ConcurrentModificationException</a:t>
            </a: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 or other unspecified </a:t>
            </a: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bebahavior</a:t>
            </a: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 may result.</a:t>
            </a:r>
            <a:endParaRPr lang="en-US" sz="1600" b="1" dirty="0">
              <a:latin typeface="Helvetica Neue" panose="020B0702040204020203" pitchFamily="34" charset="0"/>
              <a:ea typeface="Helvetica Neue" panose="020B0702040204020203" pitchFamily="34" charset="0"/>
              <a:cs typeface="Helvetica Neue" panose="020B0502040204020203" pitchFamily="34" charset="0"/>
            </a:endParaRPr>
          </a:p>
        </p:txBody>
      </p:sp>
    </p:spTree>
    <p:extLst>
      <p:ext uri="{BB962C8B-B14F-4D97-AF65-F5344CB8AC3E}">
        <p14:creationId xmlns:p14="http://schemas.microsoft.com/office/powerpoint/2010/main" val="2021012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21: Design interfaces for posterity</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4" name="Text 2"/>
          <p:cNvSpPr/>
          <p:nvPr/>
        </p:nvSpPr>
        <p:spPr>
          <a:xfrm>
            <a:off x="838200" y="1461299"/>
            <a:ext cx="10462846" cy="2677656"/>
          </a:xfrm>
          <a:prstGeom prst="rect">
            <a:avLst/>
          </a:prstGeom>
        </p:spPr>
        <p:txBody>
          <a:bodyPr wrap="square">
            <a:spAutoFit/>
          </a:bodyPr>
          <a:lstStyle/>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In the presence of default methods, existing implementations of an interface may compile without error or warning but fail at runtime.</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so using default methods to add new methods to existing interfaces should be avoided unless the need </a:t>
            </a:r>
            <a:b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b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is critical</a:t>
            </a:r>
          </a:p>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It is still of the utmost importance to design interfaces with great care.</a:t>
            </a:r>
          </a:p>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While it may be possible to correct some interface flaws after an interface is released, you cannot count on it.</a:t>
            </a:r>
          </a:p>
        </p:txBody>
      </p:sp>
    </p:spTree>
    <p:extLst>
      <p:ext uri="{BB962C8B-B14F-4D97-AF65-F5344CB8AC3E}">
        <p14:creationId xmlns:p14="http://schemas.microsoft.com/office/powerpoint/2010/main" val="860309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22: Use interfaces only to define types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3" name="Text 2"/>
          <p:cNvSpPr/>
          <p:nvPr/>
        </p:nvSpPr>
        <p:spPr>
          <a:xfrm>
            <a:off x="838200" y="1461299"/>
            <a:ext cx="10462846" cy="414152"/>
          </a:xfrm>
          <a:prstGeom prst="rect">
            <a:avLst/>
          </a:prstGeom>
        </p:spPr>
        <p:txBody>
          <a:bodyPr wrap="square">
            <a:spAutoFit/>
          </a:bodyPr>
          <a:lstStyle/>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The constant interface pattern is a poor use of interfaces.</a:t>
            </a:r>
            <a:endParaRPr lang="en-US" sz="1600" b="1" dirty="0">
              <a:latin typeface="Helvetica Neue" panose="020B0702040204020203" pitchFamily="34" charset="0"/>
              <a:ea typeface="Helvetica Neue" panose="020B0702040204020203" pitchFamily="34" charset="0"/>
              <a:cs typeface="Helvetica Neue" panose="020B0502040204020203" pitchFamily="34" charset="0"/>
            </a:endParaRPr>
          </a:p>
        </p:txBody>
      </p:sp>
      <p:sp>
        <p:nvSpPr>
          <p:cNvPr id="4" name="직사각형 3"/>
          <p:cNvSpPr/>
          <p:nvPr/>
        </p:nvSpPr>
        <p:spPr>
          <a:xfrm>
            <a:off x="834260" y="2299882"/>
            <a:ext cx="8631016" cy="2585323"/>
          </a:xfrm>
          <a:prstGeom prst="rect">
            <a:avLst/>
          </a:prstGeom>
        </p:spPr>
        <p:txBody>
          <a:bodyPr wrap="square">
            <a:spAutoFit/>
          </a:bodyPr>
          <a:lstStyle/>
          <a:p>
            <a:r>
              <a:rPr lang="en-US" altLang="ko-KR" dirty="0">
                <a:solidFill>
                  <a:srgbClr val="808080"/>
                </a:solidFill>
              </a:rPr>
              <a:t>//Constant interface </a:t>
            </a:r>
            <a:r>
              <a:rPr lang="en-US" altLang="ko-KR" dirty="0" err="1">
                <a:solidFill>
                  <a:srgbClr val="808080"/>
                </a:solidFill>
              </a:rPr>
              <a:t>antipattern</a:t>
            </a:r>
            <a:r>
              <a:rPr lang="en-US" altLang="ko-KR" dirty="0">
                <a:solidFill>
                  <a:srgbClr val="808080"/>
                </a:solidFill>
              </a:rPr>
              <a:t> - do not use!</a:t>
            </a:r>
            <a:br>
              <a:rPr lang="en-US" altLang="ko-KR" dirty="0">
                <a:solidFill>
                  <a:srgbClr val="808080"/>
                </a:solidFill>
              </a:rPr>
            </a:br>
            <a:r>
              <a:rPr lang="en-US" altLang="ko-KR" dirty="0">
                <a:solidFill>
                  <a:srgbClr val="CC7832"/>
                </a:solidFill>
              </a:rPr>
              <a:t>public interface </a:t>
            </a:r>
            <a:r>
              <a:rPr lang="en-US" altLang="ko-KR" dirty="0" err="1"/>
              <a:t>PhysicalConstants</a:t>
            </a:r>
            <a:r>
              <a:rPr lang="en-US" altLang="ko-KR" dirty="0"/>
              <a:t> {</a:t>
            </a:r>
            <a:br>
              <a:rPr lang="en-US" altLang="ko-KR" dirty="0"/>
            </a:br>
            <a:r>
              <a:rPr lang="en-US" altLang="ko-KR" dirty="0"/>
              <a:t>   </a:t>
            </a:r>
            <a:r>
              <a:rPr lang="en-US" altLang="ko-KR" dirty="0">
                <a:solidFill>
                  <a:srgbClr val="808080"/>
                </a:solidFill>
              </a:rPr>
              <a:t>//Avogadro's </a:t>
            </a:r>
            <a:r>
              <a:rPr lang="en-US" altLang="ko-KR" dirty="0" err="1">
                <a:solidFill>
                  <a:srgbClr val="808080"/>
                </a:solidFill>
              </a:rPr>
              <a:t>numbr</a:t>
            </a:r>
            <a:r>
              <a:rPr lang="en-US" altLang="ko-KR" dirty="0">
                <a:solidFill>
                  <a:srgbClr val="808080"/>
                </a:solidFill>
              </a:rPr>
              <a:t> (1/</a:t>
            </a:r>
            <a:r>
              <a:rPr lang="en-US" altLang="ko-KR" dirty="0" err="1">
                <a:solidFill>
                  <a:srgbClr val="808080"/>
                </a:solidFill>
              </a:rPr>
              <a:t>mol</a:t>
            </a:r>
            <a:r>
              <a:rPr lang="en-US" altLang="ko-KR" dirty="0">
                <a:solidFill>
                  <a:srgbClr val="808080"/>
                </a:solidFill>
              </a:rPr>
              <a:t>)</a:t>
            </a:r>
            <a:br>
              <a:rPr lang="en-US" altLang="ko-KR" dirty="0">
                <a:solidFill>
                  <a:srgbClr val="808080"/>
                </a:solidFill>
              </a:rPr>
            </a:br>
            <a:r>
              <a:rPr lang="en-US" altLang="ko-KR" dirty="0">
                <a:solidFill>
                  <a:srgbClr val="808080"/>
                </a:solidFill>
              </a:rPr>
              <a:t>   </a:t>
            </a:r>
            <a:r>
              <a:rPr lang="en-US" altLang="ko-KR" dirty="0">
                <a:solidFill>
                  <a:srgbClr val="CC7832"/>
                </a:solidFill>
              </a:rPr>
              <a:t>static final double </a:t>
            </a:r>
            <a:r>
              <a:rPr lang="en-US" altLang="ko-KR" i="1" dirty="0">
                <a:solidFill>
                  <a:srgbClr val="9876AA"/>
                </a:solidFill>
              </a:rPr>
              <a:t>AVOGADROS_NUMBER </a:t>
            </a:r>
            <a:r>
              <a:rPr lang="en-US" altLang="ko-KR" dirty="0"/>
              <a:t>= </a:t>
            </a:r>
            <a:r>
              <a:rPr lang="en-US" altLang="ko-KR" dirty="0">
                <a:solidFill>
                  <a:srgbClr val="6897BB"/>
                </a:solidFill>
              </a:rPr>
              <a:t>6.022_140_857e23</a:t>
            </a:r>
            <a:r>
              <a:rPr lang="en-US" altLang="ko-KR" dirty="0">
                <a:solidFill>
                  <a:srgbClr val="CC7832"/>
                </a:solidFill>
              </a:rPr>
              <a:t>;</a:t>
            </a:r>
            <a:br>
              <a:rPr lang="en-US" altLang="ko-KR" dirty="0">
                <a:solidFill>
                  <a:srgbClr val="CC7832"/>
                </a:solidFill>
              </a:rPr>
            </a:br>
            <a:r>
              <a:rPr lang="en-US" altLang="ko-KR" dirty="0">
                <a:solidFill>
                  <a:srgbClr val="CC7832"/>
                </a:solidFill>
              </a:rPr>
              <a:t/>
            </a:r>
            <a:br>
              <a:rPr lang="en-US" altLang="ko-KR" dirty="0">
                <a:solidFill>
                  <a:srgbClr val="CC7832"/>
                </a:solidFill>
              </a:rPr>
            </a:br>
            <a:r>
              <a:rPr lang="en-US" altLang="ko-KR" dirty="0">
                <a:solidFill>
                  <a:srgbClr val="CC7832"/>
                </a:solidFill>
              </a:rPr>
              <a:t>   </a:t>
            </a:r>
            <a:r>
              <a:rPr lang="en-US" altLang="ko-KR" dirty="0">
                <a:solidFill>
                  <a:srgbClr val="808080"/>
                </a:solidFill>
              </a:rPr>
              <a:t>//Boltzmann constant (J/K)</a:t>
            </a:r>
            <a:br>
              <a:rPr lang="en-US" altLang="ko-KR" dirty="0">
                <a:solidFill>
                  <a:srgbClr val="808080"/>
                </a:solidFill>
              </a:rPr>
            </a:br>
            <a:r>
              <a:rPr lang="en-US" altLang="ko-KR" dirty="0">
                <a:solidFill>
                  <a:srgbClr val="808080"/>
                </a:solidFill>
              </a:rPr>
              <a:t>   </a:t>
            </a:r>
            <a:r>
              <a:rPr lang="en-US" altLang="ko-KR" dirty="0">
                <a:solidFill>
                  <a:srgbClr val="CC7832"/>
                </a:solidFill>
              </a:rPr>
              <a:t>static final double </a:t>
            </a:r>
            <a:r>
              <a:rPr lang="en-US" altLang="ko-KR" i="1" dirty="0">
                <a:solidFill>
                  <a:srgbClr val="9876AA"/>
                </a:solidFill>
              </a:rPr>
              <a:t>BOLTZMANN_CONSTANT </a:t>
            </a:r>
            <a:r>
              <a:rPr lang="en-US" altLang="ko-KR" dirty="0"/>
              <a:t>= </a:t>
            </a:r>
            <a:r>
              <a:rPr lang="en-US" altLang="ko-KR" dirty="0">
                <a:solidFill>
                  <a:srgbClr val="6897BB"/>
                </a:solidFill>
              </a:rPr>
              <a:t>1.380_648_52e-23</a:t>
            </a:r>
            <a:r>
              <a:rPr lang="en-US" altLang="ko-KR" dirty="0">
                <a:solidFill>
                  <a:srgbClr val="CC7832"/>
                </a:solidFill>
              </a:rPr>
              <a:t>;</a:t>
            </a:r>
            <a:br>
              <a:rPr lang="en-US" altLang="ko-KR" dirty="0">
                <a:solidFill>
                  <a:srgbClr val="CC7832"/>
                </a:solidFill>
              </a:rPr>
            </a:br>
            <a:r>
              <a:rPr lang="en-US" altLang="ko-KR" dirty="0"/>
              <a:t>}</a:t>
            </a:r>
            <a:br>
              <a:rPr lang="en-US" altLang="ko-KR" dirty="0"/>
            </a:br>
            <a:endParaRPr lang="ko-KR" altLang="en-US" dirty="0"/>
          </a:p>
        </p:txBody>
      </p:sp>
    </p:spTree>
    <p:extLst>
      <p:ext uri="{BB962C8B-B14F-4D97-AF65-F5344CB8AC3E}">
        <p14:creationId xmlns:p14="http://schemas.microsoft.com/office/powerpoint/2010/main" val="2129762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22: Use interfaces only to define types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3" name="Text 2"/>
          <p:cNvSpPr/>
          <p:nvPr/>
        </p:nvSpPr>
        <p:spPr>
          <a:xfrm>
            <a:off x="838200" y="1461299"/>
            <a:ext cx="10462846" cy="414152"/>
          </a:xfrm>
          <a:prstGeom prst="rect">
            <a:avLst/>
          </a:prstGeom>
        </p:spPr>
        <p:txBody>
          <a:bodyPr wrap="square">
            <a:spAutoFit/>
          </a:bodyPr>
          <a:lstStyle/>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The constant interface pattern is a poor use of interfaces.</a:t>
            </a:r>
            <a:endParaRPr lang="en-US" sz="1600" b="1" dirty="0">
              <a:latin typeface="Helvetica Neue" panose="020B0702040204020203" pitchFamily="34" charset="0"/>
              <a:ea typeface="Helvetica Neue" panose="020B0702040204020203" pitchFamily="34" charset="0"/>
              <a:cs typeface="Helvetica Neue" panose="020B0502040204020203" pitchFamily="34" charset="0"/>
            </a:endParaRPr>
          </a:p>
        </p:txBody>
      </p:sp>
      <p:sp>
        <p:nvSpPr>
          <p:cNvPr id="5" name="직사각형 4"/>
          <p:cNvSpPr/>
          <p:nvPr/>
        </p:nvSpPr>
        <p:spPr>
          <a:xfrm>
            <a:off x="834260" y="2329974"/>
            <a:ext cx="8445664" cy="1815882"/>
          </a:xfrm>
          <a:prstGeom prst="rect">
            <a:avLst/>
          </a:prstGeom>
        </p:spPr>
        <p:txBody>
          <a:bodyPr wrap="square">
            <a:spAutoFit/>
          </a:bodyPr>
          <a:lstStyle/>
          <a:p>
            <a:r>
              <a:rPr lang="en-US" altLang="ko-KR" sz="1600" dirty="0">
                <a:solidFill>
                  <a:srgbClr val="808080"/>
                </a:solidFill>
              </a:rPr>
              <a:t>//Constant utility class</a:t>
            </a:r>
            <a:br>
              <a:rPr lang="en-US" altLang="ko-KR" sz="1600" dirty="0">
                <a:solidFill>
                  <a:srgbClr val="808080"/>
                </a:solidFill>
              </a:rPr>
            </a:br>
            <a:r>
              <a:rPr lang="en-US" altLang="ko-KR" sz="1600" dirty="0">
                <a:solidFill>
                  <a:srgbClr val="CC7832"/>
                </a:solidFill>
              </a:rPr>
              <a:t>public class </a:t>
            </a:r>
            <a:r>
              <a:rPr lang="en-US" altLang="ko-KR" sz="1600" dirty="0" err="1"/>
              <a:t>PhysicalConstants</a:t>
            </a:r>
            <a:r>
              <a:rPr lang="en-US" altLang="ko-KR" sz="1600" dirty="0"/>
              <a:t> {</a:t>
            </a:r>
            <a:br>
              <a:rPr lang="en-US" altLang="ko-KR" sz="1600" dirty="0"/>
            </a:br>
            <a:r>
              <a:rPr lang="en-US" altLang="ko-KR" sz="1600" dirty="0"/>
              <a:t>   </a:t>
            </a:r>
            <a:r>
              <a:rPr lang="en-US" altLang="ko-KR" sz="1600" dirty="0">
                <a:solidFill>
                  <a:srgbClr val="CC7832"/>
                </a:solidFill>
              </a:rPr>
              <a:t>private </a:t>
            </a:r>
            <a:r>
              <a:rPr lang="en-US" altLang="ko-KR" sz="1600" dirty="0" err="1">
                <a:solidFill>
                  <a:srgbClr val="FFC66D"/>
                </a:solidFill>
              </a:rPr>
              <a:t>PhysicalConstants</a:t>
            </a:r>
            <a:r>
              <a:rPr lang="en-US" altLang="ko-KR" sz="1600" dirty="0"/>
              <a:t>() {} </a:t>
            </a:r>
            <a:r>
              <a:rPr lang="en-US" altLang="ko-KR" sz="1600" dirty="0">
                <a:solidFill>
                  <a:srgbClr val="808080"/>
                </a:solidFill>
              </a:rPr>
              <a:t>//prevents instantiation</a:t>
            </a:r>
            <a:br>
              <a:rPr lang="en-US" altLang="ko-KR" sz="1600" dirty="0">
                <a:solidFill>
                  <a:srgbClr val="808080"/>
                </a:solidFill>
              </a:rPr>
            </a:br>
            <a:r>
              <a:rPr lang="en-US" altLang="ko-KR" sz="1600" dirty="0">
                <a:solidFill>
                  <a:srgbClr val="808080"/>
                </a:solidFill>
              </a:rPr>
              <a:t>   </a:t>
            </a:r>
            <a:br>
              <a:rPr lang="en-US" altLang="ko-KR" sz="1600" dirty="0">
                <a:solidFill>
                  <a:srgbClr val="808080"/>
                </a:solidFill>
              </a:rPr>
            </a:br>
            <a:r>
              <a:rPr lang="en-US" altLang="ko-KR" sz="1600" dirty="0">
                <a:solidFill>
                  <a:srgbClr val="808080"/>
                </a:solidFill>
              </a:rPr>
              <a:t>   </a:t>
            </a:r>
            <a:r>
              <a:rPr lang="en-US" altLang="ko-KR" sz="1600" dirty="0">
                <a:solidFill>
                  <a:srgbClr val="CC7832"/>
                </a:solidFill>
              </a:rPr>
              <a:t>public static final double </a:t>
            </a:r>
            <a:r>
              <a:rPr lang="en-US" altLang="ko-KR" sz="1600" i="1" dirty="0">
                <a:solidFill>
                  <a:srgbClr val="9876AA"/>
                </a:solidFill>
              </a:rPr>
              <a:t>AVOGADROS_NUMBER </a:t>
            </a:r>
            <a:r>
              <a:rPr lang="en-US" altLang="ko-KR" sz="1600" dirty="0"/>
              <a:t>= </a:t>
            </a:r>
            <a:r>
              <a:rPr lang="en-US" altLang="ko-KR" sz="1600" dirty="0">
                <a:solidFill>
                  <a:srgbClr val="6897BB"/>
                </a:solidFill>
              </a:rPr>
              <a:t>6.022_140_857e23</a:t>
            </a:r>
            <a:r>
              <a:rPr lang="en-US" altLang="ko-KR" sz="1600" dirty="0">
                <a:solidFill>
                  <a:srgbClr val="CC7832"/>
                </a:solidFill>
              </a:rPr>
              <a:t>; </a:t>
            </a:r>
            <a:br>
              <a:rPr lang="en-US" altLang="ko-KR" sz="1600" dirty="0">
                <a:solidFill>
                  <a:srgbClr val="CC7832"/>
                </a:solidFill>
              </a:rPr>
            </a:br>
            <a:r>
              <a:rPr lang="en-US" altLang="ko-KR" sz="1600" dirty="0">
                <a:solidFill>
                  <a:srgbClr val="CC7832"/>
                </a:solidFill>
              </a:rPr>
              <a:t>   public static final double </a:t>
            </a:r>
            <a:r>
              <a:rPr lang="en-US" altLang="ko-KR" sz="1600" i="1" dirty="0">
                <a:solidFill>
                  <a:srgbClr val="9876AA"/>
                </a:solidFill>
              </a:rPr>
              <a:t>BOLTZMANN_CONST </a:t>
            </a:r>
            <a:r>
              <a:rPr lang="en-US" altLang="ko-KR" sz="1600" dirty="0"/>
              <a:t>= </a:t>
            </a:r>
            <a:r>
              <a:rPr lang="en-US" altLang="ko-KR" sz="1600" dirty="0">
                <a:solidFill>
                  <a:srgbClr val="6897BB"/>
                </a:solidFill>
              </a:rPr>
              <a:t>1.380_648_52e-23</a:t>
            </a:r>
            <a:r>
              <a:rPr lang="en-US" altLang="ko-KR" sz="1600" dirty="0">
                <a:solidFill>
                  <a:srgbClr val="CC7832"/>
                </a:solidFill>
              </a:rPr>
              <a:t>;</a:t>
            </a:r>
            <a:br>
              <a:rPr lang="en-US" altLang="ko-KR" sz="1600" dirty="0">
                <a:solidFill>
                  <a:srgbClr val="CC7832"/>
                </a:solidFill>
              </a:rPr>
            </a:br>
            <a:r>
              <a:rPr lang="en-US" altLang="ko-KR" sz="1600" dirty="0"/>
              <a:t>}</a:t>
            </a:r>
            <a:endParaRPr lang="ko-KR" altLang="en-US" sz="1600" dirty="0"/>
          </a:p>
        </p:txBody>
      </p:sp>
      <p:sp>
        <p:nvSpPr>
          <p:cNvPr id="6" name="직사각형 5"/>
          <p:cNvSpPr/>
          <p:nvPr/>
        </p:nvSpPr>
        <p:spPr>
          <a:xfrm>
            <a:off x="834260" y="4384936"/>
            <a:ext cx="9162356" cy="2062103"/>
          </a:xfrm>
          <a:prstGeom prst="rect">
            <a:avLst/>
          </a:prstGeom>
        </p:spPr>
        <p:txBody>
          <a:bodyPr wrap="square">
            <a:spAutoFit/>
          </a:bodyPr>
          <a:lstStyle/>
          <a:p>
            <a:r>
              <a:rPr lang="en-US" altLang="ko-KR" sz="1600" dirty="0">
                <a:solidFill>
                  <a:srgbClr val="CC7832"/>
                </a:solidFill>
              </a:rPr>
              <a:t>import static </a:t>
            </a:r>
            <a:r>
              <a:rPr lang="en-US" altLang="ko-KR" sz="1600" dirty="0" err="1" smtClean="0"/>
              <a:t>com.effectivejava.science.PhysicalConstants.</a:t>
            </a:r>
            <a:r>
              <a:rPr lang="en-US" altLang="ko-KR" sz="1600" i="1" dirty="0" err="1" smtClean="0">
                <a:solidFill>
                  <a:srgbClr val="9876AA"/>
                </a:solidFill>
              </a:rPr>
              <a:t>AVOGADROS_NUMBER</a:t>
            </a:r>
            <a:r>
              <a:rPr lang="en-US" altLang="ko-KR" sz="1600" dirty="0">
                <a:solidFill>
                  <a:srgbClr val="CC7832"/>
                </a:solidFill>
              </a:rPr>
              <a:t>;</a:t>
            </a:r>
            <a:br>
              <a:rPr lang="en-US" altLang="ko-KR" sz="1600" dirty="0">
                <a:solidFill>
                  <a:srgbClr val="CC7832"/>
                </a:solidFill>
              </a:rPr>
            </a:br>
            <a:r>
              <a:rPr lang="en-US" altLang="ko-KR" sz="1600" dirty="0">
                <a:solidFill>
                  <a:srgbClr val="CC7832"/>
                </a:solidFill>
              </a:rPr>
              <a:t/>
            </a:r>
            <a:br>
              <a:rPr lang="en-US" altLang="ko-KR" sz="1600" dirty="0">
                <a:solidFill>
                  <a:srgbClr val="CC7832"/>
                </a:solidFill>
              </a:rPr>
            </a:br>
            <a:r>
              <a:rPr lang="en-US" altLang="ko-KR" sz="1600" dirty="0">
                <a:solidFill>
                  <a:srgbClr val="CC7832"/>
                </a:solidFill>
              </a:rPr>
              <a:t>public class </a:t>
            </a:r>
            <a:r>
              <a:rPr lang="en-US" altLang="ko-KR" sz="1600" dirty="0"/>
              <a:t>Test {</a:t>
            </a:r>
            <a:br>
              <a:rPr lang="en-US" altLang="ko-KR" sz="1600" dirty="0"/>
            </a:br>
            <a:r>
              <a:rPr lang="en-US" altLang="ko-KR" sz="1600" dirty="0"/>
              <a:t>   </a:t>
            </a:r>
            <a:r>
              <a:rPr lang="en-US" altLang="ko-KR" sz="1600" dirty="0">
                <a:solidFill>
                  <a:srgbClr val="CC7832"/>
                </a:solidFill>
              </a:rPr>
              <a:t>double </a:t>
            </a:r>
            <a:r>
              <a:rPr lang="en-US" altLang="ko-KR" sz="1600" dirty="0">
                <a:solidFill>
                  <a:srgbClr val="FFC66D"/>
                </a:solidFill>
              </a:rPr>
              <a:t>atoms</a:t>
            </a:r>
            <a:r>
              <a:rPr lang="en-US" altLang="ko-KR" sz="1600" dirty="0"/>
              <a:t>(</a:t>
            </a:r>
            <a:r>
              <a:rPr lang="en-US" altLang="ko-KR" sz="1600" dirty="0">
                <a:solidFill>
                  <a:srgbClr val="CC7832"/>
                </a:solidFill>
              </a:rPr>
              <a:t>double </a:t>
            </a:r>
            <a:r>
              <a:rPr lang="en-US" altLang="ko-KR" sz="1600" dirty="0" err="1"/>
              <a:t>mols</a:t>
            </a:r>
            <a:r>
              <a:rPr lang="en-US" altLang="ko-KR" sz="1600" dirty="0"/>
              <a:t>) {</a:t>
            </a:r>
            <a:br>
              <a:rPr lang="en-US" altLang="ko-KR" sz="1600" dirty="0"/>
            </a:br>
            <a:r>
              <a:rPr lang="en-US" altLang="ko-KR" sz="1600" dirty="0"/>
              <a:t>      </a:t>
            </a:r>
            <a:r>
              <a:rPr lang="en-US" altLang="ko-KR" sz="1600" dirty="0">
                <a:solidFill>
                  <a:srgbClr val="CC7832"/>
                </a:solidFill>
              </a:rPr>
              <a:t>return </a:t>
            </a:r>
            <a:r>
              <a:rPr lang="en-US" altLang="ko-KR" sz="1600" i="1" dirty="0">
                <a:solidFill>
                  <a:srgbClr val="9876AA"/>
                </a:solidFill>
              </a:rPr>
              <a:t>AVOGADROS_NUMBER </a:t>
            </a:r>
            <a:r>
              <a:rPr lang="en-US" altLang="ko-KR" sz="1600" dirty="0"/>
              <a:t>* </a:t>
            </a:r>
            <a:r>
              <a:rPr lang="en-US" altLang="ko-KR" sz="1600" dirty="0" err="1"/>
              <a:t>mols</a:t>
            </a:r>
            <a:r>
              <a:rPr lang="en-US" altLang="ko-KR" sz="1600" dirty="0">
                <a:solidFill>
                  <a:srgbClr val="CC7832"/>
                </a:solidFill>
              </a:rPr>
              <a:t>;</a:t>
            </a:r>
            <a:br>
              <a:rPr lang="en-US" altLang="ko-KR" sz="1600" dirty="0">
                <a:solidFill>
                  <a:srgbClr val="CC7832"/>
                </a:solidFill>
              </a:rPr>
            </a:br>
            <a:r>
              <a:rPr lang="en-US" altLang="ko-KR" sz="1600" dirty="0">
                <a:solidFill>
                  <a:srgbClr val="CC7832"/>
                </a:solidFill>
              </a:rPr>
              <a:t>   </a:t>
            </a:r>
            <a:r>
              <a:rPr lang="en-US" altLang="ko-KR" sz="1600" dirty="0"/>
              <a:t>}</a:t>
            </a:r>
            <a:br>
              <a:rPr lang="en-US" altLang="ko-KR" sz="1600" dirty="0"/>
            </a:br>
            <a:r>
              <a:rPr lang="en-US" altLang="ko-KR" sz="1600" dirty="0"/>
              <a:t>}</a:t>
            </a:r>
            <a:br>
              <a:rPr lang="en-US" altLang="ko-KR" sz="1600" dirty="0"/>
            </a:br>
            <a:endParaRPr lang="ko-KR" altLang="en-US" sz="1600" dirty="0"/>
          </a:p>
        </p:txBody>
      </p:sp>
    </p:spTree>
    <p:extLst>
      <p:ext uri="{BB962C8B-B14F-4D97-AF65-F5344CB8AC3E}">
        <p14:creationId xmlns:p14="http://schemas.microsoft.com/office/powerpoint/2010/main" val="22616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23: Prefer class hierarchies to tagged classes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3" name="Text 2"/>
          <p:cNvSpPr/>
          <p:nvPr/>
        </p:nvSpPr>
        <p:spPr>
          <a:xfrm>
            <a:off x="838200" y="1424228"/>
            <a:ext cx="10511660" cy="3462486"/>
          </a:xfrm>
          <a:prstGeom prst="rect">
            <a:avLst/>
          </a:prstGeom>
        </p:spPr>
        <p:txBody>
          <a:bodyPr wrap="square">
            <a:spAutoFit/>
          </a:bodyPr>
          <a:lstStyle/>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tagged class : there is two or more function In one class, and contains tag for indicate the function.</a:t>
            </a:r>
          </a:p>
          <a:p>
            <a:pPr marL="285750" indent="-285750">
              <a:lnSpc>
                <a:spcPct val="150000"/>
              </a:lnSpc>
              <a:buFont typeface="Arial" charset="0"/>
              <a:buChar char="•"/>
            </a:pPr>
            <a:endParaRPr lang="en-US" sz="1600" b="1" dirty="0" smtClean="0">
              <a:latin typeface="Helvetica Neue" panose="020B0702040204020203" pitchFamily="34" charset="0"/>
              <a:ea typeface="Helvetica Neue" panose="020B0702040204020203" pitchFamily="34" charset="0"/>
              <a:cs typeface="Helvetica Neue" panose="020B0502040204020203" pitchFamily="34" charset="0"/>
            </a:endParaRPr>
          </a:p>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tagged </a:t>
            </a: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classes</a:t>
            </a:r>
            <a:r>
              <a:rPr lang="en-US" altLang="ko-KR" sz="1600" b="1" dirty="0" err="1" smtClean="0">
                <a:latin typeface="Helvetica Neue" panose="020B0702040204020203" pitchFamily="34" charset="0"/>
                <a:ea typeface="Helvetica Neue" panose="020B0702040204020203" pitchFamily="34" charset="0"/>
                <a:cs typeface="Helvetica Neue" panose="020B0502040204020203" pitchFamily="34" charset="0"/>
              </a:rPr>
              <a:t>’s</a:t>
            </a:r>
            <a:r>
              <a:rPr lang="en-US" altLang="ko-KR" sz="1600" b="1" dirty="0" smtClean="0">
                <a:latin typeface="Helvetica Neue" panose="020B0702040204020203" pitchFamily="34" charset="0"/>
                <a:ea typeface="Helvetica Neue" panose="020B0702040204020203" pitchFamily="34" charset="0"/>
                <a:cs typeface="Helvetica Neue" panose="020B0502040204020203" pitchFamily="34" charset="0"/>
              </a:rPr>
              <a:t> problem</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verbose</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error-prone</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inefficient</a:t>
            </a:r>
          </a:p>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A tagged class is just a pallid imitation of a class hierarchy.</a:t>
            </a:r>
          </a:p>
          <a:p>
            <a:pPr marL="285750" indent="-285750">
              <a:lnSpc>
                <a:spcPct val="150000"/>
              </a:lnSpc>
              <a:buFont typeface="Arial" charset="0"/>
              <a:buChar char="•"/>
            </a:pPr>
            <a:endParaRPr lang="en-US" sz="1600" b="1" dirty="0" smtClean="0">
              <a:latin typeface="Helvetica Neue" panose="020B0702040204020203" pitchFamily="34" charset="0"/>
              <a:ea typeface="Helvetica Neue" panose="020B0702040204020203" pitchFamily="34" charset="0"/>
              <a:cs typeface="Helvetica Neue" panose="020B0502040204020203" pitchFamily="34" charset="0"/>
            </a:endParaRPr>
          </a:p>
          <a:p>
            <a:pPr marL="285750" indent="-285750">
              <a:lnSpc>
                <a:spcPct val="150000"/>
              </a:lnSpc>
              <a:buFont typeface="Arial" charset="0"/>
              <a:buChar char="•"/>
            </a:pPr>
            <a:r>
              <a:rPr lang="en-US" b="1" dirty="0" smtClean="0">
                <a:latin typeface="Helvetica Neue" panose="020B0702040204020203" pitchFamily="34" charset="0"/>
                <a:ea typeface="Helvetica Neue" panose="020B0702040204020203" pitchFamily="34" charset="0"/>
                <a:cs typeface="Helvetica Neue" panose="020B0502040204020203" pitchFamily="34" charset="0"/>
              </a:rPr>
              <a:t>If you encounter or be tempted to write tagged class, consider refactoring it into a hierarchy</a:t>
            </a:r>
          </a:p>
        </p:txBody>
      </p:sp>
    </p:spTree>
    <p:extLst>
      <p:ext uri="{BB962C8B-B14F-4D97-AF65-F5344CB8AC3E}">
        <p14:creationId xmlns:p14="http://schemas.microsoft.com/office/powerpoint/2010/main" val="776936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24: Favor static member classes over </a:t>
            </a:r>
            <a:r>
              <a:rPr lang="en-US" sz="3100" dirty="0" err="1"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nonstatic</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3" name="Text 2"/>
          <p:cNvSpPr/>
          <p:nvPr/>
        </p:nvSpPr>
        <p:spPr>
          <a:xfrm>
            <a:off x="838200" y="1461299"/>
            <a:ext cx="10462846" cy="1938992"/>
          </a:xfrm>
          <a:prstGeom prst="rect">
            <a:avLst/>
          </a:prstGeom>
        </p:spPr>
        <p:txBody>
          <a:bodyPr wrap="square">
            <a:spAutoFit/>
          </a:bodyPr>
          <a:lstStyle/>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nested class : class defined within another class</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static member classes</a:t>
            </a:r>
          </a:p>
          <a:p>
            <a:pPr marL="742950" lvl="1" indent="-285750">
              <a:lnSpc>
                <a:spcPct val="150000"/>
              </a:lnSpc>
              <a:buFont typeface="Arial" charset="0"/>
              <a:buChar char="•"/>
            </a:pPr>
            <a:r>
              <a:rPr lang="en-US" sz="1600" dirty="0" err="1" smtClean="0">
                <a:latin typeface="Helvetica Neue" panose="020B0702040204020203" pitchFamily="34" charset="0"/>
                <a:ea typeface="Helvetica Neue" panose="020B0702040204020203" pitchFamily="34" charset="0"/>
                <a:cs typeface="Helvetica Neue" panose="020B0502040204020203" pitchFamily="34" charset="0"/>
              </a:rPr>
              <a:t>nonstatic</a:t>
            </a: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 member classes</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anonymous classes</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local classes</a:t>
            </a:r>
          </a:p>
        </p:txBody>
      </p:sp>
      <p:sp>
        <p:nvSpPr>
          <p:cNvPr id="5" name="Text 2"/>
          <p:cNvSpPr/>
          <p:nvPr/>
        </p:nvSpPr>
        <p:spPr>
          <a:xfrm>
            <a:off x="834260" y="3576872"/>
            <a:ext cx="10462846" cy="830997"/>
          </a:xfrm>
          <a:prstGeom prst="rect">
            <a:avLst/>
          </a:prstGeom>
        </p:spPr>
        <p:txBody>
          <a:bodyPr wrap="square">
            <a:spAutoFit/>
          </a:bodyPr>
          <a:lstStyle/>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If you declare a member class that does not require access to an enclosing instance, always put the static modifier in its declaration</a:t>
            </a:r>
          </a:p>
        </p:txBody>
      </p:sp>
    </p:spTree>
    <p:extLst>
      <p:ext uri="{BB962C8B-B14F-4D97-AF65-F5344CB8AC3E}">
        <p14:creationId xmlns:p14="http://schemas.microsoft.com/office/powerpoint/2010/main" val="111883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15: Minimize the accessibility of classes and members </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5" name="Text 2"/>
          <p:cNvSpPr/>
          <p:nvPr/>
        </p:nvSpPr>
        <p:spPr>
          <a:xfrm>
            <a:off x="838200" y="1461299"/>
            <a:ext cx="10462846" cy="4524315"/>
          </a:xfrm>
          <a:prstGeom prst="rect">
            <a:avLst/>
          </a:prstGeom>
        </p:spPr>
        <p:txBody>
          <a:bodyPr wrap="square">
            <a:spAutoFit/>
          </a:bodyPr>
          <a:lstStyle/>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Make each class or member as inaccessible as possible.</a:t>
            </a:r>
            <a:endParaRPr lang="en-US" sz="1600" b="1" dirty="0">
              <a:latin typeface="Helvetica Neue" panose="020B0702040204020203" pitchFamily="34" charset="0"/>
              <a:ea typeface="Helvetica Neue" panose="020B0702040204020203" pitchFamily="34" charset="0"/>
              <a:cs typeface="Helvetica Neue" panose="020B0502040204020203" pitchFamily="34" charset="0"/>
            </a:endParaRPr>
          </a:p>
          <a:p>
            <a:pPr marL="285750" indent="-285750">
              <a:lnSpc>
                <a:spcPct val="150000"/>
              </a:lnSpc>
              <a:buFont typeface="Arial" charset="0"/>
              <a:buChar char="•"/>
            </a:pPr>
            <a:endParaRPr lang="en-US" sz="1600" b="1" dirty="0" smtClean="0">
              <a:latin typeface="Helvetica Neue" panose="020B0702040204020203" pitchFamily="34" charset="0"/>
              <a:ea typeface="Helvetica Neue" panose="020B0702040204020203" pitchFamily="34" charset="0"/>
              <a:cs typeface="Helvetica Neue" panose="020B0502040204020203" pitchFamily="34" charset="0"/>
            </a:endParaRPr>
          </a:p>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Access levels</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private</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package-private</a:t>
            </a:r>
            <a:r>
              <a:rPr lang="ko-KR" altLang="en-US" sz="1600" dirty="0" smtClean="0">
                <a:latin typeface="Helvetica Neue" panose="020B0702040204020203" pitchFamily="34" charset="0"/>
                <a:ea typeface="Helvetica Neue" panose="020B0702040204020203" pitchFamily="34" charset="0"/>
                <a:cs typeface="Helvetica Neue" panose="020B0502040204020203" pitchFamily="34" charset="0"/>
              </a:rPr>
              <a:t> </a:t>
            </a:r>
            <a:r>
              <a:rPr lang="en-US" altLang="ko-KR" sz="1600" dirty="0" smtClean="0">
                <a:latin typeface="Helvetica Neue" panose="020B0702040204020203" pitchFamily="34" charset="0"/>
                <a:ea typeface="Helvetica Neue" panose="020B0702040204020203" pitchFamily="34" charset="0"/>
                <a:cs typeface="Helvetica Neue" panose="020B0502040204020203" pitchFamily="34" charset="0"/>
              </a:rPr>
              <a:t>(default)</a:t>
            </a:r>
            <a:endParaRPr lang="en-US" sz="1600" dirty="0" smtClean="0">
              <a:latin typeface="Helvetica Neue" panose="020B0702040204020203" pitchFamily="34" charset="0"/>
              <a:ea typeface="Helvetica Neue" panose="020B0702040204020203" pitchFamily="34" charset="0"/>
              <a:cs typeface="Helvetica Neue" panose="020B0502040204020203" pitchFamily="34" charset="0"/>
            </a:endParaRP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protected</a:t>
            </a:r>
            <a:r>
              <a:rPr lang="ko-KR" altLang="en-US" sz="1600" dirty="0" smtClean="0">
                <a:latin typeface="Helvetica Neue" panose="020B0702040204020203" pitchFamily="34" charset="0"/>
                <a:ea typeface="Helvetica Neue" panose="020B0702040204020203" pitchFamily="34" charset="0"/>
                <a:cs typeface="Helvetica Neue" panose="020B0502040204020203" pitchFamily="34" charset="0"/>
              </a:rPr>
              <a:t> </a:t>
            </a:r>
            <a:endParaRPr lang="en-US" sz="1600" dirty="0" smtClean="0">
              <a:latin typeface="Helvetica Neue" panose="020B0702040204020203" pitchFamily="34" charset="0"/>
              <a:ea typeface="Helvetica Neue" panose="020B0702040204020203" pitchFamily="34" charset="0"/>
              <a:cs typeface="Helvetica Neue" panose="020B0502040204020203" pitchFamily="34" charset="0"/>
            </a:endParaRP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public</a:t>
            </a:r>
          </a:p>
          <a:p>
            <a:pPr marL="742950" lvl="1" indent="-285750">
              <a:lnSpc>
                <a:spcPct val="150000"/>
              </a:lnSpc>
              <a:buFont typeface="Arial" charset="0"/>
              <a:buChar char="•"/>
            </a:pPr>
            <a:endParaRPr lang="en-US" sz="1600" dirty="0">
              <a:latin typeface="Helvetica Neue" panose="020B0702040204020203" pitchFamily="34" charset="0"/>
              <a:ea typeface="Helvetica Neue" panose="020B0702040204020203" pitchFamily="34" charset="0"/>
              <a:cs typeface="Helvetica Neue" panose="020B0502040204020203" pitchFamily="34" charset="0"/>
            </a:endParaRPr>
          </a:p>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Instance fields of public classes should rarely be public.</a:t>
            </a:r>
          </a:p>
          <a:p>
            <a:pPr marL="742950" lvl="1"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classes with public mutable fields are not generally thread-safe.</a:t>
            </a:r>
          </a:p>
          <a:p>
            <a:pPr marL="742950" lvl="1" indent="-285750">
              <a:lnSpc>
                <a:spcPct val="150000"/>
              </a:lnSpc>
              <a:buFont typeface="Arial" charset="0"/>
              <a:buChar char="•"/>
            </a:pPr>
            <a:endParaRPr lang="en-US" sz="1600" b="1" dirty="0">
              <a:latin typeface="Helvetica Neue" panose="020B0702040204020203" pitchFamily="34" charset="0"/>
              <a:ea typeface="Helvetica Neue" panose="020B0702040204020203" pitchFamily="34" charset="0"/>
              <a:cs typeface="Helvetica Neue" panose="020B0502040204020203" pitchFamily="34" charset="0"/>
            </a:endParaRPr>
          </a:p>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it is wrong for a class to have a public static final array field, or an accessor that returns such a field.</a:t>
            </a: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	</a:t>
            </a:r>
          </a:p>
        </p:txBody>
      </p:sp>
    </p:spTree>
    <p:extLst>
      <p:ext uri="{BB962C8B-B14F-4D97-AF65-F5344CB8AC3E}">
        <p14:creationId xmlns:p14="http://schemas.microsoft.com/office/powerpoint/2010/main" val="2052659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25: Limit source files to a single top-level class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3" name="Text 2"/>
          <p:cNvSpPr/>
          <p:nvPr/>
        </p:nvSpPr>
        <p:spPr>
          <a:xfrm>
            <a:off x="838200" y="1461299"/>
            <a:ext cx="10462846" cy="414152"/>
          </a:xfrm>
          <a:prstGeom prst="rect">
            <a:avLst/>
          </a:prstGeom>
        </p:spPr>
        <p:txBody>
          <a:bodyPr wrap="square">
            <a:spAutoFit/>
          </a:bodyPr>
          <a:lstStyle/>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Never put multiple top-level classes or interfaces in a single source file.</a:t>
            </a:r>
          </a:p>
        </p:txBody>
      </p:sp>
      <p:sp>
        <p:nvSpPr>
          <p:cNvPr id="4" name="직사각형 3"/>
          <p:cNvSpPr/>
          <p:nvPr/>
        </p:nvSpPr>
        <p:spPr>
          <a:xfrm>
            <a:off x="834260" y="2240343"/>
            <a:ext cx="6096000" cy="2062103"/>
          </a:xfrm>
          <a:prstGeom prst="rect">
            <a:avLst/>
          </a:prstGeom>
        </p:spPr>
        <p:txBody>
          <a:bodyPr>
            <a:spAutoFit/>
          </a:bodyPr>
          <a:lstStyle/>
          <a:p>
            <a:r>
              <a:rPr lang="en-US" altLang="ko-KR" sz="1600" dirty="0" smtClean="0">
                <a:solidFill>
                  <a:srgbClr val="CC7832"/>
                </a:solidFill>
              </a:rPr>
              <a:t>// </a:t>
            </a:r>
            <a:r>
              <a:rPr lang="en-US" altLang="ko-KR" sz="1600" dirty="0" err="1" smtClean="0">
                <a:solidFill>
                  <a:srgbClr val="CC7832"/>
                </a:solidFill>
              </a:rPr>
              <a:t>Utensil.java</a:t>
            </a:r>
            <a:endParaRPr lang="en-US" altLang="ko-KR" sz="1600" dirty="0" smtClean="0">
              <a:solidFill>
                <a:srgbClr val="CC7832"/>
              </a:solidFill>
            </a:endParaRPr>
          </a:p>
          <a:p>
            <a:r>
              <a:rPr lang="en-US" altLang="ko-KR" sz="1600" dirty="0" smtClean="0">
                <a:solidFill>
                  <a:srgbClr val="CC7832"/>
                </a:solidFill>
              </a:rPr>
              <a:t>class </a:t>
            </a:r>
            <a:r>
              <a:rPr lang="en-US" altLang="ko-KR" sz="1600" dirty="0"/>
              <a:t>Utensil {</a:t>
            </a:r>
            <a:br>
              <a:rPr lang="en-US" altLang="ko-KR" sz="1600" dirty="0"/>
            </a:br>
            <a:r>
              <a:rPr lang="en-US" altLang="ko-KR" sz="1600" dirty="0"/>
              <a:t>   </a:t>
            </a:r>
            <a:r>
              <a:rPr lang="en-US" altLang="ko-KR" sz="1600" dirty="0">
                <a:solidFill>
                  <a:srgbClr val="CC7832"/>
                </a:solidFill>
              </a:rPr>
              <a:t>static final </a:t>
            </a:r>
            <a:r>
              <a:rPr lang="en-US" altLang="ko-KR" sz="1600" dirty="0"/>
              <a:t>String </a:t>
            </a:r>
            <a:r>
              <a:rPr lang="en-US" altLang="ko-KR" sz="1600" i="1" dirty="0">
                <a:solidFill>
                  <a:srgbClr val="9876AA"/>
                </a:solidFill>
              </a:rPr>
              <a:t>NAME </a:t>
            </a:r>
            <a:r>
              <a:rPr lang="en-US" altLang="ko-KR" sz="1600" dirty="0"/>
              <a:t>= </a:t>
            </a:r>
            <a:r>
              <a:rPr lang="en-US" altLang="ko-KR" sz="1600" dirty="0">
                <a:solidFill>
                  <a:srgbClr val="6A8759"/>
                </a:solidFill>
              </a:rPr>
              <a:t>"pan"</a:t>
            </a:r>
            <a:r>
              <a:rPr lang="en-US" altLang="ko-KR" sz="1600" dirty="0">
                <a:solidFill>
                  <a:srgbClr val="CC7832"/>
                </a:solidFill>
              </a:rPr>
              <a:t>;</a:t>
            </a:r>
            <a:br>
              <a:rPr lang="en-US" altLang="ko-KR" sz="1600" dirty="0">
                <a:solidFill>
                  <a:srgbClr val="CC7832"/>
                </a:solidFill>
              </a:rPr>
            </a:br>
            <a:r>
              <a:rPr lang="en-US" altLang="ko-KR" sz="1600" dirty="0"/>
              <a:t>}</a:t>
            </a:r>
            <a:br>
              <a:rPr lang="en-US" altLang="ko-KR" sz="1600" dirty="0"/>
            </a:br>
            <a:r>
              <a:rPr lang="en-US" altLang="ko-KR" sz="1600" dirty="0"/>
              <a:t/>
            </a:r>
            <a:br>
              <a:rPr lang="en-US" altLang="ko-KR" sz="1600" dirty="0"/>
            </a:br>
            <a:r>
              <a:rPr lang="en-US" altLang="ko-KR" sz="1600" dirty="0">
                <a:solidFill>
                  <a:srgbClr val="CC7832"/>
                </a:solidFill>
              </a:rPr>
              <a:t>class </a:t>
            </a:r>
            <a:r>
              <a:rPr lang="en-US" altLang="ko-KR" sz="1600" dirty="0"/>
              <a:t>Dessert {</a:t>
            </a:r>
            <a:br>
              <a:rPr lang="en-US" altLang="ko-KR" sz="1600" dirty="0"/>
            </a:br>
            <a:r>
              <a:rPr lang="en-US" altLang="ko-KR" sz="1600" dirty="0"/>
              <a:t>   </a:t>
            </a:r>
            <a:r>
              <a:rPr lang="en-US" altLang="ko-KR" sz="1600" dirty="0">
                <a:solidFill>
                  <a:srgbClr val="CC7832"/>
                </a:solidFill>
              </a:rPr>
              <a:t>static final </a:t>
            </a:r>
            <a:r>
              <a:rPr lang="en-US" altLang="ko-KR" sz="1600" dirty="0"/>
              <a:t>String </a:t>
            </a:r>
            <a:r>
              <a:rPr lang="en-US" altLang="ko-KR" sz="1600" i="1" dirty="0">
                <a:solidFill>
                  <a:srgbClr val="9876AA"/>
                </a:solidFill>
              </a:rPr>
              <a:t>NAME </a:t>
            </a:r>
            <a:r>
              <a:rPr lang="en-US" altLang="ko-KR" sz="1600" dirty="0"/>
              <a:t>= </a:t>
            </a:r>
            <a:r>
              <a:rPr lang="en-US" altLang="ko-KR" sz="1600" dirty="0">
                <a:solidFill>
                  <a:srgbClr val="6A8759"/>
                </a:solidFill>
              </a:rPr>
              <a:t>"cake"</a:t>
            </a:r>
            <a:r>
              <a:rPr lang="en-US" altLang="ko-KR" sz="1600" dirty="0">
                <a:solidFill>
                  <a:srgbClr val="CC7832"/>
                </a:solidFill>
              </a:rPr>
              <a:t>;</a:t>
            </a:r>
            <a:br>
              <a:rPr lang="en-US" altLang="ko-KR" sz="1600" dirty="0">
                <a:solidFill>
                  <a:srgbClr val="CC7832"/>
                </a:solidFill>
              </a:rPr>
            </a:br>
            <a:r>
              <a:rPr lang="en-US" altLang="ko-KR" sz="1600" dirty="0"/>
              <a:t>}</a:t>
            </a:r>
            <a:endParaRPr lang="ko-KR" altLang="en-US" sz="1600" dirty="0"/>
          </a:p>
        </p:txBody>
      </p:sp>
      <p:sp>
        <p:nvSpPr>
          <p:cNvPr id="5" name="직사각형 4"/>
          <p:cNvSpPr/>
          <p:nvPr/>
        </p:nvSpPr>
        <p:spPr>
          <a:xfrm>
            <a:off x="834260" y="4452203"/>
            <a:ext cx="6096000" cy="2062103"/>
          </a:xfrm>
          <a:prstGeom prst="rect">
            <a:avLst/>
          </a:prstGeom>
        </p:spPr>
        <p:txBody>
          <a:bodyPr>
            <a:spAutoFit/>
          </a:bodyPr>
          <a:lstStyle/>
          <a:p>
            <a:r>
              <a:rPr lang="en-US" altLang="ko-KR" sz="1600" dirty="0" smtClean="0">
                <a:solidFill>
                  <a:srgbClr val="CC7832"/>
                </a:solidFill>
              </a:rPr>
              <a:t>//</a:t>
            </a:r>
            <a:r>
              <a:rPr lang="en-US" altLang="ko-KR" sz="1600" dirty="0" err="1" smtClean="0">
                <a:solidFill>
                  <a:srgbClr val="CC7832"/>
                </a:solidFill>
              </a:rPr>
              <a:t>Dessert.java</a:t>
            </a:r>
            <a:r>
              <a:rPr lang="en-US" altLang="ko-KR" sz="1600" dirty="0" smtClean="0">
                <a:solidFill>
                  <a:srgbClr val="CC7832"/>
                </a:solidFill>
              </a:rPr>
              <a:t/>
            </a:r>
            <a:br>
              <a:rPr lang="en-US" altLang="ko-KR" sz="1600" dirty="0" smtClean="0">
                <a:solidFill>
                  <a:srgbClr val="CC7832"/>
                </a:solidFill>
              </a:rPr>
            </a:br>
            <a:r>
              <a:rPr lang="en-US" altLang="ko-KR" sz="1600" dirty="0" smtClean="0">
                <a:solidFill>
                  <a:srgbClr val="CC7832"/>
                </a:solidFill>
              </a:rPr>
              <a:t>class </a:t>
            </a:r>
            <a:r>
              <a:rPr lang="en-US" altLang="ko-KR" sz="1600" dirty="0"/>
              <a:t>Utensil {</a:t>
            </a:r>
            <a:br>
              <a:rPr lang="en-US" altLang="ko-KR" sz="1600" dirty="0"/>
            </a:br>
            <a:r>
              <a:rPr lang="en-US" altLang="ko-KR" sz="1600" dirty="0"/>
              <a:t>   </a:t>
            </a:r>
            <a:r>
              <a:rPr lang="en-US" altLang="ko-KR" sz="1600" dirty="0">
                <a:solidFill>
                  <a:srgbClr val="CC7832"/>
                </a:solidFill>
              </a:rPr>
              <a:t>static final </a:t>
            </a:r>
            <a:r>
              <a:rPr lang="en-US" altLang="ko-KR" sz="1600" dirty="0"/>
              <a:t>String </a:t>
            </a:r>
            <a:r>
              <a:rPr lang="en-US" altLang="ko-KR" sz="1600" i="1" dirty="0">
                <a:solidFill>
                  <a:srgbClr val="9876AA"/>
                </a:solidFill>
              </a:rPr>
              <a:t>NAME </a:t>
            </a:r>
            <a:r>
              <a:rPr lang="en-US" altLang="ko-KR" sz="1600" dirty="0"/>
              <a:t>= </a:t>
            </a:r>
            <a:r>
              <a:rPr lang="en-US" altLang="ko-KR" sz="1600" dirty="0">
                <a:solidFill>
                  <a:srgbClr val="6A8759"/>
                </a:solidFill>
              </a:rPr>
              <a:t>"pot"</a:t>
            </a:r>
            <a:r>
              <a:rPr lang="en-US" altLang="ko-KR" sz="1600" dirty="0">
                <a:solidFill>
                  <a:srgbClr val="CC7832"/>
                </a:solidFill>
              </a:rPr>
              <a:t>;</a:t>
            </a:r>
            <a:br>
              <a:rPr lang="en-US" altLang="ko-KR" sz="1600" dirty="0">
                <a:solidFill>
                  <a:srgbClr val="CC7832"/>
                </a:solidFill>
              </a:rPr>
            </a:br>
            <a:r>
              <a:rPr lang="en-US" altLang="ko-KR" sz="1600" dirty="0"/>
              <a:t>}</a:t>
            </a:r>
            <a:br>
              <a:rPr lang="en-US" altLang="ko-KR" sz="1600" dirty="0"/>
            </a:br>
            <a:r>
              <a:rPr lang="en-US" altLang="ko-KR" sz="1600" dirty="0"/>
              <a:t/>
            </a:r>
            <a:br>
              <a:rPr lang="en-US" altLang="ko-KR" sz="1600" dirty="0"/>
            </a:br>
            <a:r>
              <a:rPr lang="en-US" altLang="ko-KR" sz="1600" dirty="0">
                <a:solidFill>
                  <a:srgbClr val="CC7832"/>
                </a:solidFill>
              </a:rPr>
              <a:t>class </a:t>
            </a:r>
            <a:r>
              <a:rPr lang="en-US" altLang="ko-KR" sz="1600" dirty="0"/>
              <a:t>Dessert {</a:t>
            </a:r>
            <a:br>
              <a:rPr lang="en-US" altLang="ko-KR" sz="1600" dirty="0"/>
            </a:br>
            <a:r>
              <a:rPr lang="en-US" altLang="ko-KR" sz="1600" dirty="0"/>
              <a:t>   </a:t>
            </a:r>
            <a:r>
              <a:rPr lang="en-US" altLang="ko-KR" sz="1600" dirty="0">
                <a:solidFill>
                  <a:srgbClr val="CC7832"/>
                </a:solidFill>
              </a:rPr>
              <a:t>static final </a:t>
            </a:r>
            <a:r>
              <a:rPr lang="en-US" altLang="ko-KR" sz="1600" dirty="0"/>
              <a:t>String </a:t>
            </a:r>
            <a:r>
              <a:rPr lang="en-US" altLang="ko-KR" sz="1600" i="1" dirty="0">
                <a:solidFill>
                  <a:srgbClr val="9876AA"/>
                </a:solidFill>
              </a:rPr>
              <a:t>NAME </a:t>
            </a:r>
            <a:r>
              <a:rPr lang="en-US" altLang="ko-KR" sz="1600" dirty="0"/>
              <a:t>= </a:t>
            </a:r>
            <a:r>
              <a:rPr lang="en-US" altLang="ko-KR" sz="1600" dirty="0">
                <a:solidFill>
                  <a:srgbClr val="6A8759"/>
                </a:solidFill>
              </a:rPr>
              <a:t>"pie"</a:t>
            </a:r>
            <a:r>
              <a:rPr lang="en-US" altLang="ko-KR" sz="1600" dirty="0">
                <a:solidFill>
                  <a:srgbClr val="CC7832"/>
                </a:solidFill>
              </a:rPr>
              <a:t>;</a:t>
            </a:r>
            <a:br>
              <a:rPr lang="en-US" altLang="ko-KR" sz="1600" dirty="0">
                <a:solidFill>
                  <a:srgbClr val="CC7832"/>
                </a:solidFill>
              </a:rPr>
            </a:br>
            <a:r>
              <a:rPr lang="en-US" altLang="ko-KR" sz="1600" dirty="0"/>
              <a:t>}</a:t>
            </a:r>
            <a:endParaRPr lang="ko-KR" altLang="en-US" sz="1600" dirty="0"/>
          </a:p>
        </p:txBody>
      </p:sp>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046" y="3659416"/>
            <a:ext cx="5969000" cy="2628900"/>
          </a:xfrm>
          <a:prstGeom prst="rect">
            <a:avLst/>
          </a:prstGeom>
        </p:spPr>
      </p:pic>
      <p:sp>
        <p:nvSpPr>
          <p:cNvPr id="9" name="직사각형 8"/>
          <p:cNvSpPr/>
          <p:nvPr/>
        </p:nvSpPr>
        <p:spPr>
          <a:xfrm>
            <a:off x="5205046" y="2092412"/>
            <a:ext cx="6096000" cy="1323439"/>
          </a:xfrm>
          <a:prstGeom prst="rect">
            <a:avLst/>
          </a:prstGeom>
        </p:spPr>
        <p:txBody>
          <a:bodyPr>
            <a:spAutoFit/>
          </a:bodyPr>
          <a:lstStyle/>
          <a:p>
            <a:r>
              <a:rPr lang="en-US" altLang="ko-KR" sz="1600" dirty="0">
                <a:solidFill>
                  <a:srgbClr val="CC7832"/>
                </a:solidFill>
              </a:rPr>
              <a:t>public final class </a:t>
            </a:r>
            <a:r>
              <a:rPr lang="en-US" altLang="ko-KR" sz="1600" dirty="0"/>
              <a:t>Test {</a:t>
            </a:r>
            <a:br>
              <a:rPr lang="en-US" altLang="ko-KR" sz="1600" dirty="0"/>
            </a:br>
            <a:r>
              <a:rPr lang="en-US" altLang="ko-KR" sz="1600" dirty="0"/>
              <a:t>   </a:t>
            </a:r>
            <a:r>
              <a:rPr lang="en-US" altLang="ko-KR" sz="1600" dirty="0">
                <a:solidFill>
                  <a:srgbClr val="CC7832"/>
                </a:solidFill>
              </a:rPr>
              <a:t>public static void </a:t>
            </a:r>
            <a:r>
              <a:rPr lang="en-US" altLang="ko-KR" sz="1600" dirty="0">
                <a:solidFill>
                  <a:srgbClr val="FFC66D"/>
                </a:solidFill>
              </a:rPr>
              <a:t>main</a:t>
            </a:r>
            <a:r>
              <a:rPr lang="en-US" altLang="ko-KR" sz="1600" dirty="0"/>
              <a:t>(String[] </a:t>
            </a:r>
            <a:r>
              <a:rPr lang="en-US" altLang="ko-KR" sz="1600" dirty="0" err="1"/>
              <a:t>args</a:t>
            </a:r>
            <a:r>
              <a:rPr lang="en-US" altLang="ko-KR" sz="1600" dirty="0"/>
              <a:t>) {</a:t>
            </a:r>
            <a:br>
              <a:rPr lang="en-US" altLang="ko-KR" sz="1600" dirty="0"/>
            </a:br>
            <a:r>
              <a:rPr lang="en-US" altLang="ko-KR" sz="1600" dirty="0"/>
              <a:t>      </a:t>
            </a:r>
            <a:r>
              <a:rPr lang="en-US" altLang="ko-KR" sz="1600" dirty="0" err="1"/>
              <a:t>System.</a:t>
            </a:r>
            <a:r>
              <a:rPr lang="en-US" altLang="ko-KR" sz="1600" i="1" dirty="0" err="1">
                <a:solidFill>
                  <a:srgbClr val="9876AA"/>
                </a:solidFill>
              </a:rPr>
              <a:t>out</a:t>
            </a:r>
            <a:r>
              <a:rPr lang="en-US" altLang="ko-KR" sz="1600" dirty="0" err="1"/>
              <a:t>.println</a:t>
            </a:r>
            <a:r>
              <a:rPr lang="en-US" altLang="ko-KR" sz="1600" dirty="0"/>
              <a:t>(</a:t>
            </a:r>
            <a:r>
              <a:rPr lang="en-US" altLang="ko-KR" sz="1600" dirty="0" err="1"/>
              <a:t>Utensil.</a:t>
            </a:r>
            <a:r>
              <a:rPr lang="en-US" altLang="ko-KR" sz="1600" i="1" dirty="0" err="1">
                <a:solidFill>
                  <a:srgbClr val="9876AA"/>
                </a:solidFill>
              </a:rPr>
              <a:t>NAME</a:t>
            </a:r>
            <a:r>
              <a:rPr lang="en-US" altLang="ko-KR" sz="1600" i="1" dirty="0">
                <a:solidFill>
                  <a:srgbClr val="9876AA"/>
                </a:solidFill>
              </a:rPr>
              <a:t> </a:t>
            </a:r>
            <a:r>
              <a:rPr lang="en-US" altLang="ko-KR" sz="1600" dirty="0"/>
              <a:t>+ </a:t>
            </a:r>
            <a:r>
              <a:rPr lang="en-US" altLang="ko-KR" sz="1600" dirty="0" err="1"/>
              <a:t>Dessert.</a:t>
            </a:r>
            <a:r>
              <a:rPr lang="en-US" altLang="ko-KR" sz="1600" i="1" dirty="0" err="1">
                <a:solidFill>
                  <a:srgbClr val="9876AA"/>
                </a:solidFill>
              </a:rPr>
              <a:t>NAME</a:t>
            </a:r>
            <a:r>
              <a:rPr lang="en-US" altLang="ko-KR" sz="1600" dirty="0"/>
              <a:t>)</a:t>
            </a:r>
            <a:r>
              <a:rPr lang="en-US" altLang="ko-KR" sz="1600" dirty="0">
                <a:solidFill>
                  <a:srgbClr val="CC7832"/>
                </a:solidFill>
              </a:rPr>
              <a:t>;</a:t>
            </a:r>
            <a:br>
              <a:rPr lang="en-US" altLang="ko-KR" sz="1600" dirty="0">
                <a:solidFill>
                  <a:srgbClr val="CC7832"/>
                </a:solidFill>
              </a:rPr>
            </a:br>
            <a:r>
              <a:rPr lang="en-US" altLang="ko-KR" sz="1600" dirty="0">
                <a:solidFill>
                  <a:srgbClr val="CC7832"/>
                </a:solidFill>
              </a:rPr>
              <a:t>   </a:t>
            </a:r>
            <a:r>
              <a:rPr lang="en-US" altLang="ko-KR" sz="1600" dirty="0"/>
              <a:t>}</a:t>
            </a:r>
            <a:br>
              <a:rPr lang="en-US" altLang="ko-KR" sz="1600" dirty="0"/>
            </a:br>
            <a:r>
              <a:rPr lang="en-US" altLang="ko-KR" sz="1600" dirty="0"/>
              <a:t>}</a:t>
            </a:r>
            <a:endParaRPr lang="ko-KR" altLang="en-US" sz="1600" dirty="0"/>
          </a:p>
        </p:txBody>
      </p:sp>
    </p:spTree>
    <p:extLst>
      <p:ext uri="{BB962C8B-B14F-4D97-AF65-F5344CB8AC3E}">
        <p14:creationId xmlns:p14="http://schemas.microsoft.com/office/powerpoint/2010/main" val="1241332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25: Limit source files to a single top-level class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3" name="Text 2"/>
          <p:cNvSpPr/>
          <p:nvPr/>
        </p:nvSpPr>
        <p:spPr>
          <a:xfrm>
            <a:off x="838200" y="1461299"/>
            <a:ext cx="10462846" cy="414152"/>
          </a:xfrm>
          <a:prstGeom prst="rect">
            <a:avLst/>
          </a:prstGeom>
        </p:spPr>
        <p:txBody>
          <a:bodyPr wrap="square">
            <a:spAutoFit/>
          </a:bodyPr>
          <a:lstStyle/>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Never put multiple top-level classes or interfaces in a single source file.</a:t>
            </a:r>
          </a:p>
        </p:txBody>
      </p:sp>
      <p:sp>
        <p:nvSpPr>
          <p:cNvPr id="6" name="직사각형 5"/>
          <p:cNvSpPr/>
          <p:nvPr/>
        </p:nvSpPr>
        <p:spPr>
          <a:xfrm>
            <a:off x="834260" y="2052032"/>
            <a:ext cx="7677665" cy="3693319"/>
          </a:xfrm>
          <a:prstGeom prst="rect">
            <a:avLst/>
          </a:prstGeom>
        </p:spPr>
        <p:txBody>
          <a:bodyPr wrap="square">
            <a:spAutoFit/>
          </a:bodyPr>
          <a:lstStyle/>
          <a:p>
            <a:r>
              <a:rPr lang="en-US" altLang="ko-KR" dirty="0">
                <a:solidFill>
                  <a:srgbClr val="CC7832"/>
                </a:solidFill>
              </a:rPr>
              <a:t>public final class </a:t>
            </a:r>
            <a:r>
              <a:rPr lang="en-US" altLang="ko-KR" dirty="0"/>
              <a:t>Test {</a:t>
            </a:r>
            <a:br>
              <a:rPr lang="en-US" altLang="ko-KR" dirty="0"/>
            </a:br>
            <a:r>
              <a:rPr lang="en-US" altLang="ko-KR" dirty="0"/>
              <a:t>   </a:t>
            </a:r>
            <a:r>
              <a:rPr lang="en-US" altLang="ko-KR" dirty="0">
                <a:solidFill>
                  <a:srgbClr val="CC7832"/>
                </a:solidFill>
              </a:rPr>
              <a:t>public static void </a:t>
            </a:r>
            <a:r>
              <a:rPr lang="en-US" altLang="ko-KR" dirty="0">
                <a:solidFill>
                  <a:srgbClr val="FFC66D"/>
                </a:solidFill>
              </a:rPr>
              <a:t>main</a:t>
            </a:r>
            <a:r>
              <a:rPr lang="en-US" altLang="ko-KR" dirty="0"/>
              <a:t>(String[] </a:t>
            </a:r>
            <a:r>
              <a:rPr lang="en-US" altLang="ko-KR" dirty="0" err="1"/>
              <a:t>args</a:t>
            </a:r>
            <a:r>
              <a:rPr lang="en-US" altLang="ko-KR" dirty="0"/>
              <a:t>) {</a:t>
            </a:r>
            <a:br>
              <a:rPr lang="en-US" altLang="ko-KR" dirty="0"/>
            </a:br>
            <a:r>
              <a:rPr lang="en-US" altLang="ko-KR" dirty="0"/>
              <a:t>      </a:t>
            </a:r>
            <a:r>
              <a:rPr lang="en-US" altLang="ko-KR" dirty="0" err="1"/>
              <a:t>System.</a:t>
            </a:r>
            <a:r>
              <a:rPr lang="en-US" altLang="ko-KR" i="1" dirty="0" err="1">
                <a:solidFill>
                  <a:srgbClr val="9876AA"/>
                </a:solidFill>
              </a:rPr>
              <a:t>out</a:t>
            </a:r>
            <a:r>
              <a:rPr lang="en-US" altLang="ko-KR" dirty="0" err="1"/>
              <a:t>.println</a:t>
            </a:r>
            <a:r>
              <a:rPr lang="en-US" altLang="ko-KR" dirty="0"/>
              <a:t>(</a:t>
            </a:r>
            <a:r>
              <a:rPr lang="en-US" altLang="ko-KR" dirty="0" err="1"/>
              <a:t>Utensil.</a:t>
            </a:r>
            <a:r>
              <a:rPr lang="en-US" altLang="ko-KR" i="1" dirty="0" err="1">
                <a:solidFill>
                  <a:srgbClr val="9876AA"/>
                </a:solidFill>
              </a:rPr>
              <a:t>NAME</a:t>
            </a:r>
            <a:r>
              <a:rPr lang="en-US" altLang="ko-KR" i="1" dirty="0">
                <a:solidFill>
                  <a:srgbClr val="9876AA"/>
                </a:solidFill>
              </a:rPr>
              <a:t> </a:t>
            </a:r>
            <a:r>
              <a:rPr lang="en-US" altLang="ko-KR" dirty="0"/>
              <a:t>+ </a:t>
            </a:r>
            <a:r>
              <a:rPr lang="en-US" altLang="ko-KR" dirty="0" err="1"/>
              <a:t>Dessert.</a:t>
            </a:r>
            <a:r>
              <a:rPr lang="en-US" altLang="ko-KR" i="1" dirty="0" err="1">
                <a:solidFill>
                  <a:srgbClr val="9876AA"/>
                </a:solidFill>
              </a:rPr>
              <a:t>NAME</a:t>
            </a:r>
            <a:r>
              <a:rPr lang="en-US" altLang="ko-KR" dirty="0"/>
              <a:t>)</a:t>
            </a:r>
            <a:r>
              <a:rPr lang="en-US" altLang="ko-KR" dirty="0">
                <a:solidFill>
                  <a:srgbClr val="CC7832"/>
                </a:solidFill>
              </a:rPr>
              <a:t>;</a:t>
            </a:r>
            <a:br>
              <a:rPr lang="en-US" altLang="ko-KR" dirty="0">
                <a:solidFill>
                  <a:srgbClr val="CC7832"/>
                </a:solidFill>
              </a:rPr>
            </a:br>
            <a:r>
              <a:rPr lang="en-US" altLang="ko-KR" dirty="0">
                <a:solidFill>
                  <a:srgbClr val="CC7832"/>
                </a:solidFill>
              </a:rPr>
              <a:t>   </a:t>
            </a:r>
            <a:r>
              <a:rPr lang="en-US" altLang="ko-KR" dirty="0"/>
              <a:t>}</a:t>
            </a:r>
            <a:br>
              <a:rPr lang="en-US" altLang="ko-KR" dirty="0"/>
            </a:br>
            <a:r>
              <a:rPr lang="en-US" altLang="ko-KR" dirty="0"/>
              <a:t/>
            </a:r>
            <a:br>
              <a:rPr lang="en-US" altLang="ko-KR" dirty="0"/>
            </a:br>
            <a:r>
              <a:rPr lang="en-US" altLang="ko-KR" dirty="0"/>
              <a:t>   </a:t>
            </a:r>
            <a:r>
              <a:rPr lang="en-US" altLang="ko-KR" dirty="0">
                <a:solidFill>
                  <a:srgbClr val="CC7832"/>
                </a:solidFill>
              </a:rPr>
              <a:t>private static class </a:t>
            </a:r>
            <a:r>
              <a:rPr lang="en-US" altLang="ko-KR" dirty="0"/>
              <a:t>Utensil {</a:t>
            </a:r>
            <a:br>
              <a:rPr lang="en-US" altLang="ko-KR" dirty="0"/>
            </a:br>
            <a:r>
              <a:rPr lang="en-US" altLang="ko-KR" dirty="0"/>
              <a:t>      </a:t>
            </a:r>
            <a:r>
              <a:rPr lang="en-US" altLang="ko-KR" dirty="0">
                <a:solidFill>
                  <a:srgbClr val="CC7832"/>
                </a:solidFill>
              </a:rPr>
              <a:t>static final </a:t>
            </a:r>
            <a:r>
              <a:rPr lang="en-US" altLang="ko-KR" dirty="0"/>
              <a:t>String </a:t>
            </a:r>
            <a:r>
              <a:rPr lang="en-US" altLang="ko-KR" i="1" dirty="0">
                <a:solidFill>
                  <a:srgbClr val="9876AA"/>
                </a:solidFill>
              </a:rPr>
              <a:t>NAME </a:t>
            </a:r>
            <a:r>
              <a:rPr lang="en-US" altLang="ko-KR" dirty="0"/>
              <a:t>= </a:t>
            </a:r>
            <a:r>
              <a:rPr lang="en-US" altLang="ko-KR" dirty="0">
                <a:solidFill>
                  <a:srgbClr val="6A8759"/>
                </a:solidFill>
              </a:rPr>
              <a:t>"pan"</a:t>
            </a:r>
            <a:r>
              <a:rPr lang="en-US" altLang="ko-KR" dirty="0">
                <a:solidFill>
                  <a:srgbClr val="CC7832"/>
                </a:solidFill>
              </a:rPr>
              <a:t>;</a:t>
            </a:r>
            <a:br>
              <a:rPr lang="en-US" altLang="ko-KR" dirty="0">
                <a:solidFill>
                  <a:srgbClr val="CC7832"/>
                </a:solidFill>
              </a:rPr>
            </a:br>
            <a:r>
              <a:rPr lang="en-US" altLang="ko-KR" dirty="0">
                <a:solidFill>
                  <a:srgbClr val="CC7832"/>
                </a:solidFill>
              </a:rPr>
              <a:t>   </a:t>
            </a:r>
            <a:r>
              <a:rPr lang="en-US" altLang="ko-KR" dirty="0"/>
              <a:t>}</a:t>
            </a:r>
            <a:br>
              <a:rPr lang="en-US" altLang="ko-KR" dirty="0"/>
            </a:br>
            <a:r>
              <a:rPr lang="en-US" altLang="ko-KR" dirty="0"/>
              <a:t/>
            </a:r>
            <a:br>
              <a:rPr lang="en-US" altLang="ko-KR" dirty="0"/>
            </a:br>
            <a:r>
              <a:rPr lang="en-US" altLang="ko-KR" dirty="0"/>
              <a:t>   </a:t>
            </a:r>
            <a:r>
              <a:rPr lang="en-US" altLang="ko-KR" dirty="0">
                <a:solidFill>
                  <a:srgbClr val="CC7832"/>
                </a:solidFill>
              </a:rPr>
              <a:t>private static class </a:t>
            </a:r>
            <a:r>
              <a:rPr lang="en-US" altLang="ko-KR" dirty="0"/>
              <a:t>Dessert {</a:t>
            </a:r>
            <a:br>
              <a:rPr lang="en-US" altLang="ko-KR" dirty="0"/>
            </a:br>
            <a:r>
              <a:rPr lang="en-US" altLang="ko-KR" dirty="0"/>
              <a:t>      </a:t>
            </a:r>
            <a:r>
              <a:rPr lang="en-US" altLang="ko-KR" dirty="0">
                <a:solidFill>
                  <a:srgbClr val="CC7832"/>
                </a:solidFill>
              </a:rPr>
              <a:t>static final </a:t>
            </a:r>
            <a:r>
              <a:rPr lang="en-US" altLang="ko-KR" dirty="0"/>
              <a:t>String </a:t>
            </a:r>
            <a:r>
              <a:rPr lang="en-US" altLang="ko-KR" i="1" dirty="0">
                <a:solidFill>
                  <a:srgbClr val="9876AA"/>
                </a:solidFill>
              </a:rPr>
              <a:t>NAME </a:t>
            </a:r>
            <a:r>
              <a:rPr lang="en-US" altLang="ko-KR" dirty="0"/>
              <a:t>= </a:t>
            </a:r>
            <a:r>
              <a:rPr lang="en-US" altLang="ko-KR" dirty="0">
                <a:solidFill>
                  <a:srgbClr val="6A8759"/>
                </a:solidFill>
              </a:rPr>
              <a:t>"cake"</a:t>
            </a:r>
            <a:r>
              <a:rPr lang="en-US" altLang="ko-KR" dirty="0">
                <a:solidFill>
                  <a:srgbClr val="CC7832"/>
                </a:solidFill>
              </a:rPr>
              <a:t>;</a:t>
            </a:r>
            <a:br>
              <a:rPr lang="en-US" altLang="ko-KR" dirty="0">
                <a:solidFill>
                  <a:srgbClr val="CC7832"/>
                </a:solidFill>
              </a:rPr>
            </a:br>
            <a:r>
              <a:rPr lang="en-US" altLang="ko-KR" dirty="0">
                <a:solidFill>
                  <a:srgbClr val="CC7832"/>
                </a:solidFill>
              </a:rPr>
              <a:t>   </a:t>
            </a:r>
            <a:r>
              <a:rPr lang="en-US" altLang="ko-KR" dirty="0"/>
              <a:t>}</a:t>
            </a:r>
            <a:br>
              <a:rPr lang="en-US" altLang="ko-KR" dirty="0"/>
            </a:br>
            <a:r>
              <a:rPr lang="en-US" altLang="ko-KR" dirty="0"/>
              <a:t>}</a:t>
            </a:r>
            <a:endParaRPr lang="ko-KR" altLang="en-US" dirty="0"/>
          </a:p>
        </p:txBody>
      </p:sp>
    </p:spTree>
    <p:extLst>
      <p:ext uri="{BB962C8B-B14F-4D97-AF65-F5344CB8AC3E}">
        <p14:creationId xmlns:p14="http://schemas.microsoft.com/office/powerpoint/2010/main" val="131665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fontScale="90000"/>
          </a:bodyPr>
          <a:lstStyle/>
          <a:p>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16: In public classes, use accessor methods, not public fields</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8" name="직사각형 7"/>
          <p:cNvSpPr/>
          <p:nvPr/>
        </p:nvSpPr>
        <p:spPr>
          <a:xfrm>
            <a:off x="1188516" y="3486640"/>
            <a:ext cx="2629721" cy="1200329"/>
          </a:xfrm>
          <a:prstGeom prst="rect">
            <a:avLst/>
          </a:prstGeom>
        </p:spPr>
        <p:txBody>
          <a:bodyPr wrap="square">
            <a:spAutoFit/>
          </a:bodyPr>
          <a:lstStyle/>
          <a:p>
            <a:r>
              <a:rPr lang="en-US" altLang="ko-KR" dirty="0">
                <a:solidFill>
                  <a:srgbClr val="CC7832"/>
                </a:solidFill>
              </a:rPr>
              <a:t>public class </a:t>
            </a:r>
            <a:r>
              <a:rPr lang="en-US" altLang="ko-KR" dirty="0"/>
              <a:t>Point {</a:t>
            </a:r>
            <a:br>
              <a:rPr lang="en-US" altLang="ko-KR" dirty="0"/>
            </a:br>
            <a:r>
              <a:rPr lang="en-US" altLang="ko-KR" dirty="0"/>
              <a:t>   </a:t>
            </a:r>
            <a:r>
              <a:rPr lang="en-US" altLang="ko-KR" dirty="0">
                <a:solidFill>
                  <a:srgbClr val="CC7832"/>
                </a:solidFill>
              </a:rPr>
              <a:t>public double </a:t>
            </a:r>
            <a:r>
              <a:rPr lang="en-US" altLang="ko-KR" dirty="0">
                <a:solidFill>
                  <a:srgbClr val="9876AA"/>
                </a:solidFill>
              </a:rPr>
              <a:t>x</a:t>
            </a:r>
            <a:r>
              <a:rPr lang="en-US" altLang="ko-KR" dirty="0">
                <a:solidFill>
                  <a:srgbClr val="CC7832"/>
                </a:solidFill>
              </a:rPr>
              <a:t>;</a:t>
            </a:r>
            <a:br>
              <a:rPr lang="en-US" altLang="ko-KR" dirty="0">
                <a:solidFill>
                  <a:srgbClr val="CC7832"/>
                </a:solidFill>
              </a:rPr>
            </a:br>
            <a:r>
              <a:rPr lang="en-US" altLang="ko-KR" dirty="0">
                <a:solidFill>
                  <a:srgbClr val="CC7832"/>
                </a:solidFill>
              </a:rPr>
              <a:t>   public double </a:t>
            </a:r>
            <a:r>
              <a:rPr lang="en-US" altLang="ko-KR" dirty="0">
                <a:solidFill>
                  <a:srgbClr val="9876AA"/>
                </a:solidFill>
              </a:rPr>
              <a:t>y</a:t>
            </a:r>
            <a:r>
              <a:rPr lang="en-US" altLang="ko-KR" dirty="0">
                <a:solidFill>
                  <a:srgbClr val="CC7832"/>
                </a:solidFill>
              </a:rPr>
              <a:t>;</a:t>
            </a:r>
            <a:br>
              <a:rPr lang="en-US" altLang="ko-KR" dirty="0">
                <a:solidFill>
                  <a:srgbClr val="CC7832"/>
                </a:solidFill>
              </a:rPr>
            </a:br>
            <a:r>
              <a:rPr lang="en-US" altLang="ko-KR" dirty="0" smtClean="0"/>
              <a:t>}</a:t>
            </a:r>
            <a:endParaRPr lang="ko-KR" altLang="en-US" dirty="0"/>
          </a:p>
        </p:txBody>
      </p:sp>
      <p:sp>
        <p:nvSpPr>
          <p:cNvPr id="10" name="직사각형 9"/>
          <p:cNvSpPr/>
          <p:nvPr/>
        </p:nvSpPr>
        <p:spPr>
          <a:xfrm>
            <a:off x="834260" y="1456053"/>
            <a:ext cx="10515600" cy="454355"/>
          </a:xfrm>
          <a:prstGeom prst="rect">
            <a:avLst/>
          </a:prstGeom>
        </p:spPr>
        <p:txBody>
          <a:bodyPr wrap="square">
            <a:spAutoFit/>
          </a:bodyPr>
          <a:lstStyle/>
          <a:p>
            <a:pPr marL="285750" indent="-285750">
              <a:lnSpc>
                <a:spcPct val="150000"/>
              </a:lnSpc>
              <a:buFont typeface="Arial" charset="0"/>
              <a:buChar char="•"/>
            </a:pPr>
            <a:r>
              <a:rPr lang="en-US" altLang="ko-KR" b="1" dirty="0">
                <a:latin typeface="Helvetica Neue" panose="020B0702040204020203" pitchFamily="34" charset="0"/>
                <a:ea typeface="Helvetica Neue" panose="020B0702040204020203" pitchFamily="34" charset="0"/>
                <a:cs typeface="Helvetica Neue" panose="020B0502040204020203" pitchFamily="34" charset="0"/>
              </a:rPr>
              <a:t>If a class is accessible outside its package, provide accessor methods.</a:t>
            </a:r>
          </a:p>
        </p:txBody>
      </p:sp>
      <p:sp>
        <p:nvSpPr>
          <p:cNvPr id="12" name="직사각형 11"/>
          <p:cNvSpPr/>
          <p:nvPr/>
        </p:nvSpPr>
        <p:spPr>
          <a:xfrm>
            <a:off x="4784303" y="2081743"/>
            <a:ext cx="6565557" cy="3323987"/>
          </a:xfrm>
          <a:prstGeom prst="rect">
            <a:avLst/>
          </a:prstGeom>
        </p:spPr>
        <p:txBody>
          <a:bodyPr wrap="square">
            <a:spAutoFit/>
          </a:bodyPr>
          <a:lstStyle/>
          <a:p>
            <a:r>
              <a:rPr lang="en-US" altLang="ko-KR" sz="1400" dirty="0">
                <a:solidFill>
                  <a:srgbClr val="808080"/>
                </a:solidFill>
              </a:rPr>
              <a:t>//Encapsulation of data by accessor methods and </a:t>
            </a:r>
            <a:r>
              <a:rPr lang="en-US" altLang="ko-KR" sz="1400" dirty="0" err="1">
                <a:solidFill>
                  <a:srgbClr val="808080"/>
                </a:solidFill>
              </a:rPr>
              <a:t>mutators</a:t>
            </a:r>
            <a:r>
              <a:rPr lang="en-US" altLang="ko-KR" sz="1400" dirty="0">
                <a:solidFill>
                  <a:srgbClr val="808080"/>
                </a:solidFill>
              </a:rPr>
              <a:t/>
            </a:r>
            <a:br>
              <a:rPr lang="en-US" altLang="ko-KR" sz="1400" dirty="0">
                <a:solidFill>
                  <a:srgbClr val="808080"/>
                </a:solidFill>
              </a:rPr>
            </a:br>
            <a:r>
              <a:rPr lang="en-US" altLang="ko-KR" sz="1400" dirty="0">
                <a:solidFill>
                  <a:srgbClr val="CC7832"/>
                </a:solidFill>
              </a:rPr>
              <a:t>public class </a:t>
            </a:r>
            <a:r>
              <a:rPr lang="en-US" altLang="ko-KR" sz="1400" dirty="0"/>
              <a:t>Point {</a:t>
            </a:r>
            <a:br>
              <a:rPr lang="en-US" altLang="ko-KR" sz="1400" dirty="0"/>
            </a:br>
            <a:r>
              <a:rPr lang="en-US" altLang="ko-KR" sz="1400" dirty="0"/>
              <a:t>   </a:t>
            </a:r>
            <a:r>
              <a:rPr lang="en-US" altLang="ko-KR" sz="1400" dirty="0">
                <a:solidFill>
                  <a:srgbClr val="CC7832"/>
                </a:solidFill>
              </a:rPr>
              <a:t>private double </a:t>
            </a:r>
            <a:r>
              <a:rPr lang="en-US" altLang="ko-KR" sz="1400" dirty="0">
                <a:solidFill>
                  <a:srgbClr val="9876AA"/>
                </a:solidFill>
              </a:rPr>
              <a:t>x</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private double </a:t>
            </a:r>
            <a:r>
              <a:rPr lang="en-US" altLang="ko-KR" sz="1400" dirty="0">
                <a:solidFill>
                  <a:srgbClr val="9876AA"/>
                </a:solidFill>
              </a:rPr>
              <a:t>y</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r>
            <a:br>
              <a:rPr lang="en-US" altLang="ko-KR" sz="1400" dirty="0">
                <a:solidFill>
                  <a:srgbClr val="CC7832"/>
                </a:solidFill>
              </a:rPr>
            </a:br>
            <a:r>
              <a:rPr lang="en-US" altLang="ko-KR" sz="1400" dirty="0">
                <a:solidFill>
                  <a:srgbClr val="CC7832"/>
                </a:solidFill>
              </a:rPr>
              <a:t>   public </a:t>
            </a:r>
            <a:r>
              <a:rPr lang="en-US" altLang="ko-KR" sz="1400" dirty="0">
                <a:solidFill>
                  <a:srgbClr val="FFC66D"/>
                </a:solidFill>
              </a:rPr>
              <a:t>Point</a:t>
            </a:r>
            <a:r>
              <a:rPr lang="en-US" altLang="ko-KR" sz="1400" dirty="0"/>
              <a:t>(</a:t>
            </a:r>
            <a:r>
              <a:rPr lang="en-US" altLang="ko-KR" sz="1400" dirty="0">
                <a:solidFill>
                  <a:srgbClr val="CC7832"/>
                </a:solidFill>
              </a:rPr>
              <a:t>double </a:t>
            </a:r>
            <a:r>
              <a:rPr lang="en-US" altLang="ko-KR" sz="1400" dirty="0"/>
              <a:t>x</a:t>
            </a:r>
            <a:r>
              <a:rPr lang="en-US" altLang="ko-KR" sz="1400" dirty="0">
                <a:solidFill>
                  <a:srgbClr val="CC7832"/>
                </a:solidFill>
              </a:rPr>
              <a:t>, double </a:t>
            </a:r>
            <a:r>
              <a:rPr lang="en-US" altLang="ko-KR" sz="1400" dirty="0"/>
              <a:t>y) {</a:t>
            </a:r>
            <a:br>
              <a:rPr lang="en-US" altLang="ko-KR" sz="1400" dirty="0"/>
            </a:br>
            <a:r>
              <a:rPr lang="en-US" altLang="ko-KR" sz="1400" dirty="0"/>
              <a:t>      </a:t>
            </a:r>
            <a:r>
              <a:rPr lang="en-US" altLang="ko-KR" sz="1400" dirty="0" err="1">
                <a:solidFill>
                  <a:srgbClr val="CC7832"/>
                </a:solidFill>
              </a:rPr>
              <a:t>this</a:t>
            </a:r>
            <a:r>
              <a:rPr lang="en-US" altLang="ko-KR" sz="1400" dirty="0" err="1"/>
              <a:t>.</a:t>
            </a:r>
            <a:r>
              <a:rPr lang="en-US" altLang="ko-KR" sz="1400" dirty="0" err="1">
                <a:solidFill>
                  <a:srgbClr val="9876AA"/>
                </a:solidFill>
              </a:rPr>
              <a:t>x</a:t>
            </a:r>
            <a:r>
              <a:rPr lang="en-US" altLang="ko-KR" sz="1400" dirty="0">
                <a:solidFill>
                  <a:srgbClr val="9876AA"/>
                </a:solidFill>
              </a:rPr>
              <a:t> </a:t>
            </a:r>
            <a:r>
              <a:rPr lang="en-US" altLang="ko-KR" sz="1400" dirty="0"/>
              <a:t>= x</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t>
            </a:r>
            <a:r>
              <a:rPr lang="en-US" altLang="ko-KR" sz="1400" dirty="0" err="1">
                <a:solidFill>
                  <a:srgbClr val="CC7832"/>
                </a:solidFill>
              </a:rPr>
              <a:t>this</a:t>
            </a:r>
            <a:r>
              <a:rPr lang="en-US" altLang="ko-KR" sz="1400" dirty="0" err="1"/>
              <a:t>.</a:t>
            </a:r>
            <a:r>
              <a:rPr lang="en-US" altLang="ko-KR" sz="1400" dirty="0" err="1">
                <a:solidFill>
                  <a:srgbClr val="9876AA"/>
                </a:solidFill>
              </a:rPr>
              <a:t>y</a:t>
            </a:r>
            <a:r>
              <a:rPr lang="en-US" altLang="ko-KR" sz="1400" dirty="0">
                <a:solidFill>
                  <a:srgbClr val="9876AA"/>
                </a:solidFill>
              </a:rPr>
              <a:t> </a:t>
            </a:r>
            <a:r>
              <a:rPr lang="en-US" altLang="ko-KR" sz="1400" dirty="0"/>
              <a:t>= y</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t>
            </a:r>
            <a:r>
              <a:rPr lang="en-US" altLang="ko-KR" sz="1400" dirty="0"/>
              <a:t>}</a:t>
            </a:r>
            <a:br>
              <a:rPr lang="en-US" altLang="ko-KR" sz="1400" dirty="0"/>
            </a:br>
            <a:r>
              <a:rPr lang="en-US" altLang="ko-KR" sz="1400" dirty="0"/>
              <a:t/>
            </a:r>
            <a:br>
              <a:rPr lang="en-US" altLang="ko-KR" sz="1400" dirty="0"/>
            </a:br>
            <a:r>
              <a:rPr lang="en-US" altLang="ko-KR" sz="1400" dirty="0"/>
              <a:t>   </a:t>
            </a:r>
            <a:r>
              <a:rPr lang="en-US" altLang="ko-KR" sz="1400" dirty="0">
                <a:solidFill>
                  <a:srgbClr val="CC7832"/>
                </a:solidFill>
              </a:rPr>
              <a:t>public double </a:t>
            </a:r>
            <a:r>
              <a:rPr lang="en-US" altLang="ko-KR" sz="1400" dirty="0" err="1">
                <a:solidFill>
                  <a:srgbClr val="FFC66D"/>
                </a:solidFill>
              </a:rPr>
              <a:t>getX</a:t>
            </a:r>
            <a:r>
              <a:rPr lang="en-US" altLang="ko-KR" sz="1400" dirty="0"/>
              <a:t>() </a:t>
            </a:r>
            <a:r>
              <a:rPr lang="en-US" altLang="ko-KR" sz="1400" dirty="0" smtClean="0"/>
              <a:t>{ </a:t>
            </a:r>
            <a:r>
              <a:rPr lang="en-US" altLang="ko-KR" sz="1400" dirty="0" smtClean="0">
                <a:solidFill>
                  <a:srgbClr val="CC7832"/>
                </a:solidFill>
              </a:rPr>
              <a:t>return </a:t>
            </a:r>
            <a:r>
              <a:rPr lang="en-US" altLang="ko-KR" sz="1400" dirty="0">
                <a:solidFill>
                  <a:srgbClr val="9876AA"/>
                </a:solidFill>
              </a:rPr>
              <a:t>x</a:t>
            </a:r>
            <a:r>
              <a:rPr lang="en-US" altLang="ko-KR" sz="1400" dirty="0" smtClean="0">
                <a:solidFill>
                  <a:srgbClr val="CC7832"/>
                </a:solidFill>
              </a:rPr>
              <a:t>; </a:t>
            </a:r>
            <a:r>
              <a:rPr lang="en-US" altLang="ko-KR" sz="1400" dirty="0" smtClean="0"/>
              <a:t>}</a:t>
            </a:r>
            <a:r>
              <a:rPr lang="en-US" altLang="ko-KR" sz="1400" dirty="0"/>
              <a:t/>
            </a:r>
            <a:br>
              <a:rPr lang="en-US" altLang="ko-KR" sz="1400" dirty="0"/>
            </a:br>
            <a:r>
              <a:rPr lang="en-US" altLang="ko-KR" sz="1400" dirty="0"/>
              <a:t>   </a:t>
            </a:r>
            <a:r>
              <a:rPr lang="en-US" altLang="ko-KR" sz="1400" dirty="0">
                <a:solidFill>
                  <a:srgbClr val="CC7832"/>
                </a:solidFill>
              </a:rPr>
              <a:t>public double </a:t>
            </a:r>
            <a:r>
              <a:rPr lang="en-US" altLang="ko-KR" sz="1400" dirty="0" err="1">
                <a:solidFill>
                  <a:srgbClr val="FFC66D"/>
                </a:solidFill>
              </a:rPr>
              <a:t>getY</a:t>
            </a:r>
            <a:r>
              <a:rPr lang="en-US" altLang="ko-KR" sz="1400" dirty="0"/>
              <a:t>() </a:t>
            </a:r>
            <a:r>
              <a:rPr lang="en-US" altLang="ko-KR" sz="1400" dirty="0" smtClean="0"/>
              <a:t>{ </a:t>
            </a:r>
            <a:r>
              <a:rPr lang="en-US" altLang="ko-KR" sz="1400" dirty="0" smtClean="0">
                <a:solidFill>
                  <a:srgbClr val="CC7832"/>
                </a:solidFill>
              </a:rPr>
              <a:t>return </a:t>
            </a:r>
            <a:r>
              <a:rPr lang="en-US" altLang="ko-KR" sz="1400" dirty="0">
                <a:solidFill>
                  <a:srgbClr val="9876AA"/>
                </a:solidFill>
              </a:rPr>
              <a:t>y</a:t>
            </a:r>
            <a:r>
              <a:rPr lang="en-US" altLang="ko-KR" sz="1400" dirty="0" smtClean="0">
                <a:solidFill>
                  <a:srgbClr val="CC7832"/>
                </a:solidFill>
              </a:rPr>
              <a:t>; </a:t>
            </a:r>
            <a:r>
              <a:rPr lang="en-US" altLang="ko-KR" sz="1400" dirty="0" smtClean="0"/>
              <a:t>}</a:t>
            </a:r>
            <a:r>
              <a:rPr lang="en-US" altLang="ko-KR" sz="1400" dirty="0"/>
              <a:t/>
            </a:r>
            <a:br>
              <a:rPr lang="en-US" altLang="ko-KR" sz="1400" dirty="0"/>
            </a:br>
            <a:r>
              <a:rPr lang="en-US" altLang="ko-KR" sz="1400" dirty="0"/>
              <a:t>   </a:t>
            </a:r>
            <a:r>
              <a:rPr lang="en-US" altLang="ko-KR" sz="1400" dirty="0">
                <a:solidFill>
                  <a:srgbClr val="CC7832"/>
                </a:solidFill>
              </a:rPr>
              <a:t>public void </a:t>
            </a:r>
            <a:r>
              <a:rPr lang="en-US" altLang="ko-KR" sz="1400" dirty="0" err="1">
                <a:solidFill>
                  <a:srgbClr val="FFC66D"/>
                </a:solidFill>
              </a:rPr>
              <a:t>setX</a:t>
            </a:r>
            <a:r>
              <a:rPr lang="en-US" altLang="ko-KR" sz="1400" dirty="0"/>
              <a:t>(</a:t>
            </a:r>
            <a:r>
              <a:rPr lang="en-US" altLang="ko-KR" sz="1400" dirty="0">
                <a:solidFill>
                  <a:srgbClr val="CC7832"/>
                </a:solidFill>
              </a:rPr>
              <a:t>double </a:t>
            </a:r>
            <a:r>
              <a:rPr lang="en-US" altLang="ko-KR" sz="1400" dirty="0"/>
              <a:t>x) </a:t>
            </a:r>
            <a:r>
              <a:rPr lang="en-US" altLang="ko-KR" sz="1400" dirty="0" smtClean="0"/>
              <a:t>{ </a:t>
            </a:r>
            <a:r>
              <a:rPr lang="en-US" altLang="ko-KR" sz="1400" dirty="0" err="1" smtClean="0">
                <a:solidFill>
                  <a:srgbClr val="CC7832"/>
                </a:solidFill>
              </a:rPr>
              <a:t>this</a:t>
            </a:r>
            <a:r>
              <a:rPr lang="en-US" altLang="ko-KR" sz="1400" dirty="0" err="1" smtClean="0"/>
              <a:t>.</a:t>
            </a:r>
            <a:r>
              <a:rPr lang="en-US" altLang="ko-KR" sz="1400" dirty="0" err="1" smtClean="0">
                <a:solidFill>
                  <a:srgbClr val="9876AA"/>
                </a:solidFill>
              </a:rPr>
              <a:t>x</a:t>
            </a:r>
            <a:r>
              <a:rPr lang="en-US" altLang="ko-KR" sz="1400" dirty="0" smtClean="0">
                <a:solidFill>
                  <a:srgbClr val="9876AA"/>
                </a:solidFill>
              </a:rPr>
              <a:t> </a:t>
            </a:r>
            <a:r>
              <a:rPr lang="en-US" altLang="ko-KR" sz="1400" dirty="0"/>
              <a:t>= x</a:t>
            </a:r>
            <a:r>
              <a:rPr lang="en-US" altLang="ko-KR" sz="1400" dirty="0" smtClean="0">
                <a:solidFill>
                  <a:srgbClr val="CC7832"/>
                </a:solidFill>
              </a:rPr>
              <a:t>; </a:t>
            </a:r>
            <a:r>
              <a:rPr lang="en-US" altLang="ko-KR" sz="1400" dirty="0" smtClean="0"/>
              <a:t>}</a:t>
            </a:r>
            <a:r>
              <a:rPr lang="en-US" altLang="ko-KR" sz="1400" dirty="0"/>
              <a:t/>
            </a:r>
            <a:br>
              <a:rPr lang="en-US" altLang="ko-KR" sz="1400" dirty="0"/>
            </a:br>
            <a:r>
              <a:rPr lang="en-US" altLang="ko-KR" sz="1400" dirty="0"/>
              <a:t>   </a:t>
            </a:r>
            <a:r>
              <a:rPr lang="en-US" altLang="ko-KR" sz="1400" dirty="0">
                <a:solidFill>
                  <a:srgbClr val="CC7832"/>
                </a:solidFill>
              </a:rPr>
              <a:t>public void </a:t>
            </a:r>
            <a:r>
              <a:rPr lang="en-US" altLang="ko-KR" sz="1400" dirty="0" err="1">
                <a:solidFill>
                  <a:srgbClr val="FFC66D"/>
                </a:solidFill>
              </a:rPr>
              <a:t>setY</a:t>
            </a:r>
            <a:r>
              <a:rPr lang="en-US" altLang="ko-KR" sz="1400" dirty="0"/>
              <a:t>(</a:t>
            </a:r>
            <a:r>
              <a:rPr lang="en-US" altLang="ko-KR" sz="1400" dirty="0">
                <a:solidFill>
                  <a:srgbClr val="CC7832"/>
                </a:solidFill>
              </a:rPr>
              <a:t>double </a:t>
            </a:r>
            <a:r>
              <a:rPr lang="en-US" altLang="ko-KR" sz="1400" dirty="0"/>
              <a:t>y) </a:t>
            </a:r>
            <a:r>
              <a:rPr lang="en-US" altLang="ko-KR" sz="1400" dirty="0" smtClean="0"/>
              <a:t>{ </a:t>
            </a:r>
            <a:r>
              <a:rPr lang="en-US" altLang="ko-KR" sz="1400" dirty="0" err="1" smtClean="0">
                <a:solidFill>
                  <a:srgbClr val="CC7832"/>
                </a:solidFill>
              </a:rPr>
              <a:t>this</a:t>
            </a:r>
            <a:r>
              <a:rPr lang="en-US" altLang="ko-KR" sz="1400" dirty="0" err="1" smtClean="0"/>
              <a:t>.</a:t>
            </a:r>
            <a:r>
              <a:rPr lang="en-US" altLang="ko-KR" sz="1400" dirty="0" err="1" smtClean="0">
                <a:solidFill>
                  <a:srgbClr val="9876AA"/>
                </a:solidFill>
              </a:rPr>
              <a:t>y</a:t>
            </a:r>
            <a:r>
              <a:rPr lang="en-US" altLang="ko-KR" sz="1400" dirty="0" smtClean="0">
                <a:solidFill>
                  <a:srgbClr val="9876AA"/>
                </a:solidFill>
              </a:rPr>
              <a:t> </a:t>
            </a:r>
            <a:r>
              <a:rPr lang="en-US" altLang="ko-KR" sz="1400" dirty="0"/>
              <a:t>= y</a:t>
            </a:r>
            <a:r>
              <a:rPr lang="en-US" altLang="ko-KR" sz="1400" dirty="0" smtClean="0">
                <a:solidFill>
                  <a:srgbClr val="CC7832"/>
                </a:solidFill>
              </a:rPr>
              <a:t>; </a:t>
            </a:r>
            <a:r>
              <a:rPr lang="en-US" altLang="ko-KR" sz="1400" dirty="0" smtClean="0"/>
              <a:t>}</a:t>
            </a:r>
            <a:r>
              <a:rPr lang="en-US" altLang="ko-KR" sz="1400" dirty="0"/>
              <a:t/>
            </a:r>
            <a:br>
              <a:rPr lang="en-US" altLang="ko-KR" sz="1400" dirty="0"/>
            </a:br>
            <a:r>
              <a:rPr lang="en-US" altLang="ko-KR" sz="1400" dirty="0" smtClean="0"/>
              <a:t>}</a:t>
            </a:r>
            <a:endParaRPr lang="ko-KR" altLang="en-US" sz="1400" dirty="0"/>
          </a:p>
        </p:txBody>
      </p:sp>
      <p:sp>
        <p:nvSpPr>
          <p:cNvPr id="13" name="직사각형 12"/>
          <p:cNvSpPr/>
          <p:nvPr/>
        </p:nvSpPr>
        <p:spPr>
          <a:xfrm>
            <a:off x="834260" y="5405730"/>
            <a:ext cx="10515600" cy="1338828"/>
          </a:xfrm>
          <a:prstGeom prst="rect">
            <a:avLst/>
          </a:prstGeom>
        </p:spPr>
        <p:txBody>
          <a:bodyPr wrap="square">
            <a:spAutoFit/>
          </a:bodyPr>
          <a:lstStyle/>
          <a:p>
            <a:pPr marL="285750" indent="-285750">
              <a:lnSpc>
                <a:spcPct val="150000"/>
              </a:lnSpc>
              <a:buFont typeface="Arial" charset="0"/>
              <a:buChar char="•"/>
            </a:pPr>
            <a:r>
              <a:rPr lang="en-US" altLang="ko-KR" b="1" dirty="0">
                <a:latin typeface="Helvetica Neue" panose="020B0702040204020203" pitchFamily="34" charset="0"/>
                <a:ea typeface="Helvetica Neue" panose="020B0702040204020203" pitchFamily="34" charset="0"/>
                <a:cs typeface="Helvetica Neue" panose="020B0502040204020203" pitchFamily="34" charset="0"/>
              </a:rPr>
              <a:t>If a class is package-private or is a private nested class, there is nothing inherently wrong with exposing its data fields</a:t>
            </a:r>
            <a:r>
              <a:rPr lang="en-US" altLang="ko-KR" b="1" dirty="0" smtClean="0">
                <a:latin typeface="Helvetica Neue" panose="020B0702040204020203" pitchFamily="34" charset="0"/>
                <a:ea typeface="Helvetica Neue" panose="020B0702040204020203" pitchFamily="34" charset="0"/>
                <a:cs typeface="Helvetica Neue" panose="020B0502040204020203" pitchFamily="34" charset="0"/>
              </a:rPr>
              <a:t>.</a:t>
            </a:r>
          </a:p>
          <a:p>
            <a:pPr marL="742950" lvl="1" indent="-285750">
              <a:lnSpc>
                <a:spcPct val="150000"/>
              </a:lnSpc>
              <a:buFont typeface="Arial" charset="0"/>
              <a:buChar char="•"/>
            </a:pPr>
            <a:endParaRPr lang="en-US" altLang="ko-KR" b="1" dirty="0">
              <a:latin typeface="Helvetica Neue" panose="020B0702040204020203" pitchFamily="34" charset="0"/>
              <a:ea typeface="Helvetica Neue" panose="020B0702040204020203" pitchFamily="34" charset="0"/>
              <a:cs typeface="Helvetica Neue" panose="020B0502040204020203" pitchFamily="34" charset="0"/>
            </a:endParaRPr>
          </a:p>
        </p:txBody>
      </p:sp>
    </p:spTree>
    <p:extLst>
      <p:ext uri="{BB962C8B-B14F-4D97-AF65-F5344CB8AC3E}">
        <p14:creationId xmlns:p14="http://schemas.microsoft.com/office/powerpoint/2010/main" val="50185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altLang="ko-KR"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17: Minimize mutability</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3" name="Text 2"/>
          <p:cNvSpPr/>
          <p:nvPr/>
        </p:nvSpPr>
        <p:spPr>
          <a:xfrm>
            <a:off x="838200" y="1461299"/>
            <a:ext cx="10462846" cy="2446824"/>
          </a:xfrm>
          <a:prstGeom prst="rect">
            <a:avLst/>
          </a:prstGeom>
        </p:spPr>
        <p:txBody>
          <a:bodyPr wrap="square">
            <a:spAutoFit/>
          </a:bodyPr>
          <a:lstStyle/>
          <a:p>
            <a:pPr marL="285750" indent="-285750">
              <a:lnSpc>
                <a:spcPct val="150000"/>
              </a:lnSpc>
              <a:buFont typeface="Arial" charset="0"/>
              <a:buChar char="•"/>
            </a:pPr>
            <a:r>
              <a:rPr lang="en-US" b="1" dirty="0" smtClean="0">
                <a:latin typeface="Helvetica Neue" panose="020B0702040204020203" pitchFamily="34" charset="0"/>
                <a:ea typeface="Helvetica Neue" panose="020B0702040204020203" pitchFamily="34" charset="0"/>
                <a:cs typeface="Helvetica Neue" panose="020B0502040204020203" pitchFamily="34" charset="0"/>
              </a:rPr>
              <a:t>The rules to class immutable.</a:t>
            </a:r>
            <a:endParaRPr lang="en-US" sz="2000" b="1" dirty="0" smtClean="0">
              <a:latin typeface="Helvetica Neue" panose="020B0702040204020203" pitchFamily="34" charset="0"/>
              <a:ea typeface="Helvetica Neue" panose="020B0702040204020203" pitchFamily="34" charset="0"/>
              <a:cs typeface="Helvetica Neue" panose="020B0502040204020203" pitchFamily="34" charset="0"/>
            </a:endParaRPr>
          </a:p>
          <a:p>
            <a:pPr marL="800100" lvl="1" indent="-342900">
              <a:lnSpc>
                <a:spcPct val="150000"/>
              </a:lnSpc>
              <a:buFont typeface="+mj-lt"/>
              <a:buAutoNum type="arabicPeriod"/>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Don</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t</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provide</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methods</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that</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modify</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the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object’s</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state</a:t>
            </a:r>
          </a:p>
          <a:p>
            <a:pPr marL="800100" lvl="1" indent="-342900">
              <a:lnSpc>
                <a:spcPct val="150000"/>
              </a:lnSpc>
              <a:buFont typeface="+mj-lt"/>
              <a:buAutoNum type="arabicPeriod"/>
            </a:pP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Ensure</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that</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the class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can’t</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be</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extended</a:t>
            </a:r>
            <a:endParaRPr lang="fr-FR" sz="1600" dirty="0" smtClean="0">
              <a:latin typeface="Helvetica Neue" panose="020B0702040204020203" pitchFamily="34" charset="0"/>
              <a:ea typeface="Helvetica Neue" panose="020B0702040204020203" pitchFamily="34" charset="0"/>
              <a:cs typeface="Helvetica Neue" panose="020B0502040204020203" pitchFamily="34" charset="0"/>
            </a:endParaRPr>
          </a:p>
          <a:p>
            <a:pPr marL="800100" lvl="1" indent="-342900">
              <a:lnSpc>
                <a:spcPct val="150000"/>
              </a:lnSpc>
              <a:buFont typeface="+mj-lt"/>
              <a:buAutoNum type="arabicPeriod"/>
            </a:pP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Make</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all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fields</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final</a:t>
            </a:r>
          </a:p>
          <a:p>
            <a:pPr marL="800100" lvl="1" indent="-342900">
              <a:lnSpc>
                <a:spcPct val="150000"/>
              </a:lnSpc>
              <a:buFont typeface="+mj-lt"/>
              <a:buAutoNum type="arabicPeriod"/>
            </a:pP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Make</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all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fields</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private</a:t>
            </a:r>
            <a:endParaRPr lang="fr-FR" sz="1600" dirty="0" smtClean="0">
              <a:latin typeface="Helvetica Neue" panose="020B0702040204020203" pitchFamily="34" charset="0"/>
              <a:ea typeface="Helvetica Neue" panose="020B0702040204020203" pitchFamily="34" charset="0"/>
              <a:cs typeface="Helvetica Neue" panose="020B0502040204020203" pitchFamily="34" charset="0"/>
            </a:endParaRPr>
          </a:p>
          <a:p>
            <a:pPr marL="800100" lvl="1" indent="-342900">
              <a:lnSpc>
                <a:spcPct val="150000"/>
              </a:lnSpc>
              <a:buFont typeface="+mj-lt"/>
              <a:buAutoNum type="arabicPeriod"/>
            </a:pP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Ensure</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exclusive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access</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to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any</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mutable </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components</a:t>
            </a:r>
            <a:endParaRPr lang="fr-FR" sz="1600" dirty="0" smtClean="0">
              <a:latin typeface="Helvetica Neue" panose="020B0702040204020203" pitchFamily="34" charset="0"/>
              <a:ea typeface="Helvetica Neue" panose="020B0702040204020203" pitchFamily="34" charset="0"/>
              <a:cs typeface="Helvetica Neue" panose="020B0502040204020203" pitchFamily="34" charset="0"/>
            </a:endParaRPr>
          </a:p>
        </p:txBody>
      </p:sp>
      <p:sp>
        <p:nvSpPr>
          <p:cNvPr id="4" name="직사각형 3"/>
          <p:cNvSpPr/>
          <p:nvPr/>
        </p:nvSpPr>
        <p:spPr>
          <a:xfrm>
            <a:off x="7385221" y="1815242"/>
            <a:ext cx="4674973" cy="4185761"/>
          </a:xfrm>
          <a:prstGeom prst="rect">
            <a:avLst/>
          </a:prstGeom>
        </p:spPr>
        <p:txBody>
          <a:bodyPr wrap="square">
            <a:spAutoFit/>
          </a:bodyPr>
          <a:lstStyle/>
          <a:p>
            <a:r>
              <a:rPr lang="en-US" altLang="ko-KR" sz="1400" dirty="0">
                <a:solidFill>
                  <a:srgbClr val="808080"/>
                </a:solidFill>
              </a:rPr>
              <a:t>// immutable complex number class</a:t>
            </a:r>
            <a:br>
              <a:rPr lang="en-US" altLang="ko-KR" sz="1400" dirty="0">
                <a:solidFill>
                  <a:srgbClr val="808080"/>
                </a:solidFill>
              </a:rPr>
            </a:br>
            <a:r>
              <a:rPr lang="en-US" altLang="ko-KR" sz="1400" dirty="0">
                <a:solidFill>
                  <a:srgbClr val="CC7832"/>
                </a:solidFill>
              </a:rPr>
              <a:t>public final class </a:t>
            </a:r>
            <a:r>
              <a:rPr lang="en-US" altLang="ko-KR" sz="1400" dirty="0"/>
              <a:t>Complex {</a:t>
            </a:r>
            <a:br>
              <a:rPr lang="en-US" altLang="ko-KR" sz="1400" dirty="0"/>
            </a:br>
            <a:r>
              <a:rPr lang="en-US" altLang="ko-KR" sz="1400" dirty="0"/>
              <a:t>   </a:t>
            </a:r>
            <a:r>
              <a:rPr lang="en-US" altLang="ko-KR" sz="1400" dirty="0">
                <a:solidFill>
                  <a:srgbClr val="CC7832"/>
                </a:solidFill>
              </a:rPr>
              <a:t>private final double </a:t>
            </a:r>
            <a:r>
              <a:rPr lang="en-US" altLang="ko-KR" sz="1400" dirty="0">
                <a:solidFill>
                  <a:srgbClr val="9876AA"/>
                </a:solidFill>
              </a:rPr>
              <a:t>re</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private final double </a:t>
            </a:r>
            <a:r>
              <a:rPr lang="en-US" altLang="ko-KR" sz="1400" dirty="0" err="1">
                <a:solidFill>
                  <a:srgbClr val="9876AA"/>
                </a:solidFill>
              </a:rPr>
              <a:t>im</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r>
            <a:br>
              <a:rPr lang="en-US" altLang="ko-KR" sz="1400" dirty="0">
                <a:solidFill>
                  <a:srgbClr val="CC7832"/>
                </a:solidFill>
              </a:rPr>
            </a:br>
            <a:r>
              <a:rPr lang="en-US" altLang="ko-KR" sz="1400" dirty="0">
                <a:solidFill>
                  <a:srgbClr val="CC7832"/>
                </a:solidFill>
              </a:rPr>
              <a:t>   public </a:t>
            </a:r>
            <a:r>
              <a:rPr lang="en-US" altLang="ko-KR" sz="1400" dirty="0">
                <a:solidFill>
                  <a:srgbClr val="FFC66D"/>
                </a:solidFill>
              </a:rPr>
              <a:t>Complex</a:t>
            </a:r>
            <a:r>
              <a:rPr lang="en-US" altLang="ko-KR" sz="1400" dirty="0"/>
              <a:t>(</a:t>
            </a:r>
            <a:r>
              <a:rPr lang="en-US" altLang="ko-KR" sz="1400" dirty="0">
                <a:solidFill>
                  <a:srgbClr val="CC7832"/>
                </a:solidFill>
              </a:rPr>
              <a:t>double </a:t>
            </a:r>
            <a:r>
              <a:rPr lang="en-US" altLang="ko-KR" sz="1400" dirty="0"/>
              <a:t>re</a:t>
            </a:r>
            <a:r>
              <a:rPr lang="en-US" altLang="ko-KR" sz="1400" dirty="0">
                <a:solidFill>
                  <a:srgbClr val="CC7832"/>
                </a:solidFill>
              </a:rPr>
              <a:t>, double </a:t>
            </a:r>
            <a:r>
              <a:rPr lang="en-US" altLang="ko-KR" sz="1400" dirty="0" err="1"/>
              <a:t>im</a:t>
            </a:r>
            <a:r>
              <a:rPr lang="en-US" altLang="ko-KR" sz="1400" dirty="0"/>
              <a:t>) {</a:t>
            </a:r>
            <a:br>
              <a:rPr lang="en-US" altLang="ko-KR" sz="1400" dirty="0"/>
            </a:br>
            <a:r>
              <a:rPr lang="en-US" altLang="ko-KR" sz="1400" dirty="0"/>
              <a:t>      </a:t>
            </a:r>
            <a:r>
              <a:rPr lang="en-US" altLang="ko-KR" sz="1400" dirty="0" err="1">
                <a:solidFill>
                  <a:srgbClr val="CC7832"/>
                </a:solidFill>
              </a:rPr>
              <a:t>this</a:t>
            </a:r>
            <a:r>
              <a:rPr lang="en-US" altLang="ko-KR" sz="1400" dirty="0" err="1"/>
              <a:t>.</a:t>
            </a:r>
            <a:r>
              <a:rPr lang="en-US" altLang="ko-KR" sz="1400" dirty="0" err="1">
                <a:solidFill>
                  <a:srgbClr val="9876AA"/>
                </a:solidFill>
              </a:rPr>
              <a:t>re</a:t>
            </a:r>
            <a:r>
              <a:rPr lang="en-US" altLang="ko-KR" sz="1400" dirty="0">
                <a:solidFill>
                  <a:srgbClr val="9876AA"/>
                </a:solidFill>
              </a:rPr>
              <a:t> </a:t>
            </a:r>
            <a:r>
              <a:rPr lang="en-US" altLang="ko-KR" sz="1400" dirty="0"/>
              <a:t>= re</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t>
            </a:r>
            <a:r>
              <a:rPr lang="en-US" altLang="ko-KR" sz="1400" dirty="0" err="1">
                <a:solidFill>
                  <a:srgbClr val="CC7832"/>
                </a:solidFill>
              </a:rPr>
              <a:t>this</a:t>
            </a:r>
            <a:r>
              <a:rPr lang="en-US" altLang="ko-KR" sz="1400" dirty="0" err="1"/>
              <a:t>.</a:t>
            </a:r>
            <a:r>
              <a:rPr lang="en-US" altLang="ko-KR" sz="1400" dirty="0" err="1">
                <a:solidFill>
                  <a:srgbClr val="9876AA"/>
                </a:solidFill>
              </a:rPr>
              <a:t>im</a:t>
            </a:r>
            <a:r>
              <a:rPr lang="en-US" altLang="ko-KR" sz="1400" dirty="0">
                <a:solidFill>
                  <a:srgbClr val="9876AA"/>
                </a:solidFill>
              </a:rPr>
              <a:t> </a:t>
            </a:r>
            <a:r>
              <a:rPr lang="en-US" altLang="ko-KR" sz="1400" dirty="0"/>
              <a:t>= </a:t>
            </a:r>
            <a:r>
              <a:rPr lang="en-US" altLang="ko-KR" sz="1400" dirty="0" err="1"/>
              <a:t>im</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t>
            </a:r>
            <a:r>
              <a:rPr lang="en-US" altLang="ko-KR" sz="1400" dirty="0" smtClean="0"/>
              <a:t>} </a:t>
            </a:r>
            <a:r>
              <a:rPr lang="en-US" altLang="ko-KR" sz="1400" dirty="0"/>
              <a:t/>
            </a:r>
            <a:br>
              <a:rPr lang="en-US" altLang="ko-KR" sz="1400" dirty="0"/>
            </a:br>
            <a:r>
              <a:rPr lang="en-US" altLang="ko-KR" sz="1400" dirty="0"/>
              <a:t>   </a:t>
            </a:r>
            <a:r>
              <a:rPr lang="en-US" altLang="ko-KR" sz="1400" dirty="0">
                <a:solidFill>
                  <a:srgbClr val="CC7832"/>
                </a:solidFill>
              </a:rPr>
              <a:t>public double </a:t>
            </a:r>
            <a:r>
              <a:rPr lang="en-US" altLang="ko-KR" sz="1400" dirty="0" err="1">
                <a:solidFill>
                  <a:srgbClr val="FFC66D"/>
                </a:solidFill>
              </a:rPr>
              <a:t>realPart</a:t>
            </a:r>
            <a:r>
              <a:rPr lang="en-US" altLang="ko-KR" sz="1400" dirty="0"/>
              <a:t>() </a:t>
            </a:r>
            <a:r>
              <a:rPr lang="en-US" altLang="ko-KR" sz="1400" dirty="0" smtClean="0"/>
              <a:t>{ </a:t>
            </a:r>
            <a:r>
              <a:rPr lang="en-US" altLang="ko-KR" sz="1400" dirty="0" smtClean="0">
                <a:solidFill>
                  <a:srgbClr val="CC7832"/>
                </a:solidFill>
              </a:rPr>
              <a:t>return </a:t>
            </a:r>
            <a:r>
              <a:rPr lang="en-US" altLang="ko-KR" sz="1400" dirty="0">
                <a:solidFill>
                  <a:srgbClr val="9876AA"/>
                </a:solidFill>
              </a:rPr>
              <a:t>re</a:t>
            </a:r>
            <a:r>
              <a:rPr lang="en-US" altLang="ko-KR" sz="1400" dirty="0" smtClean="0">
                <a:solidFill>
                  <a:srgbClr val="CC7832"/>
                </a:solidFill>
              </a:rPr>
              <a:t>; </a:t>
            </a:r>
            <a:r>
              <a:rPr lang="en-US" altLang="ko-KR" sz="1400" dirty="0" smtClean="0"/>
              <a:t>}</a:t>
            </a:r>
            <a:r>
              <a:rPr lang="en-US" altLang="ko-KR" sz="1400" dirty="0"/>
              <a:t/>
            </a:r>
            <a:br>
              <a:rPr lang="en-US" altLang="ko-KR" sz="1400" dirty="0"/>
            </a:br>
            <a:r>
              <a:rPr lang="en-US" altLang="ko-KR" sz="1400" dirty="0"/>
              <a:t>   </a:t>
            </a:r>
            <a:r>
              <a:rPr lang="en-US" altLang="ko-KR" sz="1400" dirty="0">
                <a:solidFill>
                  <a:srgbClr val="CC7832"/>
                </a:solidFill>
              </a:rPr>
              <a:t>public double </a:t>
            </a:r>
            <a:r>
              <a:rPr lang="en-US" altLang="ko-KR" sz="1400" dirty="0" err="1">
                <a:solidFill>
                  <a:srgbClr val="FFC66D"/>
                </a:solidFill>
              </a:rPr>
              <a:t>imaginaryPart</a:t>
            </a:r>
            <a:r>
              <a:rPr lang="en-US" altLang="ko-KR" sz="1400" dirty="0"/>
              <a:t>() </a:t>
            </a:r>
            <a:r>
              <a:rPr lang="en-US" altLang="ko-KR" sz="1400" dirty="0" smtClean="0"/>
              <a:t>{ </a:t>
            </a:r>
            <a:r>
              <a:rPr lang="en-US" altLang="ko-KR" sz="1400" dirty="0" smtClean="0">
                <a:solidFill>
                  <a:srgbClr val="CC7832"/>
                </a:solidFill>
              </a:rPr>
              <a:t>return </a:t>
            </a:r>
            <a:r>
              <a:rPr lang="en-US" altLang="ko-KR" sz="1400" dirty="0" err="1">
                <a:solidFill>
                  <a:srgbClr val="9876AA"/>
                </a:solidFill>
              </a:rPr>
              <a:t>im</a:t>
            </a:r>
            <a:r>
              <a:rPr lang="en-US" altLang="ko-KR" sz="1400" dirty="0" smtClean="0">
                <a:solidFill>
                  <a:srgbClr val="CC7832"/>
                </a:solidFill>
              </a:rPr>
              <a:t>; </a:t>
            </a:r>
            <a:r>
              <a:rPr lang="en-US" altLang="ko-KR" sz="1400" dirty="0" smtClean="0"/>
              <a:t>}</a:t>
            </a:r>
            <a:r>
              <a:rPr lang="en-US" altLang="ko-KR" sz="1400" dirty="0"/>
              <a:t/>
            </a:r>
            <a:br>
              <a:rPr lang="en-US" altLang="ko-KR" sz="1400" dirty="0"/>
            </a:br>
            <a:r>
              <a:rPr lang="en-US" altLang="ko-KR" sz="1400" dirty="0"/>
              <a:t>   </a:t>
            </a:r>
            <a:br>
              <a:rPr lang="en-US" altLang="ko-KR" sz="1400" dirty="0"/>
            </a:br>
            <a:r>
              <a:rPr lang="en-US" altLang="ko-KR" sz="1400" dirty="0"/>
              <a:t>   </a:t>
            </a:r>
            <a:r>
              <a:rPr lang="en-US" altLang="ko-KR" sz="1400" dirty="0">
                <a:solidFill>
                  <a:srgbClr val="CC7832"/>
                </a:solidFill>
              </a:rPr>
              <a:t>public </a:t>
            </a:r>
            <a:r>
              <a:rPr lang="en-US" altLang="ko-KR" sz="1400" dirty="0"/>
              <a:t>Complex </a:t>
            </a:r>
            <a:r>
              <a:rPr lang="en-US" altLang="ko-KR" sz="1400" dirty="0">
                <a:solidFill>
                  <a:srgbClr val="FFC66D"/>
                </a:solidFill>
              </a:rPr>
              <a:t>plus</a:t>
            </a:r>
            <a:r>
              <a:rPr lang="en-US" altLang="ko-KR" sz="1400" dirty="0"/>
              <a:t>(Complex c) {</a:t>
            </a:r>
            <a:br>
              <a:rPr lang="en-US" altLang="ko-KR" sz="1400" dirty="0"/>
            </a:br>
            <a:r>
              <a:rPr lang="en-US" altLang="ko-KR" sz="1400" dirty="0"/>
              <a:t>      </a:t>
            </a:r>
            <a:r>
              <a:rPr lang="en-US" altLang="ko-KR" sz="1400" dirty="0">
                <a:solidFill>
                  <a:srgbClr val="CC7832"/>
                </a:solidFill>
              </a:rPr>
              <a:t>return new </a:t>
            </a:r>
            <a:r>
              <a:rPr lang="en-US" altLang="ko-KR" sz="1400" dirty="0"/>
              <a:t>Complex(</a:t>
            </a:r>
            <a:r>
              <a:rPr lang="en-US" altLang="ko-KR" sz="1400" dirty="0">
                <a:solidFill>
                  <a:srgbClr val="9876AA"/>
                </a:solidFill>
              </a:rPr>
              <a:t>re </a:t>
            </a:r>
            <a:r>
              <a:rPr lang="en-US" altLang="ko-KR" sz="1400" dirty="0"/>
              <a:t>+ </a:t>
            </a:r>
            <a:r>
              <a:rPr lang="en-US" altLang="ko-KR" sz="1400" dirty="0" err="1"/>
              <a:t>c.</a:t>
            </a:r>
            <a:r>
              <a:rPr lang="en-US" altLang="ko-KR" sz="1400" dirty="0" err="1">
                <a:solidFill>
                  <a:srgbClr val="9876AA"/>
                </a:solidFill>
              </a:rPr>
              <a:t>re</a:t>
            </a:r>
            <a:r>
              <a:rPr lang="en-US" altLang="ko-KR" sz="1400" dirty="0">
                <a:solidFill>
                  <a:srgbClr val="CC7832"/>
                </a:solidFill>
              </a:rPr>
              <a:t>, </a:t>
            </a:r>
            <a:r>
              <a:rPr lang="en-US" altLang="ko-KR" sz="1400" dirty="0" err="1">
                <a:solidFill>
                  <a:srgbClr val="9876AA"/>
                </a:solidFill>
              </a:rPr>
              <a:t>im</a:t>
            </a:r>
            <a:r>
              <a:rPr lang="en-US" altLang="ko-KR" sz="1400" dirty="0">
                <a:solidFill>
                  <a:srgbClr val="9876AA"/>
                </a:solidFill>
              </a:rPr>
              <a:t> </a:t>
            </a:r>
            <a:r>
              <a:rPr lang="en-US" altLang="ko-KR" sz="1400" dirty="0"/>
              <a:t>+ </a:t>
            </a:r>
            <a:r>
              <a:rPr lang="en-US" altLang="ko-KR" sz="1400" dirty="0" err="1"/>
              <a:t>c.</a:t>
            </a:r>
            <a:r>
              <a:rPr lang="en-US" altLang="ko-KR" sz="1400" dirty="0" err="1">
                <a:solidFill>
                  <a:srgbClr val="9876AA"/>
                </a:solidFill>
              </a:rPr>
              <a:t>im</a:t>
            </a:r>
            <a:r>
              <a:rPr lang="en-US" altLang="ko-KR" sz="1400" dirty="0"/>
              <a:t>)</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t>
            </a:r>
            <a:r>
              <a:rPr lang="en-US" altLang="ko-KR" sz="1400" dirty="0" smtClean="0"/>
              <a:t>}</a:t>
            </a:r>
            <a:r>
              <a:rPr lang="en-US" altLang="ko-KR" sz="1400" dirty="0"/>
              <a:t/>
            </a:r>
            <a:br>
              <a:rPr lang="en-US" altLang="ko-KR" sz="1400" dirty="0"/>
            </a:br>
            <a:r>
              <a:rPr lang="en-US" altLang="ko-KR" sz="1400" dirty="0"/>
              <a:t>   </a:t>
            </a:r>
            <a:r>
              <a:rPr lang="en-US" altLang="ko-KR" sz="1400" dirty="0">
                <a:solidFill>
                  <a:srgbClr val="BBB529"/>
                </a:solidFill>
              </a:rPr>
              <a:t>@</a:t>
            </a:r>
            <a:r>
              <a:rPr lang="en-US" altLang="ko-KR" sz="1400" dirty="0" smtClean="0">
                <a:solidFill>
                  <a:srgbClr val="BBB529"/>
                </a:solidFill>
              </a:rPr>
              <a:t>Override </a:t>
            </a:r>
            <a:r>
              <a:rPr lang="en-US" altLang="ko-KR" sz="1400" dirty="0" smtClean="0">
                <a:solidFill>
                  <a:srgbClr val="CC7832"/>
                </a:solidFill>
              </a:rPr>
              <a:t>public </a:t>
            </a:r>
            <a:r>
              <a:rPr lang="en-US" altLang="ko-KR" sz="1400" dirty="0" err="1">
                <a:solidFill>
                  <a:srgbClr val="CC7832"/>
                </a:solidFill>
              </a:rPr>
              <a:t>boolean</a:t>
            </a:r>
            <a:r>
              <a:rPr lang="en-US" altLang="ko-KR" sz="1400" dirty="0">
                <a:solidFill>
                  <a:srgbClr val="CC7832"/>
                </a:solidFill>
              </a:rPr>
              <a:t> </a:t>
            </a:r>
            <a:r>
              <a:rPr lang="en-US" altLang="ko-KR" sz="1400" dirty="0">
                <a:solidFill>
                  <a:srgbClr val="FFC66D"/>
                </a:solidFill>
              </a:rPr>
              <a:t>equals</a:t>
            </a:r>
            <a:r>
              <a:rPr lang="en-US" altLang="ko-KR" sz="1400" dirty="0"/>
              <a:t>(Object o) </a:t>
            </a:r>
            <a:r>
              <a:rPr lang="en-US" altLang="ko-KR" sz="1400" dirty="0" smtClean="0"/>
              <a:t>{ ... }</a:t>
            </a:r>
            <a:r>
              <a:rPr lang="en-US" altLang="ko-KR" sz="1400" dirty="0"/>
              <a:t/>
            </a:r>
            <a:br>
              <a:rPr lang="en-US" altLang="ko-KR" sz="1400" dirty="0"/>
            </a:br>
            <a:r>
              <a:rPr lang="en-US" altLang="ko-KR" sz="1400" dirty="0" smtClean="0">
                <a:solidFill>
                  <a:srgbClr val="BBB529"/>
                </a:solidFill>
              </a:rPr>
              <a:t>@Override </a:t>
            </a:r>
            <a:r>
              <a:rPr lang="en-US" altLang="ko-KR" sz="1400" dirty="0" smtClean="0">
                <a:solidFill>
                  <a:srgbClr val="CC7832"/>
                </a:solidFill>
              </a:rPr>
              <a:t>public </a:t>
            </a:r>
            <a:r>
              <a:rPr lang="en-US" altLang="ko-KR" sz="1400" dirty="0" err="1">
                <a:solidFill>
                  <a:srgbClr val="CC7832"/>
                </a:solidFill>
              </a:rPr>
              <a:t>int</a:t>
            </a:r>
            <a:r>
              <a:rPr lang="en-US" altLang="ko-KR" sz="1400" dirty="0">
                <a:solidFill>
                  <a:srgbClr val="CC7832"/>
                </a:solidFill>
              </a:rPr>
              <a:t> </a:t>
            </a:r>
            <a:r>
              <a:rPr lang="en-US" altLang="ko-KR" sz="1400" dirty="0" err="1">
                <a:solidFill>
                  <a:srgbClr val="FFC66D"/>
                </a:solidFill>
              </a:rPr>
              <a:t>hashCode</a:t>
            </a:r>
            <a:r>
              <a:rPr lang="en-US" altLang="ko-KR" sz="1400" dirty="0"/>
              <a:t>() { …</a:t>
            </a:r>
            <a:r>
              <a:rPr lang="en-US" altLang="ko-KR" sz="1400" dirty="0">
                <a:solidFill>
                  <a:srgbClr val="CC7832"/>
                </a:solidFill>
              </a:rPr>
              <a:t> </a:t>
            </a:r>
            <a:r>
              <a:rPr lang="en-US" altLang="ko-KR" sz="1400" dirty="0"/>
              <a:t>} </a:t>
            </a:r>
            <a:br>
              <a:rPr lang="en-US" altLang="ko-KR" sz="1400" dirty="0"/>
            </a:br>
            <a:r>
              <a:rPr lang="en-US" altLang="ko-KR" sz="1400" dirty="0" smtClean="0">
                <a:solidFill>
                  <a:srgbClr val="BBB529"/>
                </a:solidFill>
              </a:rPr>
              <a:t>@Override </a:t>
            </a:r>
            <a:r>
              <a:rPr lang="en-US" altLang="ko-KR" sz="1400" dirty="0" smtClean="0">
                <a:solidFill>
                  <a:srgbClr val="CC7832"/>
                </a:solidFill>
              </a:rPr>
              <a:t>public </a:t>
            </a:r>
            <a:r>
              <a:rPr lang="en-US" altLang="ko-KR" sz="1400" dirty="0"/>
              <a:t>String </a:t>
            </a:r>
            <a:r>
              <a:rPr lang="en-US" altLang="ko-KR" sz="1400" dirty="0" err="1">
                <a:solidFill>
                  <a:srgbClr val="FFC66D"/>
                </a:solidFill>
              </a:rPr>
              <a:t>toString</a:t>
            </a:r>
            <a:r>
              <a:rPr lang="en-US" altLang="ko-KR" sz="1400" dirty="0"/>
              <a:t>() </a:t>
            </a:r>
            <a:r>
              <a:rPr lang="en-US" altLang="ko-KR" sz="1400" dirty="0" smtClean="0"/>
              <a:t>{ …</a:t>
            </a:r>
            <a:r>
              <a:rPr lang="en-US" altLang="ko-KR" sz="1400" dirty="0" smtClean="0">
                <a:solidFill>
                  <a:srgbClr val="CC7832"/>
                </a:solidFill>
              </a:rPr>
              <a:t> </a:t>
            </a:r>
            <a:r>
              <a:rPr lang="en-US" altLang="ko-KR" sz="1400" dirty="0"/>
              <a:t>}</a:t>
            </a:r>
            <a:br>
              <a:rPr lang="en-US" altLang="ko-KR" sz="1400" dirty="0"/>
            </a:br>
            <a:r>
              <a:rPr lang="en-US" altLang="ko-KR" sz="1400" dirty="0"/>
              <a:t>}</a:t>
            </a:r>
            <a:endParaRPr lang="ko-KR" altLang="en-US" sz="1400" dirty="0"/>
          </a:p>
        </p:txBody>
      </p:sp>
    </p:spTree>
    <p:extLst>
      <p:ext uri="{BB962C8B-B14F-4D97-AF65-F5344CB8AC3E}">
        <p14:creationId xmlns:p14="http://schemas.microsoft.com/office/powerpoint/2010/main" val="300206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altLang="ko-KR"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17: Minimize mutability</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3" name="Text 2"/>
          <p:cNvSpPr/>
          <p:nvPr/>
        </p:nvSpPr>
        <p:spPr>
          <a:xfrm>
            <a:off x="838200" y="1461299"/>
            <a:ext cx="10462846" cy="4893647"/>
          </a:xfrm>
          <a:prstGeom prst="rect">
            <a:avLst/>
          </a:prstGeom>
        </p:spPr>
        <p:txBody>
          <a:bodyPr wrap="square">
            <a:spAutoFit/>
          </a:bodyPr>
          <a:lstStyle/>
          <a:p>
            <a:pPr marL="285750" indent="-285750">
              <a:lnSpc>
                <a:spcPct val="150000"/>
              </a:lnSpc>
              <a:buFont typeface="Arial" charset="0"/>
              <a:buChar char="•"/>
            </a:pPr>
            <a:r>
              <a:rPr lang="fr-FR" sz="1600" b="1" dirty="0" smtClean="0">
                <a:latin typeface="Helvetica Neue" panose="020B0702040204020203" pitchFamily="34" charset="0"/>
                <a:ea typeface="Helvetica Neue" panose="020B0702040204020203" pitchFamily="34" charset="0"/>
                <a:cs typeface="Helvetica Neue" panose="020B0502040204020203" pitchFamily="34" charset="0"/>
              </a:rPr>
              <a:t>Immutable </a:t>
            </a:r>
            <a:r>
              <a:rPr lang="fr-FR" sz="1600" b="1" dirty="0" err="1" smtClean="0">
                <a:latin typeface="Helvetica Neue" panose="020B0702040204020203" pitchFamily="34" charset="0"/>
                <a:ea typeface="Helvetica Neue" panose="020B0702040204020203" pitchFamily="34" charset="0"/>
                <a:cs typeface="Helvetica Neue" panose="020B0502040204020203" pitchFamily="34" charset="0"/>
              </a:rPr>
              <a:t>objects</a:t>
            </a:r>
            <a:r>
              <a:rPr lang="fr-FR" sz="1600" b="1" dirty="0" smtClean="0">
                <a:latin typeface="Helvetica Neue" panose="020B0702040204020203" pitchFamily="34" charset="0"/>
                <a:ea typeface="Helvetica Neue" panose="020B0702040204020203" pitchFamily="34" charset="0"/>
                <a:cs typeface="Helvetica Neue" panose="020B0502040204020203" pitchFamily="34" charset="0"/>
              </a:rPr>
              <a:t> </a:t>
            </a:r>
            <a:r>
              <a:rPr lang="fr-FR" sz="1600" b="1" dirty="0" err="1" smtClean="0">
                <a:latin typeface="Helvetica Neue" panose="020B0702040204020203" pitchFamily="34" charset="0"/>
                <a:ea typeface="Helvetica Neue" panose="020B0702040204020203" pitchFamily="34" charset="0"/>
                <a:cs typeface="Helvetica Neue" panose="020B0502040204020203" pitchFamily="34" charset="0"/>
              </a:rPr>
              <a:t>advantage</a:t>
            </a:r>
            <a:endParaRPr lang="fr-FR" sz="1600" b="1" dirty="0" smtClean="0">
              <a:latin typeface="Helvetica Neue" panose="020B0702040204020203" pitchFamily="34" charset="0"/>
              <a:ea typeface="Helvetica Neue" panose="020B0702040204020203" pitchFamily="34" charset="0"/>
              <a:cs typeface="Helvetica Neue" panose="020B0502040204020203" pitchFamily="34" charset="0"/>
            </a:endParaRPr>
          </a:p>
          <a:p>
            <a:pPr marL="742950" lvl="1" indent="-285750">
              <a:lnSpc>
                <a:spcPct val="150000"/>
              </a:lnSpc>
              <a:buFont typeface="Arial" charset="0"/>
              <a:buChar char="•"/>
            </a:pP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simple</a:t>
            </a:r>
          </a:p>
          <a:p>
            <a:pPr marL="742950" lvl="1" indent="-285750">
              <a:lnSpc>
                <a:spcPct val="150000"/>
              </a:lnSpc>
              <a:buFont typeface="Arial" charset="0"/>
              <a:buChar char="•"/>
            </a:pP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inherently</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thread-</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safe</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require</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no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synchronization</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a:t>
            </a:r>
            <a:endParaRPr lang="en-US" sz="1600" dirty="0">
              <a:latin typeface="Helvetica Neue" panose="020B0702040204020203" pitchFamily="34" charset="0"/>
              <a:ea typeface="Helvetica Neue" panose="020B0702040204020203" pitchFamily="34" charset="0"/>
              <a:cs typeface="Helvetica Neue" panose="020B0502040204020203" pitchFamily="34" charset="0"/>
            </a:endParaRP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can be shared freely</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a:t>
            </a:r>
          </a:p>
          <a:p>
            <a:pPr marL="742950" lvl="1" indent="-285750">
              <a:lnSpc>
                <a:spcPct val="150000"/>
              </a:lnSpc>
              <a:buFont typeface="Arial" charset="0"/>
              <a:buChar char="•"/>
            </a:pP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can</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share</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their</a:t>
            </a:r>
            <a:r>
              <a:rPr lang="fr-FR" sz="1600" dirty="0" smtClean="0">
                <a:latin typeface="Helvetica Neue" panose="020B0702040204020203" pitchFamily="34" charset="0"/>
                <a:ea typeface="Helvetica Neue" panose="020B0702040204020203" pitchFamily="34" charset="0"/>
                <a:cs typeface="Helvetica Neue" panose="020B0502040204020203" pitchFamily="34" charset="0"/>
              </a:rPr>
              <a:t> </a:t>
            </a:r>
            <a:r>
              <a:rPr lang="fr-FR" sz="1600" dirty="0" err="1" smtClean="0">
                <a:latin typeface="Helvetica Neue" panose="020B0702040204020203" pitchFamily="34" charset="0"/>
                <a:ea typeface="Helvetica Neue" panose="020B0702040204020203" pitchFamily="34" charset="0"/>
                <a:cs typeface="Helvetica Neue" panose="020B0502040204020203" pitchFamily="34" charset="0"/>
              </a:rPr>
              <a:t>internals</a:t>
            </a: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making </a:t>
            </a:r>
            <a:r>
              <a:rPr lang="en-US" sz="1600" dirty="0" err="1" smtClean="0">
                <a:latin typeface="Helvetica Neue" panose="020B0702040204020203" pitchFamily="34" charset="0"/>
                <a:ea typeface="Helvetica Neue" panose="020B0702040204020203" pitchFamily="34" charset="0"/>
                <a:cs typeface="Helvetica Neue" panose="020B0502040204020203" pitchFamily="34" charset="0"/>
              </a:rPr>
              <a:t>greate</a:t>
            </a: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 building blocks for other objects.</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providing failure atomicity for free.</a:t>
            </a:r>
          </a:p>
          <a:p>
            <a:pPr marL="285750" indent="-285750">
              <a:lnSpc>
                <a:spcPct val="150000"/>
              </a:lnSpc>
              <a:buFont typeface="Arial" charset="0"/>
              <a:buChar char="•"/>
            </a:pPr>
            <a:endParaRPr lang="fr-FR" altLang="ko-KR" sz="1600" b="1" dirty="0" smtClean="0">
              <a:latin typeface="Helvetica Neue" panose="020B0702040204020203" pitchFamily="34" charset="0"/>
              <a:ea typeface="Helvetica Neue" panose="020B0702040204020203" pitchFamily="34" charset="0"/>
              <a:cs typeface="Helvetica Neue" panose="020B0502040204020203" pitchFamily="34" charset="0"/>
            </a:endParaRPr>
          </a:p>
          <a:p>
            <a:pPr marL="285750" indent="-285750">
              <a:lnSpc>
                <a:spcPct val="150000"/>
              </a:lnSpc>
              <a:buFont typeface="Arial" charset="0"/>
              <a:buChar char="•"/>
            </a:pPr>
            <a:r>
              <a:rPr lang="fr-FR" altLang="ko-KR" sz="1600" b="1" dirty="0" smtClean="0">
                <a:latin typeface="Helvetica Neue" panose="020B0702040204020203" pitchFamily="34" charset="0"/>
                <a:ea typeface="Helvetica Neue" panose="020B0702040204020203" pitchFamily="34" charset="0"/>
                <a:cs typeface="Helvetica Neue" panose="020B0502040204020203" pitchFamily="34" charset="0"/>
              </a:rPr>
              <a:t>Immutable </a:t>
            </a:r>
            <a:r>
              <a:rPr lang="fr-FR" altLang="ko-KR" sz="1600" b="1" dirty="0" err="1">
                <a:latin typeface="Helvetica Neue" panose="020B0702040204020203" pitchFamily="34" charset="0"/>
                <a:ea typeface="Helvetica Neue" panose="020B0702040204020203" pitchFamily="34" charset="0"/>
                <a:cs typeface="Helvetica Neue" panose="020B0502040204020203" pitchFamily="34" charset="0"/>
              </a:rPr>
              <a:t>objects</a:t>
            </a:r>
            <a:r>
              <a:rPr lang="fr-FR" altLang="ko-KR" sz="1600" b="1" dirty="0">
                <a:latin typeface="Helvetica Neue" panose="020B0702040204020203" pitchFamily="34" charset="0"/>
                <a:ea typeface="Helvetica Neue" panose="020B0702040204020203" pitchFamily="34" charset="0"/>
                <a:cs typeface="Helvetica Neue" panose="020B0502040204020203" pitchFamily="34" charset="0"/>
              </a:rPr>
              <a:t> </a:t>
            </a:r>
            <a:r>
              <a:rPr lang="fr-FR" altLang="ko-KR" sz="1600" b="1" dirty="0" err="1" smtClean="0">
                <a:latin typeface="Helvetica Neue" panose="020B0702040204020203" pitchFamily="34" charset="0"/>
                <a:ea typeface="Helvetica Neue" panose="020B0702040204020203" pitchFamily="34" charset="0"/>
                <a:cs typeface="Helvetica Neue" panose="020B0502040204020203" pitchFamily="34" charset="0"/>
              </a:rPr>
              <a:t>disadvantage</a:t>
            </a:r>
            <a:r>
              <a:rPr lang="fr-FR" altLang="ko-KR" sz="1600" b="1" dirty="0" smtClean="0">
                <a:latin typeface="Helvetica Neue" panose="020B0702040204020203" pitchFamily="34" charset="0"/>
                <a:ea typeface="Helvetica Neue" panose="020B0702040204020203" pitchFamily="34" charset="0"/>
                <a:cs typeface="Helvetica Neue" panose="020B0502040204020203" pitchFamily="34" charset="0"/>
              </a:rPr>
              <a:t> </a:t>
            </a:r>
            <a:endParaRPr lang="fr-FR" altLang="ko-KR" sz="1600" b="1" dirty="0">
              <a:latin typeface="Helvetica Neue" panose="020B0702040204020203" pitchFamily="34" charset="0"/>
              <a:ea typeface="Helvetica Neue" panose="020B0702040204020203" pitchFamily="34" charset="0"/>
              <a:cs typeface="Helvetica Neue" panose="020B0502040204020203" pitchFamily="34" charset="0"/>
            </a:endParaRP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they require a separate object for each distinct value.</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when perform a multistep operation, performance problem is magnified.</a:t>
            </a:r>
          </a:p>
          <a:p>
            <a:pPr marL="1200150" lvl="2"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multistep operation(will be commonly required) to provide them primitives.</a:t>
            </a:r>
            <a:endParaRPr lang="en-US" sz="1600" b="1" dirty="0">
              <a:latin typeface="Helvetica Neue" panose="020B0702040204020203" pitchFamily="34" charset="0"/>
              <a:ea typeface="Helvetica Neue" panose="020B0702040204020203" pitchFamily="34" charset="0"/>
              <a:cs typeface="Helvetica Neue" panose="020B0502040204020203" pitchFamily="34" charset="0"/>
            </a:endParaRPr>
          </a:p>
          <a:p>
            <a:pPr marL="1200150" lvl="2"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provide a public mutable companion class.</a:t>
            </a:r>
          </a:p>
        </p:txBody>
      </p:sp>
    </p:spTree>
    <p:extLst>
      <p:ext uri="{BB962C8B-B14F-4D97-AF65-F5344CB8AC3E}">
        <p14:creationId xmlns:p14="http://schemas.microsoft.com/office/powerpoint/2010/main" val="70942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altLang="ko-KR"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17: Minimize mutability</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3" name="Text 2"/>
          <p:cNvSpPr/>
          <p:nvPr/>
        </p:nvSpPr>
        <p:spPr>
          <a:xfrm>
            <a:off x="838200" y="1461299"/>
            <a:ext cx="10462846" cy="1985159"/>
          </a:xfrm>
          <a:prstGeom prst="rect">
            <a:avLst/>
          </a:prstGeom>
        </p:spPr>
        <p:txBody>
          <a:bodyPr wrap="square">
            <a:spAutoFit/>
          </a:bodyPr>
          <a:lstStyle/>
          <a:p>
            <a:pPr marL="285750" indent="-285750">
              <a:lnSpc>
                <a:spcPct val="150000"/>
              </a:lnSpc>
              <a:buFont typeface="Arial" charset="0"/>
              <a:buChar char="•"/>
            </a:pPr>
            <a:r>
              <a:rPr lang="en-US" b="1" dirty="0" smtClean="0">
                <a:latin typeface="Helvetica Neue" panose="020B0702040204020203" pitchFamily="34" charset="0"/>
                <a:ea typeface="Helvetica Neue" panose="020B0702040204020203" pitchFamily="34" charset="0"/>
                <a:cs typeface="Helvetica Neue" panose="020B0502040204020203" pitchFamily="34" charset="0"/>
              </a:rPr>
              <a:t>Summarize</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Classes should be immutable. </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If a class cannot be made immutable, limit its </a:t>
            </a: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mutability </a:t>
            </a: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as much as possible</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Declare </a:t>
            </a: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every field private </a:t>
            </a: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final.</a:t>
            </a:r>
          </a:p>
          <a:p>
            <a:pPr marL="742950" lvl="1" indent="-285750">
              <a:lnSpc>
                <a:spcPct val="150000"/>
              </a:lnSpc>
              <a:buFont typeface="Arial" charset="0"/>
              <a:buChar char="•"/>
            </a:pPr>
            <a:r>
              <a:rPr lang="en-US" sz="1600" dirty="0" smtClean="0">
                <a:latin typeface="Helvetica Neue" panose="020B0702040204020203" pitchFamily="34" charset="0"/>
                <a:ea typeface="Helvetica Neue" panose="020B0702040204020203" pitchFamily="34" charset="0"/>
                <a:cs typeface="Helvetica Neue" panose="020B0502040204020203" pitchFamily="34" charset="0"/>
              </a:rPr>
              <a:t>Constructors should create fully initialized objects with all of their invariants established.</a:t>
            </a:r>
            <a:endParaRPr lang="fr-FR" sz="1600" dirty="0" smtClean="0">
              <a:latin typeface="Helvetica Neue" panose="020B0702040204020203" pitchFamily="34" charset="0"/>
              <a:ea typeface="Helvetica Neue" panose="020B0702040204020203" pitchFamily="34" charset="0"/>
              <a:cs typeface="Helvetica Neue" panose="020B0502040204020203" pitchFamily="34" charset="0"/>
            </a:endParaRPr>
          </a:p>
        </p:txBody>
      </p:sp>
    </p:spTree>
    <p:extLst>
      <p:ext uri="{BB962C8B-B14F-4D97-AF65-F5344CB8AC3E}">
        <p14:creationId xmlns:p14="http://schemas.microsoft.com/office/powerpoint/2010/main" val="190168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18: Favor composition over inheritance</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3" name="Text 2"/>
          <p:cNvSpPr/>
          <p:nvPr/>
        </p:nvSpPr>
        <p:spPr>
          <a:xfrm>
            <a:off x="838200" y="1461299"/>
            <a:ext cx="10462846" cy="414152"/>
          </a:xfrm>
          <a:prstGeom prst="rect">
            <a:avLst/>
          </a:prstGeom>
        </p:spPr>
        <p:txBody>
          <a:bodyPr wrap="square">
            <a:spAutoFit/>
          </a:bodyPr>
          <a:lstStyle/>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Unlike method invocation, inheritance violates encapsulation.</a:t>
            </a:r>
            <a:endParaRPr lang="en-US" sz="1600" b="1" dirty="0">
              <a:latin typeface="Helvetica Neue" panose="020B0702040204020203" pitchFamily="34" charset="0"/>
              <a:ea typeface="Helvetica Neue" panose="020B0702040204020203" pitchFamily="34" charset="0"/>
              <a:cs typeface="Helvetica Neue" panose="020B0502040204020203" pitchFamily="34" charset="0"/>
            </a:endParaRPr>
          </a:p>
        </p:txBody>
      </p:sp>
      <p:sp>
        <p:nvSpPr>
          <p:cNvPr id="4" name="직사각형 3"/>
          <p:cNvSpPr/>
          <p:nvPr/>
        </p:nvSpPr>
        <p:spPr>
          <a:xfrm>
            <a:off x="743644" y="2223336"/>
            <a:ext cx="6345017" cy="4185761"/>
          </a:xfrm>
          <a:prstGeom prst="rect">
            <a:avLst/>
          </a:prstGeom>
        </p:spPr>
        <p:txBody>
          <a:bodyPr wrap="square">
            <a:spAutoFit/>
          </a:bodyPr>
          <a:lstStyle/>
          <a:p>
            <a:r>
              <a:rPr lang="en-US" altLang="ko-KR" sz="1400" dirty="0" smtClean="0">
                <a:solidFill>
                  <a:srgbClr val="CC7832"/>
                </a:solidFill>
              </a:rPr>
              <a:t>// </a:t>
            </a:r>
            <a:r>
              <a:rPr lang="en-US" altLang="ko-KR" sz="1400" dirty="0" err="1" smtClean="0">
                <a:solidFill>
                  <a:srgbClr val="CC7832"/>
                </a:solidFill>
              </a:rPr>
              <a:t>flagile</a:t>
            </a:r>
            <a:r>
              <a:rPr lang="en-US" altLang="ko-KR" sz="1400" dirty="0" smtClean="0">
                <a:solidFill>
                  <a:srgbClr val="CC7832"/>
                </a:solidFill>
              </a:rPr>
              <a:t> class</a:t>
            </a:r>
            <a:br>
              <a:rPr lang="en-US" altLang="ko-KR" sz="1400" dirty="0" smtClean="0">
                <a:solidFill>
                  <a:srgbClr val="CC7832"/>
                </a:solidFill>
              </a:rPr>
            </a:br>
            <a:r>
              <a:rPr lang="en-US" altLang="ko-KR" sz="1400" dirty="0" smtClean="0">
                <a:solidFill>
                  <a:srgbClr val="CC7832"/>
                </a:solidFill>
              </a:rPr>
              <a:t>public </a:t>
            </a:r>
            <a:r>
              <a:rPr lang="en-US" altLang="ko-KR" sz="1400" dirty="0">
                <a:solidFill>
                  <a:srgbClr val="CC7832"/>
                </a:solidFill>
              </a:rPr>
              <a:t>class </a:t>
            </a:r>
            <a:r>
              <a:rPr lang="en-US" altLang="ko-KR" sz="1400" dirty="0" err="1"/>
              <a:t>InstrumentedHashSet</a:t>
            </a:r>
            <a:r>
              <a:rPr lang="en-US" altLang="ko-KR" sz="1400" dirty="0"/>
              <a:t>&lt;</a:t>
            </a:r>
            <a:r>
              <a:rPr lang="en-US" altLang="ko-KR" sz="1400" dirty="0">
                <a:solidFill>
                  <a:srgbClr val="507874"/>
                </a:solidFill>
              </a:rPr>
              <a:t>E</a:t>
            </a:r>
            <a:r>
              <a:rPr lang="en-US" altLang="ko-KR" sz="1400" dirty="0"/>
              <a:t>&gt; </a:t>
            </a:r>
            <a:r>
              <a:rPr lang="en-US" altLang="ko-KR" sz="1400" dirty="0">
                <a:solidFill>
                  <a:srgbClr val="CC7832"/>
                </a:solidFill>
              </a:rPr>
              <a:t>extends </a:t>
            </a:r>
            <a:r>
              <a:rPr lang="en-US" altLang="ko-KR" sz="1400" dirty="0" err="1"/>
              <a:t>HashSet</a:t>
            </a:r>
            <a:r>
              <a:rPr lang="en-US" altLang="ko-KR" sz="1400" dirty="0"/>
              <a:t>&lt;</a:t>
            </a:r>
            <a:r>
              <a:rPr lang="en-US" altLang="ko-KR" sz="1400" dirty="0">
                <a:solidFill>
                  <a:srgbClr val="507874"/>
                </a:solidFill>
              </a:rPr>
              <a:t>E</a:t>
            </a:r>
            <a:r>
              <a:rPr lang="en-US" altLang="ko-KR" sz="1400" dirty="0"/>
              <a:t>&gt; {</a:t>
            </a:r>
            <a:br>
              <a:rPr lang="en-US" altLang="ko-KR" sz="1400" dirty="0"/>
            </a:br>
            <a:r>
              <a:rPr lang="en-US" altLang="ko-KR" sz="1400" dirty="0"/>
              <a:t>   </a:t>
            </a:r>
            <a:r>
              <a:rPr lang="en-US" altLang="ko-KR" sz="1400" dirty="0">
                <a:solidFill>
                  <a:srgbClr val="CC7832"/>
                </a:solidFill>
              </a:rPr>
              <a:t>private </a:t>
            </a:r>
            <a:r>
              <a:rPr lang="en-US" altLang="ko-KR" sz="1400" dirty="0" err="1">
                <a:solidFill>
                  <a:srgbClr val="CC7832"/>
                </a:solidFill>
              </a:rPr>
              <a:t>int</a:t>
            </a:r>
            <a:r>
              <a:rPr lang="en-US" altLang="ko-KR" sz="1400" dirty="0">
                <a:solidFill>
                  <a:srgbClr val="CC7832"/>
                </a:solidFill>
              </a:rPr>
              <a:t> </a:t>
            </a:r>
            <a:r>
              <a:rPr lang="en-US" altLang="ko-KR" sz="1400" dirty="0" err="1">
                <a:solidFill>
                  <a:srgbClr val="9876AA"/>
                </a:solidFill>
              </a:rPr>
              <a:t>addCount</a:t>
            </a:r>
            <a:r>
              <a:rPr lang="en-US" altLang="ko-KR" sz="1400" dirty="0">
                <a:solidFill>
                  <a:srgbClr val="9876AA"/>
                </a:solidFill>
              </a:rPr>
              <a:t> </a:t>
            </a:r>
            <a:r>
              <a:rPr lang="en-US" altLang="ko-KR" sz="1400" dirty="0"/>
              <a:t>= </a:t>
            </a:r>
            <a:r>
              <a:rPr lang="en-US" altLang="ko-KR" sz="1400" dirty="0">
                <a:solidFill>
                  <a:srgbClr val="6897BB"/>
                </a:solidFill>
              </a:rPr>
              <a:t>0</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r>
            <a:br>
              <a:rPr lang="en-US" altLang="ko-KR" sz="1400" dirty="0">
                <a:solidFill>
                  <a:srgbClr val="CC7832"/>
                </a:solidFill>
              </a:rPr>
            </a:br>
            <a:r>
              <a:rPr lang="en-US" altLang="ko-KR" sz="1400" dirty="0">
                <a:solidFill>
                  <a:srgbClr val="CC7832"/>
                </a:solidFill>
              </a:rPr>
              <a:t>   public </a:t>
            </a:r>
            <a:r>
              <a:rPr lang="en-US" altLang="ko-KR" sz="1400" dirty="0" err="1">
                <a:solidFill>
                  <a:srgbClr val="FFC66D"/>
                </a:solidFill>
              </a:rPr>
              <a:t>InstrumentedHashSet</a:t>
            </a:r>
            <a:r>
              <a:rPr lang="en-US" altLang="ko-KR" sz="1400" dirty="0"/>
              <a:t>() </a:t>
            </a:r>
            <a:r>
              <a:rPr lang="en-US" altLang="ko-KR" sz="1400" dirty="0" smtClean="0"/>
              <a:t>{ }</a:t>
            </a:r>
            <a:r>
              <a:rPr lang="en-US" altLang="ko-KR" sz="1400" dirty="0"/>
              <a:t/>
            </a:r>
            <a:br>
              <a:rPr lang="en-US" altLang="ko-KR" sz="1400" dirty="0"/>
            </a:br>
            <a:r>
              <a:rPr lang="en-US" altLang="ko-KR" sz="1400" dirty="0"/>
              <a:t>   </a:t>
            </a:r>
            <a:r>
              <a:rPr lang="en-US" altLang="ko-KR" sz="1400" dirty="0">
                <a:solidFill>
                  <a:srgbClr val="CC7832"/>
                </a:solidFill>
              </a:rPr>
              <a:t>public </a:t>
            </a:r>
            <a:r>
              <a:rPr lang="en-US" altLang="ko-KR" sz="1400" dirty="0" err="1">
                <a:solidFill>
                  <a:srgbClr val="FFC66D"/>
                </a:solidFill>
              </a:rPr>
              <a:t>InstrumentedHashSet</a:t>
            </a:r>
            <a:r>
              <a:rPr lang="en-US" altLang="ko-KR" sz="1400" dirty="0"/>
              <a:t>(</a:t>
            </a:r>
            <a:r>
              <a:rPr lang="en-US" altLang="ko-KR" sz="1400" dirty="0" err="1">
                <a:solidFill>
                  <a:srgbClr val="CC7832"/>
                </a:solidFill>
              </a:rPr>
              <a:t>int</a:t>
            </a:r>
            <a:r>
              <a:rPr lang="en-US" altLang="ko-KR" sz="1400" dirty="0">
                <a:solidFill>
                  <a:srgbClr val="CC7832"/>
                </a:solidFill>
              </a:rPr>
              <a:t> </a:t>
            </a:r>
            <a:r>
              <a:rPr lang="en-US" altLang="ko-KR" sz="1400" dirty="0" err="1"/>
              <a:t>initCap</a:t>
            </a:r>
            <a:r>
              <a:rPr lang="en-US" altLang="ko-KR" sz="1400" dirty="0">
                <a:solidFill>
                  <a:srgbClr val="CC7832"/>
                </a:solidFill>
              </a:rPr>
              <a:t>, float </a:t>
            </a:r>
            <a:r>
              <a:rPr lang="en-US" altLang="ko-KR" sz="1400" dirty="0" err="1"/>
              <a:t>loadFactor</a:t>
            </a:r>
            <a:r>
              <a:rPr lang="en-US" altLang="ko-KR" sz="1400" dirty="0" smtClean="0"/>
              <a:t>) { </a:t>
            </a:r>
            <a:br>
              <a:rPr lang="en-US" altLang="ko-KR" sz="1400" dirty="0" smtClean="0"/>
            </a:br>
            <a:r>
              <a:rPr lang="en-US" altLang="ko-KR" sz="1400" dirty="0" smtClean="0">
                <a:solidFill>
                  <a:srgbClr val="CC7832"/>
                </a:solidFill>
              </a:rPr>
              <a:t>super</a:t>
            </a:r>
            <a:r>
              <a:rPr lang="en-US" altLang="ko-KR" sz="1400" dirty="0" smtClean="0"/>
              <a:t>(</a:t>
            </a:r>
            <a:r>
              <a:rPr lang="en-US" altLang="ko-KR" sz="1400" dirty="0" err="1" smtClean="0"/>
              <a:t>initCap</a:t>
            </a:r>
            <a:r>
              <a:rPr lang="en-US" altLang="ko-KR" sz="1400" dirty="0">
                <a:solidFill>
                  <a:srgbClr val="CC7832"/>
                </a:solidFill>
              </a:rPr>
              <a:t>, </a:t>
            </a:r>
            <a:r>
              <a:rPr lang="en-US" altLang="ko-KR" sz="1400" dirty="0" err="1"/>
              <a:t>loadFactor</a:t>
            </a:r>
            <a:r>
              <a:rPr lang="en-US" altLang="ko-KR" sz="1400" dirty="0" smtClean="0"/>
              <a:t>)</a:t>
            </a:r>
            <a:r>
              <a:rPr lang="en-US" altLang="ko-KR" sz="1400" dirty="0" smtClean="0">
                <a:solidFill>
                  <a:srgbClr val="CC7832"/>
                </a:solidFill>
              </a:rPr>
              <a:t>; </a:t>
            </a:r>
            <a:br>
              <a:rPr lang="en-US" altLang="ko-KR" sz="1400" dirty="0" smtClean="0">
                <a:solidFill>
                  <a:srgbClr val="CC7832"/>
                </a:solidFill>
              </a:rPr>
            </a:br>
            <a:r>
              <a:rPr lang="en-US" altLang="ko-KR" sz="1400" dirty="0" smtClean="0"/>
              <a:t>}</a:t>
            </a:r>
          </a:p>
          <a:p>
            <a:r>
              <a:rPr lang="en-US" altLang="ko-KR" sz="1400" dirty="0"/>
              <a:t/>
            </a:r>
            <a:br>
              <a:rPr lang="en-US" altLang="ko-KR" sz="1400" dirty="0"/>
            </a:br>
            <a:r>
              <a:rPr lang="en-US" altLang="ko-KR" sz="1400" dirty="0" smtClean="0"/>
              <a:t>   </a:t>
            </a:r>
            <a:r>
              <a:rPr lang="en-US" altLang="ko-KR" sz="1400" dirty="0" smtClean="0">
                <a:solidFill>
                  <a:srgbClr val="BBB529"/>
                </a:solidFill>
              </a:rPr>
              <a:t>@Override </a:t>
            </a:r>
            <a:r>
              <a:rPr lang="en-US" altLang="ko-KR" sz="1400" dirty="0" smtClean="0">
                <a:solidFill>
                  <a:srgbClr val="CC7832"/>
                </a:solidFill>
              </a:rPr>
              <a:t>public </a:t>
            </a:r>
            <a:r>
              <a:rPr lang="en-US" altLang="ko-KR" sz="1400" dirty="0" err="1">
                <a:solidFill>
                  <a:srgbClr val="CC7832"/>
                </a:solidFill>
              </a:rPr>
              <a:t>boolean</a:t>
            </a:r>
            <a:r>
              <a:rPr lang="en-US" altLang="ko-KR" sz="1400" dirty="0">
                <a:solidFill>
                  <a:srgbClr val="CC7832"/>
                </a:solidFill>
              </a:rPr>
              <a:t> </a:t>
            </a:r>
            <a:r>
              <a:rPr lang="en-US" altLang="ko-KR" sz="1400" dirty="0">
                <a:solidFill>
                  <a:srgbClr val="FFC66D"/>
                </a:solidFill>
              </a:rPr>
              <a:t>add</a:t>
            </a:r>
            <a:r>
              <a:rPr lang="en-US" altLang="ko-KR" sz="1400" dirty="0"/>
              <a:t>(</a:t>
            </a:r>
            <a:r>
              <a:rPr lang="en-US" altLang="ko-KR" sz="1400" dirty="0">
                <a:solidFill>
                  <a:srgbClr val="507874"/>
                </a:solidFill>
              </a:rPr>
              <a:t>E </a:t>
            </a:r>
            <a:r>
              <a:rPr lang="en-US" altLang="ko-KR" sz="1400" dirty="0"/>
              <a:t>e) </a:t>
            </a:r>
            <a:r>
              <a:rPr lang="en-US" altLang="ko-KR" sz="1400" dirty="0" smtClean="0"/>
              <a:t>{</a:t>
            </a:r>
            <a:br>
              <a:rPr lang="en-US" altLang="ko-KR" sz="1400" dirty="0" smtClean="0"/>
            </a:br>
            <a:r>
              <a:rPr lang="en-US" altLang="ko-KR" sz="1400" dirty="0" smtClean="0"/>
              <a:t>      </a:t>
            </a:r>
            <a:r>
              <a:rPr lang="en-US" altLang="ko-KR" sz="1400" dirty="0" err="1">
                <a:solidFill>
                  <a:srgbClr val="9876AA"/>
                </a:solidFill>
              </a:rPr>
              <a:t>addCount</a:t>
            </a:r>
            <a:r>
              <a:rPr lang="en-US" altLang="ko-KR" sz="1400" dirty="0"/>
              <a:t>++</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return </a:t>
            </a:r>
            <a:r>
              <a:rPr lang="en-US" altLang="ko-KR" sz="1400" dirty="0" err="1">
                <a:solidFill>
                  <a:srgbClr val="CC7832"/>
                </a:solidFill>
              </a:rPr>
              <a:t>super</a:t>
            </a:r>
            <a:r>
              <a:rPr lang="en-US" altLang="ko-KR" sz="1400" dirty="0" err="1"/>
              <a:t>.add</a:t>
            </a:r>
            <a:r>
              <a:rPr lang="en-US" altLang="ko-KR" sz="1400" dirty="0"/>
              <a:t>(e)</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t>
            </a:r>
            <a:r>
              <a:rPr lang="en-US" altLang="ko-KR" sz="1400" dirty="0"/>
              <a:t>}</a:t>
            </a:r>
            <a:br>
              <a:rPr lang="en-US" altLang="ko-KR" sz="1400" dirty="0"/>
            </a:br>
            <a:r>
              <a:rPr lang="en-US" altLang="ko-KR" sz="1400" dirty="0" smtClean="0"/>
              <a:t>   </a:t>
            </a:r>
            <a:r>
              <a:rPr lang="en-US" altLang="ko-KR" sz="1400" dirty="0" smtClean="0">
                <a:solidFill>
                  <a:srgbClr val="BBB529"/>
                </a:solidFill>
              </a:rPr>
              <a:t>@Override </a:t>
            </a:r>
            <a:r>
              <a:rPr lang="en-US" altLang="ko-KR" sz="1400" dirty="0" smtClean="0">
                <a:solidFill>
                  <a:srgbClr val="CC7832"/>
                </a:solidFill>
              </a:rPr>
              <a:t>public </a:t>
            </a:r>
            <a:r>
              <a:rPr lang="en-US" altLang="ko-KR" sz="1400" dirty="0" err="1">
                <a:solidFill>
                  <a:srgbClr val="CC7832"/>
                </a:solidFill>
              </a:rPr>
              <a:t>boolean</a:t>
            </a:r>
            <a:r>
              <a:rPr lang="en-US" altLang="ko-KR" sz="1400" dirty="0">
                <a:solidFill>
                  <a:srgbClr val="CC7832"/>
                </a:solidFill>
              </a:rPr>
              <a:t> </a:t>
            </a:r>
            <a:r>
              <a:rPr lang="en-US" altLang="ko-KR" sz="1400" dirty="0" err="1">
                <a:solidFill>
                  <a:srgbClr val="FFC66D"/>
                </a:solidFill>
              </a:rPr>
              <a:t>addAll</a:t>
            </a:r>
            <a:r>
              <a:rPr lang="en-US" altLang="ko-KR" sz="1400" dirty="0"/>
              <a:t>(Collection&lt;? </a:t>
            </a:r>
            <a:r>
              <a:rPr lang="en-US" altLang="ko-KR" sz="1400" dirty="0">
                <a:solidFill>
                  <a:srgbClr val="CC7832"/>
                </a:solidFill>
              </a:rPr>
              <a:t>extends </a:t>
            </a:r>
            <a:r>
              <a:rPr lang="en-US" altLang="ko-KR" sz="1400" dirty="0">
                <a:solidFill>
                  <a:srgbClr val="507874"/>
                </a:solidFill>
              </a:rPr>
              <a:t>E</a:t>
            </a:r>
            <a:r>
              <a:rPr lang="en-US" altLang="ko-KR" sz="1400" dirty="0"/>
              <a:t>&gt; c) {</a:t>
            </a:r>
            <a:br>
              <a:rPr lang="en-US" altLang="ko-KR" sz="1400" dirty="0"/>
            </a:br>
            <a:r>
              <a:rPr lang="en-US" altLang="ko-KR" sz="1400" dirty="0"/>
              <a:t>      </a:t>
            </a:r>
            <a:r>
              <a:rPr lang="en-US" altLang="ko-KR" sz="1400" dirty="0" err="1">
                <a:solidFill>
                  <a:srgbClr val="9876AA"/>
                </a:solidFill>
              </a:rPr>
              <a:t>addCount</a:t>
            </a:r>
            <a:r>
              <a:rPr lang="en-US" altLang="ko-KR" sz="1400" dirty="0">
                <a:solidFill>
                  <a:srgbClr val="9876AA"/>
                </a:solidFill>
              </a:rPr>
              <a:t> </a:t>
            </a:r>
            <a:r>
              <a:rPr lang="en-US" altLang="ko-KR" sz="1400" dirty="0"/>
              <a:t>+= </a:t>
            </a:r>
            <a:r>
              <a:rPr lang="en-US" altLang="ko-KR" sz="1400" dirty="0" err="1"/>
              <a:t>c.size</a:t>
            </a:r>
            <a:r>
              <a:rPr lang="en-US" altLang="ko-KR" sz="1400" dirty="0"/>
              <a:t>()</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return </a:t>
            </a:r>
            <a:r>
              <a:rPr lang="en-US" altLang="ko-KR" sz="1400" dirty="0" err="1">
                <a:solidFill>
                  <a:srgbClr val="CC7832"/>
                </a:solidFill>
              </a:rPr>
              <a:t>super</a:t>
            </a:r>
            <a:r>
              <a:rPr lang="en-US" altLang="ko-KR" sz="1400" dirty="0" err="1"/>
              <a:t>.addAll</a:t>
            </a:r>
            <a:r>
              <a:rPr lang="en-US" altLang="ko-KR" sz="1400" dirty="0"/>
              <a:t>(c)</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t>
            </a:r>
            <a:r>
              <a:rPr lang="en-US" altLang="ko-KR" sz="1400" dirty="0" smtClean="0"/>
              <a:t>}</a:t>
            </a:r>
            <a:r>
              <a:rPr lang="en-US" altLang="ko-KR" sz="1400" dirty="0"/>
              <a:t/>
            </a:r>
            <a:br>
              <a:rPr lang="en-US" altLang="ko-KR" sz="1400" dirty="0"/>
            </a:br>
            <a:r>
              <a:rPr lang="en-US" altLang="ko-KR" sz="1400" dirty="0"/>
              <a:t>   </a:t>
            </a:r>
            <a:r>
              <a:rPr lang="en-US" altLang="ko-KR" sz="1400" dirty="0">
                <a:solidFill>
                  <a:srgbClr val="CC7832"/>
                </a:solidFill>
              </a:rPr>
              <a:t>public </a:t>
            </a:r>
            <a:r>
              <a:rPr lang="en-US" altLang="ko-KR" sz="1400" dirty="0" err="1">
                <a:solidFill>
                  <a:srgbClr val="CC7832"/>
                </a:solidFill>
              </a:rPr>
              <a:t>int</a:t>
            </a:r>
            <a:r>
              <a:rPr lang="en-US" altLang="ko-KR" sz="1400" dirty="0">
                <a:solidFill>
                  <a:srgbClr val="CC7832"/>
                </a:solidFill>
              </a:rPr>
              <a:t> </a:t>
            </a:r>
            <a:r>
              <a:rPr lang="en-US" altLang="ko-KR" sz="1400" dirty="0" err="1">
                <a:solidFill>
                  <a:srgbClr val="FFC66D"/>
                </a:solidFill>
              </a:rPr>
              <a:t>getAddCount</a:t>
            </a:r>
            <a:r>
              <a:rPr lang="en-US" altLang="ko-KR" sz="1400" dirty="0"/>
              <a:t>() </a:t>
            </a:r>
            <a:r>
              <a:rPr lang="en-US" altLang="ko-KR" sz="1400" dirty="0" smtClean="0"/>
              <a:t>{ </a:t>
            </a:r>
            <a:r>
              <a:rPr lang="en-US" altLang="ko-KR" sz="1400" dirty="0" smtClean="0">
                <a:solidFill>
                  <a:srgbClr val="CC7832"/>
                </a:solidFill>
              </a:rPr>
              <a:t>return </a:t>
            </a:r>
            <a:r>
              <a:rPr lang="en-US" altLang="ko-KR" sz="1400" dirty="0" err="1">
                <a:solidFill>
                  <a:srgbClr val="9876AA"/>
                </a:solidFill>
              </a:rPr>
              <a:t>addCount</a:t>
            </a:r>
            <a:r>
              <a:rPr lang="en-US" altLang="ko-KR" sz="1400" dirty="0" smtClean="0">
                <a:solidFill>
                  <a:srgbClr val="CC7832"/>
                </a:solidFill>
              </a:rPr>
              <a:t>; </a:t>
            </a:r>
            <a:r>
              <a:rPr lang="en-US" altLang="ko-KR" sz="1400" dirty="0" smtClean="0"/>
              <a:t>}</a:t>
            </a:r>
            <a:r>
              <a:rPr lang="en-US" altLang="ko-KR" sz="1400" dirty="0"/>
              <a:t/>
            </a:r>
            <a:br>
              <a:rPr lang="en-US" altLang="ko-KR" sz="1400" dirty="0"/>
            </a:br>
            <a:r>
              <a:rPr lang="en-US" altLang="ko-KR" sz="1400" dirty="0"/>
              <a:t>}</a:t>
            </a:r>
            <a:endParaRPr lang="ko-KR" altLang="en-US" sz="1400" dirty="0"/>
          </a:p>
        </p:txBody>
      </p:sp>
      <p:sp>
        <p:nvSpPr>
          <p:cNvPr id="7" name="직사각형 6"/>
          <p:cNvSpPr/>
          <p:nvPr/>
        </p:nvSpPr>
        <p:spPr>
          <a:xfrm>
            <a:off x="7280190" y="2309805"/>
            <a:ext cx="4749113" cy="1815882"/>
          </a:xfrm>
          <a:prstGeom prst="rect">
            <a:avLst/>
          </a:prstGeom>
        </p:spPr>
        <p:txBody>
          <a:bodyPr wrap="square">
            <a:spAutoFit/>
          </a:bodyPr>
          <a:lstStyle/>
          <a:p>
            <a:r>
              <a:rPr lang="en-US" altLang="ko-KR" sz="1400" dirty="0" smtClean="0">
                <a:solidFill>
                  <a:srgbClr val="CC7832"/>
                </a:solidFill>
              </a:rPr>
              <a:t>// </a:t>
            </a:r>
            <a:r>
              <a:rPr lang="en-US" altLang="ko-KR" sz="1400" dirty="0" err="1" smtClean="0">
                <a:solidFill>
                  <a:srgbClr val="CC7832"/>
                </a:solidFill>
              </a:rPr>
              <a:t>hashSet.addAll</a:t>
            </a:r>
            <a:r>
              <a:rPr lang="en-US" altLang="ko-KR" sz="1400" dirty="0" smtClean="0">
                <a:solidFill>
                  <a:srgbClr val="CC7832"/>
                </a:solidFill>
              </a:rPr>
              <a:t/>
            </a:r>
            <a:br>
              <a:rPr lang="en-US" altLang="ko-KR" sz="1400" dirty="0" smtClean="0">
                <a:solidFill>
                  <a:srgbClr val="CC7832"/>
                </a:solidFill>
              </a:rPr>
            </a:br>
            <a:r>
              <a:rPr lang="en-US" altLang="ko-KR" sz="1400" dirty="0" smtClean="0">
                <a:solidFill>
                  <a:srgbClr val="CC7832"/>
                </a:solidFill>
              </a:rPr>
              <a:t>public </a:t>
            </a:r>
            <a:r>
              <a:rPr lang="en-US" altLang="ko-KR" sz="1400" dirty="0" err="1">
                <a:solidFill>
                  <a:srgbClr val="CC7832"/>
                </a:solidFill>
              </a:rPr>
              <a:t>boolean</a:t>
            </a:r>
            <a:r>
              <a:rPr lang="en-US" altLang="ko-KR" sz="1400" dirty="0">
                <a:solidFill>
                  <a:srgbClr val="CC7832"/>
                </a:solidFill>
              </a:rPr>
              <a:t> </a:t>
            </a:r>
            <a:r>
              <a:rPr lang="en-US" altLang="ko-KR" sz="1400" dirty="0" err="1">
                <a:solidFill>
                  <a:srgbClr val="FFC66D"/>
                </a:solidFill>
              </a:rPr>
              <a:t>addAll</a:t>
            </a:r>
            <a:r>
              <a:rPr lang="en-US" altLang="ko-KR" sz="1400" dirty="0"/>
              <a:t>(Collection&lt;? </a:t>
            </a:r>
            <a:r>
              <a:rPr lang="en-US" altLang="ko-KR" sz="1400" dirty="0">
                <a:solidFill>
                  <a:srgbClr val="CC7832"/>
                </a:solidFill>
              </a:rPr>
              <a:t>extends </a:t>
            </a:r>
            <a:r>
              <a:rPr lang="en-US" altLang="ko-KR" sz="1400" dirty="0">
                <a:solidFill>
                  <a:srgbClr val="507874"/>
                </a:solidFill>
              </a:rPr>
              <a:t>E</a:t>
            </a:r>
            <a:r>
              <a:rPr lang="en-US" altLang="ko-KR" sz="1400" dirty="0"/>
              <a:t>&gt; c) {</a:t>
            </a:r>
            <a:br>
              <a:rPr lang="en-US" altLang="ko-KR" sz="1400" dirty="0"/>
            </a:br>
            <a:r>
              <a:rPr lang="en-US" altLang="ko-KR" sz="1400" dirty="0"/>
              <a:t>    </a:t>
            </a:r>
            <a:r>
              <a:rPr lang="en-US" altLang="ko-KR" sz="1400" dirty="0" err="1">
                <a:solidFill>
                  <a:srgbClr val="CC7832"/>
                </a:solidFill>
              </a:rPr>
              <a:t>boolean</a:t>
            </a:r>
            <a:r>
              <a:rPr lang="en-US" altLang="ko-KR" sz="1400" dirty="0">
                <a:solidFill>
                  <a:srgbClr val="CC7832"/>
                </a:solidFill>
              </a:rPr>
              <a:t> </a:t>
            </a:r>
            <a:r>
              <a:rPr lang="en-US" altLang="ko-KR" sz="1400" dirty="0"/>
              <a:t>modified = </a:t>
            </a:r>
            <a:r>
              <a:rPr lang="en-US" altLang="ko-KR" sz="1400" dirty="0">
                <a:solidFill>
                  <a:srgbClr val="CC7832"/>
                </a:solidFill>
              </a:rPr>
              <a:t>false;</a:t>
            </a:r>
            <a:br>
              <a:rPr lang="en-US" altLang="ko-KR" sz="1400" dirty="0">
                <a:solidFill>
                  <a:srgbClr val="CC7832"/>
                </a:solidFill>
              </a:rPr>
            </a:br>
            <a:r>
              <a:rPr lang="en-US" altLang="ko-KR" sz="1400" dirty="0">
                <a:solidFill>
                  <a:srgbClr val="CC7832"/>
                </a:solidFill>
              </a:rPr>
              <a:t>    for </a:t>
            </a:r>
            <a:r>
              <a:rPr lang="en-US" altLang="ko-KR" sz="1400" dirty="0"/>
              <a:t>(</a:t>
            </a:r>
            <a:r>
              <a:rPr lang="en-US" altLang="ko-KR" sz="1400" dirty="0">
                <a:solidFill>
                  <a:srgbClr val="507874"/>
                </a:solidFill>
              </a:rPr>
              <a:t>E </a:t>
            </a:r>
            <a:r>
              <a:rPr lang="en-US" altLang="ko-KR" sz="1400" dirty="0"/>
              <a:t>e : c)</a:t>
            </a:r>
            <a:br>
              <a:rPr lang="en-US" altLang="ko-KR" sz="1400" dirty="0"/>
            </a:br>
            <a:r>
              <a:rPr lang="en-US" altLang="ko-KR" sz="1400" dirty="0"/>
              <a:t>        </a:t>
            </a:r>
            <a:r>
              <a:rPr lang="en-US" altLang="ko-KR" sz="1400" dirty="0">
                <a:solidFill>
                  <a:srgbClr val="CC7832"/>
                </a:solidFill>
              </a:rPr>
              <a:t>if </a:t>
            </a:r>
            <a:r>
              <a:rPr lang="en-US" altLang="ko-KR" sz="1400" dirty="0"/>
              <a:t>(add(e))</a:t>
            </a:r>
            <a:br>
              <a:rPr lang="en-US" altLang="ko-KR" sz="1400" dirty="0"/>
            </a:br>
            <a:r>
              <a:rPr lang="en-US" altLang="ko-KR" sz="1400" dirty="0"/>
              <a:t>            modified = </a:t>
            </a:r>
            <a:r>
              <a:rPr lang="en-US" altLang="ko-KR" sz="1400" dirty="0">
                <a:solidFill>
                  <a:srgbClr val="CC7832"/>
                </a:solidFill>
              </a:rPr>
              <a:t>true;</a:t>
            </a:r>
            <a:br>
              <a:rPr lang="en-US" altLang="ko-KR" sz="1400" dirty="0">
                <a:solidFill>
                  <a:srgbClr val="CC7832"/>
                </a:solidFill>
              </a:rPr>
            </a:br>
            <a:r>
              <a:rPr lang="en-US" altLang="ko-KR" sz="1400" dirty="0">
                <a:solidFill>
                  <a:srgbClr val="CC7832"/>
                </a:solidFill>
              </a:rPr>
              <a:t>    return </a:t>
            </a:r>
            <a:r>
              <a:rPr lang="en-US" altLang="ko-KR" sz="1400" dirty="0"/>
              <a:t>modified</a:t>
            </a:r>
            <a:r>
              <a:rPr lang="en-US" altLang="ko-KR" sz="1400" dirty="0">
                <a:solidFill>
                  <a:srgbClr val="CC7832"/>
                </a:solidFill>
              </a:rPr>
              <a:t>;</a:t>
            </a:r>
            <a:br>
              <a:rPr lang="en-US" altLang="ko-KR" sz="1400" dirty="0">
                <a:solidFill>
                  <a:srgbClr val="CC7832"/>
                </a:solidFill>
              </a:rPr>
            </a:br>
            <a:r>
              <a:rPr lang="en-US" altLang="ko-KR" sz="1400" dirty="0"/>
              <a:t>}</a:t>
            </a:r>
            <a:endParaRPr lang="ko-KR" altLang="en-US" sz="1400" dirty="0"/>
          </a:p>
        </p:txBody>
      </p:sp>
      <p:sp>
        <p:nvSpPr>
          <p:cNvPr id="8" name="직사각형 7"/>
          <p:cNvSpPr/>
          <p:nvPr/>
        </p:nvSpPr>
        <p:spPr>
          <a:xfrm>
            <a:off x="7280190" y="4586516"/>
            <a:ext cx="4366053" cy="1815882"/>
          </a:xfrm>
          <a:prstGeom prst="rect">
            <a:avLst/>
          </a:prstGeom>
        </p:spPr>
        <p:txBody>
          <a:bodyPr wrap="square">
            <a:spAutoFit/>
          </a:bodyPr>
          <a:lstStyle/>
          <a:p>
            <a:r>
              <a:rPr lang="en-US" altLang="ko-KR" sz="1400" dirty="0">
                <a:solidFill>
                  <a:srgbClr val="CC7832"/>
                </a:solidFill>
              </a:rPr>
              <a:t>public static void </a:t>
            </a:r>
            <a:r>
              <a:rPr lang="en-US" altLang="ko-KR" sz="1400" dirty="0">
                <a:solidFill>
                  <a:srgbClr val="FFC66D"/>
                </a:solidFill>
              </a:rPr>
              <a:t>main</a:t>
            </a:r>
            <a:r>
              <a:rPr lang="en-US" altLang="ko-KR" sz="1400" dirty="0"/>
              <a:t>(String[] </a:t>
            </a:r>
            <a:r>
              <a:rPr lang="en-US" altLang="ko-KR" sz="1400" dirty="0" err="1"/>
              <a:t>args</a:t>
            </a:r>
            <a:r>
              <a:rPr lang="en-US" altLang="ko-KR" sz="1400" dirty="0"/>
              <a:t>) {</a:t>
            </a:r>
            <a:br>
              <a:rPr lang="en-US" altLang="ko-KR" sz="1400" dirty="0"/>
            </a:br>
            <a:r>
              <a:rPr lang="en-US" altLang="ko-KR" sz="1400" dirty="0"/>
              <a:t>   </a:t>
            </a:r>
            <a:r>
              <a:rPr lang="en-US" altLang="ko-KR" sz="1400" dirty="0" err="1"/>
              <a:t>InstrumentedHashSet</a:t>
            </a:r>
            <a:r>
              <a:rPr lang="en-US" altLang="ko-KR" sz="1400" dirty="0"/>
              <a:t>&lt;String&gt; s = </a:t>
            </a:r>
            <a:r>
              <a:rPr lang="en-US" altLang="ko-KR" sz="1400" dirty="0" smtClean="0"/>
              <a:t/>
            </a:r>
            <a:br>
              <a:rPr lang="en-US" altLang="ko-KR" sz="1400" dirty="0" smtClean="0"/>
            </a:br>
            <a:r>
              <a:rPr lang="en-US" altLang="ko-KR" sz="1400" dirty="0" smtClean="0"/>
              <a:t>	</a:t>
            </a:r>
            <a:r>
              <a:rPr lang="en-US" altLang="ko-KR" sz="1400" dirty="0" smtClean="0">
                <a:solidFill>
                  <a:srgbClr val="CC7832"/>
                </a:solidFill>
              </a:rPr>
              <a:t>new </a:t>
            </a:r>
            <a:r>
              <a:rPr lang="en-US" altLang="ko-KR" sz="1400" dirty="0" err="1"/>
              <a:t>InstrumentedHashSet</a:t>
            </a:r>
            <a:r>
              <a:rPr lang="en-US" altLang="ko-KR" sz="1400" dirty="0"/>
              <a:t>&lt;&gt;()</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t>
            </a:r>
            <a:r>
              <a:rPr lang="en-US" altLang="ko-KR" sz="1400" dirty="0" err="1"/>
              <a:t>s.addAll</a:t>
            </a:r>
            <a:r>
              <a:rPr lang="en-US" altLang="ko-KR" sz="1400" dirty="0"/>
              <a:t>(</a:t>
            </a:r>
            <a:r>
              <a:rPr lang="en-US" altLang="ko-KR" sz="1400" dirty="0" err="1"/>
              <a:t>List.</a:t>
            </a:r>
            <a:r>
              <a:rPr lang="en-US" altLang="ko-KR" sz="1400" i="1" dirty="0" err="1"/>
              <a:t>of</a:t>
            </a:r>
            <a:r>
              <a:rPr lang="en-US" altLang="ko-KR" sz="1400" dirty="0"/>
              <a:t>(</a:t>
            </a:r>
            <a:r>
              <a:rPr lang="en-US" altLang="ko-KR" sz="1400" dirty="0">
                <a:solidFill>
                  <a:srgbClr val="6A8759"/>
                </a:solidFill>
              </a:rPr>
              <a:t>"Snap"</a:t>
            </a:r>
            <a:r>
              <a:rPr lang="en-US" altLang="ko-KR" sz="1400" dirty="0">
                <a:solidFill>
                  <a:srgbClr val="CC7832"/>
                </a:solidFill>
              </a:rPr>
              <a:t>, </a:t>
            </a:r>
            <a:r>
              <a:rPr lang="en-US" altLang="ko-KR" sz="1400" dirty="0">
                <a:solidFill>
                  <a:srgbClr val="6A8759"/>
                </a:solidFill>
              </a:rPr>
              <a:t>"Crackle"</a:t>
            </a:r>
            <a:r>
              <a:rPr lang="en-US" altLang="ko-KR" sz="1400" dirty="0">
                <a:solidFill>
                  <a:srgbClr val="CC7832"/>
                </a:solidFill>
              </a:rPr>
              <a:t>, </a:t>
            </a:r>
            <a:r>
              <a:rPr lang="en-US" altLang="ko-KR" sz="1400" dirty="0">
                <a:solidFill>
                  <a:srgbClr val="6A8759"/>
                </a:solidFill>
              </a:rPr>
              <a:t>"Pop"</a:t>
            </a:r>
            <a:r>
              <a:rPr lang="en-US" altLang="ko-KR" sz="1400" dirty="0"/>
              <a:t>))</a:t>
            </a:r>
            <a:r>
              <a:rPr lang="en-US" altLang="ko-KR" sz="1400" dirty="0">
                <a:solidFill>
                  <a:srgbClr val="CC7832"/>
                </a:solidFill>
              </a:rPr>
              <a:t>;</a:t>
            </a:r>
            <a:br>
              <a:rPr lang="en-US" altLang="ko-KR" sz="1400" dirty="0">
                <a:solidFill>
                  <a:srgbClr val="CC7832"/>
                </a:solidFill>
              </a:rPr>
            </a:br>
            <a:r>
              <a:rPr lang="en-US" altLang="ko-KR" sz="1400" dirty="0">
                <a:solidFill>
                  <a:srgbClr val="CC7832"/>
                </a:solidFill>
              </a:rPr>
              <a:t/>
            </a:r>
            <a:br>
              <a:rPr lang="en-US" altLang="ko-KR" sz="1400" dirty="0">
                <a:solidFill>
                  <a:srgbClr val="CC7832"/>
                </a:solidFill>
              </a:rPr>
            </a:br>
            <a:r>
              <a:rPr lang="en-US" altLang="ko-KR" sz="1400" dirty="0">
                <a:solidFill>
                  <a:srgbClr val="CC7832"/>
                </a:solidFill>
              </a:rPr>
              <a:t>   </a:t>
            </a:r>
            <a:r>
              <a:rPr lang="en-US" altLang="ko-KR" sz="1400" dirty="0" err="1"/>
              <a:t>System.</a:t>
            </a:r>
            <a:r>
              <a:rPr lang="en-US" altLang="ko-KR" sz="1400" i="1" dirty="0" err="1">
                <a:solidFill>
                  <a:srgbClr val="9876AA"/>
                </a:solidFill>
              </a:rPr>
              <a:t>out</a:t>
            </a:r>
            <a:r>
              <a:rPr lang="en-US" altLang="ko-KR" sz="1400" dirty="0" err="1"/>
              <a:t>.println</a:t>
            </a:r>
            <a:r>
              <a:rPr lang="en-US" altLang="ko-KR" sz="1400" dirty="0"/>
              <a:t>(</a:t>
            </a:r>
            <a:r>
              <a:rPr lang="en-US" altLang="ko-KR" sz="1400" dirty="0" err="1"/>
              <a:t>s.getAddCount</a:t>
            </a:r>
            <a:r>
              <a:rPr lang="en-US" altLang="ko-KR" sz="1400" dirty="0" smtClean="0"/>
              <a:t>())</a:t>
            </a:r>
            <a:r>
              <a:rPr lang="en-US" altLang="ko-KR" sz="1400" dirty="0" smtClean="0">
                <a:solidFill>
                  <a:srgbClr val="CC7832"/>
                </a:solidFill>
              </a:rPr>
              <a:t>; //6</a:t>
            </a:r>
            <a:r>
              <a:rPr lang="en-US" altLang="ko-KR" sz="1400" dirty="0">
                <a:solidFill>
                  <a:srgbClr val="CC7832"/>
                </a:solidFill>
              </a:rPr>
              <a:t/>
            </a:r>
            <a:br>
              <a:rPr lang="en-US" altLang="ko-KR" sz="1400" dirty="0">
                <a:solidFill>
                  <a:srgbClr val="CC7832"/>
                </a:solidFill>
              </a:rPr>
            </a:br>
            <a:r>
              <a:rPr lang="en-US" altLang="ko-KR" sz="1400" dirty="0">
                <a:solidFill>
                  <a:srgbClr val="CC7832"/>
                </a:solidFill>
              </a:rPr>
              <a:t/>
            </a:r>
            <a:br>
              <a:rPr lang="en-US" altLang="ko-KR" sz="1400" dirty="0">
                <a:solidFill>
                  <a:srgbClr val="CC7832"/>
                </a:solidFill>
              </a:rPr>
            </a:br>
            <a:r>
              <a:rPr lang="en-US" altLang="ko-KR" sz="1400" dirty="0"/>
              <a:t>}</a:t>
            </a:r>
            <a:endParaRPr lang="ko-KR" altLang="en-US" sz="1400" dirty="0"/>
          </a:p>
        </p:txBody>
      </p:sp>
    </p:spTree>
    <p:extLst>
      <p:ext uri="{BB962C8B-B14F-4D97-AF65-F5344CB8AC3E}">
        <p14:creationId xmlns:p14="http://schemas.microsoft.com/office/powerpoint/2010/main" val="26212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18: Favor composition over inheritance</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8" name="Text 2"/>
          <p:cNvSpPr/>
          <p:nvPr/>
        </p:nvSpPr>
        <p:spPr>
          <a:xfrm>
            <a:off x="838200" y="1461299"/>
            <a:ext cx="10462846" cy="3323987"/>
          </a:xfrm>
          <a:prstGeom prst="rect">
            <a:avLst/>
          </a:prstGeom>
        </p:spPr>
        <p:txBody>
          <a:bodyPr wrap="square">
            <a:spAutoFit/>
          </a:bodyPr>
          <a:lstStyle/>
          <a:p>
            <a:pPr marL="285750" indent="-285750">
              <a:lnSpc>
                <a:spcPct val="150000"/>
              </a:lnSpc>
              <a:buFont typeface="Arial" charset="0"/>
              <a:buChar char="•"/>
            </a:pPr>
            <a:r>
              <a:rPr lang="en-US" altLang="ko-KR" sz="2000" b="1" dirty="0">
                <a:latin typeface="Helvetica Neue" panose="020B0702040204020203" pitchFamily="34" charset="0"/>
                <a:ea typeface="Helvetica Neue" panose="020B0702040204020203" pitchFamily="34" charset="0"/>
                <a:cs typeface="Helvetica Neue" panose="020B0502040204020203" pitchFamily="34" charset="0"/>
              </a:rPr>
              <a:t>so use only when a genuine subtype relationship exists between the subclass and the superclass</a:t>
            </a:r>
            <a:endParaRPr lang="en-US" sz="2000" b="1" dirty="0" smtClean="0">
              <a:latin typeface="Helvetica Neue" panose="020B0702040204020203" pitchFamily="34" charset="0"/>
              <a:ea typeface="Helvetica Neue" panose="020B0702040204020203" pitchFamily="34" charset="0"/>
              <a:cs typeface="Helvetica Neue" panose="020B0502040204020203" pitchFamily="34" charset="0"/>
            </a:endParaRPr>
          </a:p>
          <a:p>
            <a:pPr marL="285750" indent="-285750">
              <a:lnSpc>
                <a:spcPct val="150000"/>
              </a:lnSpc>
              <a:buFont typeface="Arial" charset="0"/>
              <a:buChar char="•"/>
            </a:pPr>
            <a:r>
              <a:rPr lang="en-US" sz="2000" b="1" dirty="0" smtClean="0">
                <a:latin typeface="Helvetica Neue" panose="020B0702040204020203" pitchFamily="34" charset="0"/>
                <a:ea typeface="Helvetica Neue" panose="020B0702040204020203" pitchFamily="34" charset="0"/>
                <a:cs typeface="Helvetica Neue" panose="020B0502040204020203" pitchFamily="34" charset="0"/>
              </a:rPr>
              <a:t>use composition and forwarding instead of inheritance.</a:t>
            </a:r>
          </a:p>
          <a:p>
            <a:pPr marL="742950" lvl="1" indent="-285750">
              <a:lnSpc>
                <a:spcPct val="150000"/>
              </a:lnSpc>
              <a:buFont typeface="Arial" charset="0"/>
              <a:buChar char="•"/>
            </a:pPr>
            <a:r>
              <a:rPr lang="en-US" sz="2000" b="1" dirty="0" smtClean="0">
                <a:latin typeface="Helvetica Neue" panose="020B0702040204020203" pitchFamily="34" charset="0"/>
                <a:ea typeface="Helvetica Neue" panose="020B0702040204020203" pitchFamily="34" charset="0"/>
                <a:cs typeface="Helvetica Neue" panose="020B0502040204020203" pitchFamily="34" charset="0"/>
              </a:rPr>
              <a:t>composition : </a:t>
            </a:r>
            <a:r>
              <a:rPr lang="en-US" sz="2000" dirty="0" smtClean="0">
                <a:latin typeface="Helvetica Neue" panose="020B0702040204020203" pitchFamily="34" charset="0"/>
                <a:ea typeface="Helvetica Neue" panose="020B0702040204020203" pitchFamily="34" charset="0"/>
                <a:cs typeface="Helvetica Neue" panose="020B0502040204020203" pitchFamily="34" charset="0"/>
              </a:rPr>
              <a:t>design to make class that have field that references an instance of the existing class</a:t>
            </a:r>
          </a:p>
          <a:p>
            <a:pPr marL="742950" lvl="1" indent="-285750">
              <a:lnSpc>
                <a:spcPct val="150000"/>
              </a:lnSpc>
              <a:buFont typeface="Arial" charset="0"/>
              <a:buChar char="•"/>
            </a:pPr>
            <a:r>
              <a:rPr lang="en-US" sz="2000" dirty="0" smtClean="0">
                <a:latin typeface="Helvetica Neue" panose="020B0702040204020203" pitchFamily="34" charset="0"/>
                <a:ea typeface="Helvetica Neue" panose="020B0702040204020203" pitchFamily="34" charset="0"/>
                <a:cs typeface="Helvetica Neue" panose="020B0502040204020203" pitchFamily="34" charset="0"/>
              </a:rPr>
              <a:t>disadvantage : not suited for use in callback framework because SELF problem</a:t>
            </a:r>
            <a:endParaRPr lang="en-US" sz="2000" dirty="0">
              <a:latin typeface="Helvetica Neue" panose="020B0702040204020203" pitchFamily="34" charset="0"/>
              <a:ea typeface="Helvetica Neue" panose="020B0702040204020203" pitchFamily="34" charset="0"/>
              <a:cs typeface="Helvetica Neue" panose="020B0502040204020203" pitchFamily="34" charset="0"/>
            </a:endParaRPr>
          </a:p>
          <a:p>
            <a:pPr marL="742950" lvl="1" indent="-285750">
              <a:lnSpc>
                <a:spcPct val="150000"/>
              </a:lnSpc>
              <a:buFont typeface="Arial" charset="0"/>
              <a:buChar char="•"/>
            </a:pPr>
            <a:endParaRPr lang="en-US" sz="2000" dirty="0" smtClean="0">
              <a:latin typeface="Helvetica Neue" panose="020B0702040204020203" pitchFamily="34" charset="0"/>
              <a:ea typeface="Helvetica Neue" panose="020B0702040204020203" pitchFamily="34" charset="0"/>
              <a:cs typeface="Helvetica Neue" panose="020B0502040204020203" pitchFamily="34" charset="0"/>
            </a:endParaRPr>
          </a:p>
        </p:txBody>
      </p:sp>
    </p:spTree>
    <p:extLst>
      <p:ext uri="{BB962C8B-B14F-4D97-AF65-F5344CB8AC3E}">
        <p14:creationId xmlns:p14="http://schemas.microsoft.com/office/powerpoint/2010/main" val="173806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6B76E6-8E55-4532-B4C9-362459A30A05}"/>
              </a:ext>
            </a:extLst>
          </p:cNvPr>
          <p:cNvSpPr>
            <a:spLocks noGrp="1"/>
          </p:cNvSpPr>
          <p:nvPr>
            <p:ph type="title"/>
          </p:nvPr>
        </p:nvSpPr>
        <p:spPr/>
        <p:txBody>
          <a:bodyPr>
            <a:normAutofit fontScale="90000"/>
          </a:bodyPr>
          <a:lstStyle/>
          <a:p>
            <a:r>
              <a:rPr lang="en-US" sz="3100"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Item </a:t>
            </a:r>
            <a:r>
              <a:rPr lang="en-US" sz="3100" dirty="0" smtClean="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rPr>
              <a:t>19: Design and document for inheritance or else prohibit it</a:t>
            </a:r>
            <a:endParaRPr lang="en-US" dirty="0">
              <a:solidFill>
                <a:schemeClr val="tx1"/>
              </a:solidFill>
              <a:latin typeface="Helvetica Neue Light" panose="020B0702040204020203" pitchFamily="34" charset="0"/>
              <a:ea typeface="Helvetica Neue Light" panose="020B0702040204020203" pitchFamily="34" charset="0"/>
              <a:cs typeface="Helvetica Neue" panose="020B0502040204020203" pitchFamily="34" charset="0"/>
            </a:endParaRPr>
          </a:p>
        </p:txBody>
      </p:sp>
      <p:sp>
        <p:nvSpPr>
          <p:cNvPr id="3" name="Text 2"/>
          <p:cNvSpPr/>
          <p:nvPr/>
        </p:nvSpPr>
        <p:spPr>
          <a:xfrm>
            <a:off x="838200" y="1461299"/>
            <a:ext cx="10462846" cy="414152"/>
          </a:xfrm>
          <a:prstGeom prst="rect">
            <a:avLst/>
          </a:prstGeom>
        </p:spPr>
        <p:txBody>
          <a:bodyPr wrap="square">
            <a:spAutoFit/>
          </a:bodyPr>
          <a:lstStyle/>
          <a:p>
            <a:pPr marL="285750" indent="-285750">
              <a:lnSpc>
                <a:spcPct val="150000"/>
              </a:lnSpc>
              <a:buFont typeface="Arial" charset="0"/>
              <a:buChar char="•"/>
            </a:pP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The class must document its self-use of </a:t>
            </a:r>
            <a:r>
              <a:rPr lang="en-US" sz="1600" b="1" dirty="0" err="1" smtClean="0">
                <a:latin typeface="Helvetica Neue" panose="020B0702040204020203" pitchFamily="34" charset="0"/>
                <a:ea typeface="Helvetica Neue" panose="020B0702040204020203" pitchFamily="34" charset="0"/>
                <a:cs typeface="Helvetica Neue" panose="020B0502040204020203" pitchFamily="34" charset="0"/>
              </a:rPr>
              <a:t>overidable</a:t>
            </a:r>
            <a:r>
              <a:rPr lang="en-US" sz="1600" b="1" dirty="0" smtClean="0">
                <a:latin typeface="Helvetica Neue" panose="020B0702040204020203" pitchFamily="34" charset="0"/>
                <a:ea typeface="Helvetica Neue" panose="020B0702040204020203" pitchFamily="34" charset="0"/>
                <a:cs typeface="Helvetica Neue" panose="020B0502040204020203" pitchFamily="34" charset="0"/>
              </a:rPr>
              <a:t> methods.</a:t>
            </a:r>
          </a:p>
        </p:txBody>
      </p:sp>
      <p:sp>
        <p:nvSpPr>
          <p:cNvPr id="4" name="직사각형 3"/>
          <p:cNvSpPr/>
          <p:nvPr/>
        </p:nvSpPr>
        <p:spPr>
          <a:xfrm>
            <a:off x="834260" y="2052032"/>
            <a:ext cx="7691901" cy="3970318"/>
          </a:xfrm>
          <a:prstGeom prst="rect">
            <a:avLst/>
          </a:prstGeom>
        </p:spPr>
        <p:txBody>
          <a:bodyPr wrap="square">
            <a:spAutoFit/>
          </a:bodyPr>
          <a:lstStyle/>
          <a:p>
            <a:r>
              <a:rPr lang="en-US" altLang="ko-KR" sz="1400" i="1" dirty="0" smtClean="0">
                <a:solidFill>
                  <a:srgbClr val="629755"/>
                </a:solidFill>
              </a:rPr>
              <a:t>// we can know it using iterator’s remove method</a:t>
            </a:r>
          </a:p>
          <a:p>
            <a:r>
              <a:rPr lang="en-US" altLang="ko-KR" sz="1400" i="1" dirty="0" smtClean="0">
                <a:solidFill>
                  <a:srgbClr val="629755"/>
                </a:solidFill>
              </a:rPr>
              <a:t>/**</a:t>
            </a:r>
            <a:br>
              <a:rPr lang="en-US" altLang="ko-KR" sz="1400" i="1" dirty="0" smtClean="0">
                <a:solidFill>
                  <a:srgbClr val="629755"/>
                </a:solidFill>
              </a:rPr>
            </a:br>
            <a:r>
              <a:rPr lang="en-US" altLang="ko-KR" sz="1400" i="1" dirty="0" smtClean="0">
                <a:solidFill>
                  <a:srgbClr val="629755"/>
                </a:solidFill>
              </a:rPr>
              <a:t> * {</a:t>
            </a:r>
            <a:r>
              <a:rPr lang="en-US" altLang="ko-KR" sz="1400" b="1" i="1" dirty="0" smtClean="0">
                <a:solidFill>
                  <a:srgbClr val="629755"/>
                </a:solidFill>
              </a:rPr>
              <a:t>@</a:t>
            </a:r>
            <a:r>
              <a:rPr lang="en-US" altLang="ko-KR" sz="1400" b="1" i="1" dirty="0" err="1" smtClean="0">
                <a:solidFill>
                  <a:srgbClr val="629755"/>
                </a:solidFill>
              </a:rPr>
              <a:t>inheritDoc</a:t>
            </a:r>
            <a:r>
              <a:rPr lang="en-US" altLang="ko-KR" sz="1400" i="1" dirty="0" smtClean="0">
                <a:solidFill>
                  <a:srgbClr val="629755"/>
                </a:solidFill>
              </a:rPr>
              <a:t>}</a:t>
            </a:r>
            <a:br>
              <a:rPr lang="en-US" altLang="ko-KR" sz="1400" i="1" dirty="0" smtClean="0">
                <a:solidFill>
                  <a:srgbClr val="629755"/>
                </a:solidFill>
              </a:rPr>
            </a:br>
            <a:r>
              <a:rPr lang="en-US" altLang="ko-KR" sz="1400" i="1" dirty="0" smtClean="0">
                <a:solidFill>
                  <a:srgbClr val="629755"/>
                </a:solidFill>
              </a:rPr>
              <a:t> *</a:t>
            </a:r>
            <a:br>
              <a:rPr lang="en-US" altLang="ko-KR" sz="1400" i="1" dirty="0" smtClean="0">
                <a:solidFill>
                  <a:srgbClr val="629755"/>
                </a:solidFill>
              </a:rPr>
            </a:br>
            <a:r>
              <a:rPr lang="en-US" altLang="ko-KR" sz="1400" i="1" dirty="0" smtClean="0">
                <a:solidFill>
                  <a:srgbClr val="629755"/>
                </a:solidFill>
              </a:rPr>
              <a:t> * </a:t>
            </a:r>
            <a:r>
              <a:rPr lang="en-US" altLang="ko-KR" sz="1400" i="1" dirty="0" smtClean="0">
                <a:solidFill>
                  <a:srgbClr val="77B767"/>
                </a:solidFill>
              </a:rPr>
              <a:t>&lt;p&gt;</a:t>
            </a:r>
            <a:r>
              <a:rPr lang="en-US" altLang="ko-KR" sz="1400" i="1" dirty="0" smtClean="0">
                <a:solidFill>
                  <a:srgbClr val="629755"/>
                </a:solidFill>
              </a:rPr>
              <a:t>This implementation iterates over the collection looking for the</a:t>
            </a:r>
            <a:br>
              <a:rPr lang="en-US" altLang="ko-KR" sz="1400" i="1" dirty="0" smtClean="0">
                <a:solidFill>
                  <a:srgbClr val="629755"/>
                </a:solidFill>
              </a:rPr>
            </a:br>
            <a:r>
              <a:rPr lang="en-US" altLang="ko-KR" sz="1400" i="1" dirty="0" smtClean="0">
                <a:solidFill>
                  <a:srgbClr val="629755"/>
                </a:solidFill>
              </a:rPr>
              <a:t> * specified element.  If it finds the element, it removes the element</a:t>
            </a:r>
            <a:br>
              <a:rPr lang="en-US" altLang="ko-KR" sz="1400" i="1" dirty="0" smtClean="0">
                <a:solidFill>
                  <a:srgbClr val="629755"/>
                </a:solidFill>
              </a:rPr>
            </a:br>
            <a:r>
              <a:rPr lang="en-US" altLang="ko-KR" sz="1400" i="1" dirty="0" smtClean="0">
                <a:solidFill>
                  <a:srgbClr val="629755"/>
                </a:solidFill>
              </a:rPr>
              <a:t> * from the collection using the iterator's remove method.</a:t>
            </a:r>
            <a:br>
              <a:rPr lang="en-US" altLang="ko-KR" sz="1400" i="1" dirty="0" smtClean="0">
                <a:solidFill>
                  <a:srgbClr val="629755"/>
                </a:solidFill>
              </a:rPr>
            </a:br>
            <a:r>
              <a:rPr lang="en-US" altLang="ko-KR" sz="1400" i="1" dirty="0" smtClean="0">
                <a:solidFill>
                  <a:srgbClr val="629755"/>
                </a:solidFill>
              </a:rPr>
              <a:t> *</a:t>
            </a:r>
            <a:br>
              <a:rPr lang="en-US" altLang="ko-KR" sz="1400" i="1" dirty="0" smtClean="0">
                <a:solidFill>
                  <a:srgbClr val="629755"/>
                </a:solidFill>
              </a:rPr>
            </a:br>
            <a:r>
              <a:rPr lang="en-US" altLang="ko-KR" sz="1400" i="1" dirty="0" smtClean="0">
                <a:solidFill>
                  <a:srgbClr val="629755"/>
                </a:solidFill>
              </a:rPr>
              <a:t> * </a:t>
            </a:r>
            <a:r>
              <a:rPr lang="en-US" altLang="ko-KR" sz="1400" i="1" dirty="0" smtClean="0">
                <a:solidFill>
                  <a:srgbClr val="77B767"/>
                </a:solidFill>
              </a:rPr>
              <a:t>&lt;p&gt;</a:t>
            </a:r>
            <a:r>
              <a:rPr lang="en-US" altLang="ko-KR" sz="1400" i="1" dirty="0" smtClean="0">
                <a:solidFill>
                  <a:srgbClr val="629755"/>
                </a:solidFill>
              </a:rPr>
              <a:t>Note that this implementation throws an</a:t>
            </a:r>
            <a:br>
              <a:rPr lang="en-US" altLang="ko-KR" sz="1400" i="1" dirty="0" smtClean="0">
                <a:solidFill>
                  <a:srgbClr val="629755"/>
                </a:solidFill>
              </a:rPr>
            </a:br>
            <a:r>
              <a:rPr lang="en-US" altLang="ko-KR" sz="1400" i="1" dirty="0" smtClean="0">
                <a:solidFill>
                  <a:srgbClr val="629755"/>
                </a:solidFill>
              </a:rPr>
              <a:t> * </a:t>
            </a:r>
            <a:r>
              <a:rPr lang="en-US" altLang="ko-KR" sz="1400" i="1" dirty="0" smtClean="0">
                <a:solidFill>
                  <a:srgbClr val="77B767"/>
                </a:solidFill>
              </a:rPr>
              <a:t>&lt;</a:t>
            </a:r>
            <a:r>
              <a:rPr lang="en-US" altLang="ko-KR" sz="1400" i="1" dirty="0" err="1" smtClean="0">
                <a:solidFill>
                  <a:srgbClr val="77B767"/>
                </a:solidFill>
              </a:rPr>
              <a:t>tt</a:t>
            </a:r>
            <a:r>
              <a:rPr lang="en-US" altLang="ko-KR" sz="1400" i="1" dirty="0" smtClean="0">
                <a:solidFill>
                  <a:srgbClr val="77B767"/>
                </a:solidFill>
              </a:rPr>
              <a:t>&gt;</a:t>
            </a:r>
            <a:r>
              <a:rPr lang="en-US" altLang="ko-KR" sz="1400" i="1" dirty="0" err="1" smtClean="0">
                <a:solidFill>
                  <a:srgbClr val="629755"/>
                </a:solidFill>
              </a:rPr>
              <a:t>UnsupportedOperationException</a:t>
            </a:r>
            <a:r>
              <a:rPr lang="en-US" altLang="ko-KR" sz="1400" i="1" dirty="0" smtClean="0">
                <a:solidFill>
                  <a:srgbClr val="77B767"/>
                </a:solidFill>
              </a:rPr>
              <a:t>&lt;/</a:t>
            </a:r>
            <a:r>
              <a:rPr lang="en-US" altLang="ko-KR" sz="1400" i="1" dirty="0" err="1" smtClean="0">
                <a:solidFill>
                  <a:srgbClr val="77B767"/>
                </a:solidFill>
              </a:rPr>
              <a:t>tt</a:t>
            </a:r>
            <a:r>
              <a:rPr lang="en-US" altLang="ko-KR" sz="1400" i="1" dirty="0" smtClean="0">
                <a:solidFill>
                  <a:srgbClr val="77B767"/>
                </a:solidFill>
              </a:rPr>
              <a:t>&gt; </a:t>
            </a:r>
            <a:r>
              <a:rPr lang="en-US" altLang="ko-KR" sz="1400" i="1" dirty="0" smtClean="0">
                <a:solidFill>
                  <a:srgbClr val="629755"/>
                </a:solidFill>
              </a:rPr>
              <a:t>if the iterator returned by this</a:t>
            </a:r>
            <a:br>
              <a:rPr lang="en-US" altLang="ko-KR" sz="1400" i="1" dirty="0" smtClean="0">
                <a:solidFill>
                  <a:srgbClr val="629755"/>
                </a:solidFill>
              </a:rPr>
            </a:br>
            <a:r>
              <a:rPr lang="en-US" altLang="ko-KR" sz="1400" i="1" dirty="0" smtClean="0">
                <a:solidFill>
                  <a:srgbClr val="629755"/>
                </a:solidFill>
              </a:rPr>
              <a:t> * collection's iterator method does not implement the </a:t>
            </a:r>
            <a:r>
              <a:rPr lang="en-US" altLang="ko-KR" sz="1400" i="1" dirty="0" smtClean="0">
                <a:solidFill>
                  <a:srgbClr val="77B767"/>
                </a:solidFill>
              </a:rPr>
              <a:t>&lt;</a:t>
            </a:r>
            <a:r>
              <a:rPr lang="en-US" altLang="ko-KR" sz="1400" i="1" dirty="0" err="1" smtClean="0">
                <a:solidFill>
                  <a:srgbClr val="77B767"/>
                </a:solidFill>
              </a:rPr>
              <a:t>tt</a:t>
            </a:r>
            <a:r>
              <a:rPr lang="en-US" altLang="ko-KR" sz="1400" i="1" dirty="0" smtClean="0">
                <a:solidFill>
                  <a:srgbClr val="77B767"/>
                </a:solidFill>
              </a:rPr>
              <a:t>&gt;</a:t>
            </a:r>
            <a:r>
              <a:rPr lang="en-US" altLang="ko-KR" sz="1400" i="1" dirty="0" smtClean="0">
                <a:solidFill>
                  <a:srgbClr val="629755"/>
                </a:solidFill>
              </a:rPr>
              <a:t>remove</a:t>
            </a:r>
            <a:r>
              <a:rPr lang="en-US" altLang="ko-KR" sz="1400" i="1" dirty="0" smtClean="0">
                <a:solidFill>
                  <a:srgbClr val="77B767"/>
                </a:solidFill>
              </a:rPr>
              <a:t>&lt;/</a:t>
            </a:r>
            <a:r>
              <a:rPr lang="en-US" altLang="ko-KR" sz="1400" i="1" dirty="0" err="1" smtClean="0">
                <a:solidFill>
                  <a:srgbClr val="77B767"/>
                </a:solidFill>
              </a:rPr>
              <a:t>tt</a:t>
            </a:r>
            <a:r>
              <a:rPr lang="en-US" altLang="ko-KR" sz="1400" i="1" dirty="0" smtClean="0">
                <a:solidFill>
                  <a:srgbClr val="77B767"/>
                </a:solidFill>
              </a:rPr>
              <a:t>&gt;</a:t>
            </a:r>
            <a:br>
              <a:rPr lang="en-US" altLang="ko-KR" sz="1400" i="1" dirty="0" smtClean="0">
                <a:solidFill>
                  <a:srgbClr val="77B767"/>
                </a:solidFill>
              </a:rPr>
            </a:br>
            <a:r>
              <a:rPr lang="en-US" altLang="ko-KR" sz="1400" i="1" dirty="0" smtClean="0">
                <a:solidFill>
                  <a:srgbClr val="77B767"/>
                </a:solidFill>
              </a:rPr>
              <a:t> </a:t>
            </a:r>
            <a:r>
              <a:rPr lang="en-US" altLang="ko-KR" sz="1400" i="1" dirty="0" smtClean="0">
                <a:solidFill>
                  <a:srgbClr val="629755"/>
                </a:solidFill>
              </a:rPr>
              <a:t>* method and this collection contains the specified object.</a:t>
            </a:r>
            <a:br>
              <a:rPr lang="en-US" altLang="ko-KR" sz="1400" i="1" dirty="0" smtClean="0">
                <a:solidFill>
                  <a:srgbClr val="629755"/>
                </a:solidFill>
              </a:rPr>
            </a:br>
            <a:r>
              <a:rPr lang="en-US" altLang="ko-KR" sz="1400" i="1" dirty="0" smtClean="0">
                <a:solidFill>
                  <a:srgbClr val="629755"/>
                </a:solidFill>
              </a:rPr>
              <a:t> *</a:t>
            </a:r>
            <a:br>
              <a:rPr lang="en-US" altLang="ko-KR" sz="1400" i="1" dirty="0" smtClean="0">
                <a:solidFill>
                  <a:srgbClr val="629755"/>
                </a:solidFill>
              </a:rPr>
            </a:br>
            <a:r>
              <a:rPr lang="en-US" altLang="ko-KR" sz="1400" i="1" dirty="0" smtClean="0">
                <a:solidFill>
                  <a:srgbClr val="629755"/>
                </a:solidFill>
              </a:rPr>
              <a:t> * </a:t>
            </a:r>
            <a:r>
              <a:rPr lang="en-US" altLang="ko-KR" sz="1400" b="1" i="1" dirty="0" smtClean="0">
                <a:solidFill>
                  <a:srgbClr val="629755"/>
                </a:solidFill>
              </a:rPr>
              <a:t>@throws </a:t>
            </a:r>
            <a:r>
              <a:rPr lang="en-US" altLang="ko-KR" sz="1400" i="1" dirty="0" err="1" smtClean="0">
                <a:solidFill>
                  <a:srgbClr val="629755"/>
                </a:solidFill>
              </a:rPr>
              <a:t>UnsupportedOperationException</a:t>
            </a:r>
            <a:r>
              <a:rPr lang="en-US" altLang="ko-KR" sz="1400" i="1" dirty="0" smtClean="0">
                <a:solidFill>
                  <a:srgbClr val="629755"/>
                </a:solidFill>
              </a:rPr>
              <a:t> {</a:t>
            </a:r>
            <a:r>
              <a:rPr lang="en-US" altLang="ko-KR" sz="1400" b="1" i="1" dirty="0" smtClean="0">
                <a:solidFill>
                  <a:srgbClr val="629755"/>
                </a:solidFill>
              </a:rPr>
              <a:t>@</a:t>
            </a:r>
            <a:r>
              <a:rPr lang="en-US" altLang="ko-KR" sz="1400" b="1" i="1" dirty="0" err="1" smtClean="0">
                <a:solidFill>
                  <a:srgbClr val="629755"/>
                </a:solidFill>
              </a:rPr>
              <a:t>inheritDoc</a:t>
            </a:r>
            <a:r>
              <a:rPr lang="en-US" altLang="ko-KR" sz="1400" i="1" dirty="0" smtClean="0">
                <a:solidFill>
                  <a:srgbClr val="629755"/>
                </a:solidFill>
              </a:rPr>
              <a:t>}</a:t>
            </a:r>
            <a:br>
              <a:rPr lang="en-US" altLang="ko-KR" sz="1400" i="1" dirty="0" smtClean="0">
                <a:solidFill>
                  <a:srgbClr val="629755"/>
                </a:solidFill>
              </a:rPr>
            </a:br>
            <a:r>
              <a:rPr lang="en-US" altLang="ko-KR" sz="1400" i="1" dirty="0" smtClean="0">
                <a:solidFill>
                  <a:srgbClr val="629755"/>
                </a:solidFill>
              </a:rPr>
              <a:t> * </a:t>
            </a:r>
            <a:r>
              <a:rPr lang="en-US" altLang="ko-KR" sz="1400" b="1" i="1" dirty="0" smtClean="0">
                <a:solidFill>
                  <a:srgbClr val="629755"/>
                </a:solidFill>
              </a:rPr>
              <a:t>@throws </a:t>
            </a:r>
            <a:r>
              <a:rPr lang="en-US" altLang="ko-KR" sz="1400" i="1" dirty="0" err="1" smtClean="0">
                <a:solidFill>
                  <a:srgbClr val="629755"/>
                </a:solidFill>
              </a:rPr>
              <a:t>ClassCastException</a:t>
            </a:r>
            <a:r>
              <a:rPr lang="en-US" altLang="ko-KR" sz="1400" i="1" dirty="0" smtClean="0">
                <a:solidFill>
                  <a:srgbClr val="629755"/>
                </a:solidFill>
              </a:rPr>
              <a:t>            {</a:t>
            </a:r>
            <a:r>
              <a:rPr lang="en-US" altLang="ko-KR" sz="1400" b="1" i="1" dirty="0" smtClean="0">
                <a:solidFill>
                  <a:srgbClr val="629755"/>
                </a:solidFill>
              </a:rPr>
              <a:t>@</a:t>
            </a:r>
            <a:r>
              <a:rPr lang="en-US" altLang="ko-KR" sz="1400" b="1" i="1" dirty="0" err="1" smtClean="0">
                <a:solidFill>
                  <a:srgbClr val="629755"/>
                </a:solidFill>
              </a:rPr>
              <a:t>inheritDoc</a:t>
            </a:r>
            <a:r>
              <a:rPr lang="en-US" altLang="ko-KR" sz="1400" i="1" dirty="0" smtClean="0">
                <a:solidFill>
                  <a:srgbClr val="629755"/>
                </a:solidFill>
              </a:rPr>
              <a:t>}</a:t>
            </a:r>
            <a:br>
              <a:rPr lang="en-US" altLang="ko-KR" sz="1400" i="1" dirty="0" smtClean="0">
                <a:solidFill>
                  <a:srgbClr val="629755"/>
                </a:solidFill>
              </a:rPr>
            </a:br>
            <a:r>
              <a:rPr lang="en-US" altLang="ko-KR" sz="1400" i="1" dirty="0" smtClean="0">
                <a:solidFill>
                  <a:srgbClr val="629755"/>
                </a:solidFill>
              </a:rPr>
              <a:t> * </a:t>
            </a:r>
            <a:r>
              <a:rPr lang="en-US" altLang="ko-KR" sz="1400" b="1" i="1" dirty="0" smtClean="0">
                <a:solidFill>
                  <a:srgbClr val="629755"/>
                </a:solidFill>
              </a:rPr>
              <a:t>@throws </a:t>
            </a:r>
            <a:r>
              <a:rPr lang="en-US" altLang="ko-KR" sz="1400" i="1" dirty="0" err="1" smtClean="0">
                <a:solidFill>
                  <a:srgbClr val="629755"/>
                </a:solidFill>
              </a:rPr>
              <a:t>NullPointerException</a:t>
            </a:r>
            <a:r>
              <a:rPr lang="en-US" altLang="ko-KR" sz="1400" i="1" dirty="0" smtClean="0">
                <a:solidFill>
                  <a:srgbClr val="629755"/>
                </a:solidFill>
              </a:rPr>
              <a:t>          {</a:t>
            </a:r>
            <a:r>
              <a:rPr lang="en-US" altLang="ko-KR" sz="1400" b="1" i="1" dirty="0" smtClean="0">
                <a:solidFill>
                  <a:srgbClr val="629755"/>
                </a:solidFill>
              </a:rPr>
              <a:t>@</a:t>
            </a:r>
            <a:r>
              <a:rPr lang="en-US" altLang="ko-KR" sz="1400" b="1" i="1" dirty="0" err="1" smtClean="0">
                <a:solidFill>
                  <a:srgbClr val="629755"/>
                </a:solidFill>
              </a:rPr>
              <a:t>inheritDoc</a:t>
            </a:r>
            <a:r>
              <a:rPr lang="en-US" altLang="ko-KR" sz="1400" i="1" dirty="0" smtClean="0">
                <a:solidFill>
                  <a:srgbClr val="629755"/>
                </a:solidFill>
              </a:rPr>
              <a:t>}</a:t>
            </a:r>
            <a:br>
              <a:rPr lang="en-US" altLang="ko-KR" sz="1400" i="1" dirty="0" smtClean="0">
                <a:solidFill>
                  <a:srgbClr val="629755"/>
                </a:solidFill>
              </a:rPr>
            </a:br>
            <a:r>
              <a:rPr lang="en-US" altLang="ko-KR" sz="1400" i="1" dirty="0" smtClean="0">
                <a:solidFill>
                  <a:srgbClr val="629755"/>
                </a:solidFill>
              </a:rPr>
              <a:t> */</a:t>
            </a:r>
            <a:br>
              <a:rPr lang="en-US" altLang="ko-KR" sz="1400" i="1" dirty="0" smtClean="0">
                <a:solidFill>
                  <a:srgbClr val="629755"/>
                </a:solidFill>
              </a:rPr>
            </a:br>
            <a:r>
              <a:rPr lang="en-US" altLang="ko-KR" sz="1400" dirty="0" smtClean="0">
                <a:solidFill>
                  <a:srgbClr val="CC7832"/>
                </a:solidFill>
              </a:rPr>
              <a:t>public </a:t>
            </a:r>
            <a:r>
              <a:rPr lang="en-US" altLang="ko-KR" sz="1400" dirty="0" err="1" smtClean="0">
                <a:solidFill>
                  <a:srgbClr val="CC7832"/>
                </a:solidFill>
              </a:rPr>
              <a:t>boolean</a:t>
            </a:r>
            <a:r>
              <a:rPr lang="en-US" altLang="ko-KR" sz="1400" dirty="0" smtClean="0">
                <a:solidFill>
                  <a:srgbClr val="CC7832"/>
                </a:solidFill>
              </a:rPr>
              <a:t> </a:t>
            </a:r>
            <a:r>
              <a:rPr lang="en-US" altLang="ko-KR" sz="1400" dirty="0" smtClean="0">
                <a:solidFill>
                  <a:srgbClr val="FFC66D"/>
                </a:solidFill>
              </a:rPr>
              <a:t>remove</a:t>
            </a:r>
            <a:r>
              <a:rPr lang="en-US" altLang="ko-KR" sz="1400" dirty="0" smtClean="0"/>
              <a:t>(Object o) {</a:t>
            </a:r>
            <a:endParaRPr lang="ko-KR" altLang="en-US" sz="1400" dirty="0"/>
          </a:p>
        </p:txBody>
      </p:sp>
    </p:spTree>
    <p:extLst>
      <p:ext uri="{BB962C8B-B14F-4D97-AF65-F5344CB8AC3E}">
        <p14:creationId xmlns:p14="http://schemas.microsoft.com/office/powerpoint/2010/main" val="20264257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1233</Words>
  <Application>Microsoft Macintosh PowerPoint</Application>
  <PresentationFormat>와이드스크린</PresentationFormat>
  <Paragraphs>182</Paragraphs>
  <Slides>21</Slides>
  <Notes>21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21</vt:i4>
      </vt:variant>
    </vt:vector>
  </HeadingPairs>
  <TitlesOfParts>
    <vt:vector size="28" baseType="lpstr">
      <vt:lpstr>맑은 고딕</vt:lpstr>
      <vt:lpstr>Arial</vt:lpstr>
      <vt:lpstr>Helvetica Neue</vt:lpstr>
      <vt:lpstr>Helvetica Neue Light</vt:lpstr>
      <vt:lpstr>Segoe UI Light</vt:lpstr>
      <vt:lpstr>Segoe UI Semilight</vt:lpstr>
      <vt:lpstr>Office 테마</vt:lpstr>
      <vt:lpstr>Effective Java 3RD Edition</vt:lpstr>
      <vt:lpstr>Item 15: Minimize the accessibility of classes and members </vt:lpstr>
      <vt:lpstr>Item 16: In public classes, use accessor methods, not public fields</vt:lpstr>
      <vt:lpstr>Item 17: Minimize mutability</vt:lpstr>
      <vt:lpstr>Item 17: Minimize mutability</vt:lpstr>
      <vt:lpstr>Item 17: Minimize mutability</vt:lpstr>
      <vt:lpstr>Item 18: Favor composition over inheritance</vt:lpstr>
      <vt:lpstr>Item 18: Favor composition over inheritance</vt:lpstr>
      <vt:lpstr>Item 19: Design and document for inheritance or else prohibit it</vt:lpstr>
      <vt:lpstr>Item 19: Design and document for inheritance or else prohibit it</vt:lpstr>
      <vt:lpstr>Item 20: Prefer interfaces to abstract classes</vt:lpstr>
      <vt:lpstr>Item 20: Prefer interfaces to abstract classes</vt:lpstr>
      <vt:lpstr>Item 20: Prefer interfaces to abstract classes</vt:lpstr>
      <vt:lpstr>Item 21: Design interfaces for posterity</vt:lpstr>
      <vt:lpstr>Item 21: Design interfaces for posterity</vt:lpstr>
      <vt:lpstr>Item 22: Use interfaces only to define types</vt:lpstr>
      <vt:lpstr>Item 22: Use interfaces only to define types</vt:lpstr>
      <vt:lpstr>Item 23: Prefer class hierarchies to tagged classes</vt:lpstr>
      <vt:lpstr>Item 24: Favor static member classes over nonstatic</vt:lpstr>
      <vt:lpstr>Item 25: Limit source files to a single top-level class</vt:lpstr>
      <vt:lpstr>Item 25: Limit source files to a single top-level class</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Java 3RD Edition</dc:title>
  <dc:creator>Yasaeng (Seul Ki Lim) [Frontend Architecture]</dc:creator>
  <cp:lastModifiedBy>Yasaeng (Seul Ki Lim) [Frontend Architecture]</cp:lastModifiedBy>
  <cp:revision>36</cp:revision>
  <dcterms:created xsi:type="dcterms:W3CDTF">2018-05-28T23:41:58Z</dcterms:created>
  <dcterms:modified xsi:type="dcterms:W3CDTF">2018-06-08T00:26:25Z</dcterms:modified>
</cp:coreProperties>
</file>