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3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64A3134-13E9-4A23-897E-7AE0BF5D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355622"/>
            <a:ext cx="5934972" cy="621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5B532-DC75-4720-AC32-2A41DB362832}"/>
              </a:ext>
            </a:extLst>
          </p:cNvPr>
          <p:cNvSpPr txBox="1"/>
          <p:nvPr/>
        </p:nvSpPr>
        <p:spPr>
          <a:xfrm>
            <a:off x="6686906" y="1892060"/>
            <a:ext cx="42240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General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6D96F-1EF6-4337-BF78-4E6B8B97742B}"/>
              </a:ext>
            </a:extLst>
          </p:cNvPr>
          <p:cNvSpPr txBox="1"/>
          <p:nvPr/>
        </p:nvSpPr>
        <p:spPr>
          <a:xfrm>
            <a:off x="9210135" y="343043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--</a:t>
            </a:r>
            <a:r>
              <a:rPr lang="en-US" dirty="0">
                <a:cs typeface="Calibri"/>
              </a:rPr>
              <a:t> 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A7E6-2ABF-1640-A8C4-4C22DB55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64-Refer to objects by their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9695-D8BC-D04C-80EC-D21007BB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appropriate interface when it exists. (List, Set, Map)</a:t>
            </a:r>
          </a:p>
          <a:p>
            <a:r>
              <a:rPr lang="en-US" dirty="0"/>
              <a:t>Exception</a:t>
            </a:r>
          </a:p>
          <a:p>
            <a:pPr lvl="1"/>
            <a:r>
              <a:rPr lang="en-US" dirty="0"/>
              <a:t>Value classes like String, </a:t>
            </a:r>
            <a:r>
              <a:rPr lang="en-US" dirty="0" err="1"/>
              <a:t>BigInteger</a:t>
            </a:r>
            <a:r>
              <a:rPr lang="en-US" dirty="0"/>
              <a:t> they are rarely written with multiple </a:t>
            </a:r>
            <a:r>
              <a:rPr lang="en-US" dirty="0" err="1"/>
              <a:t>implementions</a:t>
            </a:r>
            <a:endParaRPr lang="en-US" dirty="0"/>
          </a:p>
          <a:p>
            <a:pPr lvl="1"/>
            <a:r>
              <a:rPr lang="en-US" dirty="0"/>
              <a:t>Class which belong to framework whose fundamental types are classes rather than interface. Like (many </a:t>
            </a:r>
            <a:r>
              <a:rPr lang="en-US" dirty="0" err="1"/>
              <a:t>java.io</a:t>
            </a:r>
            <a:r>
              <a:rPr lang="en-US" dirty="0"/>
              <a:t> classes such as </a:t>
            </a:r>
            <a:r>
              <a:rPr lang="en-US" dirty="0" err="1"/>
              <a:t>OutputStream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Although an object is implement an interface, but provide some method not found in interface. (</a:t>
            </a:r>
            <a:r>
              <a:rPr lang="en-US" dirty="0" err="1"/>
              <a:t>PriorityQueue</a:t>
            </a:r>
            <a:r>
              <a:rPr lang="en-US" dirty="0"/>
              <a:t> has a comparator method while interface Queue don’t has)</a:t>
            </a:r>
          </a:p>
          <a:p>
            <a:r>
              <a:rPr lang="en-US" b="1" dirty="0"/>
              <a:t>Summary</a:t>
            </a:r>
            <a:r>
              <a:rPr lang="en-US" dirty="0"/>
              <a:t>: Use interface if possible especial for some class has multiply implements.</a:t>
            </a:r>
          </a:p>
        </p:txBody>
      </p:sp>
    </p:spTree>
    <p:extLst>
      <p:ext uri="{BB962C8B-B14F-4D97-AF65-F5344CB8AC3E}">
        <p14:creationId xmlns:p14="http://schemas.microsoft.com/office/powerpoint/2010/main" val="26847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C61F-B1F5-FB43-BCE3-1E5BDCBC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– 65 Prefer interfaces to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B665-D3D4-3B48-AC72-3DABA358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Great powerful toy but don’t use unless have to</a:t>
            </a:r>
          </a:p>
          <a:p>
            <a:pPr lvl="1"/>
            <a:r>
              <a:rPr lang="en-US" dirty="0"/>
              <a:t>No compile error check</a:t>
            </a:r>
          </a:p>
          <a:p>
            <a:pPr lvl="1"/>
            <a:r>
              <a:rPr lang="en-US" dirty="0"/>
              <a:t>Too many exception need catch</a:t>
            </a:r>
          </a:p>
          <a:p>
            <a:pPr lvl="1"/>
            <a:r>
              <a:rPr lang="en-US" dirty="0"/>
              <a:t>Performance Bad</a:t>
            </a:r>
          </a:p>
          <a:p>
            <a:pPr lvl="1"/>
            <a:r>
              <a:rPr lang="en-US" dirty="0"/>
              <a:t>Destroy the OOP</a:t>
            </a:r>
          </a:p>
        </p:txBody>
      </p:sp>
    </p:spTree>
    <p:extLst>
      <p:ext uri="{BB962C8B-B14F-4D97-AF65-F5344CB8AC3E}">
        <p14:creationId xmlns:p14="http://schemas.microsoft.com/office/powerpoint/2010/main" val="40987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B289-4739-994B-83A5-18FE0EA0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66 – Use native methods(JNI) judiciously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43A7-F4B1-334E-906E-780C11A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method is platform base</a:t>
            </a:r>
          </a:p>
          <a:p>
            <a:r>
              <a:rPr lang="en-US" dirty="0"/>
              <a:t>Native method is less </a:t>
            </a:r>
            <a:r>
              <a:rPr lang="en-US" dirty="0" err="1"/>
              <a:t>protable</a:t>
            </a:r>
            <a:endParaRPr lang="en-US" dirty="0"/>
          </a:p>
          <a:p>
            <a:r>
              <a:rPr lang="en-US" dirty="0"/>
              <a:t>Native method is hard to debug</a:t>
            </a:r>
          </a:p>
          <a:p>
            <a:r>
              <a:rPr lang="en-US" dirty="0"/>
              <a:t>Native method isn’t include in GC or even track native memory usage</a:t>
            </a:r>
          </a:p>
          <a:p>
            <a:r>
              <a:rPr lang="en-US" dirty="0"/>
              <a:t>Native method require “glue code” which is difficult to read and tedious to write</a:t>
            </a:r>
          </a:p>
          <a:p>
            <a:r>
              <a:rPr lang="en-US" b="1" dirty="0"/>
              <a:t>Summary:</a:t>
            </a:r>
            <a:r>
              <a:rPr lang="en-US" dirty="0"/>
              <a:t> Try to avoid use &amp; if you have to use think 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D11-0F54-2143-A51D-2BAA1429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67 – Optimize judiciously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EF8349-DDCC-A94C-9CF8-791650CA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65" y="1364379"/>
            <a:ext cx="8854629" cy="2908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239F4-0895-8645-820B-DDA266F0B303}"/>
              </a:ext>
            </a:extLst>
          </p:cNvPr>
          <p:cNvSpPr txBox="1"/>
          <p:nvPr/>
        </p:nvSpPr>
        <p:spPr>
          <a:xfrm>
            <a:off x="1221896" y="4458712"/>
            <a:ext cx="8150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 to write good programs rather than fast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 to avoid design decisions that limit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performance consequences of your API design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Strive to write good programs, speed will follow</a:t>
            </a:r>
          </a:p>
        </p:txBody>
      </p:sp>
    </p:spTree>
    <p:extLst>
      <p:ext uri="{BB962C8B-B14F-4D97-AF65-F5344CB8AC3E}">
        <p14:creationId xmlns:p14="http://schemas.microsoft.com/office/powerpoint/2010/main" val="229550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41AB-9888-1F4B-97A5-EECB720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r>
              <a:rPr lang="en-US" sz="3200" dirty="0"/>
              <a:t>Item 68: Adhere to generally accepted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8F62-B2E6-5244-8C38-022D1E0A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51642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Naming Conventions contain two categories</a:t>
            </a:r>
          </a:p>
          <a:p>
            <a:pPr lvl="1"/>
            <a:r>
              <a:rPr lang="en-US" dirty="0"/>
              <a:t>Typographical</a:t>
            </a:r>
          </a:p>
          <a:p>
            <a:pPr lvl="2"/>
            <a:r>
              <a:rPr lang="en-US" dirty="0"/>
              <a:t>Packages: </a:t>
            </a:r>
          </a:p>
          <a:p>
            <a:pPr lvl="3"/>
            <a:r>
              <a:rPr lang="en-US" dirty="0"/>
              <a:t>should expose with company name like (</a:t>
            </a:r>
            <a:r>
              <a:rPr lang="en-US" dirty="0" err="1"/>
              <a:t>com.google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name should be shorter meaningful abbreviations is encourage, (</a:t>
            </a:r>
            <a:r>
              <a:rPr lang="en-US" dirty="0" err="1"/>
              <a:t>java.util</a:t>
            </a:r>
            <a:r>
              <a:rPr lang="en-US" dirty="0"/>
              <a:t>,</a:t>
            </a:r>
            <a:r>
              <a:rPr lang="en-US" sz="1600" strike="sngStrike" dirty="0"/>
              <a:t> </a:t>
            </a:r>
            <a:r>
              <a:rPr lang="en-US" sz="1600" strike="sngStrike" dirty="0" err="1"/>
              <a:t>java.utilities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Class: </a:t>
            </a:r>
          </a:p>
          <a:p>
            <a:pPr lvl="3"/>
            <a:r>
              <a:rPr lang="en-US" dirty="0"/>
              <a:t>First Letter is capitalized</a:t>
            </a:r>
          </a:p>
          <a:p>
            <a:pPr lvl="3"/>
            <a:r>
              <a:rPr lang="en-US" dirty="0"/>
              <a:t>Abbreviation should be avoided.(except for acronyms and certain common abbreviation like max min), If abbreviation is used, it’s all capitalizing or only first? Which one do you prefer(HTTPURL or </a:t>
            </a:r>
            <a:r>
              <a:rPr lang="en-US" dirty="0" err="1"/>
              <a:t>HttpUrl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Method/filed: </a:t>
            </a:r>
          </a:p>
          <a:p>
            <a:pPr lvl="3"/>
            <a:r>
              <a:rPr lang="en-US" dirty="0"/>
              <a:t>Same rule as class just first letter is lowercase</a:t>
            </a:r>
          </a:p>
          <a:p>
            <a:pPr lvl="3"/>
            <a:r>
              <a:rPr lang="en-US" dirty="0"/>
              <a:t>Sole exception “Constant Fields”: upper case words separated by </a:t>
            </a:r>
            <a:r>
              <a:rPr lang="en-US" dirty="0" err="1"/>
              <a:t>unserscores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Local variable</a:t>
            </a:r>
          </a:p>
          <a:p>
            <a:pPr lvl="3"/>
            <a:r>
              <a:rPr lang="en-US" dirty="0"/>
              <a:t>Same as method except abbreviation is permitted depend on the context like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houseNum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Type parameter: T for arbitrary type, E for element type of collection, K &amp; V is key – value, X is exception, R is for return, a sequence arbitrary is T, U, V or T1, T2, T3.</a:t>
            </a:r>
          </a:p>
          <a:p>
            <a:pPr lvl="2"/>
            <a:r>
              <a:rPr lang="en-US" dirty="0"/>
              <a:t>Quick reference: next slide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5467-4C3F-354D-8FD0-2B7AC4E3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C716FD-4044-F749-9CE0-BFBB9657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48" y="146025"/>
            <a:ext cx="9169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7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C170-3845-E54F-A202-AF282947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9" y="366694"/>
            <a:ext cx="10515600" cy="601355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Grammatical(More flexible &amp; more controversial than typographical)	</a:t>
            </a:r>
          </a:p>
          <a:p>
            <a:pPr lvl="2"/>
            <a:r>
              <a:rPr lang="en-US" dirty="0"/>
              <a:t>Package (N/A)</a:t>
            </a:r>
          </a:p>
          <a:p>
            <a:pPr lvl="2"/>
            <a:r>
              <a:rPr lang="en-US" dirty="0"/>
              <a:t>Instantiable classes/</a:t>
            </a:r>
            <a:r>
              <a:rPr lang="en-US" dirty="0" err="1"/>
              <a:t>enum</a:t>
            </a:r>
            <a:r>
              <a:rPr lang="en-US" dirty="0"/>
              <a:t> types singular noun or noun phrase. </a:t>
            </a:r>
            <a:r>
              <a:rPr lang="en-US" dirty="0" err="1"/>
              <a:t>E.G.Thread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endParaRPr lang="en-US" dirty="0"/>
          </a:p>
          <a:p>
            <a:pPr lvl="2"/>
            <a:r>
              <a:rPr lang="en-US" dirty="0"/>
              <a:t>Non-instantiable class name with plural noun, like Collections/Collectors</a:t>
            </a:r>
          </a:p>
          <a:p>
            <a:pPr lvl="2"/>
            <a:r>
              <a:rPr lang="en-US" dirty="0"/>
              <a:t>Interface like classes like Collection or with an adjective ending in able/</a:t>
            </a:r>
            <a:r>
              <a:rPr lang="en-US" dirty="0" err="1"/>
              <a:t>ible</a:t>
            </a:r>
            <a:r>
              <a:rPr lang="en-US" dirty="0"/>
              <a:t> like Runnable/Accessible</a:t>
            </a:r>
          </a:p>
          <a:p>
            <a:pPr lvl="2"/>
            <a:r>
              <a:rPr lang="en-US" dirty="0"/>
              <a:t>Annotation: Because so many uses, no part of speech predominates. Nouns/Verbs/Prepositions/Adjective are all common. Like </a:t>
            </a:r>
            <a:r>
              <a:rPr lang="en-US" dirty="0" err="1"/>
              <a:t>BindingAnnotation</a:t>
            </a:r>
            <a:endParaRPr lang="en-US" dirty="0"/>
          </a:p>
          <a:p>
            <a:pPr lvl="2"/>
            <a:r>
              <a:rPr lang="en-US" dirty="0"/>
              <a:t>Method is </a:t>
            </a:r>
          </a:p>
          <a:p>
            <a:pPr lvl="3"/>
            <a:r>
              <a:rPr lang="en-US" dirty="0"/>
              <a:t>perform like action using verb like append/</a:t>
            </a:r>
            <a:r>
              <a:rPr lang="en-US" dirty="0" err="1"/>
              <a:t>drawImage</a:t>
            </a:r>
            <a:r>
              <a:rPr lang="en-US" dirty="0"/>
              <a:t>. </a:t>
            </a:r>
          </a:p>
          <a:p>
            <a:pPr lvl="3"/>
            <a:r>
              <a:rPr lang="en-US" dirty="0"/>
              <a:t>Return bool begin with is/has + noun like </a:t>
            </a:r>
            <a:r>
              <a:rPr lang="en-US" dirty="0" err="1"/>
              <a:t>isDigit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Non-Boolean noun/</a:t>
            </a:r>
            <a:r>
              <a:rPr lang="en-US" dirty="0" err="1"/>
              <a:t>vern</a:t>
            </a:r>
            <a:r>
              <a:rPr lang="en-US" dirty="0"/>
              <a:t> with or </a:t>
            </a:r>
            <a:r>
              <a:rPr lang="en-US" dirty="0" err="1"/>
              <a:t>withtou</a:t>
            </a:r>
            <a:r>
              <a:rPr lang="en-US" dirty="0"/>
              <a:t> get ,  first two words should readable.  ([Discuss]Have to start with get?) if class contain both set/get for same attribute. It should be get/</a:t>
            </a:r>
            <a:r>
              <a:rPr lang="en-US" dirty="0" err="1"/>
              <a:t>setAttribute</a:t>
            </a:r>
            <a:endParaRPr lang="en-US" dirty="0"/>
          </a:p>
          <a:p>
            <a:pPr lvl="3"/>
            <a:r>
              <a:rPr lang="en-US" dirty="0"/>
              <a:t>Special Method</a:t>
            </a:r>
          </a:p>
          <a:p>
            <a:pPr lvl="4"/>
            <a:r>
              <a:rPr lang="en-US" dirty="0"/>
              <a:t>Return </a:t>
            </a:r>
            <a:r>
              <a:rPr lang="en-US" dirty="0" err="1"/>
              <a:t>indepent</a:t>
            </a:r>
            <a:r>
              <a:rPr lang="en-US" dirty="0"/>
              <a:t> object of a different type using </a:t>
            </a:r>
            <a:r>
              <a:rPr lang="en-US" dirty="0" err="1"/>
              <a:t>toType</a:t>
            </a:r>
            <a:r>
              <a:rPr lang="en-US" dirty="0"/>
              <a:t> like </a:t>
            </a:r>
            <a:r>
              <a:rPr lang="en-US" dirty="0" err="1"/>
              <a:t>toString</a:t>
            </a:r>
            <a:r>
              <a:rPr lang="en-US" dirty="0"/>
              <a:t>, </a:t>
            </a:r>
            <a:r>
              <a:rPr lang="en-US" dirty="0" err="1"/>
              <a:t>toArray</a:t>
            </a:r>
            <a:endParaRPr lang="en-US" dirty="0"/>
          </a:p>
          <a:p>
            <a:pPr lvl="4"/>
            <a:r>
              <a:rPr lang="en-US" dirty="0"/>
              <a:t>Return a view whose type differs from that of the receiving object called </a:t>
            </a:r>
            <a:r>
              <a:rPr lang="en-US" dirty="0" err="1"/>
              <a:t>asType</a:t>
            </a:r>
            <a:r>
              <a:rPr lang="en-US" dirty="0"/>
              <a:t> like </a:t>
            </a:r>
            <a:r>
              <a:rPr lang="en-US" dirty="0" err="1"/>
              <a:t>asList</a:t>
            </a:r>
            <a:endParaRPr lang="en-US" dirty="0"/>
          </a:p>
          <a:p>
            <a:pPr lvl="4"/>
            <a:r>
              <a:rPr lang="en-US" dirty="0"/>
              <a:t>Return a primitive type with same value as Object use </a:t>
            </a:r>
            <a:r>
              <a:rPr lang="en-US" dirty="0" err="1"/>
              <a:t>typeValue</a:t>
            </a:r>
            <a:r>
              <a:rPr lang="en-US" dirty="0"/>
              <a:t> like </a:t>
            </a:r>
            <a:r>
              <a:rPr lang="en-US" dirty="0" err="1"/>
              <a:t>intValue</a:t>
            </a:r>
            <a:endParaRPr lang="en-US" dirty="0"/>
          </a:p>
          <a:p>
            <a:pPr lvl="4"/>
            <a:r>
              <a:rPr lang="en-US" dirty="0"/>
              <a:t>For static factories include from/of/</a:t>
            </a:r>
            <a:r>
              <a:rPr lang="en-US" dirty="0" err="1"/>
              <a:t>valueOf</a:t>
            </a:r>
            <a:r>
              <a:rPr lang="en-US" dirty="0"/>
              <a:t>/instance/</a:t>
            </a:r>
            <a:r>
              <a:rPr lang="en-US" dirty="0" err="1"/>
              <a:t>getInstance</a:t>
            </a:r>
            <a:r>
              <a:rPr lang="en-US" dirty="0"/>
              <a:t>/</a:t>
            </a:r>
            <a:r>
              <a:rPr lang="en-US" dirty="0" err="1"/>
              <a:t>newInstance</a:t>
            </a:r>
            <a:r>
              <a:rPr lang="en-US" dirty="0"/>
              <a:t>/</a:t>
            </a:r>
            <a:r>
              <a:rPr lang="en-US" dirty="0" err="1"/>
              <a:t>getType</a:t>
            </a:r>
            <a:r>
              <a:rPr lang="en-US" dirty="0"/>
              <a:t>/</a:t>
            </a:r>
            <a:r>
              <a:rPr lang="en-US" dirty="0" err="1"/>
              <a:t>newType</a:t>
            </a:r>
            <a:endParaRPr lang="en-US" dirty="0"/>
          </a:p>
          <a:p>
            <a:pPr lvl="4"/>
            <a:r>
              <a:rPr lang="en-US" dirty="0"/>
              <a:t>Field are less established and less important than others</a:t>
            </a:r>
          </a:p>
          <a:p>
            <a:pPr lvl="5"/>
            <a:r>
              <a:rPr lang="en-US" dirty="0"/>
              <a:t>Boolean like Boolean accessor methods with initial is omitted like initialized/composite </a:t>
            </a:r>
          </a:p>
          <a:p>
            <a:pPr lvl="5"/>
            <a:r>
              <a:rPr lang="en-US" dirty="0"/>
              <a:t>Other are usually noun like height/</a:t>
            </a:r>
            <a:r>
              <a:rPr lang="en-US" dirty="0" err="1"/>
              <a:t>bodyStyle</a:t>
            </a:r>
            <a:endParaRPr lang="en-US" dirty="0"/>
          </a:p>
          <a:p>
            <a:pPr lvl="1"/>
            <a:r>
              <a:rPr lang="en-US" dirty="0"/>
              <a:t>Summary</a:t>
            </a:r>
          </a:p>
          <a:p>
            <a:pPr lvl="2"/>
            <a:r>
              <a:rPr lang="en-US" dirty="0"/>
              <a:t>Typographical convention are straightforward and </a:t>
            </a:r>
            <a:r>
              <a:rPr lang="en-US" dirty="0" err="1"/>
              <a:t>unambiguour</a:t>
            </a:r>
            <a:endParaRPr lang="en-US" dirty="0"/>
          </a:p>
          <a:p>
            <a:pPr lvl="2"/>
            <a:r>
              <a:rPr lang="en-US" dirty="0"/>
              <a:t>Grammatical are more complex and lose.</a:t>
            </a:r>
          </a:p>
          <a:p>
            <a:pPr lvl="2"/>
            <a:r>
              <a:rPr lang="en-US" dirty="0"/>
              <a:t>Use them common sense and wisely. Don’t follow slavishly.</a:t>
            </a:r>
          </a:p>
        </p:txBody>
      </p:sp>
    </p:spTree>
    <p:extLst>
      <p:ext uri="{BB962C8B-B14F-4D97-AF65-F5344CB8AC3E}">
        <p14:creationId xmlns:p14="http://schemas.microsoft.com/office/powerpoint/2010/main" val="24572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A5C-A1A8-E64E-92F8-0DCD809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kind of code do you think is good programming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1295-A2EB-E24C-ADEB-A9B25B44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F7A-8908-4510-ACF3-32123F1E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alibri Light"/>
              </a:rPr>
              <a:t>Item 57 – Minimize the scope of local variables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E347-63B6-4828-9A2D-CE12C352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variable where it is first used.</a:t>
            </a:r>
          </a:p>
          <a:p>
            <a:r>
              <a:rPr lang="en-US" dirty="0"/>
              <a:t>Nearly every local variable declaration should contain an initializer. (except for try/catch)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For (Element e : c) {}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 </a:t>
            </a:r>
            <a:endParaRPr lang="en-US" dirty="0"/>
          </a:p>
          <a:p>
            <a:pPr lvl="1"/>
            <a:r>
              <a:rPr lang="en-US" dirty="0"/>
              <a:t>For(Iterator&lt;Element&gt; I = </a:t>
            </a:r>
            <a:r>
              <a:rPr lang="en-US" dirty="0" err="1"/>
              <a:t>c.iterator</a:t>
            </a:r>
            <a:r>
              <a:rPr lang="en-US" dirty="0"/>
              <a:t>();</a:t>
            </a:r>
            <a:r>
              <a:rPr lang="en-US" dirty="0" err="1"/>
              <a:t>i.hasNext</a:t>
            </a:r>
            <a:r>
              <a:rPr lang="en-US" dirty="0"/>
              <a:t>();) {}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en-US" dirty="0"/>
          </a:p>
          <a:p>
            <a:pPr lvl="1"/>
            <a:r>
              <a:rPr lang="en-US" dirty="0"/>
              <a:t>While (</a:t>
            </a:r>
            <a:r>
              <a:rPr lang="en-US" dirty="0" err="1"/>
              <a:t>i.hasNext</a:t>
            </a:r>
            <a:r>
              <a:rPr lang="en-US" dirty="0"/>
              <a:t>) {} (easy copy wrong and easy make bug for sub loop)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AC7E6-7912-A444-BBF0-4896B34E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45" y="3692216"/>
            <a:ext cx="465124" cy="39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E2147-B0A7-FA42-B28B-65498AB6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16" y="4089758"/>
            <a:ext cx="340989" cy="358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BC803-2562-9043-B3CD-49D8ED703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573" y="4496287"/>
            <a:ext cx="409209" cy="4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E9E2-EB1F-634E-AFB0-BE0D684B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Item 58 – Prefer for-each loops to traditional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F81D-876D-1A4C-8C86-40EF0BCF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If you have to use traditional loop, use “for (Element e : elements)”</a:t>
            </a:r>
          </a:p>
          <a:p>
            <a:pPr lvl="1"/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Three common situation where you can’t use for-each</a:t>
            </a:r>
          </a:p>
          <a:p>
            <a:pPr lvl="1"/>
            <a:r>
              <a:rPr lang="en-US" dirty="0"/>
              <a:t>Destructive filtering – if you need call remove method</a:t>
            </a:r>
          </a:p>
          <a:p>
            <a:pPr lvl="1"/>
            <a:r>
              <a:rPr lang="en-US" dirty="0"/>
              <a:t>Transforming – if you need replace the element</a:t>
            </a:r>
          </a:p>
          <a:p>
            <a:pPr lvl="1"/>
            <a:r>
              <a:rPr lang="en-US" dirty="0"/>
              <a:t>Parallel iteration – if need traverse multiple collections, you need explicit control over the iterator or index.</a:t>
            </a:r>
          </a:p>
          <a:p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1CF6A-A318-FE44-92F8-61F96581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62" y="2214747"/>
            <a:ext cx="3929894" cy="1454124"/>
          </a:xfrm>
          <a:prstGeom prst="rect">
            <a:avLst/>
          </a:prstGeom>
          <a:gradFill>
            <a:gsLst>
              <a:gs pos="31968">
                <a:srgbClr val="DAE9F6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74246-44E7-544A-AFBD-84C8F5F7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70" y="3875347"/>
            <a:ext cx="4816585" cy="697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B6CCF-778E-164A-9445-5E52FDDA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49" y="5899920"/>
            <a:ext cx="5331337" cy="7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63E-A9B3-5C4E-8544-78E67F3C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Item 59 – Know and use the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2445-6E5D-7C44-A816-C5303F19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71"/>
            <a:ext cx="10515600" cy="5434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want to use a encrypt function to encrypt your file, what you do?</a:t>
            </a:r>
          </a:p>
          <a:p>
            <a:pPr lvl="1"/>
            <a:r>
              <a:rPr lang="en-US" dirty="0"/>
              <a:t>Write your own arithmetic?</a:t>
            </a:r>
          </a:p>
          <a:p>
            <a:pPr lvl="1"/>
            <a:r>
              <a:rPr lang="en-US" dirty="0"/>
              <a:t>Use library like DES/AES?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Take the advantage of the knowledge of the experts who wrote it.</a:t>
            </a:r>
          </a:p>
          <a:p>
            <a:pPr lvl="1"/>
            <a:r>
              <a:rPr lang="en-US" dirty="0"/>
              <a:t>You don’t have to waste time to wring ad hoc solutions to problem.</a:t>
            </a:r>
          </a:p>
          <a:p>
            <a:pPr lvl="1"/>
            <a:r>
              <a:rPr lang="en-US" dirty="0"/>
              <a:t>Performance tends to improve over time, with no effort on your time. Because many people use them and because they’re used in industry-standard benchmarks.</a:t>
            </a:r>
          </a:p>
          <a:p>
            <a:pPr lvl="1"/>
            <a:r>
              <a:rPr lang="en-US" dirty="0"/>
              <a:t>Tend to gain functionality over time.</a:t>
            </a:r>
          </a:p>
          <a:p>
            <a:pPr lvl="1"/>
            <a:r>
              <a:rPr lang="en-US" dirty="0"/>
              <a:t>Using standard libraries is that you place your code in the mainstream. It’s easy to read, maintainable and reusable by the multitude of developers.</a:t>
            </a:r>
          </a:p>
          <a:p>
            <a:r>
              <a:rPr lang="en-US" b="1" dirty="0"/>
              <a:t>Summary</a:t>
            </a:r>
          </a:p>
          <a:p>
            <a:pPr lvl="1"/>
            <a:r>
              <a:rPr lang="en-US" dirty="0"/>
              <a:t>Use Java library first</a:t>
            </a:r>
          </a:p>
          <a:p>
            <a:pPr lvl="1"/>
            <a:r>
              <a:rPr lang="en-US" dirty="0"/>
              <a:t>Use high-quality 3</a:t>
            </a:r>
            <a:r>
              <a:rPr lang="en-US" baseline="30000" dirty="0"/>
              <a:t>rd</a:t>
            </a:r>
            <a:r>
              <a:rPr lang="en-US" dirty="0"/>
              <a:t> libraries, such as Google’s like Guava.</a:t>
            </a:r>
          </a:p>
          <a:p>
            <a:pPr lvl="1"/>
            <a:r>
              <a:rPr lang="en-US" dirty="0"/>
              <a:t>Write by yourself.</a:t>
            </a:r>
          </a:p>
        </p:txBody>
      </p:sp>
    </p:spTree>
    <p:extLst>
      <p:ext uri="{BB962C8B-B14F-4D97-AF65-F5344CB8AC3E}">
        <p14:creationId xmlns:p14="http://schemas.microsoft.com/office/powerpoint/2010/main" val="8698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5FDC-763F-F845-A240-891F83D5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Item – 60 Avoid Float and double if exact answers 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ED76-B550-D94D-8B5B-E24FA95F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answer for simple minus function?</a:t>
            </a:r>
          </a:p>
          <a:p>
            <a:pPr lvl="1"/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(1.00 - 9 * 0.10 );  (0.09999999999999998)</a:t>
            </a:r>
          </a:p>
          <a:p>
            <a:r>
              <a:rPr lang="en-US" dirty="0" err="1"/>
              <a:t>BigDecimal</a:t>
            </a:r>
            <a:endParaRPr lang="en-US" dirty="0"/>
          </a:p>
          <a:p>
            <a:pPr lvl="1"/>
            <a:r>
              <a:rPr lang="en-US" dirty="0"/>
              <a:t>Two disadvantages</a:t>
            </a:r>
          </a:p>
          <a:p>
            <a:pPr lvl="2"/>
            <a:r>
              <a:rPr lang="en-US" dirty="0"/>
              <a:t>Less convenient than primitive arithmetic type</a:t>
            </a:r>
          </a:p>
          <a:p>
            <a:pPr lvl="2"/>
            <a:r>
              <a:rPr lang="en-US" dirty="0"/>
              <a:t>Less slower</a:t>
            </a:r>
          </a:p>
          <a:p>
            <a:r>
              <a:rPr lang="en-US" dirty="0"/>
              <a:t>You can use </a:t>
            </a:r>
            <a:r>
              <a:rPr lang="en-US" dirty="0" err="1"/>
              <a:t>int</a:t>
            </a:r>
            <a:r>
              <a:rPr lang="en-US" dirty="0"/>
              <a:t>(9) or long(18) to calculate</a:t>
            </a:r>
          </a:p>
          <a:p>
            <a:pPr lvl="1"/>
            <a:r>
              <a:rPr lang="en-US" dirty="0"/>
              <a:t>Like in above example change all them into lower unit(turn all of them into cents)</a:t>
            </a:r>
          </a:p>
          <a:p>
            <a:r>
              <a:rPr lang="en-US" b="1" dirty="0"/>
              <a:t>Summary: </a:t>
            </a:r>
            <a:r>
              <a:rPr lang="en-US" dirty="0"/>
              <a:t>use </a:t>
            </a:r>
            <a:r>
              <a:rPr lang="en-US" dirty="0" err="1"/>
              <a:t>BigDecimal</a:t>
            </a:r>
            <a:r>
              <a:rPr lang="en-US" dirty="0"/>
              <a:t> if you need exact </a:t>
            </a:r>
            <a:r>
              <a:rPr lang="en-US" dirty="0" err="1"/>
              <a:t>calcuation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631-7C0E-834F-86C2-681DCBA4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Item 61 – Prefer primitive types to boxed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408-C2DF-D448-AAD5-3B2EF8C9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Such as 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boolean</a:t>
            </a:r>
            <a:r>
              <a:rPr lang="en-US" dirty="0"/>
              <a:t> has boxed primitive type.</a:t>
            </a:r>
          </a:p>
          <a:p>
            <a:r>
              <a:rPr lang="en-US" dirty="0"/>
              <a:t>Different</a:t>
            </a:r>
          </a:p>
          <a:p>
            <a:pPr lvl="1"/>
            <a:r>
              <a:rPr lang="en-US" dirty="0"/>
              <a:t>Primitives only have their values while boxed primitives have identities distinct from their values.</a:t>
            </a:r>
          </a:p>
          <a:p>
            <a:pPr lvl="1"/>
            <a:r>
              <a:rPr lang="en-US" dirty="0"/>
              <a:t>Primitive types have only fully functional values while boxed primitive type has one nonfunctional value (Null)</a:t>
            </a:r>
          </a:p>
          <a:p>
            <a:pPr lvl="1"/>
            <a:r>
              <a:rPr lang="en-US" dirty="0"/>
              <a:t>Primitive are more time- and space-efficient.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Summary</a:t>
            </a:r>
            <a:r>
              <a:rPr lang="en-US" dirty="0"/>
              <a:t>: Use primitive types if you can.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1EBAA-9AA6-AF4D-ADE4-03D8DBE3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27" y="4794418"/>
            <a:ext cx="5880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324F-6793-094F-9BC3-ED22DE5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Item 62 – Avoid strings where other types are more appropriate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7A46-B018-CC4F-A251-B6F4C5B4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poor substitutes for other value types like numeric, Boolean</a:t>
            </a:r>
          </a:p>
          <a:p>
            <a:r>
              <a:rPr lang="en-US" dirty="0"/>
              <a:t>Strings are poor substitutes for </a:t>
            </a:r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r>
              <a:rPr lang="en-US" dirty="0"/>
              <a:t>Strings are poor substitutes for aggregate types.</a:t>
            </a:r>
          </a:p>
          <a:p>
            <a:endParaRPr lang="en-US" dirty="0"/>
          </a:p>
          <a:p>
            <a:r>
              <a:rPr lang="en-US" dirty="0"/>
              <a:t>Strings are poor substitutes for capabilities. </a:t>
            </a:r>
          </a:p>
          <a:p>
            <a:endParaRPr lang="en-US" dirty="0"/>
          </a:p>
          <a:p>
            <a:r>
              <a:rPr lang="en-US" b="1" dirty="0"/>
              <a:t>Summary</a:t>
            </a:r>
            <a:r>
              <a:rPr lang="en-US" dirty="0"/>
              <a:t>: use better data type exist instead of using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130AC-C985-6E43-8AF8-BB4ACB6D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03" y="3668108"/>
            <a:ext cx="4442962" cy="3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5CD-C28E-D344-B659-AD0A5B20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Item 63:Beware the performance of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1A4C-A3F0-0D41-B199-14495751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1593"/>
          </a:xfrm>
        </p:spPr>
        <p:txBody>
          <a:bodyPr/>
          <a:lstStyle/>
          <a:p>
            <a:r>
              <a:rPr lang="en-US" dirty="0"/>
              <a:t>Use “+” performance is poor.</a:t>
            </a:r>
          </a:p>
          <a:p>
            <a:r>
              <a:rPr lang="en-US" b="1" dirty="0"/>
              <a:t>Summary: </a:t>
            </a:r>
            <a:r>
              <a:rPr lang="en-US" dirty="0"/>
              <a:t>Use </a:t>
            </a:r>
            <a:r>
              <a:rPr lang="en-US" dirty="0" err="1"/>
              <a:t>StringBuilder</a:t>
            </a:r>
            <a:r>
              <a:rPr lang="en-US" dirty="0"/>
              <a:t> instead.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1A939-85C9-EF47-870C-1140D465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4163604"/>
            <a:ext cx="4536000" cy="148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9A725-C505-DA44-B628-BC494C0C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05" y="4163604"/>
            <a:ext cx="59055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B0504-50D8-F449-BA28-D03173E371A3}"/>
              </a:ext>
            </a:extLst>
          </p:cNvPr>
          <p:cNvSpPr txBox="1"/>
          <p:nvPr/>
        </p:nvSpPr>
        <p:spPr>
          <a:xfrm>
            <a:off x="1773382" y="366452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8FE75-B968-2340-90F4-802903AA4CA6}"/>
              </a:ext>
            </a:extLst>
          </p:cNvPr>
          <p:cNvSpPr txBox="1"/>
          <p:nvPr/>
        </p:nvSpPr>
        <p:spPr>
          <a:xfrm>
            <a:off x="6511636" y="36645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</a:t>
            </a:r>
          </a:p>
        </p:txBody>
      </p:sp>
    </p:spTree>
    <p:extLst>
      <p:ext uri="{BB962C8B-B14F-4D97-AF65-F5344CB8AC3E}">
        <p14:creationId xmlns:p14="http://schemas.microsoft.com/office/powerpoint/2010/main" val="183283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48502</TotalTime>
  <Words>1000</Words>
  <Application>Microsoft Macintosh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What kind of code do you think is good programming style?</vt:lpstr>
      <vt:lpstr>Item 57 – Minimize the scope of local variables </vt:lpstr>
      <vt:lpstr>Item 58 – Prefer for-each loops to traditional for loops</vt:lpstr>
      <vt:lpstr>Item 59 – Know and use the libraries</vt:lpstr>
      <vt:lpstr>Item – 60 Avoid Float and double if exact answers are required</vt:lpstr>
      <vt:lpstr>Item 61 – Prefer primitive types to boxed primitives</vt:lpstr>
      <vt:lpstr>Item 62 – Avoid strings where other types are more appropriate</vt:lpstr>
      <vt:lpstr>Item 63:Beware the performance of string concatenation</vt:lpstr>
      <vt:lpstr>Item 64-Refer to objects by their interfaces</vt:lpstr>
      <vt:lpstr>Item – 65 Prefer interfaces to reflection</vt:lpstr>
      <vt:lpstr>Item 66 – Use native methods(JNI) judiciously</vt:lpstr>
      <vt:lpstr>Item 67 – Optimize judiciously</vt:lpstr>
      <vt:lpstr>Item 68: Adhere to generally accepted naming conventions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 (Yao Yun) [SDP]</cp:lastModifiedBy>
  <cp:revision>51</cp:revision>
  <dcterms:created xsi:type="dcterms:W3CDTF">2013-07-15T20:26:40Z</dcterms:created>
  <dcterms:modified xsi:type="dcterms:W3CDTF">2018-07-17T10:37:22Z</dcterms:modified>
</cp:coreProperties>
</file>