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1756" y="209550"/>
            <a:ext cx="5320487" cy="413575"/>
          </a:xfrm>
          <a:prstGeom prst="rect">
            <a:avLst/>
          </a:prstGeom>
        </p:spPr>
        <p:txBody>
          <a:bodyPr vert="horz" wrap="square" lIns="0" tIns="13335" rIns="0" bIns="0" rtlCol="0">
            <a:spAutoFit/>
          </a:bodyPr>
          <a:lstStyle/>
          <a:p>
            <a:pPr marL="12700" algn="ctr">
              <a:lnSpc>
                <a:spcPct val="100000"/>
              </a:lnSpc>
              <a:spcBef>
                <a:spcPts val="105"/>
              </a:spcBef>
            </a:pPr>
            <a:r>
              <a:rPr dirty="0"/>
              <a:t>Problem</a:t>
            </a:r>
            <a:r>
              <a:rPr spc="-65" dirty="0"/>
              <a:t> </a:t>
            </a:r>
            <a:r>
              <a:rPr spc="-10" dirty="0"/>
              <a:t>Statement</a:t>
            </a:r>
          </a:p>
        </p:txBody>
      </p:sp>
      <p:sp>
        <p:nvSpPr>
          <p:cNvPr id="9" name="TextBox 8">
            <a:extLst>
              <a:ext uri="{FF2B5EF4-FFF2-40B4-BE49-F238E27FC236}">
                <a16:creationId xmlns:a16="http://schemas.microsoft.com/office/drawing/2014/main" id="{FC3F2E58-54A5-530A-1B08-F5CF18DFF484}"/>
              </a:ext>
            </a:extLst>
          </p:cNvPr>
          <p:cNvSpPr txBox="1"/>
          <p:nvPr/>
        </p:nvSpPr>
        <p:spPr>
          <a:xfrm>
            <a:off x="76200" y="895350"/>
            <a:ext cx="6858000" cy="31393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College campuses face significant challenges in managing vehicle movement and parking due to high traffic volumes and limited parking space availability.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Inefficient traffic flow and poorly managed parking lead to congestion, increased wait times, and frustration among students, staff, and visitors.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traffic management systems often rely on manual monitoring and static solutions, which are insufficient for dynamic and real-time traffic conditions.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1756" y="209550"/>
            <a:ext cx="5320487" cy="525271"/>
          </a:xfrm>
          <a:prstGeom prst="rect">
            <a:avLst/>
          </a:prstGeom>
        </p:spPr>
        <p:txBody>
          <a:bodyPr vert="horz" wrap="square" lIns="0" tIns="112013" rIns="0" bIns="0" rtlCol="0">
            <a:spAutoFit/>
          </a:bodyPr>
          <a:lstStyle/>
          <a:p>
            <a:pPr marL="71120" algn="ctr">
              <a:lnSpc>
                <a:spcPct val="100000"/>
              </a:lnSpc>
              <a:spcBef>
                <a:spcPts val="105"/>
              </a:spcBef>
            </a:pPr>
            <a:r>
              <a:rPr dirty="0"/>
              <a:t>Unique</a:t>
            </a:r>
            <a:r>
              <a:rPr spc="-50" dirty="0"/>
              <a:t> </a:t>
            </a:r>
            <a:r>
              <a:rPr dirty="0"/>
              <a:t>Idea</a:t>
            </a:r>
            <a:r>
              <a:rPr spc="-25" dirty="0"/>
              <a:t> </a:t>
            </a:r>
            <a:r>
              <a:rPr dirty="0"/>
              <a:t>Brief</a:t>
            </a:r>
            <a:r>
              <a:rPr spc="-30" dirty="0"/>
              <a:t> </a:t>
            </a:r>
            <a:r>
              <a:rPr spc="-10" dirty="0"/>
              <a:t>(Solution)</a:t>
            </a:r>
          </a:p>
        </p:txBody>
      </p:sp>
      <p:sp>
        <p:nvSpPr>
          <p:cNvPr id="6" name="TextBox 5">
            <a:extLst>
              <a:ext uri="{FF2B5EF4-FFF2-40B4-BE49-F238E27FC236}">
                <a16:creationId xmlns:a16="http://schemas.microsoft.com/office/drawing/2014/main" id="{B6828A15-9E1A-13FD-474F-DE473D972A43}"/>
              </a:ext>
            </a:extLst>
          </p:cNvPr>
          <p:cNvSpPr txBox="1"/>
          <p:nvPr/>
        </p:nvSpPr>
        <p:spPr>
          <a:xfrm>
            <a:off x="304800" y="863590"/>
            <a:ext cx="6400800" cy="369331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Harnessing the power of AI and edge computing to develop an integrated system for Automatic Number Plate Recognition (ANPR) and parking space detection.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Providing a real-time, scalable solution to enhance traffic flow, optimize parking space usage, and generate valuable insights for decision-making.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Improving immediate traffic conditions and contributing to long-term infrastructure planning and resource allocation on the campus.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1756" y="133350"/>
            <a:ext cx="5320487" cy="500649"/>
          </a:xfrm>
          <a:prstGeom prst="rect">
            <a:avLst/>
          </a:prstGeom>
        </p:spPr>
        <p:txBody>
          <a:bodyPr vert="horz" wrap="square" lIns="0" tIns="99567" rIns="0" bIns="0" rtlCol="0">
            <a:spAutoFit/>
          </a:bodyPr>
          <a:lstStyle/>
          <a:p>
            <a:pPr marL="66675" algn="ctr">
              <a:lnSpc>
                <a:spcPct val="100000"/>
              </a:lnSpc>
              <a:spcBef>
                <a:spcPts val="105"/>
              </a:spcBef>
            </a:pPr>
            <a:r>
              <a:rPr dirty="0"/>
              <a:t>Features</a:t>
            </a:r>
            <a:r>
              <a:rPr spc="-35" dirty="0"/>
              <a:t> </a:t>
            </a:r>
            <a:r>
              <a:rPr spc="-10" dirty="0"/>
              <a:t>Offered</a:t>
            </a:r>
          </a:p>
        </p:txBody>
      </p:sp>
      <p:sp>
        <p:nvSpPr>
          <p:cNvPr id="5" name="TextBox 4">
            <a:extLst>
              <a:ext uri="{FF2B5EF4-FFF2-40B4-BE49-F238E27FC236}">
                <a16:creationId xmlns:a16="http://schemas.microsoft.com/office/drawing/2014/main" id="{59FAD15A-A3EC-A44B-8FC8-C8791DABD922}"/>
              </a:ext>
            </a:extLst>
          </p:cNvPr>
          <p:cNvSpPr txBox="1"/>
          <p:nvPr/>
        </p:nvSpPr>
        <p:spPr>
          <a:xfrm>
            <a:off x="179628" y="971550"/>
            <a:ext cx="7135572" cy="34163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Effective ANPR System:</a:t>
            </a:r>
            <a:r>
              <a:rPr kumimoji="0" lang="en-US" altLang="en-US" sz="1800" b="0" i="0" u="none" strike="noStrike" cap="none" normalizeH="0" baseline="0" dirty="0">
                <a:ln>
                  <a:noFill/>
                </a:ln>
                <a:solidFill>
                  <a:schemeClr val="tx1"/>
                </a:solidFill>
                <a:effectLst/>
                <a:latin typeface="Arial" panose="020B0604020202020204" pitchFamily="34" charset="0"/>
              </a:rPr>
              <a:t> Accurate identification and tracking of vehicles in real-time.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Parking Management:</a:t>
            </a:r>
            <a:r>
              <a:rPr kumimoji="0" lang="en-US" altLang="en-US" sz="1800" b="0" i="0" u="none" strike="noStrike" cap="none" normalizeH="0" baseline="0" dirty="0">
                <a:ln>
                  <a:noFill/>
                </a:ln>
                <a:solidFill>
                  <a:schemeClr val="tx1"/>
                </a:solidFill>
                <a:effectLst/>
                <a:latin typeface="Arial" panose="020B0604020202020204" pitchFamily="34" charset="0"/>
              </a:rPr>
              <a:t> Optimization of parking lot utilization and reduction of congestion.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Edge AI Deployment:</a:t>
            </a:r>
            <a:r>
              <a:rPr kumimoji="0" lang="en-US" altLang="en-US" sz="1800" b="0" i="0" u="none" strike="noStrike" cap="none" normalizeH="0" baseline="0" dirty="0">
                <a:ln>
                  <a:noFill/>
                </a:ln>
                <a:solidFill>
                  <a:schemeClr val="tx1"/>
                </a:solidFill>
                <a:effectLst/>
                <a:latin typeface="Arial" panose="020B0604020202020204" pitchFamily="34" charset="0"/>
              </a:rPr>
              <a:t> Real-time processing and low latency using TensorFlow Lite (</a:t>
            </a:r>
            <a:r>
              <a:rPr kumimoji="0" lang="en-US" altLang="en-US" sz="1800" b="0" i="0" u="none" strike="noStrike" cap="none" normalizeH="0" baseline="0" dirty="0" err="1">
                <a:ln>
                  <a:noFill/>
                </a:ln>
                <a:solidFill>
                  <a:schemeClr val="tx1"/>
                </a:solidFill>
                <a:effectLst/>
                <a:latin typeface="Arial" panose="020B0604020202020204" pitchFamily="34" charset="0"/>
              </a:rPr>
              <a:t>TFLite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Actionable Insights:</a:t>
            </a:r>
            <a:r>
              <a:rPr kumimoji="0" lang="en-US" altLang="en-US" sz="1800" b="0" i="0" u="none" strike="noStrike" cap="none" normalizeH="0" baseline="0" dirty="0">
                <a:ln>
                  <a:noFill/>
                </a:ln>
                <a:solidFill>
                  <a:schemeClr val="tx1"/>
                </a:solidFill>
                <a:effectLst/>
                <a:latin typeface="Arial" panose="020B0604020202020204" pitchFamily="34" charset="0"/>
              </a:rPr>
              <a:t> Vehicle movement and parking patterns analysis for infrastructure planning and traffic management. </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1755" y="133350"/>
            <a:ext cx="5320487" cy="525271"/>
          </a:xfrm>
          <a:prstGeom prst="rect">
            <a:avLst/>
          </a:prstGeom>
        </p:spPr>
        <p:txBody>
          <a:bodyPr vert="horz" wrap="square" lIns="0" tIns="106502" rIns="0" bIns="0" rtlCol="0">
            <a:spAutoFit/>
          </a:bodyPr>
          <a:lstStyle/>
          <a:p>
            <a:pPr marL="64769" algn="ctr">
              <a:lnSpc>
                <a:spcPct val="100000"/>
              </a:lnSpc>
              <a:spcBef>
                <a:spcPts val="105"/>
              </a:spcBef>
            </a:pPr>
            <a:r>
              <a:rPr spc="-10" dirty="0"/>
              <a:t>Process</a:t>
            </a:r>
            <a:r>
              <a:rPr spc="-325" dirty="0"/>
              <a:t> </a:t>
            </a:r>
            <a:r>
              <a:rPr spc="-20" dirty="0"/>
              <a:t>flow</a:t>
            </a:r>
          </a:p>
        </p:txBody>
      </p:sp>
      <p:sp>
        <p:nvSpPr>
          <p:cNvPr id="4" name="TextBox 3">
            <a:extLst>
              <a:ext uri="{FF2B5EF4-FFF2-40B4-BE49-F238E27FC236}">
                <a16:creationId xmlns:a16="http://schemas.microsoft.com/office/drawing/2014/main" id="{A3790195-6ACA-F1A5-8A20-C7A4F71AA10F}"/>
              </a:ext>
            </a:extLst>
          </p:cNvPr>
          <p:cNvSpPr txBox="1"/>
          <p:nvPr/>
        </p:nvSpPr>
        <p:spPr>
          <a:xfrm>
            <a:off x="167204" y="860464"/>
            <a:ext cx="8809591" cy="424731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Collecting images and videos from various parking lots and campus roads.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r>
              <a:rPr kumimoji="0" lang="en-US" altLang="en-US" sz="1800" b="0" i="0" u="none" strike="noStrike" cap="none" normalizeH="0" baseline="0" dirty="0">
                <a:ln>
                  <a:noFill/>
                </a:ln>
                <a:solidFill>
                  <a:schemeClr val="tx1"/>
                </a:solidFill>
                <a:effectLst/>
                <a:latin typeface="Arial" panose="020B0604020202020204" pitchFamily="34" charset="0"/>
              </a:rPr>
              <a:t> Cleaning and annotating the dataset for training the models.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Training:</a:t>
            </a:r>
            <a:r>
              <a:rPr kumimoji="0" lang="en-US" altLang="en-US" sz="1800" b="0" i="0" u="none" strike="noStrike" cap="none" normalizeH="0" baseline="0" dirty="0">
                <a:ln>
                  <a:noFill/>
                </a:ln>
                <a:solidFill>
                  <a:schemeClr val="tx1"/>
                </a:solidFill>
                <a:effectLst/>
                <a:latin typeface="Arial" panose="020B0604020202020204" pitchFamily="34" charset="0"/>
              </a:rPr>
              <a:t> Using TensorFlow Object Detection (TFOD) for ANPR and the </a:t>
            </a:r>
            <a:r>
              <a:rPr kumimoji="0" lang="en-US" altLang="en-US" sz="1800" b="0" i="0" u="none" strike="noStrike" cap="none" normalizeH="0" baseline="0" dirty="0" err="1">
                <a:ln>
                  <a:noFill/>
                </a:ln>
                <a:solidFill>
                  <a:schemeClr val="tx1"/>
                </a:solidFill>
                <a:effectLst/>
                <a:latin typeface="Arial" panose="020B0604020202020204" pitchFamily="34" charset="0"/>
              </a:rPr>
              <a:t>SuperGradients</a:t>
            </a:r>
            <a:r>
              <a:rPr kumimoji="0" lang="en-US" altLang="en-US" sz="1800" b="0" i="0" u="none" strike="noStrike" cap="none" normalizeH="0" baseline="0" dirty="0">
                <a:ln>
                  <a:noFill/>
                </a:ln>
                <a:solidFill>
                  <a:schemeClr val="tx1"/>
                </a:solidFill>
                <a:effectLst/>
                <a:latin typeface="Arial" panose="020B0604020202020204" pitchFamily="34" charset="0"/>
              </a:rPr>
              <a:t> library for parking space detection.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Optimization:</a:t>
            </a:r>
            <a:r>
              <a:rPr kumimoji="0" lang="en-US" altLang="en-US" sz="1800" b="0" i="0" u="none" strike="noStrike" cap="none" normalizeH="0" baseline="0" dirty="0">
                <a:ln>
                  <a:noFill/>
                </a:ln>
                <a:solidFill>
                  <a:schemeClr val="tx1"/>
                </a:solidFill>
                <a:effectLst/>
                <a:latin typeface="Arial" panose="020B0604020202020204" pitchFamily="34" charset="0"/>
              </a:rPr>
              <a:t> Converting models to TensorFlow Lite (</a:t>
            </a:r>
            <a:r>
              <a:rPr kumimoji="0" lang="en-US" altLang="en-US" sz="1800" b="0" i="0" u="none" strike="noStrike" cap="none" normalizeH="0" baseline="0" dirty="0" err="1">
                <a:ln>
                  <a:noFill/>
                </a:ln>
                <a:solidFill>
                  <a:schemeClr val="tx1"/>
                </a:solidFill>
                <a:effectLst/>
                <a:latin typeface="Arial" panose="020B0604020202020204" pitchFamily="34" charset="0"/>
              </a:rPr>
              <a:t>TFLite</a:t>
            </a:r>
            <a:r>
              <a:rPr kumimoji="0" lang="en-US" altLang="en-US" sz="1800" b="0" i="0" u="none" strike="noStrike" cap="none" normalizeH="0" baseline="0" dirty="0">
                <a:ln>
                  <a:noFill/>
                </a:ln>
                <a:solidFill>
                  <a:schemeClr val="tx1"/>
                </a:solidFill>
                <a:effectLst/>
                <a:latin typeface="Arial" panose="020B0604020202020204" pitchFamily="34" charset="0"/>
              </a:rPr>
              <a:t>) for efficient edge deployment.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Edge Deployment:</a:t>
            </a:r>
            <a:r>
              <a:rPr kumimoji="0" lang="en-US" altLang="en-US" sz="1800" b="0" i="0" u="none" strike="noStrike" cap="none" normalizeH="0" baseline="0" dirty="0">
                <a:ln>
                  <a:noFill/>
                </a:ln>
                <a:solidFill>
                  <a:schemeClr val="tx1"/>
                </a:solidFill>
                <a:effectLst/>
                <a:latin typeface="Arial" panose="020B0604020202020204" pitchFamily="34" charset="0"/>
              </a:rPr>
              <a:t> Deploying models on edge devices for real-time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Evaluation:</a:t>
            </a:r>
            <a:r>
              <a:rPr kumimoji="0" lang="en-US" altLang="en-US" sz="1800" b="0" i="0" u="none" strike="noStrike" cap="none" normalizeH="0" baseline="0" dirty="0">
                <a:ln>
                  <a:noFill/>
                </a:ln>
                <a:solidFill>
                  <a:schemeClr val="tx1"/>
                </a:solidFill>
                <a:effectLst/>
                <a:latin typeface="Arial" panose="020B0604020202020204" pitchFamily="34" charset="0"/>
              </a:rPr>
              <a:t> Testing models for performance, accuracy, and reliability. </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1756" y="133350"/>
            <a:ext cx="5320487" cy="525271"/>
          </a:xfrm>
          <a:prstGeom prst="rect">
            <a:avLst/>
          </a:prstGeom>
        </p:spPr>
        <p:txBody>
          <a:bodyPr vert="horz" wrap="square" lIns="0" tIns="104774" rIns="0" bIns="0" rtlCol="0">
            <a:spAutoFit/>
          </a:bodyPr>
          <a:lstStyle/>
          <a:p>
            <a:pPr marL="81280" algn="ctr">
              <a:lnSpc>
                <a:spcPct val="100000"/>
              </a:lnSpc>
              <a:spcBef>
                <a:spcPts val="105"/>
              </a:spcBef>
            </a:pPr>
            <a:r>
              <a:rPr dirty="0"/>
              <a:t>Architecture</a:t>
            </a:r>
            <a:r>
              <a:rPr spc="-45" dirty="0"/>
              <a:t> </a:t>
            </a:r>
            <a:r>
              <a:rPr spc="-10" dirty="0"/>
              <a:t>Diagram</a:t>
            </a:r>
          </a:p>
        </p:txBody>
      </p:sp>
      <p:pic>
        <p:nvPicPr>
          <p:cNvPr id="8" name="Picture 7">
            <a:extLst>
              <a:ext uri="{FF2B5EF4-FFF2-40B4-BE49-F238E27FC236}">
                <a16:creationId xmlns:a16="http://schemas.microsoft.com/office/drawing/2014/main" id="{9A08CAFC-F12A-1EAF-67A9-81A5F94A667F}"/>
              </a:ext>
            </a:extLst>
          </p:cNvPr>
          <p:cNvPicPr>
            <a:picLocks noChangeAspect="1"/>
          </p:cNvPicPr>
          <p:nvPr/>
        </p:nvPicPr>
        <p:blipFill>
          <a:blip r:embed="rId2"/>
          <a:stretch>
            <a:fillRect/>
          </a:stretch>
        </p:blipFill>
        <p:spPr>
          <a:xfrm>
            <a:off x="457200" y="760253"/>
            <a:ext cx="2705100" cy="4162553"/>
          </a:xfrm>
          <a:prstGeom prst="rect">
            <a:avLst/>
          </a:prstGeom>
        </p:spPr>
      </p:pic>
      <p:sp>
        <p:nvSpPr>
          <p:cNvPr id="10" name="TextBox 9">
            <a:extLst>
              <a:ext uri="{FF2B5EF4-FFF2-40B4-BE49-F238E27FC236}">
                <a16:creationId xmlns:a16="http://schemas.microsoft.com/office/drawing/2014/main" id="{AB867EE6-F5BB-E981-5C04-3EE3A74E3ACD}"/>
              </a:ext>
            </a:extLst>
          </p:cNvPr>
          <p:cNvSpPr txBox="1"/>
          <p:nvPr/>
        </p:nvSpPr>
        <p:spPr>
          <a:xfrm>
            <a:off x="3429000" y="1428750"/>
            <a:ext cx="5562600" cy="2862322"/>
          </a:xfrm>
          <a:prstGeom prst="rect">
            <a:avLst/>
          </a:prstGeom>
          <a:noFill/>
        </p:spPr>
        <p:txBody>
          <a:bodyPr wrap="square">
            <a:spAutoFit/>
          </a:bodyPr>
          <a:lstStyle/>
          <a:p>
            <a:r>
              <a:rPr lang="en-US" dirty="0"/>
              <a:t>Here is a visual representation of the architecture diagram for your presentation. This diagram outlines the process flow from data collection to evaluation:</a:t>
            </a:r>
          </a:p>
          <a:p>
            <a:endParaRPr lang="en-US" dirty="0"/>
          </a:p>
          <a:p>
            <a:pPr>
              <a:buFont typeface="+mj-lt"/>
              <a:buAutoNum type="arabicPeriod"/>
            </a:pPr>
            <a:r>
              <a:rPr lang="en-US" b="1" dirty="0"/>
              <a:t>Data Collection (Images/Videos)</a:t>
            </a:r>
            <a:endParaRPr lang="en-US" dirty="0"/>
          </a:p>
          <a:p>
            <a:pPr>
              <a:buFont typeface="+mj-lt"/>
              <a:buAutoNum type="arabicPeriod"/>
            </a:pPr>
            <a:r>
              <a:rPr lang="en-US" b="1" dirty="0"/>
              <a:t>Data Preprocessing (Cleaning/Annotation)</a:t>
            </a:r>
            <a:endParaRPr lang="en-US" dirty="0"/>
          </a:p>
          <a:p>
            <a:pPr>
              <a:buFont typeface="+mj-lt"/>
              <a:buAutoNum type="arabicPeriod"/>
            </a:pPr>
            <a:r>
              <a:rPr lang="en-US" b="1" dirty="0"/>
              <a:t>Model Training (TFOD, </a:t>
            </a:r>
            <a:r>
              <a:rPr lang="en-US" b="1" dirty="0" err="1"/>
              <a:t>SuperGradients</a:t>
            </a:r>
            <a:r>
              <a:rPr lang="en-US" b="1" dirty="0"/>
              <a:t>)</a:t>
            </a:r>
            <a:endParaRPr lang="en-US" dirty="0"/>
          </a:p>
          <a:p>
            <a:pPr>
              <a:buFont typeface="+mj-lt"/>
              <a:buAutoNum type="arabicPeriod"/>
            </a:pPr>
            <a:r>
              <a:rPr lang="en-US" b="1" dirty="0"/>
              <a:t>Model Optimization (</a:t>
            </a:r>
            <a:r>
              <a:rPr lang="en-US" b="1" dirty="0" err="1"/>
              <a:t>TFLite</a:t>
            </a:r>
            <a:r>
              <a:rPr lang="en-US" b="1" dirty="0"/>
              <a:t>)</a:t>
            </a:r>
            <a:endParaRPr lang="en-US" dirty="0"/>
          </a:p>
          <a:p>
            <a:pPr>
              <a:buFont typeface="+mj-lt"/>
              <a:buAutoNum type="arabicPeriod"/>
            </a:pPr>
            <a:r>
              <a:rPr lang="en-US" b="1" dirty="0"/>
              <a:t>Edge Deployment (Real-time Analysis)</a:t>
            </a:r>
            <a:endParaRPr lang="en-US" dirty="0"/>
          </a:p>
          <a:p>
            <a:pPr>
              <a:buFont typeface="+mj-lt"/>
              <a:buAutoNum type="arabicPeriod"/>
            </a:pPr>
            <a:r>
              <a:rPr lang="en-US" b="1" dirty="0"/>
              <a:t>Evaluation (Performance Testing)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1756" y="57150"/>
            <a:ext cx="5320487" cy="525271"/>
          </a:xfrm>
          <a:prstGeom prst="rect">
            <a:avLst/>
          </a:prstGeom>
        </p:spPr>
        <p:txBody>
          <a:bodyPr vert="horz" wrap="square" lIns="0" tIns="114173" rIns="0" bIns="0" rtlCol="0">
            <a:spAutoFit/>
          </a:bodyPr>
          <a:lstStyle/>
          <a:p>
            <a:pPr marL="69850" algn="ctr">
              <a:lnSpc>
                <a:spcPct val="100000"/>
              </a:lnSpc>
              <a:spcBef>
                <a:spcPts val="105"/>
              </a:spcBef>
            </a:pPr>
            <a:r>
              <a:rPr spc="-10" dirty="0"/>
              <a:t>Technologies</a:t>
            </a:r>
            <a:r>
              <a:rPr spc="-300" dirty="0"/>
              <a:t> </a:t>
            </a:r>
            <a:r>
              <a:rPr spc="-20" dirty="0"/>
              <a:t>used</a:t>
            </a:r>
          </a:p>
        </p:txBody>
      </p:sp>
      <p:sp>
        <p:nvSpPr>
          <p:cNvPr id="4" name="TextBox 3">
            <a:extLst>
              <a:ext uri="{FF2B5EF4-FFF2-40B4-BE49-F238E27FC236}">
                <a16:creationId xmlns:a16="http://schemas.microsoft.com/office/drawing/2014/main" id="{1EF362CC-CBBD-F3B7-E6B8-6990003E6E14}"/>
              </a:ext>
            </a:extLst>
          </p:cNvPr>
          <p:cNvSpPr txBox="1"/>
          <p:nvPr/>
        </p:nvSpPr>
        <p:spPr>
          <a:xfrm>
            <a:off x="152400" y="748346"/>
            <a:ext cx="8686800" cy="452431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TensorFlow Object Detection (TFOD):</a:t>
            </a:r>
            <a:r>
              <a:rPr kumimoji="0" lang="en-US" altLang="en-US" sz="1800" b="0" i="0" u="none" strike="noStrike" cap="none" normalizeH="0" baseline="0" dirty="0">
                <a:ln>
                  <a:noFill/>
                </a:ln>
                <a:solidFill>
                  <a:schemeClr val="tx1"/>
                </a:solidFill>
                <a:effectLst/>
                <a:latin typeface="Arial" panose="020B0604020202020204" pitchFamily="34" charset="0"/>
              </a:rPr>
              <a:t> Used for training models for Automatic Number Plate Recognition (ANPR) and vehicle movement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SuperGradients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Utilized for training parking space detection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TensorFlow Lite (</a:t>
            </a:r>
            <a:r>
              <a:rPr kumimoji="0" lang="en-US" altLang="en-US" sz="1800" b="1" i="0" u="none" strike="noStrike" cap="none" normalizeH="0" baseline="0" dirty="0" err="1">
                <a:ln>
                  <a:noFill/>
                </a:ln>
                <a:solidFill>
                  <a:schemeClr val="tx1"/>
                </a:solidFill>
                <a:effectLst/>
                <a:latin typeface="Arial" panose="020B0604020202020204" pitchFamily="34" charset="0"/>
              </a:rPr>
              <a:t>TFLite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Optimized models for edge deployment, ensuring real-time processing and low latency.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OpenCV:</a:t>
            </a:r>
            <a:r>
              <a:rPr kumimoji="0" lang="en-US" altLang="en-US" sz="1800" b="0" i="0" u="none" strike="noStrike" cap="none" normalizeH="0" baseline="0" dirty="0">
                <a:ln>
                  <a:noFill/>
                </a:ln>
                <a:solidFill>
                  <a:schemeClr val="tx1"/>
                </a:solidFill>
                <a:effectLst/>
                <a:latin typeface="Arial" panose="020B0604020202020204" pitchFamily="34" charset="0"/>
              </a:rPr>
              <a:t> Employed for image processing and computer vision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EasyOCR</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Implemented for Optical Character Recognition (OCR) to read text from vehicle plates.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Edge AI Devices:</a:t>
            </a:r>
            <a:r>
              <a:rPr kumimoji="0" lang="en-US" altLang="en-US" sz="1800" b="0" i="0" u="none" strike="noStrike" cap="none" normalizeH="0" baseline="0" dirty="0">
                <a:ln>
                  <a:noFill/>
                </a:ln>
                <a:solidFill>
                  <a:schemeClr val="tx1"/>
                </a:solidFill>
                <a:effectLst/>
                <a:latin typeface="Arial" panose="020B0604020202020204" pitchFamily="34" charset="0"/>
              </a:rPr>
              <a:t> Deployed models on edge devices for real-time analysis and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Main programming language for developing and integrating various components of the project.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Jupyter</a:t>
            </a:r>
            <a:r>
              <a:rPr kumimoji="0" lang="en-US" altLang="en-US" sz="1800" b="1" i="0" u="none" strike="noStrike" cap="none" normalizeH="0" baseline="0" dirty="0">
                <a:ln>
                  <a:noFill/>
                </a:ln>
                <a:solidFill>
                  <a:schemeClr val="tx1"/>
                </a:solidFill>
                <a:effectLst/>
                <a:latin typeface="Arial" panose="020B0604020202020204" pitchFamily="34" charset="0"/>
              </a:rPr>
              <a:t> Notebooks:</a:t>
            </a:r>
            <a:r>
              <a:rPr kumimoji="0" lang="en-US" altLang="en-US" sz="1800" b="0" i="0" u="none" strike="noStrike" cap="none" normalizeH="0" baseline="0" dirty="0">
                <a:ln>
                  <a:noFill/>
                </a:ln>
                <a:solidFill>
                  <a:schemeClr val="tx1"/>
                </a:solidFill>
                <a:effectLst/>
                <a:latin typeface="Arial" panose="020B0604020202020204" pitchFamily="34" charset="0"/>
              </a:rPr>
              <a:t> Used for data analysis, experimentation, and model training.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Git:</a:t>
            </a:r>
            <a:r>
              <a:rPr kumimoji="0" lang="en-US" altLang="en-US" sz="1800" b="0" i="0" u="none" strike="noStrike" cap="none" normalizeH="0" baseline="0" dirty="0">
                <a:ln>
                  <a:noFill/>
                </a:ln>
                <a:solidFill>
                  <a:schemeClr val="tx1"/>
                </a:solidFill>
                <a:effectLst/>
                <a:latin typeface="Arial" panose="020B0604020202020204" pitchFamily="34" charset="0"/>
              </a:rPr>
              <a:t> Version control system for tracking changes and collaborating with team members.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3504" rIns="0" bIns="0" rtlCol="0">
            <a:spAutoFit/>
          </a:bodyPr>
          <a:lstStyle/>
          <a:p>
            <a:pPr marL="69850">
              <a:lnSpc>
                <a:spcPct val="100000"/>
              </a:lnSpc>
              <a:spcBef>
                <a:spcPts val="105"/>
              </a:spcBef>
            </a:pPr>
            <a:r>
              <a:rPr dirty="0"/>
              <a:t>Team</a:t>
            </a:r>
            <a:r>
              <a:rPr spc="-25" dirty="0"/>
              <a:t> </a:t>
            </a:r>
            <a:r>
              <a:rPr dirty="0"/>
              <a:t>members</a:t>
            </a:r>
            <a:r>
              <a:rPr spc="-30" dirty="0"/>
              <a:t> </a:t>
            </a:r>
            <a:r>
              <a:rPr dirty="0"/>
              <a:t>and</a:t>
            </a:r>
            <a:r>
              <a:rPr spc="-25" dirty="0"/>
              <a:t> </a:t>
            </a:r>
            <a:r>
              <a:rPr spc="-10" dirty="0"/>
              <a:t>contribution:</a:t>
            </a:r>
          </a:p>
        </p:txBody>
      </p:sp>
      <p:sp>
        <p:nvSpPr>
          <p:cNvPr id="4" name="TextBox 3">
            <a:extLst>
              <a:ext uri="{FF2B5EF4-FFF2-40B4-BE49-F238E27FC236}">
                <a16:creationId xmlns:a16="http://schemas.microsoft.com/office/drawing/2014/main" id="{4A69D893-F746-5293-DF36-35569995B562}"/>
              </a:ext>
            </a:extLst>
          </p:cNvPr>
          <p:cNvSpPr txBox="1"/>
          <p:nvPr/>
        </p:nvSpPr>
        <p:spPr>
          <a:xfrm>
            <a:off x="179628" y="1352550"/>
            <a:ext cx="7211772" cy="147732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Sayani Ghosh:</a:t>
            </a:r>
            <a:r>
              <a:rPr kumimoji="0" lang="en-US" altLang="en-US" sz="1800" b="0" i="0" u="none" strike="noStrike" cap="none" normalizeH="0" baseline="0" dirty="0">
                <a:ln>
                  <a:noFill/>
                </a:ln>
                <a:solidFill>
                  <a:schemeClr val="tx1"/>
                </a:solidFill>
                <a:effectLst/>
                <a:latin typeface="Arial" panose="020B0604020202020204" pitchFamily="34" charset="0"/>
              </a:rPr>
              <a:t> Project Lead, Data Collection, Dataset Annotation, ANPR System Development, Edge Deployment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Arnab Dutta:</a:t>
            </a:r>
            <a:r>
              <a:rPr kumimoji="0" lang="en-US" altLang="en-US" sz="1800" b="0" i="0" u="none" strike="noStrike" cap="none" normalizeH="0" baseline="0" dirty="0">
                <a:ln>
                  <a:noFill/>
                </a:ln>
                <a:solidFill>
                  <a:schemeClr val="tx1"/>
                </a:solidFill>
                <a:effectLst/>
                <a:latin typeface="Arial" panose="020B0604020202020204" pitchFamily="34" charset="0"/>
              </a:rPr>
              <a:t> Model Training, Parking Space Detection, Model Optimization, System Evaluation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133350"/>
            <a:ext cx="5320487" cy="525271"/>
          </a:xfrm>
          <a:prstGeom prst="rect">
            <a:avLst/>
          </a:prstGeom>
        </p:spPr>
        <p:txBody>
          <a:bodyPr vert="horz" wrap="square" lIns="0" tIns="116331" rIns="0" bIns="0" rtlCol="0">
            <a:spAutoFit/>
          </a:bodyPr>
          <a:lstStyle/>
          <a:p>
            <a:pPr marL="73660" algn="ctr">
              <a:lnSpc>
                <a:spcPct val="100000"/>
              </a:lnSpc>
              <a:spcBef>
                <a:spcPts val="105"/>
              </a:spcBef>
            </a:pPr>
            <a:r>
              <a:rPr spc="-10" dirty="0"/>
              <a:t>Conclusion</a:t>
            </a:r>
          </a:p>
        </p:txBody>
      </p:sp>
      <p:sp>
        <p:nvSpPr>
          <p:cNvPr id="6" name="TextBox 5">
            <a:extLst>
              <a:ext uri="{FF2B5EF4-FFF2-40B4-BE49-F238E27FC236}">
                <a16:creationId xmlns:a16="http://schemas.microsoft.com/office/drawing/2014/main" id="{AF6D72F2-22C3-6E34-1C5F-302D39CD4C0C}"/>
              </a:ext>
            </a:extLst>
          </p:cNvPr>
          <p:cNvSpPr txBox="1"/>
          <p:nvPr/>
        </p:nvSpPr>
        <p:spPr>
          <a:xfrm>
            <a:off x="150536" y="1504950"/>
            <a:ext cx="8842928" cy="230832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dirty="0"/>
              <a:t>The project effectively tackles vehicle movement and parking challenges on a college campus using AI and edge computing. By integrating TFOD, </a:t>
            </a:r>
            <a:r>
              <a:rPr lang="en-US" dirty="0" err="1"/>
              <a:t>SuperGradients</a:t>
            </a:r>
            <a:r>
              <a:rPr lang="en-US" dirty="0"/>
              <a:t>, </a:t>
            </a:r>
            <a:r>
              <a:rPr lang="en-US" dirty="0" err="1"/>
              <a:t>TFLite</a:t>
            </a:r>
            <a:r>
              <a:rPr lang="en-US" dirty="0"/>
              <a:t>, OpenCV, and </a:t>
            </a:r>
            <a:r>
              <a:rPr lang="en-US" dirty="0" err="1"/>
              <a:t>EasyOCR</a:t>
            </a:r>
            <a:r>
              <a:rPr lang="en-US" dirty="0"/>
              <a:t>, we developed a real-time ANPR and parking detection system that optimizes parking usage, reduces congestion, and provides valuable insights for traffic management. The edge deployment ensures efficient processing, making the system scalable and adaptable. Our AI-driven approach demonstrates significant improvements in operational efficiency and user experience, with future plans to enhance system capabilities and incorporate predictive analytics.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TotalTime>
  <Words>633</Words>
  <Application>Microsoft Office PowerPoint</Application>
  <PresentationFormat>On-screen Show (16:9)</PresentationFormat>
  <Paragraphs>58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Problem Statement</vt:lpstr>
      <vt:lpstr>Unique Idea Brief (Solution)</vt:lpstr>
      <vt:lpstr>Features Offered</vt:lpstr>
      <vt:lpstr>Process flow</vt:lpstr>
      <vt:lpstr>Architecture Diagram</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arnab dutta</cp:lastModifiedBy>
  <cp:revision>1</cp:revision>
  <dcterms:created xsi:type="dcterms:W3CDTF">2024-07-14T07:47:00Z</dcterms:created>
  <dcterms:modified xsi:type="dcterms:W3CDTF">2024-07-14T09:06:54Z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2024-07-14T00:00:00Z</vt:filetime>
  </property>
  <property fmtid="{D5CDD505-2E9C-101B-9397-08002B2CF9AE}" pid="5" name="Producer">
    <vt:lpwstr>Microsoft® PowerPoint® 2021</vt:lpwstr>
  </property>
</Properties>
</file>